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2" r:id="rId1"/>
  </p:sldMasterIdLst>
  <p:notesMasterIdLst>
    <p:notesMasterId r:id="rId63"/>
  </p:notesMasterIdLst>
  <p:sldIdLst>
    <p:sldId id="256" r:id="rId2"/>
    <p:sldId id="492" r:id="rId3"/>
    <p:sldId id="494" r:id="rId4"/>
    <p:sldId id="501" r:id="rId5"/>
    <p:sldId id="499" r:id="rId6"/>
    <p:sldId id="497" r:id="rId7"/>
    <p:sldId id="498" r:id="rId8"/>
    <p:sldId id="500" r:id="rId9"/>
    <p:sldId id="502" r:id="rId10"/>
    <p:sldId id="504" r:id="rId11"/>
    <p:sldId id="258" r:id="rId12"/>
    <p:sldId id="413" r:id="rId13"/>
    <p:sldId id="503" r:id="rId14"/>
    <p:sldId id="415" r:id="rId15"/>
    <p:sldId id="430" r:id="rId16"/>
    <p:sldId id="510" r:id="rId17"/>
    <p:sldId id="511" r:id="rId18"/>
    <p:sldId id="506" r:id="rId19"/>
    <p:sldId id="462" r:id="rId20"/>
    <p:sldId id="463" r:id="rId21"/>
    <p:sldId id="507" r:id="rId22"/>
    <p:sldId id="433" r:id="rId23"/>
    <p:sldId id="418" r:id="rId24"/>
    <p:sldId id="273" r:id="rId25"/>
    <p:sldId id="419" r:id="rId26"/>
    <p:sldId id="444" r:id="rId27"/>
    <p:sldId id="464" r:id="rId28"/>
    <p:sldId id="452" r:id="rId29"/>
    <p:sldId id="453" r:id="rId30"/>
    <p:sldId id="446" r:id="rId31"/>
    <p:sldId id="470" r:id="rId32"/>
    <p:sldId id="476" r:id="rId33"/>
    <p:sldId id="447" r:id="rId34"/>
    <p:sldId id="448" r:id="rId35"/>
    <p:sldId id="449" r:id="rId36"/>
    <p:sldId id="450" r:id="rId37"/>
    <p:sldId id="451" r:id="rId38"/>
    <p:sldId id="514" r:id="rId39"/>
    <p:sldId id="477" r:id="rId40"/>
    <p:sldId id="509" r:id="rId41"/>
    <p:sldId id="515" r:id="rId42"/>
    <p:sldId id="437" r:id="rId43"/>
    <p:sldId id="274" r:id="rId44"/>
    <p:sldId id="422" r:id="rId45"/>
    <p:sldId id="421" r:id="rId46"/>
    <p:sldId id="424" r:id="rId47"/>
    <p:sldId id="266" r:id="rId48"/>
    <p:sldId id="465" r:id="rId49"/>
    <p:sldId id="512" r:id="rId50"/>
    <p:sldId id="489" r:id="rId51"/>
    <p:sldId id="440" r:id="rId52"/>
    <p:sldId id="513" r:id="rId53"/>
    <p:sldId id="484" r:id="rId54"/>
    <p:sldId id="488" r:id="rId55"/>
    <p:sldId id="455" r:id="rId56"/>
    <p:sldId id="269" r:id="rId57"/>
    <p:sldId id="508" r:id="rId58"/>
    <p:sldId id="257" r:id="rId59"/>
    <p:sldId id="467" r:id="rId60"/>
    <p:sldId id="427" r:id="rId61"/>
    <p:sldId id="505" r:id="rId6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419"/>
    <p:restoredTop sz="75087"/>
  </p:normalViewPr>
  <p:slideViewPr>
    <p:cSldViewPr snapToGrid="0">
      <p:cViewPr>
        <p:scale>
          <a:sx n="97" d="100"/>
          <a:sy n="97" d="100"/>
        </p:scale>
        <p:origin x="944" y="42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1ED461-8456-7541-AAAC-FD64C4211597}" type="datetimeFigureOut">
              <a:rPr lang="en-US" smtClean="0"/>
              <a:t>9/23/26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C6963D-93FE-D342-BCA8-DD7F70B3988F}" type="slidenum">
              <a:rPr lang="en-US" smtClean="0"/>
              <a:t>‹#›</a:t>
            </a:fld>
            <a:endParaRPr lang="en-US"/>
          </a:p>
        </p:txBody>
      </p:sp>
    </p:spTree>
    <p:extLst>
      <p:ext uri="{BB962C8B-B14F-4D97-AF65-F5344CB8AC3E}">
        <p14:creationId xmlns:p14="http://schemas.microsoft.com/office/powerpoint/2010/main" val="2562166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Thanks for the invitation to speak. This talk will be about various models of constant-time quantum computation: these are models where the computation on the device takes an amount of time that is independent of the system size.  It’s quite a fascinating problem to try to understand the computational power and limitations of these models. This talk will essentially be a bunch of different stories about these models.</a:t>
            </a:r>
          </a:p>
        </p:txBody>
      </p:sp>
      <p:sp>
        <p:nvSpPr>
          <p:cNvPr id="4" name="Slide Number Placeholder 3"/>
          <p:cNvSpPr>
            <a:spLocks noGrp="1"/>
          </p:cNvSpPr>
          <p:nvPr>
            <p:ph type="sldNum" sz="quarter" idx="5"/>
          </p:nvPr>
        </p:nvSpPr>
        <p:spPr/>
        <p:txBody>
          <a:bodyPr/>
          <a:lstStyle/>
          <a:p>
            <a:fld id="{4CC6963D-93FE-D342-BCA8-DD7F70B3988F}" type="slidenum">
              <a:rPr lang="en-US" smtClean="0"/>
              <a:t>1</a:t>
            </a:fld>
            <a:endParaRPr lang="en-US"/>
          </a:p>
        </p:txBody>
      </p:sp>
    </p:spTree>
    <p:extLst>
      <p:ext uri="{BB962C8B-B14F-4D97-AF65-F5344CB8AC3E}">
        <p14:creationId xmlns:p14="http://schemas.microsoft.com/office/powerpoint/2010/main" val="20769612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65025-0D9F-D933-ECC6-42CEF59EA0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F5CE65-FDCA-E58C-560F-8A4D120FC0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22B862-64C5-AA8A-C742-887E3F5F33B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91610B-632B-DD1C-911C-47D889266C81}"/>
              </a:ext>
            </a:extLst>
          </p:cNvPr>
          <p:cNvSpPr>
            <a:spLocks noGrp="1"/>
          </p:cNvSpPr>
          <p:nvPr>
            <p:ph type="sldNum" sz="quarter" idx="5"/>
          </p:nvPr>
        </p:nvSpPr>
        <p:spPr/>
        <p:txBody>
          <a:bodyPr/>
          <a:lstStyle/>
          <a:p>
            <a:fld id="{4CC6963D-93FE-D342-BCA8-DD7F70B3988F}" type="slidenum">
              <a:rPr lang="en-US" smtClean="0"/>
              <a:t>3</a:t>
            </a:fld>
            <a:endParaRPr lang="en-US"/>
          </a:p>
        </p:txBody>
      </p:sp>
    </p:spTree>
    <p:extLst>
      <p:ext uri="{BB962C8B-B14F-4D97-AF65-F5344CB8AC3E}">
        <p14:creationId xmlns:p14="http://schemas.microsoft.com/office/powerpoint/2010/main" val="36150871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9649F-99F2-D295-25B8-836ED1392A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AF5B36-6973-B1B3-6466-B6A34DD299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24E676-0CAF-D88C-CC87-E0A6CEF72C6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A3F625E-A6AF-A3E0-B678-0E1F7199EE90}"/>
              </a:ext>
            </a:extLst>
          </p:cNvPr>
          <p:cNvSpPr>
            <a:spLocks noGrp="1"/>
          </p:cNvSpPr>
          <p:nvPr>
            <p:ph type="sldNum" sz="quarter" idx="5"/>
          </p:nvPr>
        </p:nvSpPr>
        <p:spPr/>
        <p:txBody>
          <a:bodyPr/>
          <a:lstStyle/>
          <a:p>
            <a:fld id="{4CC6963D-93FE-D342-BCA8-DD7F70B3988F}" type="slidenum">
              <a:rPr lang="en-US" smtClean="0"/>
              <a:t>4</a:t>
            </a:fld>
            <a:endParaRPr lang="en-US"/>
          </a:p>
        </p:txBody>
      </p:sp>
    </p:spTree>
    <p:extLst>
      <p:ext uri="{BB962C8B-B14F-4D97-AF65-F5344CB8AC3E}">
        <p14:creationId xmlns:p14="http://schemas.microsoft.com/office/powerpoint/2010/main" val="1816835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1B0B3-10D0-B155-5C4F-7AA8C31E92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7671F5-2DFF-C96B-F843-CE15973E33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138CF1-CEA4-21F2-6851-3223BEA91A4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3A17D59-4F1F-29C5-5C8E-562CB2A96B56}"/>
              </a:ext>
            </a:extLst>
          </p:cNvPr>
          <p:cNvSpPr>
            <a:spLocks noGrp="1"/>
          </p:cNvSpPr>
          <p:nvPr>
            <p:ph type="sldNum" sz="quarter" idx="5"/>
          </p:nvPr>
        </p:nvSpPr>
        <p:spPr/>
        <p:txBody>
          <a:bodyPr/>
          <a:lstStyle/>
          <a:p>
            <a:fld id="{4CC6963D-93FE-D342-BCA8-DD7F70B3988F}" type="slidenum">
              <a:rPr lang="en-US" smtClean="0"/>
              <a:t>5</a:t>
            </a:fld>
            <a:endParaRPr lang="en-US"/>
          </a:p>
        </p:txBody>
      </p:sp>
    </p:spTree>
    <p:extLst>
      <p:ext uri="{BB962C8B-B14F-4D97-AF65-F5344CB8AC3E}">
        <p14:creationId xmlns:p14="http://schemas.microsoft.com/office/powerpoint/2010/main" val="2376288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6C893-569F-DA46-B956-422A9D76C8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27A6F0-11EA-9A8E-E3C7-DED71F4817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C7D9CC-B40E-780F-FFF1-D38EF612F89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62361DF-CB46-7C11-2D77-29604E5ED99E}"/>
              </a:ext>
            </a:extLst>
          </p:cNvPr>
          <p:cNvSpPr>
            <a:spLocks noGrp="1"/>
          </p:cNvSpPr>
          <p:nvPr>
            <p:ph type="sldNum" sz="quarter" idx="5"/>
          </p:nvPr>
        </p:nvSpPr>
        <p:spPr/>
        <p:txBody>
          <a:bodyPr/>
          <a:lstStyle/>
          <a:p>
            <a:fld id="{4CC6963D-93FE-D342-BCA8-DD7F70B3988F}" type="slidenum">
              <a:rPr lang="en-US" smtClean="0"/>
              <a:t>6</a:t>
            </a:fld>
            <a:endParaRPr lang="en-US"/>
          </a:p>
        </p:txBody>
      </p:sp>
    </p:spTree>
    <p:extLst>
      <p:ext uri="{BB962C8B-B14F-4D97-AF65-F5344CB8AC3E}">
        <p14:creationId xmlns:p14="http://schemas.microsoft.com/office/powerpoint/2010/main" val="13781900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384BC-9736-EB66-8AE5-F3DB23B762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AC11AB-3A8C-155D-54F5-7B0DD61B59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C87045-0856-A56F-8BB6-655BB21C99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B17818-6A62-58CA-8B2B-C4C2C1009020}"/>
              </a:ext>
            </a:extLst>
          </p:cNvPr>
          <p:cNvSpPr>
            <a:spLocks noGrp="1"/>
          </p:cNvSpPr>
          <p:nvPr>
            <p:ph type="sldNum" sz="quarter" idx="5"/>
          </p:nvPr>
        </p:nvSpPr>
        <p:spPr/>
        <p:txBody>
          <a:bodyPr/>
          <a:lstStyle/>
          <a:p>
            <a:fld id="{4CC6963D-93FE-D342-BCA8-DD7F70B3988F}" type="slidenum">
              <a:rPr lang="en-US" smtClean="0"/>
              <a:t>7</a:t>
            </a:fld>
            <a:endParaRPr lang="en-US"/>
          </a:p>
        </p:txBody>
      </p:sp>
    </p:spTree>
    <p:extLst>
      <p:ext uri="{BB962C8B-B14F-4D97-AF65-F5344CB8AC3E}">
        <p14:creationId xmlns:p14="http://schemas.microsoft.com/office/powerpoint/2010/main" val="760215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509DA-E662-56DE-1C66-F41BFBA10F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8FA215-7E29-52A1-F49D-52F88D9D88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B3A2F0-FB88-67F9-0406-62FB9694D3F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B94FCF9-87AE-1735-F043-BEE54191B9ED}"/>
              </a:ext>
            </a:extLst>
          </p:cNvPr>
          <p:cNvSpPr>
            <a:spLocks noGrp="1"/>
          </p:cNvSpPr>
          <p:nvPr>
            <p:ph type="sldNum" sz="quarter" idx="5"/>
          </p:nvPr>
        </p:nvSpPr>
        <p:spPr/>
        <p:txBody>
          <a:bodyPr/>
          <a:lstStyle/>
          <a:p>
            <a:fld id="{4CC6963D-93FE-D342-BCA8-DD7F70B3988F}" type="slidenum">
              <a:rPr lang="en-US" smtClean="0"/>
              <a:t>8</a:t>
            </a:fld>
            <a:endParaRPr lang="en-US"/>
          </a:p>
        </p:txBody>
      </p:sp>
    </p:spTree>
    <p:extLst>
      <p:ext uri="{BB962C8B-B14F-4D97-AF65-F5344CB8AC3E}">
        <p14:creationId xmlns:p14="http://schemas.microsoft.com/office/powerpoint/2010/main" val="84031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350C4-D133-9CE4-1F42-4B17434371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F53826-8006-D557-AA3C-A3556E9A57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C5730C-3204-2BCC-D507-B7BD11DFE32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F15A42-16E5-BA55-51D4-FC2BF5AE2FE0}"/>
              </a:ext>
            </a:extLst>
          </p:cNvPr>
          <p:cNvSpPr>
            <a:spLocks noGrp="1"/>
          </p:cNvSpPr>
          <p:nvPr>
            <p:ph type="sldNum" sz="quarter" idx="5"/>
          </p:nvPr>
        </p:nvSpPr>
        <p:spPr/>
        <p:txBody>
          <a:bodyPr/>
          <a:lstStyle/>
          <a:p>
            <a:fld id="{4CC6963D-93FE-D342-BCA8-DD7F70B3988F}" type="slidenum">
              <a:rPr lang="en-US" smtClean="0"/>
              <a:t>9</a:t>
            </a:fld>
            <a:endParaRPr lang="en-US"/>
          </a:p>
        </p:txBody>
      </p:sp>
    </p:spTree>
    <p:extLst>
      <p:ext uri="{BB962C8B-B14F-4D97-AF65-F5344CB8AC3E}">
        <p14:creationId xmlns:p14="http://schemas.microsoft.com/office/powerpoint/2010/main" val="3434799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F85D1-8536-1FC4-E271-0F688ABA72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79ADC2-4F26-B1D0-23E0-971E94568D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7DF481-0E06-C8ED-F064-0A0FFB44E8B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AD46254-36F3-66AC-7D79-98AD00E9A871}"/>
              </a:ext>
            </a:extLst>
          </p:cNvPr>
          <p:cNvSpPr>
            <a:spLocks noGrp="1"/>
          </p:cNvSpPr>
          <p:nvPr>
            <p:ph type="sldNum" sz="quarter" idx="5"/>
          </p:nvPr>
        </p:nvSpPr>
        <p:spPr/>
        <p:txBody>
          <a:bodyPr/>
          <a:lstStyle/>
          <a:p>
            <a:fld id="{4CC6963D-93FE-D342-BCA8-DD7F70B3988F}" type="slidenum">
              <a:rPr lang="en-US" smtClean="0"/>
              <a:t>10</a:t>
            </a:fld>
            <a:endParaRPr lang="en-US"/>
          </a:p>
        </p:txBody>
      </p:sp>
    </p:spTree>
    <p:extLst>
      <p:ext uri="{BB962C8B-B14F-4D97-AF65-F5344CB8AC3E}">
        <p14:creationId xmlns:p14="http://schemas.microsoft.com/office/powerpoint/2010/main" val="3115278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model I’ll talk about it something most people are familiar with: constant-depth quantum circuits with single and two-qubit gates. In complexity-speak this model is called QNC0, after the analogous classical circuit model NC0. This is a useful model of constant-time in the NISQ era. </a:t>
            </a:r>
          </a:p>
          <a:p>
            <a:endParaRPr lang="en-US" dirty="0"/>
          </a:p>
          <a:p>
            <a:r>
              <a:rPr lang="en-US" dirty="0"/>
              <a:t>QNC0 circuits have been studied a lot over the last twenty years or so, and we know a lot about them. For example, we know that they can be powerful. On the other hand, these circuits are quite weak in others ways: for example they cannot prepare states with long-range correlations like the Cat state, starting from a product state. This is because of simple </a:t>
            </a:r>
            <a:r>
              <a:rPr lang="en-US" dirty="0" err="1"/>
              <a:t>lightcone</a:t>
            </a:r>
            <a:r>
              <a:rPr lang="en-US" dirty="0"/>
              <a:t> or </a:t>
            </a:r>
            <a:r>
              <a:rPr lang="en-US" dirty="0" err="1"/>
              <a:t>Lieb</a:t>
            </a:r>
            <a:r>
              <a:rPr lang="en-US" dirty="0"/>
              <a:t>-Robinson-type arguments. Constant-depth circuits with only local interactions cannot generate correlations fast enough.</a:t>
            </a:r>
          </a:p>
        </p:txBody>
      </p:sp>
      <p:sp>
        <p:nvSpPr>
          <p:cNvPr id="4" name="Slide Number Placeholder 3"/>
          <p:cNvSpPr>
            <a:spLocks noGrp="1"/>
          </p:cNvSpPr>
          <p:nvPr>
            <p:ph type="sldNum" sz="quarter" idx="5"/>
          </p:nvPr>
        </p:nvSpPr>
        <p:spPr/>
        <p:txBody>
          <a:bodyPr/>
          <a:lstStyle/>
          <a:p>
            <a:fld id="{4CC6963D-93FE-D342-BCA8-DD7F70B3988F}" type="slidenum">
              <a:rPr lang="en-US" smtClean="0"/>
              <a:t>11</a:t>
            </a:fld>
            <a:endParaRPr lang="en-US"/>
          </a:p>
        </p:txBody>
      </p:sp>
    </p:spTree>
    <p:extLst>
      <p:ext uri="{BB962C8B-B14F-4D97-AF65-F5344CB8AC3E}">
        <p14:creationId xmlns:p14="http://schemas.microsoft.com/office/powerpoint/2010/main" val="30478205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D7B4A-BCAB-860A-685B-FA0225BCD2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B30F5E-2A3B-5FBA-A071-8DCDE7BDB6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CADA6C-B6CE-471A-6BB2-F712F759723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B9B966D-AD41-3193-2C18-BB79AB63C50E}"/>
              </a:ext>
            </a:extLst>
          </p:cNvPr>
          <p:cNvSpPr>
            <a:spLocks noGrp="1"/>
          </p:cNvSpPr>
          <p:nvPr>
            <p:ph type="sldNum" sz="quarter" idx="5"/>
          </p:nvPr>
        </p:nvSpPr>
        <p:spPr/>
        <p:txBody>
          <a:bodyPr/>
          <a:lstStyle/>
          <a:p>
            <a:fld id="{4CC6963D-93FE-D342-BCA8-DD7F70B3988F}" type="slidenum">
              <a:rPr lang="en-US" smtClean="0"/>
              <a:t>13</a:t>
            </a:fld>
            <a:endParaRPr lang="en-US"/>
          </a:p>
        </p:txBody>
      </p:sp>
    </p:spTree>
    <p:extLst>
      <p:ext uri="{BB962C8B-B14F-4D97-AF65-F5344CB8AC3E}">
        <p14:creationId xmlns:p14="http://schemas.microsoft.com/office/powerpoint/2010/main" val="24938906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Combines the introductions to QNC^0[Toffoli] and QNC^0[Fanout] from the existing presentation. Both classes have O(1) circuit depth and arbitrary 1- and 2-qubit gates, augmented by the indicated unbounded-arity gates. Toffoli maps |x1,...,</a:t>
            </a:r>
            <a:r>
              <a:rPr dirty="0" err="1"/>
              <a:t>xk,b</a:t>
            </a:r>
            <a:r>
              <a:rPr dirty="0"/>
              <a:t>&gt; to |x1,...,</a:t>
            </a:r>
            <a:r>
              <a:rPr dirty="0" err="1"/>
              <a:t>xk,b</a:t>
            </a:r>
            <a:r>
              <a:rPr dirty="0"/>
              <a:t> XOR (x1 AND ... AND </a:t>
            </a:r>
            <a:r>
              <a:rPr dirty="0" err="1"/>
              <a:t>xk</a:t>
            </a:r>
            <a:r>
              <a:rPr dirty="0"/>
              <a:t>)&gt; and leaves all controls unchanged. Fanout maps |x,b1,...,bm&gt; to |x,b1 XOR x,...,bm XOR x&gt; and leaves x unchanged. The displayed bit rules specify their action on computational-basis states, extended linearly to superpositions. Fanout copies computational-basis values into targets initially in |0&gt;; it does not clone arbitrary quantum states. Gate arity may scale with input size. The inclusion QNC^0[Toffoli] </a:t>
            </a:r>
            <a:r>
              <a:rPr dirty="0" err="1"/>
              <a:t>subseteq</a:t>
            </a:r>
            <a:r>
              <a:rPr dirty="0"/>
              <a:t> QNC^0[Fanout] is the constant-depth simulation stated in the source presentation, citing Takahashi and Tani (2016). The diagrams are schematic, with vertical ellipses indicating arbitrarily many controls or targets.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C353FD-5E48-54F2-BA8B-4DCDCEE255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FF7BE1-483B-BA8C-2BB8-F89802A00E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4A78EA-17EA-797F-0D11-D5D76666C20E}"/>
              </a:ext>
            </a:extLst>
          </p:cNvPr>
          <p:cNvSpPr>
            <a:spLocks noGrp="1"/>
          </p:cNvSpPr>
          <p:nvPr>
            <p:ph type="body" idx="1"/>
          </p:nvPr>
        </p:nvSpPr>
        <p:spPr/>
        <p:txBody>
          <a:bodyPr/>
          <a:lstStyle/>
          <a:p>
            <a:r>
              <a:rPr dirty="0"/>
              <a:t>Combines the introductions to QNC^0[Toffoli] and QNC^0[Fanout] from the existing presentation. Both classes have O(1) circuit depth and arbitrary 1- and 2-qubit gates, augmented by the indicated unbounded-arity gates. Toffoli maps |x1,...,</a:t>
            </a:r>
            <a:r>
              <a:rPr dirty="0" err="1"/>
              <a:t>xk,b</a:t>
            </a:r>
            <a:r>
              <a:rPr dirty="0"/>
              <a:t>&gt; to |x1,...,</a:t>
            </a:r>
            <a:r>
              <a:rPr dirty="0" err="1"/>
              <a:t>xk,b</a:t>
            </a:r>
            <a:r>
              <a:rPr dirty="0"/>
              <a:t> XOR (x1 AND ... AND </a:t>
            </a:r>
            <a:r>
              <a:rPr dirty="0" err="1"/>
              <a:t>xk</a:t>
            </a:r>
            <a:r>
              <a:rPr dirty="0"/>
              <a:t>)&gt; and leaves all controls unchanged. Fanout maps |x,b1,...,bm&gt; to |x,b1 XOR x,...,bm XOR x&gt; and leaves x unchanged. The displayed bit rules specify their action on computational-basis states, extended linearly to superpositions. Fanout copies computational-basis values into targets initially in |0&gt;; it does not clone arbitrary quantum states. Gate arity may scale with input size. The inclusion QNC^0[Toffoli] </a:t>
            </a:r>
            <a:r>
              <a:rPr dirty="0" err="1"/>
              <a:t>subseteq</a:t>
            </a:r>
            <a:r>
              <a:rPr dirty="0"/>
              <a:t> QNC^0[Fanout] is the constant-depth simulation stated in the source presentation, citing Takahashi and Tani (2016). The diagrams are schematic, with vertical ellipses indicating arbitrarily many controls or targets.</a:t>
            </a:r>
          </a:p>
        </p:txBody>
      </p:sp>
      <p:sp>
        <p:nvSpPr>
          <p:cNvPr id="4" name="Slide Number Placeholder 3">
            <a:extLst>
              <a:ext uri="{FF2B5EF4-FFF2-40B4-BE49-F238E27FC236}">
                <a16:creationId xmlns:a16="http://schemas.microsoft.com/office/drawing/2014/main" id="{055F696E-555F-D2AE-F469-267300B151A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7834857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D2244F-EB12-7C63-1D95-59D274D87A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C9FCDC-A1CC-3443-9617-3B80867DA7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59DF50-4691-FF2F-525F-E3BD7ACA07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AC71F4-4A90-2502-A589-75F8B5FCE63A}"/>
              </a:ext>
            </a:extLst>
          </p:cNvPr>
          <p:cNvSpPr>
            <a:spLocks noGrp="1"/>
          </p:cNvSpPr>
          <p:nvPr>
            <p:ph type="sldNum" sz="quarter" idx="5"/>
          </p:nvPr>
        </p:nvSpPr>
        <p:spPr/>
        <p:txBody>
          <a:bodyPr/>
          <a:lstStyle/>
          <a:p>
            <a:fld id="{4CC6963D-93FE-D342-BCA8-DD7F70B3988F}" type="slidenum">
              <a:rPr lang="en-US" smtClean="0"/>
              <a:t>18</a:t>
            </a:fld>
            <a:endParaRPr lang="en-US"/>
          </a:p>
        </p:txBody>
      </p:sp>
    </p:spTree>
    <p:extLst>
      <p:ext uri="{BB962C8B-B14F-4D97-AF65-F5344CB8AC3E}">
        <p14:creationId xmlns:p14="http://schemas.microsoft.com/office/powerpoint/2010/main" val="2879851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DA3F2-9D44-549C-557A-D527BB3500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C38992-07CF-6C17-2AFC-B5270D9F4B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7F24F1-08C2-591C-06C3-D341FE9ABC4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E2B3C34-4BB5-A7BE-E0D1-1403805C9564}"/>
              </a:ext>
            </a:extLst>
          </p:cNvPr>
          <p:cNvSpPr>
            <a:spLocks noGrp="1"/>
          </p:cNvSpPr>
          <p:nvPr>
            <p:ph type="sldNum" sz="quarter" idx="5"/>
          </p:nvPr>
        </p:nvSpPr>
        <p:spPr/>
        <p:txBody>
          <a:bodyPr/>
          <a:lstStyle/>
          <a:p>
            <a:fld id="{4CC6963D-93FE-D342-BCA8-DD7F70B3988F}" type="slidenum">
              <a:rPr lang="en-US" smtClean="0"/>
              <a:t>21</a:t>
            </a:fld>
            <a:endParaRPr lang="en-US"/>
          </a:p>
        </p:txBody>
      </p:sp>
    </p:spTree>
    <p:extLst>
      <p:ext uri="{BB962C8B-B14F-4D97-AF65-F5344CB8AC3E}">
        <p14:creationId xmlns:p14="http://schemas.microsoft.com/office/powerpoint/2010/main" val="18228290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969EEA3-FAB0-9849-A1E8-0C469F6B5DE0}" type="slidenum">
              <a:rPr lang="en-US" smtClean="0"/>
              <a:t>23</a:t>
            </a:fld>
            <a:endParaRPr lang="en-US"/>
          </a:p>
        </p:txBody>
      </p:sp>
    </p:spTree>
    <p:extLst>
      <p:ext uri="{BB962C8B-B14F-4D97-AF65-F5344CB8AC3E}">
        <p14:creationId xmlns:p14="http://schemas.microsoft.com/office/powerpoint/2010/main" val="4863169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CC6963D-93FE-D342-BCA8-DD7F70B3988F}" type="slidenum">
              <a:rPr lang="en-US" smtClean="0"/>
              <a:t>25</a:t>
            </a:fld>
            <a:endParaRPr lang="en-US"/>
          </a:p>
        </p:txBody>
      </p:sp>
    </p:spTree>
    <p:extLst>
      <p:ext uri="{BB962C8B-B14F-4D97-AF65-F5344CB8AC3E}">
        <p14:creationId xmlns:p14="http://schemas.microsoft.com/office/powerpoint/2010/main" val="26340924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01D9F0-7757-E8F2-40B1-9D3B4D28F8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AABFA8-9F53-7D3C-03E1-7E0FF956E1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C77720-6FE1-D6A6-4BDB-C0885B939932}"/>
              </a:ext>
            </a:extLst>
          </p:cNvPr>
          <p:cNvSpPr>
            <a:spLocks noGrp="1"/>
          </p:cNvSpPr>
          <p:nvPr>
            <p:ph type="body" idx="1"/>
          </p:nvPr>
        </p:nvSpPr>
        <p:spPr/>
        <p:txBody>
          <a:bodyPr/>
          <a:lstStyle/>
          <a:p>
            <a:r>
              <a:rPr dirty="0"/>
              <a:t>For any binary matrix M, implement B_M: |x&gt;|y&gt;|0^N&gt; -&gt; |x&gt;|y XOR Mx&gt;|0^N&gt;, using N &lt;= n^2 private workspace qubits. For each input </a:t>
            </a:r>
            <a:r>
              <a:rPr dirty="0" err="1"/>
              <a:t>x_j</a:t>
            </a:r>
            <a:r>
              <a:rPr dirty="0"/>
              <a:t>, a fanout creates computational-basis copies in the workspaces of the outputs that require </a:t>
            </a:r>
            <a:r>
              <a:rPr dirty="0" err="1"/>
              <a:t>x_j</a:t>
            </a:r>
            <a:r>
              <a:rPr dirty="0"/>
              <a:t>. These fanouts have disjoint controls and fresh targets, so they form one layer. For each output </a:t>
            </a:r>
            <a:r>
              <a:rPr dirty="0" err="1"/>
              <a:t>i</a:t>
            </a:r>
            <a:r>
              <a:rPr dirty="0"/>
              <a:t>, XOR the parity of its private copies into </a:t>
            </a:r>
            <a:r>
              <a:rPr dirty="0" err="1"/>
              <a:t>y_i</a:t>
            </a:r>
            <a:r>
              <a:rPr dirty="0"/>
              <a:t>. Different outputs now use disjoint workspace registers and distinct targets. Each parity is implemented by </a:t>
            </a:r>
            <a:r>
              <a:rPr dirty="0" err="1"/>
              <a:t>Hadamards</a:t>
            </a:r>
            <a:r>
              <a:rPr dirty="0"/>
              <a:t> on every participating qubit, one fanout with the output as control, and another layer of </a:t>
            </a:r>
            <a:r>
              <a:rPr dirty="0" err="1"/>
              <a:t>Hadamards</a:t>
            </a:r>
            <a:r>
              <a:rPr dirty="0"/>
              <a:t>. All output parities therefore take three layers. Repeat the initial copy fanouts to return every workspace qubit to zero. B_M thus uses five layers of </a:t>
            </a:r>
            <a:r>
              <a:rPr dirty="0" err="1"/>
              <a:t>Hadamards</a:t>
            </a:r>
            <a:r>
              <a:rPr dirty="0"/>
              <a:t> and fanout. The complete coherent map follows by linearity from its action on computational-basis states; the copies are basis values, not cloned quantum states. Source for parity/fanout equivalence: Høyer and </a:t>
            </a:r>
            <a:r>
              <a:rPr dirty="0" err="1"/>
              <a:t>Špalek</a:t>
            </a:r>
            <a:r>
              <a:rPr dirty="0"/>
              <a:t>, Quantum Fan-out is Powerful, Theory of Computing 1 (2005), Example 2.2 and Figure 1, https://</a:t>
            </a:r>
            <a:r>
              <a:rPr dirty="0" err="1"/>
              <a:t>theoryofcomputing.org</a:t>
            </a:r>
            <a:r>
              <a:rPr dirty="0"/>
              <a:t>/articles/v001a005/v001a005.pdf.</a:t>
            </a:r>
          </a:p>
        </p:txBody>
      </p:sp>
      <p:sp>
        <p:nvSpPr>
          <p:cNvPr id="4" name="Slide Number Placeholder 3">
            <a:extLst>
              <a:ext uri="{FF2B5EF4-FFF2-40B4-BE49-F238E27FC236}">
                <a16:creationId xmlns:a16="http://schemas.microsoft.com/office/drawing/2014/main" id="{B5F410CB-58BD-279F-1F9C-629055B64392}"/>
              </a:ext>
            </a:extLst>
          </p:cNvPr>
          <p:cNvSpPr>
            <a:spLocks noGrp="1"/>
          </p:cNvSpPr>
          <p:nvPr>
            <p:ph type="sldNum" sz="quarter" idx="5"/>
          </p:nvPr>
        </p:nvSpPr>
        <p:spPr/>
        <p:txBody>
          <a:bodyPr/>
          <a:lstStyle/>
          <a:p>
            <a:fld id="{4CC6963D-93FE-D342-BCA8-DD7F70B3988F}" type="slidenum">
              <a:rPr lang="en-US" smtClean="0"/>
              <a:t>26</a:t>
            </a:fld>
            <a:endParaRPr lang="en-US"/>
          </a:p>
        </p:txBody>
      </p:sp>
    </p:spTree>
    <p:extLst>
      <p:ext uri="{BB962C8B-B14F-4D97-AF65-F5344CB8AC3E}">
        <p14:creationId xmlns:p14="http://schemas.microsoft.com/office/powerpoint/2010/main" val="3282519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B7EB5-5D1E-3133-7E8B-97C444B067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766FC-835F-82CA-2F30-027537A08A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3BE287-BF10-CCEF-F011-0A221F4F9DAE}"/>
              </a:ext>
            </a:extLst>
          </p:cNvPr>
          <p:cNvSpPr>
            <a:spLocks noGrp="1"/>
          </p:cNvSpPr>
          <p:nvPr>
            <p:ph type="body" idx="1"/>
          </p:nvPr>
        </p:nvSpPr>
        <p:spPr/>
        <p:txBody>
          <a:bodyPr/>
          <a:lstStyle/>
          <a:p>
            <a:r>
              <a:rPr dirty="0"/>
              <a:t>The displayed M block is a schematic for B_M. The drawn fanouts can overlap in their targets, so commutativity alone does not make them one layer. Use separate output workspaces to realize this entire block in O(1) depth. For any binary matrix M, implement B_M: |x&gt;|y&gt;|0^N&gt; -&gt; |x&gt;|y XOR Mx&gt;|0^N&gt;, using N &lt;= n^2 private workspace qubits. For each input </a:t>
            </a:r>
            <a:r>
              <a:rPr dirty="0" err="1"/>
              <a:t>x_j</a:t>
            </a:r>
            <a:r>
              <a:rPr dirty="0"/>
              <a:t>, a fanout creates computational-basis copies in the workspaces of the outputs that require </a:t>
            </a:r>
            <a:r>
              <a:rPr dirty="0" err="1"/>
              <a:t>x_j</a:t>
            </a:r>
            <a:r>
              <a:rPr dirty="0"/>
              <a:t>. These fanouts have disjoint controls and fresh targets, so they form one layer. For each output </a:t>
            </a:r>
            <a:r>
              <a:rPr dirty="0" err="1"/>
              <a:t>i</a:t>
            </a:r>
            <a:r>
              <a:rPr dirty="0"/>
              <a:t>, XOR the parity of its private copies into </a:t>
            </a:r>
            <a:r>
              <a:rPr dirty="0" err="1"/>
              <a:t>y_i</a:t>
            </a:r>
            <a:r>
              <a:rPr dirty="0"/>
              <a:t>. Different outputs now use disjoint workspace registers and distinct targets. Each parity is implemented by </a:t>
            </a:r>
            <a:r>
              <a:rPr dirty="0" err="1"/>
              <a:t>Hadamards</a:t>
            </a:r>
            <a:r>
              <a:rPr dirty="0"/>
              <a:t> on every participating qubit, one fanout with the output as control, and another layer of </a:t>
            </a:r>
            <a:r>
              <a:rPr dirty="0" err="1"/>
              <a:t>Hadamards</a:t>
            </a:r>
            <a:r>
              <a:rPr dirty="0"/>
              <a:t>. All output parities therefore take three layers. Repeat the initial copy fanouts to return every workspace qubit to zero. B_M thus uses five layers of </a:t>
            </a:r>
            <a:r>
              <a:rPr dirty="0" err="1"/>
              <a:t>Hadamards</a:t>
            </a:r>
            <a:r>
              <a:rPr dirty="0"/>
              <a:t> and fanout. The complete coherent map follows by linearity from its action on computational-basis states; the copies are basis values, not cloned quantum states. Source for parity/fanout equivalence: Høyer and </a:t>
            </a:r>
            <a:r>
              <a:rPr dirty="0" err="1"/>
              <a:t>Špalek</a:t>
            </a:r>
            <a:r>
              <a:rPr dirty="0"/>
              <a:t>, Quantum Fan-out is Powerful, Theory of Computing 1 (2005), Example 2.2 and Figure 1, https://</a:t>
            </a:r>
            <a:r>
              <a:rPr dirty="0" err="1"/>
              <a:t>theoryofcomputing.org</a:t>
            </a:r>
            <a:r>
              <a:rPr dirty="0"/>
              <a:t>/articles/v001a005/v001a005.pdf.</a:t>
            </a:r>
          </a:p>
        </p:txBody>
      </p:sp>
      <p:sp>
        <p:nvSpPr>
          <p:cNvPr id="4" name="Slide Number Placeholder 3">
            <a:extLst>
              <a:ext uri="{FF2B5EF4-FFF2-40B4-BE49-F238E27FC236}">
                <a16:creationId xmlns:a16="http://schemas.microsoft.com/office/drawing/2014/main" id="{49716294-80A1-8D4B-AAC0-655F3F73822B}"/>
              </a:ext>
            </a:extLst>
          </p:cNvPr>
          <p:cNvSpPr>
            <a:spLocks noGrp="1"/>
          </p:cNvSpPr>
          <p:nvPr>
            <p:ph type="sldNum" sz="quarter" idx="5"/>
          </p:nvPr>
        </p:nvSpPr>
        <p:spPr/>
        <p:txBody>
          <a:bodyPr/>
          <a:lstStyle/>
          <a:p>
            <a:fld id="{4CC6963D-93FE-D342-BCA8-DD7F70B3988F}" type="slidenum">
              <a:rPr lang="en-US" smtClean="0"/>
              <a:t>27</a:t>
            </a:fld>
            <a:endParaRPr lang="en-US"/>
          </a:p>
        </p:txBody>
      </p:sp>
    </p:spTree>
    <p:extLst>
      <p:ext uri="{BB962C8B-B14F-4D97-AF65-F5344CB8AC3E}">
        <p14:creationId xmlns:p14="http://schemas.microsoft.com/office/powerpoint/2010/main" val="17952736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64CC7-CB38-CBC4-38BD-08291C9A80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171114-01CA-8B1A-B9E9-EE49524E1F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51ED86-4B51-C2BA-9A74-F4C69FD37491}"/>
              </a:ext>
            </a:extLst>
          </p:cNvPr>
          <p:cNvSpPr>
            <a:spLocks noGrp="1"/>
          </p:cNvSpPr>
          <p:nvPr>
            <p:ph type="body" idx="1"/>
          </p:nvPr>
        </p:nvSpPr>
        <p:spPr/>
        <p:txBody>
          <a:bodyPr/>
          <a:lstStyle/>
          <a:p>
            <a:r>
              <a:rPr dirty="0"/>
              <a:t>After B_M on |x&gt;|0&gt;, the registers hold |x&gt;|Mx&gt;. Apply B_(M^-1) with the registers reversed to obtain |x XOR M^-1 Mx&gt;|Mx&gt; = |0&gt;|Mx&gt;. Both matrix blocks have clean O(1)-depth implementations; the workspace can be reused. For any binary matrix M, implement B_M: |x&gt;|y&gt;|0^N&gt; -&gt; |x&gt;|y XOR Mx&gt;|0^N&gt;, using N &lt;= n^2 private workspace qubits. For each input </a:t>
            </a:r>
            <a:r>
              <a:rPr dirty="0" err="1"/>
              <a:t>x_j</a:t>
            </a:r>
            <a:r>
              <a:rPr dirty="0"/>
              <a:t>, a fanout creates computational-basis copies in the workspaces of the outputs that require </a:t>
            </a:r>
            <a:r>
              <a:rPr dirty="0" err="1"/>
              <a:t>x_j</a:t>
            </a:r>
            <a:r>
              <a:rPr dirty="0"/>
              <a:t>. These fanouts have disjoint controls and fresh targets, so they form one layer. For each output </a:t>
            </a:r>
            <a:r>
              <a:rPr dirty="0" err="1"/>
              <a:t>i</a:t>
            </a:r>
            <a:r>
              <a:rPr dirty="0"/>
              <a:t>, XOR the parity of its private copies into </a:t>
            </a:r>
            <a:r>
              <a:rPr dirty="0" err="1"/>
              <a:t>y_i</a:t>
            </a:r>
            <a:r>
              <a:rPr dirty="0"/>
              <a:t>. Different outputs now use disjoint workspace registers and distinct targets. Each parity is implemented by </a:t>
            </a:r>
            <a:r>
              <a:rPr dirty="0" err="1"/>
              <a:t>Hadamards</a:t>
            </a:r>
            <a:r>
              <a:rPr dirty="0"/>
              <a:t> on every participating qubit, one fanout with the output as control, and another layer of </a:t>
            </a:r>
            <a:r>
              <a:rPr dirty="0" err="1"/>
              <a:t>Hadamards</a:t>
            </a:r>
            <a:r>
              <a:rPr dirty="0"/>
              <a:t>. All output parities therefore take three layers. Repeat the initial copy fanouts to return every workspace qubit to zero. B_M thus uses five layers of </a:t>
            </a:r>
            <a:r>
              <a:rPr dirty="0" err="1"/>
              <a:t>Hadamards</a:t>
            </a:r>
            <a:r>
              <a:rPr dirty="0"/>
              <a:t> and fanout. The complete coherent map follows by linearity from its action on computational-basis states; the copies are basis values, not cloned quantum states. Source for parity/fanout equivalence: Høyer and </a:t>
            </a:r>
            <a:r>
              <a:rPr dirty="0" err="1"/>
              <a:t>Špalek</a:t>
            </a:r>
            <a:r>
              <a:rPr dirty="0"/>
              <a:t>, Quantum Fan-out is Powerful, Theory of Computing 1 (2005), Example 2.2 and Figure 1, https://</a:t>
            </a:r>
            <a:r>
              <a:rPr dirty="0" err="1"/>
              <a:t>theoryofcomputing.org</a:t>
            </a:r>
            <a:r>
              <a:rPr dirty="0"/>
              <a:t>/articles/v001a005/v001a005.pdf.</a:t>
            </a:r>
          </a:p>
        </p:txBody>
      </p:sp>
      <p:sp>
        <p:nvSpPr>
          <p:cNvPr id="4" name="Slide Number Placeholder 3">
            <a:extLst>
              <a:ext uri="{FF2B5EF4-FFF2-40B4-BE49-F238E27FC236}">
                <a16:creationId xmlns:a16="http://schemas.microsoft.com/office/drawing/2014/main" id="{CB2C6FEF-D3B3-2268-1458-845E6F38C80F}"/>
              </a:ext>
            </a:extLst>
          </p:cNvPr>
          <p:cNvSpPr>
            <a:spLocks noGrp="1"/>
          </p:cNvSpPr>
          <p:nvPr>
            <p:ph type="sldNum" sz="quarter" idx="5"/>
          </p:nvPr>
        </p:nvSpPr>
        <p:spPr/>
        <p:txBody>
          <a:bodyPr/>
          <a:lstStyle/>
          <a:p>
            <a:fld id="{4CC6963D-93FE-D342-BCA8-DD7F70B3988F}" type="slidenum">
              <a:rPr lang="en-US" smtClean="0"/>
              <a:t>28</a:t>
            </a:fld>
            <a:endParaRPr lang="en-US"/>
          </a:p>
        </p:txBody>
      </p:sp>
    </p:spTree>
    <p:extLst>
      <p:ext uri="{BB962C8B-B14F-4D97-AF65-F5344CB8AC3E}">
        <p14:creationId xmlns:p14="http://schemas.microsoft.com/office/powerpoint/2010/main" val="10394922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D04CB3-A5AB-B70B-DFA3-F6C41B5D03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A77B7E-F5B8-5F71-9275-4048EA94F7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24DF76-EE3A-B69A-DCDA-D4554402BC21}"/>
              </a:ext>
            </a:extLst>
          </p:cNvPr>
          <p:cNvSpPr>
            <a:spLocks noGrp="1"/>
          </p:cNvSpPr>
          <p:nvPr>
            <p:ph type="body" idx="1"/>
          </p:nvPr>
        </p:nvSpPr>
        <p:spPr/>
        <p:txBody>
          <a:bodyPr/>
          <a:lstStyle/>
          <a:p>
            <a:r>
              <a:rPr dirty="0"/>
              <a:t>Compute with M, clear the first register using M^-1, then swap the two registers: |x&gt;|0&gt; -&gt; |x&gt;|Mx&gt; -&gt; |0&gt;|Mx&gt; -&gt; |Mx&gt;|0&gt;. The parallel register swap has constant depth. Including the extra n-qubit register and clean matrix-multiplication workspace gives O(n^2) ancillas in total. For any binary matrix M, implement B_M: |x&gt;|y&gt;|0^N&gt; -&gt; |x&gt;|y XOR Mx&gt;|0^N&gt;, using N &lt;= n^2 private workspace qubits. For each input </a:t>
            </a:r>
            <a:r>
              <a:rPr dirty="0" err="1"/>
              <a:t>x_j</a:t>
            </a:r>
            <a:r>
              <a:rPr dirty="0"/>
              <a:t>, a fanout creates computational-basis copies in the workspaces of the outputs that require </a:t>
            </a:r>
            <a:r>
              <a:rPr dirty="0" err="1"/>
              <a:t>x_j</a:t>
            </a:r>
            <a:r>
              <a:rPr dirty="0"/>
              <a:t>. These fanouts have disjoint controls and fresh targets, so they form one layer. For each output </a:t>
            </a:r>
            <a:r>
              <a:rPr dirty="0" err="1"/>
              <a:t>i</a:t>
            </a:r>
            <a:r>
              <a:rPr dirty="0"/>
              <a:t>, XOR the parity of its private copies into </a:t>
            </a:r>
            <a:r>
              <a:rPr dirty="0" err="1"/>
              <a:t>y_i</a:t>
            </a:r>
            <a:r>
              <a:rPr dirty="0"/>
              <a:t>. Different outputs now use disjoint workspace registers and distinct targets. Each parity is implemented by </a:t>
            </a:r>
            <a:r>
              <a:rPr dirty="0" err="1"/>
              <a:t>Hadamards</a:t>
            </a:r>
            <a:r>
              <a:rPr dirty="0"/>
              <a:t> on every participating qubit, one fanout with the output as control, and another layer of </a:t>
            </a:r>
            <a:r>
              <a:rPr dirty="0" err="1"/>
              <a:t>Hadamards</a:t>
            </a:r>
            <a:r>
              <a:rPr dirty="0"/>
              <a:t>. All output parities therefore take three layers. Repeat the initial copy fanouts to return every workspace qubit to zero. B_M thus uses five layers of </a:t>
            </a:r>
            <a:r>
              <a:rPr dirty="0" err="1"/>
              <a:t>Hadamards</a:t>
            </a:r>
            <a:r>
              <a:rPr dirty="0"/>
              <a:t> and fanout. The complete coherent map follows by linearity from its action on computational-basis states; the copies are basis values, not cloned quantum states. Source for parity/fanout equivalence: Høyer and </a:t>
            </a:r>
            <a:r>
              <a:rPr dirty="0" err="1"/>
              <a:t>Špalek</a:t>
            </a:r>
            <a:r>
              <a:rPr dirty="0"/>
              <a:t>, Quantum Fan-out is Powerful, Theory of Computing 1 (2005), Example 2.2 and Figure 1, https://</a:t>
            </a:r>
            <a:r>
              <a:rPr dirty="0" err="1"/>
              <a:t>theoryofcomputing.org</a:t>
            </a:r>
            <a:r>
              <a:rPr dirty="0"/>
              <a:t>/articles/v001a005/v001a005.pdf.</a:t>
            </a:r>
          </a:p>
        </p:txBody>
      </p:sp>
      <p:sp>
        <p:nvSpPr>
          <p:cNvPr id="4" name="Slide Number Placeholder 3">
            <a:extLst>
              <a:ext uri="{FF2B5EF4-FFF2-40B4-BE49-F238E27FC236}">
                <a16:creationId xmlns:a16="http://schemas.microsoft.com/office/drawing/2014/main" id="{C6C83B18-8649-A168-E35B-A5322C394738}"/>
              </a:ext>
            </a:extLst>
          </p:cNvPr>
          <p:cNvSpPr>
            <a:spLocks noGrp="1"/>
          </p:cNvSpPr>
          <p:nvPr>
            <p:ph type="sldNum" sz="quarter" idx="5"/>
          </p:nvPr>
        </p:nvSpPr>
        <p:spPr/>
        <p:txBody>
          <a:bodyPr/>
          <a:lstStyle/>
          <a:p>
            <a:fld id="{4CC6963D-93FE-D342-BCA8-DD7F70B3988F}" type="slidenum">
              <a:rPr lang="en-US" smtClean="0"/>
              <a:t>29</a:t>
            </a:fld>
            <a:endParaRPr lang="en-US"/>
          </a:p>
        </p:txBody>
      </p:sp>
    </p:spTree>
    <p:extLst>
      <p:ext uri="{BB962C8B-B14F-4D97-AF65-F5344CB8AC3E}">
        <p14:creationId xmlns:p14="http://schemas.microsoft.com/office/powerpoint/2010/main" val="1229593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F181F-4A95-9AFD-86B0-36F026C496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1E62A1-6169-B4E6-EFA2-13D047AAC2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D4D359-342A-08EE-7D7B-E31136791D8B}"/>
              </a:ext>
            </a:extLst>
          </p:cNvPr>
          <p:cNvSpPr>
            <a:spLocks noGrp="1"/>
          </p:cNvSpPr>
          <p:nvPr>
            <p:ph type="body" idx="1"/>
          </p:nvPr>
        </p:nvSpPr>
        <p:spPr/>
        <p:txBody>
          <a:bodyPr/>
          <a:lstStyle/>
          <a:p>
            <a:r>
              <a:rPr dirty="0"/>
              <a:t>Aaronson and Gottesman give the eleven-stage canonical form H-C-P-C-P-C-H-P-C-P-C, with C denoting a CNOT-only circuit. The final CNOT block is required for the stated general circuit normal form. H and P stages have depth one. Each of the constantly many CNOT blocks has the clean O(1)-depth implementation from the preceding slides using Fanout and O(n^2) ancillas. Reuse the cleaned workspace between blocks. Thus every n-qubit Clifford circuit has an O(1)-depth implementation with Fanout and O(n^2) ancillas. Source: Aaronson and Gottesman, Improved Simulation of Stabilizer Circuits (2004), Theorem 8, https://</a:t>
            </a:r>
            <a:r>
              <a:rPr dirty="0" err="1"/>
              <a:t>www.scottaaronson.com</a:t>
            </a:r>
            <a:r>
              <a:rPr dirty="0"/>
              <a:t>/papers/chp6.pdf. For any binary matrix M, implement B_M: |x&gt;|y&gt;|0^N&gt; -&gt; |x&gt;|y XOR Mx&gt;|0^N&gt;, using N &lt;= n^2 private workspace qubits. For each input </a:t>
            </a:r>
            <a:r>
              <a:rPr dirty="0" err="1"/>
              <a:t>x_j</a:t>
            </a:r>
            <a:r>
              <a:rPr dirty="0"/>
              <a:t>, a fanout creates computational-basis copies in the workspaces of the outputs that require </a:t>
            </a:r>
            <a:r>
              <a:rPr dirty="0" err="1"/>
              <a:t>x_j</a:t>
            </a:r>
            <a:r>
              <a:rPr dirty="0"/>
              <a:t>. These fanouts have disjoint controls and fresh targets, so they form one layer. For each output </a:t>
            </a:r>
            <a:r>
              <a:rPr dirty="0" err="1"/>
              <a:t>i</a:t>
            </a:r>
            <a:r>
              <a:rPr dirty="0"/>
              <a:t>, XOR the parity of its private copies into </a:t>
            </a:r>
            <a:r>
              <a:rPr dirty="0" err="1"/>
              <a:t>y_i</a:t>
            </a:r>
            <a:r>
              <a:rPr dirty="0"/>
              <a:t>. Different outputs now use disjoint workspace registers and distinct targets. Each parity is implemented by </a:t>
            </a:r>
            <a:r>
              <a:rPr dirty="0" err="1"/>
              <a:t>Hadamards</a:t>
            </a:r>
            <a:r>
              <a:rPr dirty="0"/>
              <a:t> on every participating qubit, one fanout with the output as control, and another layer of </a:t>
            </a:r>
            <a:r>
              <a:rPr dirty="0" err="1"/>
              <a:t>Hadamards</a:t>
            </a:r>
            <a:r>
              <a:rPr dirty="0"/>
              <a:t>. All output parities therefore take three layers. Repeat the initial copy fanouts to return every workspace qubit to zero. B_M thus uses five layers of </a:t>
            </a:r>
            <a:r>
              <a:rPr dirty="0" err="1"/>
              <a:t>Hadamards</a:t>
            </a:r>
            <a:r>
              <a:rPr dirty="0"/>
              <a:t> and fanout. The complete coherent map follows by linearity from its action on computational-basis states; the copies are basis values, not cloned quantum states. Source for parity/fanout equivalence: Høyer and </a:t>
            </a:r>
            <a:r>
              <a:rPr dirty="0" err="1"/>
              <a:t>Špalek</a:t>
            </a:r>
            <a:r>
              <a:rPr dirty="0"/>
              <a:t>, Quantum Fan-out is Powerful, Theory of Computing 1 (2005), Example 2.2 and Figure 1, https://</a:t>
            </a:r>
            <a:r>
              <a:rPr dirty="0" err="1"/>
              <a:t>theoryofcomputing.org</a:t>
            </a:r>
            <a:r>
              <a:rPr dirty="0"/>
              <a:t>/articles/v001a005/v001a005.pdf.</a:t>
            </a:r>
          </a:p>
        </p:txBody>
      </p:sp>
      <p:sp>
        <p:nvSpPr>
          <p:cNvPr id="4" name="Slide Number Placeholder 3">
            <a:extLst>
              <a:ext uri="{FF2B5EF4-FFF2-40B4-BE49-F238E27FC236}">
                <a16:creationId xmlns:a16="http://schemas.microsoft.com/office/drawing/2014/main" id="{341714B6-EC55-DFF3-D33E-57DBF81AE728}"/>
              </a:ext>
            </a:extLst>
          </p:cNvPr>
          <p:cNvSpPr>
            <a:spLocks noGrp="1"/>
          </p:cNvSpPr>
          <p:nvPr>
            <p:ph type="sldNum" sz="quarter" idx="5"/>
          </p:nvPr>
        </p:nvSpPr>
        <p:spPr/>
        <p:txBody>
          <a:bodyPr/>
          <a:lstStyle/>
          <a:p>
            <a:fld id="{4CC6963D-93FE-D342-BCA8-DD7F70B3988F}" type="slidenum">
              <a:rPr lang="en-US" smtClean="0"/>
              <a:t>30</a:t>
            </a:fld>
            <a:endParaRPr lang="en-US"/>
          </a:p>
        </p:txBody>
      </p:sp>
    </p:spTree>
    <p:extLst>
      <p:ext uri="{BB962C8B-B14F-4D97-AF65-F5344CB8AC3E}">
        <p14:creationId xmlns:p14="http://schemas.microsoft.com/office/powerpoint/2010/main" val="35553044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These results concern the standard unitary QAC^0 model, called QNC^0[Toffoli] in this talk. </a:t>
            </a:r>
            <a:r>
              <a:rPr dirty="0" err="1"/>
              <a:t>Polynomially</a:t>
            </a:r>
            <a:r>
              <a:rPr dirty="0"/>
              <a:t> many initially zero ancillas and polynomial circuit size are allowed, except where a more specific resource bound is stated. The circuit-depth convention in the cited small-depth work counts many-qubit layers, with one-qubit gates between them.</a:t>
            </a:r>
          </a:p>
          <a:p>
            <a:endParaRPr dirty="0"/>
          </a:p>
          <a:p>
            <a:r>
              <a:rPr dirty="0"/>
              <a:t>1. Anurag Anshu, </a:t>
            </a:r>
            <a:r>
              <a:rPr dirty="0" err="1"/>
              <a:t>Yangjing</a:t>
            </a:r>
            <a:r>
              <a:rPr dirty="0"/>
              <a:t> Dong, </a:t>
            </a:r>
            <a:r>
              <a:rPr dirty="0" err="1"/>
              <a:t>Fengning</a:t>
            </a:r>
            <a:r>
              <a:rPr dirty="0"/>
              <a:t> Ou, </a:t>
            </a:r>
            <a:r>
              <a:rPr dirty="0" err="1"/>
              <a:t>Penghui</a:t>
            </a:r>
            <a:r>
              <a:rPr dirty="0"/>
              <a:t> Yao, “On the Computational Power of QAC0 with Barely </a:t>
            </a:r>
            <a:r>
              <a:rPr dirty="0" err="1"/>
              <a:t>Superlinear</a:t>
            </a:r>
            <a:r>
              <a:rPr dirty="0"/>
              <a:t> </a:t>
            </a:r>
            <a:r>
              <a:rPr dirty="0" err="1"/>
              <a:t>Ancillae</a:t>
            </a:r>
            <a:r>
              <a:rPr dirty="0"/>
              <a:t>” (2024 preprint; STOC 2025). General-depth lower bounds extend to the barely-</a:t>
            </a:r>
            <a:r>
              <a:rPr dirty="0" err="1"/>
              <a:t>superlinear</a:t>
            </a:r>
            <a:r>
              <a:rPr dirty="0"/>
              <a:t> ancilla regime, via operator-norm low-degree approximation. https://</a:t>
            </a:r>
            <a:r>
              <a:rPr dirty="0" err="1"/>
              <a:t>arxiv.org</a:t>
            </a:r>
            <a:r>
              <a:rPr dirty="0"/>
              <a:t>/abs/2410.06499</a:t>
            </a:r>
          </a:p>
          <a:p>
            <a:r>
              <a:rPr dirty="0"/>
              <a:t>Malvika Raj Joshi, Avishay Tal, Francisca Vasconcelos, John Wright, “Improved Lower Bounds for QAC0” (2025 preprint; STOC 2026; revised August 2026). Depth-2 approximation lower bounds hold regardless of size. The depth-3 PARITY result is for EXACT computation, not a general bounded-error depth-3 lower bound; it permits arbitrary ancillas. https://</a:t>
            </a:r>
            <a:r>
              <a:rPr dirty="0" err="1"/>
              <a:t>arxiv.org</a:t>
            </a:r>
            <a:r>
              <a:rPr dirty="0"/>
              <a:t>/abs/2512.14643</a:t>
            </a:r>
          </a:p>
          <a:p>
            <a:endParaRPr dirty="0"/>
          </a:p>
          <a:p>
            <a:r>
              <a:rPr dirty="0"/>
              <a:t>2. Lucas Gretta, Meghal Gupta, Malvika Raj Joshi, “Parity </a:t>
            </a:r>
            <a:r>
              <a:rPr dirty="0" err="1"/>
              <a:t>notin</a:t>
            </a:r>
            <a:r>
              <a:rPr dirty="0"/>
              <a:t> QAC0 </a:t>
            </a:r>
            <a:r>
              <a:rPr dirty="0" err="1"/>
              <a:t>iff</a:t>
            </a:r>
            <a:r>
              <a:rPr dirty="0"/>
              <a:t> QAC0 is Fourier-Concentrated” (April 2026, revised August 2026). This is an equivalence with PARITY hardness, not a proof of concentration. It concerns the Boolean Fourier spectrum of the single-output expectation function, rather than the entire Pauli/Choi spectrum. https://</a:t>
            </a:r>
            <a:r>
              <a:rPr dirty="0" err="1"/>
              <a:t>arxiv.org</a:t>
            </a:r>
            <a:r>
              <a:rPr dirty="0"/>
              <a:t>/abs/2604.02793</a:t>
            </a:r>
          </a:p>
          <a:p>
            <a:endParaRPr dirty="0"/>
          </a:p>
          <a:p>
            <a:r>
              <a:rPr dirty="0"/>
              <a:t>3. Daniel Grier, Jackson Morris, Kewen Wu, “QAC0 Contains TC0 (with Many Copies of the Input)” (January 2026). The multiple-input-copy qualification is essential: TC0 </a:t>
            </a:r>
            <a:r>
              <a:rPr dirty="0" err="1"/>
              <a:t>subseteq</a:t>
            </a:r>
            <a:r>
              <a:rPr dirty="0"/>
              <a:t> QAC0 composed with NC0. This is not a claim that ordinary QAC0 can compute PARITY with one copy of the input. https://</a:t>
            </a:r>
            <a:r>
              <a:rPr dirty="0" err="1"/>
              <a:t>arxiv.org</a:t>
            </a:r>
            <a:r>
              <a:rPr dirty="0"/>
              <a:t>/abs/2601.03243</a:t>
            </a:r>
          </a:p>
          <a:p>
            <a:endParaRPr dirty="0"/>
          </a:p>
          <a:p>
            <a:r>
              <a:rPr dirty="0"/>
              <a:t>4. Lucas Gretta, Meghal Gupta, Malvika Raj Joshi, “Polylogarithmic-Weight Dicke States in QAC0 and Arbitrary Symmetric States in QAC0_f” (April 2026, revised August 2026). Polylog(n)-weight n-qubit Dicke states can be prepared in plain QAC0. https://</a:t>
            </a:r>
            <a:r>
              <a:rPr dirty="0" err="1"/>
              <a:t>arxiv.org</a:t>
            </a:r>
            <a:r>
              <a:rPr dirty="0"/>
              <a:t>/abs/2604.15298</a:t>
            </a:r>
          </a:p>
          <a:p>
            <a:r>
              <a:rPr dirty="0"/>
              <a:t>The same authors, “QAC0 Can Prepare Every Logarithmic-Qubit State” (September 15, 2026). Any O(log n)-qubit state can be exactly and cleanly prepared with poly(n) ancillas. Equivalently, an arbitrary m-qubit state can be prepared using 2^{O(m)} ancillas. Arbitrary one-qubit rotations can encode the target amplitudes. https://</a:t>
            </a:r>
            <a:r>
              <a:rPr dirty="0" err="1"/>
              <a:t>arxiv.org</a:t>
            </a:r>
            <a:r>
              <a:rPr dirty="0"/>
              <a:t>/abs/2609.17408</a:t>
            </a:r>
          </a:p>
          <a:p>
            <a:endParaRPr dirty="0"/>
          </a:p>
          <a:p>
            <a:r>
              <a:rPr dirty="0"/>
              <a:t>5. Lucas Gretta, Malvika Raj Joshi, “Shor’s algorithm requires Fanout” (August 2026). QFT over an n-qubit modulus is fanout-complete under QAC0 reductions, with approximate versions. This is a resource equivalence, not an unconditional factoring lower bound. https://</a:t>
            </a:r>
            <a:r>
              <a:rPr dirty="0" err="1"/>
              <a:t>arxiv.org</a:t>
            </a:r>
            <a:r>
              <a:rPr dirty="0"/>
              <a:t>/abs/2608.06703</a:t>
            </a:r>
          </a:p>
          <a:p>
            <a:endParaRPr dirty="0"/>
          </a:p>
          <a:p>
            <a:r>
              <a:rPr dirty="0"/>
              <a:t>The unrestricted polynomial-resource, constant-depth PARITY question remains open as of September 23, 2026.</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33893979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want to start by connecting this talk to the theme of the conference, which is the P vs NP and complexity lower bounds. This is the picture I have of the landscape of circuit complexity lower bounds. The ultimate goal is to reach these peaks here: proving that NP or NEXP do not have poly-sized circuits. We’ve made some important strides given the technology we have, but so far it seems we’re pretty far away from making it up here. </a:t>
            </a:r>
          </a:p>
        </p:txBody>
      </p:sp>
      <p:sp>
        <p:nvSpPr>
          <p:cNvPr id="4" name="Slide Number Placeholder 3"/>
          <p:cNvSpPr>
            <a:spLocks noGrp="1"/>
          </p:cNvSpPr>
          <p:nvPr>
            <p:ph type="sldNum" sz="quarter" idx="5"/>
          </p:nvPr>
        </p:nvSpPr>
        <p:spPr/>
        <p:txBody>
          <a:bodyPr/>
          <a:lstStyle/>
          <a:p>
            <a:fld id="{4CC6963D-93FE-D342-BCA8-DD7F70B3988F}" type="slidenum">
              <a:rPr lang="en-US" smtClean="0"/>
              <a:t>53</a:t>
            </a:fld>
            <a:endParaRPr lang="en-US"/>
          </a:p>
        </p:txBody>
      </p:sp>
    </p:spTree>
    <p:extLst>
      <p:ext uri="{BB962C8B-B14F-4D97-AF65-F5344CB8AC3E}">
        <p14:creationId xmlns:p14="http://schemas.microsoft.com/office/powerpoint/2010/main" val="27089317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A0689-115F-0379-845D-C58CBCB26F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A65AB8-4766-9722-FB64-AE78690004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701111-1A74-8323-7753-DD902A136D3C}"/>
              </a:ext>
            </a:extLst>
          </p:cNvPr>
          <p:cNvSpPr>
            <a:spLocks noGrp="1"/>
          </p:cNvSpPr>
          <p:nvPr>
            <p:ph type="body" idx="1"/>
          </p:nvPr>
        </p:nvSpPr>
        <p:spPr/>
        <p:txBody>
          <a:bodyPr/>
          <a:lstStyle/>
          <a:p>
            <a:r>
              <a:rPr lang="en-US" dirty="0"/>
              <a:t>I want to start by connecting this talk to the theme of the conference, which is the P vs NP and complexity lower bounds. This is the picture I have of the landscape of circuit complexity lower bounds. The ultimate goal is to reach these peaks here: proving that NP or NEXP do not have poly-sized circuits. We’ve made some important strides given the technology we have, but so far it seems we’re pretty far away from making it up here. </a:t>
            </a:r>
          </a:p>
        </p:txBody>
      </p:sp>
      <p:sp>
        <p:nvSpPr>
          <p:cNvPr id="4" name="Slide Number Placeholder 3">
            <a:extLst>
              <a:ext uri="{FF2B5EF4-FFF2-40B4-BE49-F238E27FC236}">
                <a16:creationId xmlns:a16="http://schemas.microsoft.com/office/drawing/2014/main" id="{FAA989EF-EC19-334F-A424-B61B1B1C8626}"/>
              </a:ext>
            </a:extLst>
          </p:cNvPr>
          <p:cNvSpPr>
            <a:spLocks noGrp="1"/>
          </p:cNvSpPr>
          <p:nvPr>
            <p:ph type="sldNum" sz="quarter" idx="5"/>
          </p:nvPr>
        </p:nvSpPr>
        <p:spPr/>
        <p:txBody>
          <a:bodyPr/>
          <a:lstStyle/>
          <a:p>
            <a:fld id="{4CC6963D-93FE-D342-BCA8-DD7F70B3988F}" type="slidenum">
              <a:rPr lang="en-US" smtClean="0"/>
              <a:t>54</a:t>
            </a:fld>
            <a:endParaRPr lang="en-US"/>
          </a:p>
        </p:txBody>
      </p:sp>
    </p:spTree>
    <p:extLst>
      <p:ext uri="{BB962C8B-B14F-4D97-AF65-F5344CB8AC3E}">
        <p14:creationId xmlns:p14="http://schemas.microsoft.com/office/powerpoint/2010/main" val="42244816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diagram is a simply connected 2D lattice grid. Each oriented edge has Hilbert space C[G] with basis |g&gt;, g in G. Reversing traversal replaces g by its inverse. Products are ordered along the path; the highlighted clockwise loop has product g1 g2 g3^{-1} g4^{-1}. Plaquette flatness implies the identity constraint for every closed loop on this simply connected grid. With the usual vertex gauge averaging, the equal-amplitude superposition of all such flat labelings is gauge invariant and is a ground state. The expression is schematic and uses proportionality to omit normalization. General closed surfaces require a choice or superposition of global holonomy sectors. Sources: A. Yu. Kitaev, Fault-tolerant quantum computation by anyons, https://arxiv.org/abs/quant-ph/9707021 ; Cui et al., Kitaev’s quantum double model as an error correcting code, Sections 2.3–2.4, https://arxiv.org/html/1908.02829v3 .</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7081280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Kitaev’s untwisted quantum double for G=Z_2 is the toric code. The elements 0 and 1 label the computational basis of an edge qubit, and the group law is addition modulo 2. Every element is its own inverse, so edge orientations do not matter and are omitted. Flatness says the XOR of the edge bits around each square is zero, equivalently an even number of 1s. The illustrated states are valid labelings of the simply connected grid; all unshown allowed labelings enter with equal amplitude. Each displayed bit assignment was obtained from vertex bits s_v by b_uv=s_u XOR s_v. Acting with the star X operator flips all incident edges and permutes the allowed configurations, so the equal superposition is invariant. The plaquette Z product is +1. Sources: A. Yu. Kitaev, https://arxiv.org/abs/quant-ph/9707021 ; Cui et al., Section 2.3 and Eq. (17), https://arxiv.org/html/1908.02829v3 .</a:t>
            </a:r>
          </a:p>
        </p:txBody>
      </p:sp>
      <p:sp>
        <p:nvSpPr>
          <p:cNvPr id="4" name="Slide Number Placeholder 3"/>
          <p:cNvSpPr>
            <a:spLocks noGrp="1"/>
          </p:cNvSpPr>
          <p:nvPr>
            <p:ph type="sldNum" idx="5"/>
          </p:nvPr>
        </p:nvSpPr>
        <p:spPr/>
        <p:txBody>
          <a:bodyPr/>
          <a:lstStyle/>
          <a:p>
            <a:endParaRPr/>
          </a:p>
        </p:txBody>
      </p:sp>
    </p:spTree>
    <p:extLst>
      <p:ext uri="{BB962C8B-B14F-4D97-AF65-F5344CB8AC3E}">
        <p14:creationId xmlns:p14="http://schemas.microsoft.com/office/powerpoint/2010/main" val="1860640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7A8CB-F733-4C69-8F82-4AFB8707F86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CD97D40-B771-5205-3C49-116CE97A9F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4199B6D-0A98-B813-3140-885FB306579D}"/>
              </a:ext>
            </a:extLst>
          </p:cNvPr>
          <p:cNvSpPr>
            <a:spLocks noGrp="1"/>
          </p:cNvSpPr>
          <p:nvPr>
            <p:ph type="dt" sz="half" idx="10"/>
          </p:nvPr>
        </p:nvSpPr>
        <p:spPr/>
        <p:txBody>
          <a:bodyPr/>
          <a:lstStyle/>
          <a:p>
            <a:fld id="{F0CB341A-F66C-5F4B-A448-0C677B20CF91}" type="datetimeFigureOut">
              <a:rPr lang="en-US" smtClean="0"/>
              <a:t>9/23/26</a:t>
            </a:fld>
            <a:endParaRPr lang="en-US"/>
          </a:p>
        </p:txBody>
      </p:sp>
      <p:sp>
        <p:nvSpPr>
          <p:cNvPr id="5" name="Footer Placeholder 4">
            <a:extLst>
              <a:ext uri="{FF2B5EF4-FFF2-40B4-BE49-F238E27FC236}">
                <a16:creationId xmlns:a16="http://schemas.microsoft.com/office/drawing/2014/main" id="{960F44A8-97E3-CC13-28F9-4A9AB09662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7EA82C-7C3E-0D61-92B1-455ABBDB5088}"/>
              </a:ext>
            </a:extLst>
          </p:cNvPr>
          <p:cNvSpPr>
            <a:spLocks noGrp="1"/>
          </p:cNvSpPr>
          <p:nvPr>
            <p:ph type="sldNum" sz="quarter" idx="12"/>
          </p:nvPr>
        </p:nvSpPr>
        <p:spPr/>
        <p:txBody>
          <a:bodyPr/>
          <a:lstStyle/>
          <a:p>
            <a:fld id="{70900604-A65D-5B4C-A1CC-8F7954DCB886}" type="slidenum">
              <a:rPr lang="en-US" smtClean="0"/>
              <a:t>‹#›</a:t>
            </a:fld>
            <a:endParaRPr lang="en-US"/>
          </a:p>
        </p:txBody>
      </p:sp>
    </p:spTree>
    <p:extLst>
      <p:ext uri="{BB962C8B-B14F-4D97-AF65-F5344CB8AC3E}">
        <p14:creationId xmlns:p14="http://schemas.microsoft.com/office/powerpoint/2010/main" val="17890515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8F453-F0A2-1EA2-5E88-5390DD277B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84FAF6-BA93-422C-8472-2331609930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EC05AC-6DAA-7B5D-AA3B-FA6B6AC755B9}"/>
              </a:ext>
            </a:extLst>
          </p:cNvPr>
          <p:cNvSpPr>
            <a:spLocks noGrp="1"/>
          </p:cNvSpPr>
          <p:nvPr>
            <p:ph type="dt" sz="half" idx="10"/>
          </p:nvPr>
        </p:nvSpPr>
        <p:spPr/>
        <p:txBody>
          <a:bodyPr/>
          <a:lstStyle/>
          <a:p>
            <a:fld id="{F0CB341A-F66C-5F4B-A448-0C677B20CF91}" type="datetimeFigureOut">
              <a:rPr lang="en-US" smtClean="0"/>
              <a:t>9/23/26</a:t>
            </a:fld>
            <a:endParaRPr lang="en-US"/>
          </a:p>
        </p:txBody>
      </p:sp>
      <p:sp>
        <p:nvSpPr>
          <p:cNvPr id="5" name="Footer Placeholder 4">
            <a:extLst>
              <a:ext uri="{FF2B5EF4-FFF2-40B4-BE49-F238E27FC236}">
                <a16:creationId xmlns:a16="http://schemas.microsoft.com/office/drawing/2014/main" id="{B0EE5A47-C461-3E62-001E-22F40DA364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E3063B-4AEC-6285-D777-25CEF038071E}"/>
              </a:ext>
            </a:extLst>
          </p:cNvPr>
          <p:cNvSpPr>
            <a:spLocks noGrp="1"/>
          </p:cNvSpPr>
          <p:nvPr>
            <p:ph type="sldNum" sz="quarter" idx="12"/>
          </p:nvPr>
        </p:nvSpPr>
        <p:spPr/>
        <p:txBody>
          <a:bodyPr/>
          <a:lstStyle/>
          <a:p>
            <a:fld id="{70900604-A65D-5B4C-A1CC-8F7954DCB886}" type="slidenum">
              <a:rPr lang="en-US" smtClean="0"/>
              <a:t>‹#›</a:t>
            </a:fld>
            <a:endParaRPr lang="en-US"/>
          </a:p>
        </p:txBody>
      </p:sp>
    </p:spTree>
    <p:extLst>
      <p:ext uri="{BB962C8B-B14F-4D97-AF65-F5344CB8AC3E}">
        <p14:creationId xmlns:p14="http://schemas.microsoft.com/office/powerpoint/2010/main" val="1015703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ED13E-ABC2-9255-C6A2-EC62C4E9BCC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8191A59-0BB5-B245-6BAE-E07F3661CD8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ADF1683-4ECF-158B-5860-767E9D89BB5C}"/>
              </a:ext>
            </a:extLst>
          </p:cNvPr>
          <p:cNvSpPr>
            <a:spLocks noGrp="1"/>
          </p:cNvSpPr>
          <p:nvPr>
            <p:ph type="dt" sz="half" idx="10"/>
          </p:nvPr>
        </p:nvSpPr>
        <p:spPr/>
        <p:txBody>
          <a:bodyPr/>
          <a:lstStyle/>
          <a:p>
            <a:fld id="{F0CB341A-F66C-5F4B-A448-0C677B20CF91}" type="datetimeFigureOut">
              <a:rPr lang="en-US" smtClean="0"/>
              <a:t>9/23/26</a:t>
            </a:fld>
            <a:endParaRPr lang="en-US"/>
          </a:p>
        </p:txBody>
      </p:sp>
      <p:sp>
        <p:nvSpPr>
          <p:cNvPr id="5" name="Footer Placeholder 4">
            <a:extLst>
              <a:ext uri="{FF2B5EF4-FFF2-40B4-BE49-F238E27FC236}">
                <a16:creationId xmlns:a16="http://schemas.microsoft.com/office/drawing/2014/main" id="{FD78CEF0-1B03-1DBF-D0DA-BBC4B9FFDB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BEB470E-E362-2C68-A2CA-C615BF262BBD}"/>
              </a:ext>
            </a:extLst>
          </p:cNvPr>
          <p:cNvSpPr>
            <a:spLocks noGrp="1"/>
          </p:cNvSpPr>
          <p:nvPr>
            <p:ph type="sldNum" sz="quarter" idx="12"/>
          </p:nvPr>
        </p:nvSpPr>
        <p:spPr/>
        <p:txBody>
          <a:bodyPr/>
          <a:lstStyle/>
          <a:p>
            <a:fld id="{70900604-A65D-5B4C-A1CC-8F7954DCB886}" type="slidenum">
              <a:rPr lang="en-US" smtClean="0"/>
              <a:t>‹#›</a:t>
            </a:fld>
            <a:endParaRPr lang="en-US"/>
          </a:p>
        </p:txBody>
      </p:sp>
    </p:spTree>
    <p:extLst>
      <p:ext uri="{BB962C8B-B14F-4D97-AF65-F5344CB8AC3E}">
        <p14:creationId xmlns:p14="http://schemas.microsoft.com/office/powerpoint/2010/main" val="2970419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50F73-8EE1-DDBD-5115-DF08B6F2ED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984A60-73DD-541B-E1A3-7C0BB6A2480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FB8DE9-B009-E468-0CB1-E218332C14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72D909C-BD79-A87B-DBD8-FEC6BE6B45DE}"/>
              </a:ext>
            </a:extLst>
          </p:cNvPr>
          <p:cNvSpPr>
            <a:spLocks noGrp="1"/>
          </p:cNvSpPr>
          <p:nvPr>
            <p:ph type="dt" sz="half" idx="10"/>
          </p:nvPr>
        </p:nvSpPr>
        <p:spPr/>
        <p:txBody>
          <a:bodyPr/>
          <a:lstStyle/>
          <a:p>
            <a:fld id="{F0CB341A-F66C-5F4B-A448-0C677B20CF91}" type="datetimeFigureOut">
              <a:rPr lang="en-US" smtClean="0"/>
              <a:t>9/23/26</a:t>
            </a:fld>
            <a:endParaRPr lang="en-US"/>
          </a:p>
        </p:txBody>
      </p:sp>
      <p:sp>
        <p:nvSpPr>
          <p:cNvPr id="6" name="Footer Placeholder 5">
            <a:extLst>
              <a:ext uri="{FF2B5EF4-FFF2-40B4-BE49-F238E27FC236}">
                <a16:creationId xmlns:a16="http://schemas.microsoft.com/office/drawing/2014/main" id="{458672B3-54DA-014B-6A2D-EDA420A757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843A3F-61E1-7481-DC5D-7BDBBE2629BF}"/>
              </a:ext>
            </a:extLst>
          </p:cNvPr>
          <p:cNvSpPr>
            <a:spLocks noGrp="1"/>
          </p:cNvSpPr>
          <p:nvPr>
            <p:ph type="sldNum" sz="quarter" idx="12"/>
          </p:nvPr>
        </p:nvSpPr>
        <p:spPr/>
        <p:txBody>
          <a:bodyPr/>
          <a:lstStyle/>
          <a:p>
            <a:fld id="{70900604-A65D-5B4C-A1CC-8F7954DCB886}" type="slidenum">
              <a:rPr lang="en-US" smtClean="0"/>
              <a:t>‹#›</a:t>
            </a:fld>
            <a:endParaRPr lang="en-US"/>
          </a:p>
        </p:txBody>
      </p:sp>
    </p:spTree>
    <p:extLst>
      <p:ext uri="{BB962C8B-B14F-4D97-AF65-F5344CB8AC3E}">
        <p14:creationId xmlns:p14="http://schemas.microsoft.com/office/powerpoint/2010/main" val="3080476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B84DD-1DF0-F3F7-508B-4F08EBE8C58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5B48821-CF28-F8A2-4F07-E2922E4A37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283F1D-7CFB-8F07-C24D-A001D04E955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B5F7313-93C0-01F7-9EC5-F8030D65AD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4D60F4-D9D2-5053-2C8F-C1D4A2FB9CA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6108831-800E-470B-FBD3-47CD6E2ADD1A}"/>
              </a:ext>
            </a:extLst>
          </p:cNvPr>
          <p:cNvSpPr>
            <a:spLocks noGrp="1"/>
          </p:cNvSpPr>
          <p:nvPr>
            <p:ph type="dt" sz="half" idx="10"/>
          </p:nvPr>
        </p:nvSpPr>
        <p:spPr/>
        <p:txBody>
          <a:bodyPr/>
          <a:lstStyle/>
          <a:p>
            <a:fld id="{F0CB341A-F66C-5F4B-A448-0C677B20CF91}" type="datetimeFigureOut">
              <a:rPr lang="en-US" smtClean="0"/>
              <a:t>9/23/26</a:t>
            </a:fld>
            <a:endParaRPr lang="en-US"/>
          </a:p>
        </p:txBody>
      </p:sp>
      <p:sp>
        <p:nvSpPr>
          <p:cNvPr id="8" name="Footer Placeholder 7">
            <a:extLst>
              <a:ext uri="{FF2B5EF4-FFF2-40B4-BE49-F238E27FC236}">
                <a16:creationId xmlns:a16="http://schemas.microsoft.com/office/drawing/2014/main" id="{0B4920E6-A34C-3CE0-0F53-56B65702C10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335834F-FFCF-C67C-D803-BDA709A26131}"/>
              </a:ext>
            </a:extLst>
          </p:cNvPr>
          <p:cNvSpPr>
            <a:spLocks noGrp="1"/>
          </p:cNvSpPr>
          <p:nvPr>
            <p:ph type="sldNum" sz="quarter" idx="12"/>
          </p:nvPr>
        </p:nvSpPr>
        <p:spPr/>
        <p:txBody>
          <a:bodyPr/>
          <a:lstStyle/>
          <a:p>
            <a:fld id="{70900604-A65D-5B4C-A1CC-8F7954DCB886}" type="slidenum">
              <a:rPr lang="en-US" smtClean="0"/>
              <a:t>‹#›</a:t>
            </a:fld>
            <a:endParaRPr lang="en-US"/>
          </a:p>
        </p:txBody>
      </p:sp>
    </p:spTree>
    <p:extLst>
      <p:ext uri="{BB962C8B-B14F-4D97-AF65-F5344CB8AC3E}">
        <p14:creationId xmlns:p14="http://schemas.microsoft.com/office/powerpoint/2010/main" val="8921036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BF2FD-DA3B-1A1E-1B78-627A16EE1FF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280C9DF-8D13-CACD-7FC2-4ABDDA4995AF}"/>
              </a:ext>
            </a:extLst>
          </p:cNvPr>
          <p:cNvSpPr>
            <a:spLocks noGrp="1"/>
          </p:cNvSpPr>
          <p:nvPr>
            <p:ph type="dt" sz="half" idx="10"/>
          </p:nvPr>
        </p:nvSpPr>
        <p:spPr/>
        <p:txBody>
          <a:bodyPr/>
          <a:lstStyle/>
          <a:p>
            <a:fld id="{F0CB341A-F66C-5F4B-A448-0C677B20CF91}" type="datetimeFigureOut">
              <a:rPr lang="en-US" smtClean="0"/>
              <a:t>9/23/26</a:t>
            </a:fld>
            <a:endParaRPr lang="en-US"/>
          </a:p>
        </p:txBody>
      </p:sp>
      <p:sp>
        <p:nvSpPr>
          <p:cNvPr id="4" name="Footer Placeholder 3">
            <a:extLst>
              <a:ext uri="{FF2B5EF4-FFF2-40B4-BE49-F238E27FC236}">
                <a16:creationId xmlns:a16="http://schemas.microsoft.com/office/drawing/2014/main" id="{B3AF579B-333C-6988-A38A-EFDCC2B5403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8002EBC-B55B-726D-EE3A-77CAD8157CBD}"/>
              </a:ext>
            </a:extLst>
          </p:cNvPr>
          <p:cNvSpPr>
            <a:spLocks noGrp="1"/>
          </p:cNvSpPr>
          <p:nvPr>
            <p:ph type="sldNum" sz="quarter" idx="12"/>
          </p:nvPr>
        </p:nvSpPr>
        <p:spPr/>
        <p:txBody>
          <a:bodyPr/>
          <a:lstStyle/>
          <a:p>
            <a:fld id="{70900604-A65D-5B4C-A1CC-8F7954DCB886}" type="slidenum">
              <a:rPr lang="en-US" smtClean="0"/>
              <a:t>‹#›</a:t>
            </a:fld>
            <a:endParaRPr lang="en-US"/>
          </a:p>
        </p:txBody>
      </p:sp>
    </p:spTree>
    <p:extLst>
      <p:ext uri="{BB962C8B-B14F-4D97-AF65-F5344CB8AC3E}">
        <p14:creationId xmlns:p14="http://schemas.microsoft.com/office/powerpoint/2010/main" val="10470121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65876EF-D990-452F-A3E6-313FA57139BE}"/>
              </a:ext>
            </a:extLst>
          </p:cNvPr>
          <p:cNvSpPr>
            <a:spLocks noGrp="1"/>
          </p:cNvSpPr>
          <p:nvPr>
            <p:ph type="dt" sz="half" idx="10"/>
          </p:nvPr>
        </p:nvSpPr>
        <p:spPr/>
        <p:txBody>
          <a:bodyPr/>
          <a:lstStyle/>
          <a:p>
            <a:fld id="{F0CB341A-F66C-5F4B-A448-0C677B20CF91}" type="datetimeFigureOut">
              <a:rPr lang="en-US" smtClean="0"/>
              <a:t>9/23/26</a:t>
            </a:fld>
            <a:endParaRPr lang="en-US"/>
          </a:p>
        </p:txBody>
      </p:sp>
      <p:sp>
        <p:nvSpPr>
          <p:cNvPr id="3" name="Footer Placeholder 2">
            <a:extLst>
              <a:ext uri="{FF2B5EF4-FFF2-40B4-BE49-F238E27FC236}">
                <a16:creationId xmlns:a16="http://schemas.microsoft.com/office/drawing/2014/main" id="{9CD95D21-B6BE-603E-B1B0-69CBD34FA81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CF3B5C-A579-E0D7-EE1B-C022220BD07B}"/>
              </a:ext>
            </a:extLst>
          </p:cNvPr>
          <p:cNvSpPr>
            <a:spLocks noGrp="1"/>
          </p:cNvSpPr>
          <p:nvPr>
            <p:ph type="sldNum" sz="quarter" idx="12"/>
          </p:nvPr>
        </p:nvSpPr>
        <p:spPr/>
        <p:txBody>
          <a:bodyPr/>
          <a:lstStyle/>
          <a:p>
            <a:fld id="{70900604-A65D-5B4C-A1CC-8F7954DCB886}" type="slidenum">
              <a:rPr lang="en-US" smtClean="0"/>
              <a:t>‹#›</a:t>
            </a:fld>
            <a:endParaRPr lang="en-US"/>
          </a:p>
        </p:txBody>
      </p:sp>
    </p:spTree>
    <p:extLst>
      <p:ext uri="{BB962C8B-B14F-4D97-AF65-F5344CB8AC3E}">
        <p14:creationId xmlns:p14="http://schemas.microsoft.com/office/powerpoint/2010/main" val="3264610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D16AA-72F5-D4C0-918A-013E675F38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FB44C4-E9D6-AC08-76A5-A9DF6ABBFA9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97EA930-4D01-C16F-A508-D780421D33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9AABBF-C2D0-BC07-799A-0D6E2B0AFA3F}"/>
              </a:ext>
            </a:extLst>
          </p:cNvPr>
          <p:cNvSpPr>
            <a:spLocks noGrp="1"/>
          </p:cNvSpPr>
          <p:nvPr>
            <p:ph type="dt" sz="half" idx="10"/>
          </p:nvPr>
        </p:nvSpPr>
        <p:spPr/>
        <p:txBody>
          <a:bodyPr/>
          <a:lstStyle/>
          <a:p>
            <a:fld id="{F0CB341A-F66C-5F4B-A448-0C677B20CF91}" type="datetimeFigureOut">
              <a:rPr lang="en-US" smtClean="0"/>
              <a:t>9/23/26</a:t>
            </a:fld>
            <a:endParaRPr lang="en-US"/>
          </a:p>
        </p:txBody>
      </p:sp>
      <p:sp>
        <p:nvSpPr>
          <p:cNvPr id="6" name="Footer Placeholder 5">
            <a:extLst>
              <a:ext uri="{FF2B5EF4-FFF2-40B4-BE49-F238E27FC236}">
                <a16:creationId xmlns:a16="http://schemas.microsoft.com/office/drawing/2014/main" id="{0AB6D918-7CD4-C0B0-252F-E8E60D725F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487ED9-0C08-B473-0AA9-F4AA36F3BC9E}"/>
              </a:ext>
            </a:extLst>
          </p:cNvPr>
          <p:cNvSpPr>
            <a:spLocks noGrp="1"/>
          </p:cNvSpPr>
          <p:nvPr>
            <p:ph type="sldNum" sz="quarter" idx="12"/>
          </p:nvPr>
        </p:nvSpPr>
        <p:spPr/>
        <p:txBody>
          <a:bodyPr/>
          <a:lstStyle/>
          <a:p>
            <a:fld id="{70900604-A65D-5B4C-A1CC-8F7954DCB886}" type="slidenum">
              <a:rPr lang="en-US" smtClean="0"/>
              <a:t>‹#›</a:t>
            </a:fld>
            <a:endParaRPr lang="en-US"/>
          </a:p>
        </p:txBody>
      </p:sp>
    </p:spTree>
    <p:extLst>
      <p:ext uri="{BB962C8B-B14F-4D97-AF65-F5344CB8AC3E}">
        <p14:creationId xmlns:p14="http://schemas.microsoft.com/office/powerpoint/2010/main" val="14884051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7F91C-A494-2B51-D80D-3260F40075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7B4257A-6B37-8ED6-AA71-DD7874B32D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808D94C-16A6-F56B-2BDD-3DE99BD13E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2E76BB-AA4D-02B4-071E-B88A676D9876}"/>
              </a:ext>
            </a:extLst>
          </p:cNvPr>
          <p:cNvSpPr>
            <a:spLocks noGrp="1"/>
          </p:cNvSpPr>
          <p:nvPr>
            <p:ph type="dt" sz="half" idx="10"/>
          </p:nvPr>
        </p:nvSpPr>
        <p:spPr/>
        <p:txBody>
          <a:bodyPr/>
          <a:lstStyle/>
          <a:p>
            <a:fld id="{F0CB341A-F66C-5F4B-A448-0C677B20CF91}" type="datetimeFigureOut">
              <a:rPr lang="en-US" smtClean="0"/>
              <a:t>9/23/26</a:t>
            </a:fld>
            <a:endParaRPr lang="en-US"/>
          </a:p>
        </p:txBody>
      </p:sp>
      <p:sp>
        <p:nvSpPr>
          <p:cNvPr id="6" name="Footer Placeholder 5">
            <a:extLst>
              <a:ext uri="{FF2B5EF4-FFF2-40B4-BE49-F238E27FC236}">
                <a16:creationId xmlns:a16="http://schemas.microsoft.com/office/drawing/2014/main" id="{867D10A5-D97B-54EA-1853-3DEC4165F5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6AA3BC7-18FF-069D-935F-F1B7D85358E4}"/>
              </a:ext>
            </a:extLst>
          </p:cNvPr>
          <p:cNvSpPr>
            <a:spLocks noGrp="1"/>
          </p:cNvSpPr>
          <p:nvPr>
            <p:ph type="sldNum" sz="quarter" idx="12"/>
          </p:nvPr>
        </p:nvSpPr>
        <p:spPr/>
        <p:txBody>
          <a:bodyPr/>
          <a:lstStyle/>
          <a:p>
            <a:fld id="{70900604-A65D-5B4C-A1CC-8F7954DCB886}" type="slidenum">
              <a:rPr lang="en-US" smtClean="0"/>
              <a:t>‹#›</a:t>
            </a:fld>
            <a:endParaRPr lang="en-US"/>
          </a:p>
        </p:txBody>
      </p:sp>
    </p:spTree>
    <p:extLst>
      <p:ext uri="{BB962C8B-B14F-4D97-AF65-F5344CB8AC3E}">
        <p14:creationId xmlns:p14="http://schemas.microsoft.com/office/powerpoint/2010/main" val="3876727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82824-A99C-5FA0-691F-E41384961EE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10371B3-45B0-11A9-BF4F-5FC9F88A9B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6C6CD4-467D-54E8-896C-67E76797420F}"/>
              </a:ext>
            </a:extLst>
          </p:cNvPr>
          <p:cNvSpPr>
            <a:spLocks noGrp="1"/>
          </p:cNvSpPr>
          <p:nvPr>
            <p:ph type="dt" sz="half" idx="10"/>
          </p:nvPr>
        </p:nvSpPr>
        <p:spPr/>
        <p:txBody>
          <a:bodyPr/>
          <a:lstStyle/>
          <a:p>
            <a:fld id="{F0CB341A-F66C-5F4B-A448-0C677B20CF91}" type="datetimeFigureOut">
              <a:rPr lang="en-US" smtClean="0"/>
              <a:t>9/23/26</a:t>
            </a:fld>
            <a:endParaRPr lang="en-US"/>
          </a:p>
        </p:txBody>
      </p:sp>
      <p:sp>
        <p:nvSpPr>
          <p:cNvPr id="5" name="Footer Placeholder 4">
            <a:extLst>
              <a:ext uri="{FF2B5EF4-FFF2-40B4-BE49-F238E27FC236}">
                <a16:creationId xmlns:a16="http://schemas.microsoft.com/office/drawing/2014/main" id="{C5DE4E5D-9683-E89B-A7DD-6DBB3EEC2D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CBF500-9765-D6DE-B7B0-80A81FFC07A1}"/>
              </a:ext>
            </a:extLst>
          </p:cNvPr>
          <p:cNvSpPr>
            <a:spLocks noGrp="1"/>
          </p:cNvSpPr>
          <p:nvPr>
            <p:ph type="sldNum" sz="quarter" idx="12"/>
          </p:nvPr>
        </p:nvSpPr>
        <p:spPr/>
        <p:txBody>
          <a:bodyPr/>
          <a:lstStyle/>
          <a:p>
            <a:fld id="{70900604-A65D-5B4C-A1CC-8F7954DCB886}" type="slidenum">
              <a:rPr lang="en-US" smtClean="0"/>
              <a:t>‹#›</a:t>
            </a:fld>
            <a:endParaRPr lang="en-US"/>
          </a:p>
        </p:txBody>
      </p:sp>
    </p:spTree>
    <p:extLst>
      <p:ext uri="{BB962C8B-B14F-4D97-AF65-F5344CB8AC3E}">
        <p14:creationId xmlns:p14="http://schemas.microsoft.com/office/powerpoint/2010/main" val="3624774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4C359A-C4E6-A1EE-D37E-63DB557ACAD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20C69A2-4181-C469-C8AF-9FBCB17A706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C2AE9B-5668-0966-8CDC-CE15A9BFB6D8}"/>
              </a:ext>
            </a:extLst>
          </p:cNvPr>
          <p:cNvSpPr>
            <a:spLocks noGrp="1"/>
          </p:cNvSpPr>
          <p:nvPr>
            <p:ph type="dt" sz="half" idx="10"/>
          </p:nvPr>
        </p:nvSpPr>
        <p:spPr/>
        <p:txBody>
          <a:bodyPr/>
          <a:lstStyle/>
          <a:p>
            <a:fld id="{F0CB341A-F66C-5F4B-A448-0C677B20CF91}" type="datetimeFigureOut">
              <a:rPr lang="en-US" smtClean="0"/>
              <a:t>9/23/26</a:t>
            </a:fld>
            <a:endParaRPr lang="en-US"/>
          </a:p>
        </p:txBody>
      </p:sp>
      <p:sp>
        <p:nvSpPr>
          <p:cNvPr id="5" name="Footer Placeholder 4">
            <a:extLst>
              <a:ext uri="{FF2B5EF4-FFF2-40B4-BE49-F238E27FC236}">
                <a16:creationId xmlns:a16="http://schemas.microsoft.com/office/drawing/2014/main" id="{239F2C66-296D-EFD7-F5E5-6B07564BC9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677A2C-9CAB-D7D3-F82A-168CCBC177EF}"/>
              </a:ext>
            </a:extLst>
          </p:cNvPr>
          <p:cNvSpPr>
            <a:spLocks noGrp="1"/>
          </p:cNvSpPr>
          <p:nvPr>
            <p:ph type="sldNum" sz="quarter" idx="12"/>
          </p:nvPr>
        </p:nvSpPr>
        <p:spPr/>
        <p:txBody>
          <a:bodyPr/>
          <a:lstStyle/>
          <a:p>
            <a:fld id="{70900604-A65D-5B4C-A1CC-8F7954DCB886}" type="slidenum">
              <a:rPr lang="en-US" smtClean="0"/>
              <a:t>‹#›</a:t>
            </a:fld>
            <a:endParaRPr lang="en-US"/>
          </a:p>
        </p:txBody>
      </p:sp>
    </p:spTree>
    <p:extLst>
      <p:ext uri="{BB962C8B-B14F-4D97-AF65-F5344CB8AC3E}">
        <p14:creationId xmlns:p14="http://schemas.microsoft.com/office/powerpoint/2010/main" val="623169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8911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78755E0-4AA5-9387-0D6D-CA8ED575F7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921CC52-370D-8B88-C20C-03FE285CDE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3E7580-CA89-86E6-8102-1D04506C5F7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CB341A-F66C-5F4B-A448-0C677B20CF91}" type="datetimeFigureOut">
              <a:rPr lang="en-US" smtClean="0"/>
              <a:t>9/23/26</a:t>
            </a:fld>
            <a:endParaRPr lang="en-US"/>
          </a:p>
        </p:txBody>
      </p:sp>
      <p:sp>
        <p:nvSpPr>
          <p:cNvPr id="5" name="Footer Placeholder 4">
            <a:extLst>
              <a:ext uri="{FF2B5EF4-FFF2-40B4-BE49-F238E27FC236}">
                <a16:creationId xmlns:a16="http://schemas.microsoft.com/office/drawing/2014/main" id="{0498D63B-3748-E7D7-B4CB-8F8318CCD9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326C436-D0EF-B024-D6F3-CC27FBFDA0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900604-A65D-5B4C-A1CC-8F7954DCB886}" type="slidenum">
              <a:rPr lang="en-US" smtClean="0"/>
              <a:t>‹#›</a:t>
            </a:fld>
            <a:endParaRPr lang="en-US"/>
          </a:p>
        </p:txBody>
      </p:sp>
    </p:spTree>
    <p:extLst>
      <p:ext uri="{BB962C8B-B14F-4D97-AF65-F5344CB8AC3E}">
        <p14:creationId xmlns:p14="http://schemas.microsoft.com/office/powerpoint/2010/main" val="3120421966"/>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tiff"/></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0.png"/><Relationship Id="rId7"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29.png"/><Relationship Id="rId4" Type="http://schemas.openxmlformats.org/officeDocument/2006/relationships/image" Target="../media/image280.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8" Type="http://schemas.openxmlformats.org/officeDocument/2006/relationships/image" Target="../media/image38.png"/><Relationship Id="rId7" Type="http://schemas.openxmlformats.org/officeDocument/2006/relationships/image" Target="../media/image37.png"/><Relationship Id="rId12"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3.png"/><Relationship Id="rId9" Type="http://schemas.openxmlformats.org/officeDocument/2006/relationships/image" Target="../media/image39.png"/></Relationships>
</file>

<file path=ppt/slides/_rels/slide28.xml.rels><?xml version="1.0" encoding="UTF-8" standalone="yes"?>
<Relationships xmlns="http://schemas.openxmlformats.org/package/2006/relationships"><Relationship Id="rId8" Type="http://schemas.openxmlformats.org/officeDocument/2006/relationships/image" Target="../media/image38.png"/><Relationship Id="rId13" Type="http://schemas.openxmlformats.org/officeDocument/2006/relationships/image" Target="../media/image42.png"/><Relationship Id="rId7" Type="http://schemas.openxmlformats.org/officeDocument/2006/relationships/image" Target="../media/image37.png"/><Relationship Id="rId12"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3.png"/><Relationship Id="rId9" Type="http://schemas.openxmlformats.org/officeDocument/2006/relationships/image" Target="../media/image39.png"/><Relationship Id="rId14" Type="http://schemas.openxmlformats.org/officeDocument/2006/relationships/image" Target="../media/image44.png"/></Relationships>
</file>

<file path=ppt/slides/_rels/slide29.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7.png"/><Relationship Id="rId7" Type="http://schemas.openxmlformats.org/officeDocument/2006/relationships/image" Target="../media/image45.png"/><Relationship Id="rId12"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6.png"/><Relationship Id="rId11" Type="http://schemas.openxmlformats.org/officeDocument/2006/relationships/image" Target="../media/image44.png"/><Relationship Id="rId5" Type="http://schemas.openxmlformats.org/officeDocument/2006/relationships/image" Target="../media/image35.png"/><Relationship Id="rId10" Type="http://schemas.openxmlformats.org/officeDocument/2006/relationships/image" Target="../media/image42.png"/><Relationship Id="rId4" Type="http://schemas.openxmlformats.org/officeDocument/2006/relationships/image" Target="../media/image33.png"/><Relationship Id="rId9" Type="http://schemas.openxmlformats.org/officeDocument/2006/relationships/image" Target="../media/image43.png"/><Relationship Id="rId14" Type="http://schemas.openxmlformats.org/officeDocument/2006/relationships/image" Target="../media/image48.png"/></Relationships>
</file>

<file path=ppt/slides/_rels/slide30.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9.png"/><Relationship Id="rId7" Type="http://schemas.openxmlformats.org/officeDocument/2006/relationships/image" Target="../media/image53.png"/><Relationship Id="rId12" Type="http://schemas.openxmlformats.org/officeDocument/2006/relationships/image" Target="../media/image58.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2.png"/><Relationship Id="rId11" Type="http://schemas.openxmlformats.org/officeDocument/2006/relationships/image" Target="../media/image57.png"/><Relationship Id="rId5" Type="http://schemas.openxmlformats.org/officeDocument/2006/relationships/image" Target="../media/image51.pn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png"/></Relationships>
</file>

<file path=ppt/slides/_rels/slide31.xml.rels><?xml version="1.0" encoding="UTF-8" standalone="yes"?>
<Relationships xmlns="http://schemas.openxmlformats.org/package/2006/relationships"><Relationship Id="rId2" Type="http://schemas.openxmlformats.org/officeDocument/2006/relationships/image" Target="../media/image4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3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3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500.png"/><Relationship Id="rId3" Type="http://schemas.openxmlformats.org/officeDocument/2006/relationships/image" Target="../media/image450.png"/><Relationship Id="rId7" Type="http://schemas.openxmlformats.org/officeDocument/2006/relationships/image" Target="../media/image490.png"/><Relationship Id="rId12" Type="http://schemas.openxmlformats.org/officeDocument/2006/relationships/image" Target="../media/image540.png"/><Relationship Id="rId2" Type="http://schemas.openxmlformats.org/officeDocument/2006/relationships/image" Target="../media/image440.png"/><Relationship Id="rId1" Type="http://schemas.openxmlformats.org/officeDocument/2006/relationships/slideLayout" Target="../slideLayouts/slideLayout2.xml"/><Relationship Id="rId6" Type="http://schemas.openxmlformats.org/officeDocument/2006/relationships/image" Target="../media/image480.png"/><Relationship Id="rId11" Type="http://schemas.openxmlformats.org/officeDocument/2006/relationships/image" Target="../media/image530.png"/><Relationship Id="rId5" Type="http://schemas.openxmlformats.org/officeDocument/2006/relationships/image" Target="../media/image470.png"/><Relationship Id="rId10" Type="http://schemas.openxmlformats.org/officeDocument/2006/relationships/image" Target="../media/image520.png"/><Relationship Id="rId4" Type="http://schemas.openxmlformats.org/officeDocument/2006/relationships/image" Target="../media/image460.png"/><Relationship Id="rId9" Type="http://schemas.openxmlformats.org/officeDocument/2006/relationships/image" Target="../media/image510.png"/></Relationships>
</file>

<file path=ppt/slides/_rels/slide46.xml.rels><?xml version="1.0" encoding="UTF-8" standalone="yes"?>
<Relationships xmlns="http://schemas.openxmlformats.org/package/2006/relationships"><Relationship Id="rId8" Type="http://schemas.openxmlformats.org/officeDocument/2006/relationships/image" Target="../media/image500.png"/><Relationship Id="rId13" Type="http://schemas.openxmlformats.org/officeDocument/2006/relationships/image" Target="../media/image550.png"/><Relationship Id="rId3" Type="http://schemas.openxmlformats.org/officeDocument/2006/relationships/image" Target="../media/image450.png"/><Relationship Id="rId7" Type="http://schemas.openxmlformats.org/officeDocument/2006/relationships/image" Target="../media/image490.png"/><Relationship Id="rId12" Type="http://schemas.openxmlformats.org/officeDocument/2006/relationships/image" Target="../media/image540.png"/><Relationship Id="rId2" Type="http://schemas.openxmlformats.org/officeDocument/2006/relationships/image" Target="../media/image440.png"/><Relationship Id="rId1" Type="http://schemas.openxmlformats.org/officeDocument/2006/relationships/slideLayout" Target="../slideLayouts/slideLayout2.xml"/><Relationship Id="rId6" Type="http://schemas.openxmlformats.org/officeDocument/2006/relationships/image" Target="../media/image480.png"/><Relationship Id="rId11" Type="http://schemas.openxmlformats.org/officeDocument/2006/relationships/image" Target="../media/image530.png"/><Relationship Id="rId5" Type="http://schemas.openxmlformats.org/officeDocument/2006/relationships/image" Target="../media/image470.png"/><Relationship Id="rId10" Type="http://schemas.openxmlformats.org/officeDocument/2006/relationships/image" Target="../media/image520.png"/><Relationship Id="rId4" Type="http://schemas.openxmlformats.org/officeDocument/2006/relationships/image" Target="../media/image460.png"/><Relationship Id="rId9" Type="http://schemas.openxmlformats.org/officeDocument/2006/relationships/image" Target="../media/image510.png"/></Relationships>
</file>

<file path=ppt/slides/_rels/slide4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570.png"/></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80.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71.png"/><Relationship Id="rId5" Type="http://schemas.openxmlformats.org/officeDocument/2006/relationships/image" Target="../media/image60.png"/><Relationship Id="rId4" Type="http://schemas.openxmlformats.org/officeDocument/2006/relationships/image" Target="../media/image49.png"/></Relationships>
</file>

<file path=ppt/slides/_rels/slide54.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32.jpeg"/><Relationship Id="rId7" Type="http://schemas.openxmlformats.org/officeDocument/2006/relationships/image" Target="../media/image62.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49.png"/><Relationship Id="rId9" Type="http://schemas.openxmlformats.org/officeDocument/2006/relationships/image" Target="../media/image34.jpe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3" Type="http://schemas.openxmlformats.org/officeDocument/2006/relationships/image" Target="../media/image190.png"/><Relationship Id="rId7" Type="http://schemas.openxmlformats.org/officeDocument/2006/relationships/image" Target="../media/image1.png"/><Relationship Id="rId2" Type="http://schemas.openxmlformats.org/officeDocument/2006/relationships/image" Target="../media/image140.png"/><Relationship Id="rId1" Type="http://schemas.openxmlformats.org/officeDocument/2006/relationships/slideLayout" Target="../slideLayouts/slideLayout2.xml"/><Relationship Id="rId6" Type="http://schemas.openxmlformats.org/officeDocument/2006/relationships/image" Target="../media/image220.png"/><Relationship Id="rId5" Type="http://schemas.openxmlformats.org/officeDocument/2006/relationships/image" Target="../media/image210.png"/><Relationship Id="rId4" Type="http://schemas.openxmlformats.org/officeDocument/2006/relationships/image" Target="../media/image200.png"/></Relationships>
</file>

<file path=ppt/slides/_rels/slide60.xml.rels><?xml version="1.0" encoding="UTF-8" standalone="yes"?>
<Relationships xmlns="http://schemas.openxmlformats.org/package/2006/relationships"><Relationship Id="rId3" Type="http://schemas.openxmlformats.org/officeDocument/2006/relationships/image" Target="../media/image240.png"/><Relationship Id="rId7" Type="http://schemas.openxmlformats.org/officeDocument/2006/relationships/image" Target="../media/image160.png"/><Relationship Id="rId2" Type="http://schemas.openxmlformats.org/officeDocument/2006/relationships/image" Target="../media/image150.png"/><Relationship Id="rId1" Type="http://schemas.openxmlformats.org/officeDocument/2006/relationships/slideLayout" Target="../slideLayouts/slideLayout2.xml"/><Relationship Id="rId6" Type="http://schemas.openxmlformats.org/officeDocument/2006/relationships/image" Target="../media/image271.png"/><Relationship Id="rId5" Type="http://schemas.openxmlformats.org/officeDocument/2006/relationships/image" Target="../media/image260.png"/><Relationship Id="rId4" Type="http://schemas.openxmlformats.org/officeDocument/2006/relationships/image" Target="../media/image250.png"/></Relationships>
</file>

<file path=ppt/slides/_rels/slide61.xml.rels><?xml version="1.0" encoding="UTF-8" standalone="yes"?>
<Relationships xmlns="http://schemas.openxmlformats.org/package/2006/relationships"><Relationship Id="rId3" Type="http://schemas.openxmlformats.org/officeDocument/2006/relationships/image" Target="../media/image240.png"/><Relationship Id="rId7" Type="http://schemas.openxmlformats.org/officeDocument/2006/relationships/image" Target="../media/image160.png"/><Relationship Id="rId2" Type="http://schemas.openxmlformats.org/officeDocument/2006/relationships/image" Target="../media/image150.png"/><Relationship Id="rId1" Type="http://schemas.openxmlformats.org/officeDocument/2006/relationships/slideLayout" Target="../slideLayouts/slideLayout2.xml"/><Relationship Id="rId6" Type="http://schemas.openxmlformats.org/officeDocument/2006/relationships/image" Target="../media/image271.png"/><Relationship Id="rId5" Type="http://schemas.openxmlformats.org/officeDocument/2006/relationships/image" Target="../media/image260.png"/><Relationship Id="rId4" Type="http://schemas.openxmlformats.org/officeDocument/2006/relationships/image" Target="../media/image25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DB99F-8619-2855-CD36-FEB14CEB51E0}"/>
              </a:ext>
            </a:extLst>
          </p:cNvPr>
          <p:cNvSpPr>
            <a:spLocks noGrp="1"/>
          </p:cNvSpPr>
          <p:nvPr>
            <p:ph type="ctrTitle"/>
          </p:nvPr>
        </p:nvSpPr>
        <p:spPr>
          <a:xfrm>
            <a:off x="227695" y="82700"/>
            <a:ext cx="11809132" cy="3309612"/>
          </a:xfrm>
        </p:spPr>
        <p:txBody>
          <a:bodyPr anchor="ctr">
            <a:normAutofit/>
          </a:bodyPr>
          <a:lstStyle/>
          <a:p>
            <a:r>
              <a:rPr lang="en-US" dirty="0"/>
              <a:t>The power and limits of</a:t>
            </a:r>
            <a:br>
              <a:rPr lang="en-US" dirty="0"/>
            </a:br>
            <a:r>
              <a:rPr lang="en-US" dirty="0"/>
              <a:t>constant-time quantum computation</a:t>
            </a:r>
          </a:p>
        </p:txBody>
      </p:sp>
      <p:sp>
        <p:nvSpPr>
          <p:cNvPr id="3" name="Subtitle 2">
            <a:extLst>
              <a:ext uri="{FF2B5EF4-FFF2-40B4-BE49-F238E27FC236}">
                <a16:creationId xmlns:a16="http://schemas.microsoft.com/office/drawing/2014/main" id="{279A9B57-9DA2-80CD-3644-F7D48003AF7D}"/>
              </a:ext>
            </a:extLst>
          </p:cNvPr>
          <p:cNvSpPr>
            <a:spLocks noGrp="1"/>
          </p:cNvSpPr>
          <p:nvPr>
            <p:ph type="subTitle" idx="1"/>
          </p:nvPr>
        </p:nvSpPr>
        <p:spPr>
          <a:xfrm>
            <a:off x="1524000" y="5419214"/>
            <a:ext cx="9144000" cy="1655762"/>
          </a:xfrm>
        </p:spPr>
        <p:txBody>
          <a:bodyPr/>
          <a:lstStyle/>
          <a:p>
            <a:r>
              <a:rPr lang="en-US" dirty="0"/>
              <a:t>Henry Yuen</a:t>
            </a:r>
          </a:p>
          <a:p>
            <a:r>
              <a:rPr lang="en-US" dirty="0">
                <a:solidFill>
                  <a:srgbClr val="0070C0"/>
                </a:solidFill>
              </a:rPr>
              <a:t>Columbia University</a:t>
            </a:r>
          </a:p>
        </p:txBody>
      </p:sp>
      <p:pic>
        <p:nvPicPr>
          <p:cNvPr id="5" name="Image" descr="Image">
            <a:extLst>
              <a:ext uri="{FF2B5EF4-FFF2-40B4-BE49-F238E27FC236}">
                <a16:creationId xmlns:a16="http://schemas.microsoft.com/office/drawing/2014/main" id="{9ACCF417-368F-B731-D7B8-9E59D0D27ECC}"/>
              </a:ext>
            </a:extLst>
          </p:cNvPr>
          <p:cNvPicPr>
            <a:picLocks noChangeAspect="1"/>
          </p:cNvPicPr>
          <p:nvPr/>
        </p:nvPicPr>
        <p:blipFill>
          <a:blip r:embed="rId3"/>
          <a:srcRect l="24638" t="-2837" r="50254" b="53524"/>
          <a:stretch/>
        </p:blipFill>
        <p:spPr>
          <a:xfrm rot="5400000">
            <a:off x="416911" y="2288826"/>
            <a:ext cx="2438400" cy="3080289"/>
          </a:xfrm>
          <a:prstGeom prst="rect">
            <a:avLst/>
          </a:prstGeom>
          <a:ln w="12700">
            <a:miter lim="400000"/>
          </a:ln>
        </p:spPr>
      </p:pic>
      <p:pic>
        <p:nvPicPr>
          <p:cNvPr id="6" name="Picture 5">
            <a:extLst>
              <a:ext uri="{FF2B5EF4-FFF2-40B4-BE49-F238E27FC236}">
                <a16:creationId xmlns:a16="http://schemas.microsoft.com/office/drawing/2014/main" id="{B85D1DBD-18B0-A353-3061-89C5797FA1D0}"/>
              </a:ext>
            </a:extLst>
          </p:cNvPr>
          <p:cNvPicPr>
            <a:picLocks noChangeAspect="1"/>
          </p:cNvPicPr>
          <p:nvPr/>
        </p:nvPicPr>
        <p:blipFill>
          <a:blip r:embed="rId4"/>
          <a:stretch>
            <a:fillRect/>
          </a:stretch>
        </p:blipFill>
        <p:spPr>
          <a:xfrm>
            <a:off x="3989405" y="3054270"/>
            <a:ext cx="3683000" cy="1549400"/>
          </a:xfrm>
          <a:prstGeom prst="rect">
            <a:avLst/>
          </a:prstGeom>
        </p:spPr>
      </p:pic>
      <p:pic>
        <p:nvPicPr>
          <p:cNvPr id="7" name="Picture 2" descr="Non-Abelian anyons in 2+1 D">
            <a:extLst>
              <a:ext uri="{FF2B5EF4-FFF2-40B4-BE49-F238E27FC236}">
                <a16:creationId xmlns:a16="http://schemas.microsoft.com/office/drawing/2014/main" id="{6AA1A75E-7C14-2C72-5AF7-CDA0AE47875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85554" y="2860512"/>
            <a:ext cx="3706446" cy="1936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716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F2C8A-3325-F525-72F4-48CAB61C6601}"/>
              </a:ext>
            </a:extLst>
          </p:cNvPr>
          <p:cNvSpPr>
            <a:spLocks noGrp="1"/>
          </p:cNvSpPr>
          <p:nvPr>
            <p:ph type="title"/>
          </p:nvPr>
        </p:nvSpPr>
        <p:spPr/>
        <p:txBody>
          <a:bodyPr/>
          <a:lstStyle/>
          <a:p>
            <a:r>
              <a:rPr lang="en-US" dirty="0"/>
              <a:t>Constant-time quantum computation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03F2FB0-4811-70A3-705D-1A0BDE0D4211}"/>
                  </a:ext>
                </a:extLst>
              </p:cNvPr>
              <p:cNvSpPr>
                <a:spLocks noGrp="1"/>
              </p:cNvSpPr>
              <p:nvPr>
                <p:ph idx="1"/>
              </p:nvPr>
            </p:nvSpPr>
            <p:spPr>
              <a:xfrm>
                <a:off x="838200" y="1838404"/>
                <a:ext cx="5483278" cy="1991329"/>
              </a:xfrm>
            </p:spPr>
            <p:txBody>
              <a:bodyPr>
                <a:normAutofit fontScale="62500" lnSpcReduction="20000"/>
              </a:bodyPr>
              <a:lstStyle/>
              <a:p>
                <a:pPr marL="0" indent="0">
                  <a:buNone/>
                </a:pPr>
                <a:r>
                  <a:rPr lang="en-US" dirty="0"/>
                  <a:t>Circuits where </a:t>
                </a:r>
                <a14:m>
                  <m:oMath xmlns:m="http://schemas.openxmlformats.org/officeDocument/2006/math">
                    <m:r>
                      <a:rPr lang="en-US" i="1">
                        <a:latin typeface="Cambria Math" panose="02040503050406030204" pitchFamily="18" charset="0"/>
                      </a:rPr>
                      <m:t>𝑑</m:t>
                    </m:r>
                    <m:r>
                      <a:rPr lang="en-US" b="0" i="1" smtClean="0">
                        <a:latin typeface="Cambria Math" panose="02040503050406030204" pitchFamily="18" charset="0"/>
                      </a:rPr>
                      <m:t>=</m:t>
                    </m:r>
                    <m:r>
                      <a:rPr lang="en-US" b="0" i="1" smtClean="0">
                        <a:latin typeface="Cambria Math" panose="02040503050406030204" pitchFamily="18" charset="0"/>
                      </a:rPr>
                      <m:t>𝑂</m:t>
                    </m:r>
                    <m:r>
                      <a:rPr lang="en-US" b="0" i="1" smtClean="0">
                        <a:latin typeface="Cambria Math" panose="02040503050406030204" pitchFamily="18" charset="0"/>
                      </a:rPr>
                      <m:t>(1)</m:t>
                    </m:r>
                  </m:oMath>
                </a14:m>
                <a:r>
                  <a:rPr lang="en-US" dirty="0"/>
                  <a:t> as </a:t>
                </a:r>
                <a14:m>
                  <m:oMath xmlns:m="http://schemas.openxmlformats.org/officeDocument/2006/math">
                    <m:r>
                      <a:rPr lang="en-US" b="0" i="1" smtClean="0">
                        <a:latin typeface="Cambria Math" panose="02040503050406030204" pitchFamily="18" charset="0"/>
                      </a:rPr>
                      <m:t>𝑛</m:t>
                    </m:r>
                    <m:r>
                      <a:rPr lang="en-US" b="0" i="1" smtClean="0">
                        <a:latin typeface="Cambria Math" panose="02040503050406030204" pitchFamily="18" charset="0"/>
                      </a:rPr>
                      <m:t>→∞</m:t>
                    </m:r>
                  </m:oMath>
                </a14:m>
                <a:endParaRPr lang="en-US" dirty="0"/>
              </a:p>
              <a:p>
                <a:pPr marL="0" indent="0">
                  <a:buNone/>
                </a:pPr>
                <a:endParaRPr lang="en-US" dirty="0"/>
              </a:p>
              <a:p>
                <a:pPr marL="0" indent="0">
                  <a:buNone/>
                </a:pPr>
                <a:r>
                  <a:rPr lang="en-US" dirty="0"/>
                  <a:t>Can have nonlocal ops like:</a:t>
                </a:r>
              </a:p>
              <a:p>
                <a:pPr marL="457200" indent="-457200"/>
                <a:r>
                  <a:rPr lang="en-US" dirty="0"/>
                  <a:t>Adaptive measurements</a:t>
                </a:r>
              </a:p>
              <a:p>
                <a:pPr marL="457200" indent="-457200"/>
                <a:r>
                  <a:rPr lang="en-US" dirty="0"/>
                  <a:t>Nonlocal swaps</a:t>
                </a:r>
              </a:p>
              <a:p>
                <a:pPr marL="457200" indent="-457200"/>
                <a:r>
                  <a:rPr lang="en-US" dirty="0"/>
                  <a:t>Many-qubit gates</a:t>
                </a:r>
              </a:p>
              <a:p>
                <a:pPr marL="0" indent="0">
                  <a:buNone/>
                </a:pPr>
                <a:endParaRPr lang="en-US" dirty="0"/>
              </a:p>
              <a:p>
                <a:pPr marL="0" indent="0">
                  <a:buNone/>
                </a:pPr>
                <a:endParaRPr lang="en-US" dirty="0"/>
              </a:p>
              <a:p>
                <a:pPr marL="0" indent="0">
                  <a:buNone/>
                </a:pPr>
                <a:endParaRPr lang="en-US" dirty="0"/>
              </a:p>
            </p:txBody>
          </p:sp>
        </mc:Choice>
        <mc:Fallback>
          <p:sp>
            <p:nvSpPr>
              <p:cNvPr id="3" name="Content Placeholder 2">
                <a:extLst>
                  <a:ext uri="{FF2B5EF4-FFF2-40B4-BE49-F238E27FC236}">
                    <a16:creationId xmlns:a16="http://schemas.microsoft.com/office/drawing/2014/main" id="{903F2FB0-4811-70A3-705D-1A0BDE0D4211}"/>
                  </a:ext>
                </a:extLst>
              </p:cNvPr>
              <p:cNvSpPr>
                <a:spLocks noGrp="1" noRot="1" noChangeAspect="1" noMove="1" noResize="1" noEditPoints="1" noAdjustHandles="1" noChangeArrowheads="1" noChangeShapeType="1" noTextEdit="1"/>
              </p:cNvSpPr>
              <p:nvPr>
                <p:ph idx="1"/>
              </p:nvPr>
            </p:nvSpPr>
            <p:spPr>
              <a:xfrm>
                <a:off x="838200" y="1838404"/>
                <a:ext cx="5483278" cy="1991329"/>
              </a:xfrm>
              <a:blipFill>
                <a:blip r:embed="rId2"/>
                <a:stretch>
                  <a:fillRect l="-1157" t="-5063"/>
                </a:stretch>
              </a:blipFill>
            </p:spPr>
            <p:txBody>
              <a:bodyPr/>
              <a:lstStyle/>
              <a:p>
                <a:r>
                  <a:rPr lang="en-US">
                    <a:noFill/>
                  </a:rPr>
                  <a:t> </a:t>
                </a:r>
              </a:p>
            </p:txBody>
          </p:sp>
        </mc:Fallback>
      </mc:AlternateContent>
      <p:sp>
        <p:nvSpPr>
          <p:cNvPr id="4" name="Content Placeholder 2">
            <a:extLst>
              <a:ext uri="{FF2B5EF4-FFF2-40B4-BE49-F238E27FC236}">
                <a16:creationId xmlns:a16="http://schemas.microsoft.com/office/drawing/2014/main" id="{C1E5378B-ECBB-8010-A2AA-0DE7EFCA5242}"/>
              </a:ext>
            </a:extLst>
          </p:cNvPr>
          <p:cNvSpPr txBox="1">
            <a:spLocks/>
          </p:cNvSpPr>
          <p:nvPr/>
        </p:nvSpPr>
        <p:spPr>
          <a:xfrm>
            <a:off x="838200" y="4189749"/>
            <a:ext cx="11130887" cy="8452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t>Experimental motivation</a:t>
            </a:r>
            <a:r>
              <a:rPr lang="en-US" sz="2400" dirty="0"/>
              <a:t>: noisy devices are depth-constrained</a:t>
            </a:r>
          </a:p>
        </p:txBody>
      </p:sp>
      <p:sp>
        <p:nvSpPr>
          <p:cNvPr id="5" name="Content Placeholder 2">
            <a:extLst>
              <a:ext uri="{FF2B5EF4-FFF2-40B4-BE49-F238E27FC236}">
                <a16:creationId xmlns:a16="http://schemas.microsoft.com/office/drawing/2014/main" id="{F9363214-3EB9-75DF-45A6-096513CACA75}"/>
              </a:ext>
            </a:extLst>
          </p:cNvPr>
          <p:cNvSpPr txBox="1">
            <a:spLocks/>
          </p:cNvSpPr>
          <p:nvPr/>
        </p:nvSpPr>
        <p:spPr>
          <a:xfrm>
            <a:off x="838199" y="5003167"/>
            <a:ext cx="10965873" cy="123102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t>Theory motivation</a:t>
            </a:r>
            <a:r>
              <a:rPr lang="en-US" sz="2400" dirty="0"/>
              <a:t>: surprising algorithmic richness, applications to condensed matter and fault tolerance, and a fertile playground for understanding quantum computation.</a:t>
            </a:r>
          </a:p>
        </p:txBody>
      </p:sp>
      <p:grpSp>
        <p:nvGrpSpPr>
          <p:cNvPr id="6" name="Group 5">
            <a:extLst>
              <a:ext uri="{FF2B5EF4-FFF2-40B4-BE49-F238E27FC236}">
                <a16:creationId xmlns:a16="http://schemas.microsoft.com/office/drawing/2014/main" id="{924094CF-E1AF-0559-FDBB-FC0D8D23091C}"/>
              </a:ext>
            </a:extLst>
          </p:cNvPr>
          <p:cNvGrpSpPr/>
          <p:nvPr/>
        </p:nvGrpSpPr>
        <p:grpSpPr>
          <a:xfrm>
            <a:off x="8428758" y="1630580"/>
            <a:ext cx="2857500" cy="1328738"/>
            <a:chOff x="7918614" y="1685925"/>
            <a:chExt cx="2857500" cy="1328738"/>
          </a:xfrm>
        </p:grpSpPr>
        <p:sp>
          <p:nvSpPr>
            <p:cNvPr id="8" name="Dynamic::line-47">
              <a:extLst>
                <a:ext uri="{FF2B5EF4-FFF2-40B4-BE49-F238E27FC236}">
                  <a16:creationId xmlns:a16="http://schemas.microsoft.com/office/drawing/2014/main" id="{78FDE154-39EE-D860-E2F4-2E912D17A8D6}"/>
                </a:ext>
              </a:extLst>
            </p:cNvPr>
            <p:cNvSpPr>
              <a:spLocks/>
            </p:cNvSpPr>
            <p:nvPr/>
          </p:nvSpPr>
          <p:spPr>
            <a:xfrm>
              <a:off x="7918614" y="2114550"/>
              <a:ext cx="1133475" cy="0"/>
            </a:xfrm>
            <a:prstGeom prst="line">
              <a:avLst/>
            </a:prstGeom>
            <a:noFill/>
            <a:ln w="17145">
              <a:solidFill>
                <a:srgbClr val="444444"/>
              </a:solidFill>
            </a:ln>
          </p:spPr>
          <p:txBody>
            <a:bodyPr/>
            <a:lstStyle/>
            <a:p>
              <a:endParaRPr lang="en-US"/>
            </a:p>
          </p:txBody>
        </p:sp>
        <p:sp>
          <p:nvSpPr>
            <p:cNvPr id="9" name="Dynamic::line-48">
              <a:extLst>
                <a:ext uri="{FF2B5EF4-FFF2-40B4-BE49-F238E27FC236}">
                  <a16:creationId xmlns:a16="http://schemas.microsoft.com/office/drawing/2014/main" id="{A4F34301-B41A-5FE0-72E0-180825FF045A}"/>
                </a:ext>
              </a:extLst>
            </p:cNvPr>
            <p:cNvSpPr>
              <a:spLocks/>
            </p:cNvSpPr>
            <p:nvPr/>
          </p:nvSpPr>
          <p:spPr>
            <a:xfrm>
              <a:off x="7918614" y="2381250"/>
              <a:ext cx="1133475" cy="0"/>
            </a:xfrm>
            <a:prstGeom prst="line">
              <a:avLst/>
            </a:prstGeom>
            <a:noFill/>
            <a:ln w="17145">
              <a:solidFill>
                <a:srgbClr val="444444"/>
              </a:solidFill>
            </a:ln>
          </p:spPr>
          <p:txBody>
            <a:bodyPr/>
            <a:lstStyle/>
            <a:p>
              <a:endParaRPr lang="en-US"/>
            </a:p>
          </p:txBody>
        </p:sp>
        <p:sp>
          <p:nvSpPr>
            <p:cNvPr id="10" name="Dynamic::line-49">
              <a:extLst>
                <a:ext uri="{FF2B5EF4-FFF2-40B4-BE49-F238E27FC236}">
                  <a16:creationId xmlns:a16="http://schemas.microsoft.com/office/drawing/2014/main" id="{589A3C8C-F8C4-BF78-3236-14FD6FCFB0B9}"/>
                </a:ext>
              </a:extLst>
            </p:cNvPr>
            <p:cNvSpPr>
              <a:spLocks/>
            </p:cNvSpPr>
            <p:nvPr/>
          </p:nvSpPr>
          <p:spPr>
            <a:xfrm>
              <a:off x="7918614" y="2647950"/>
              <a:ext cx="2857500" cy="0"/>
            </a:xfrm>
            <a:prstGeom prst="line">
              <a:avLst/>
            </a:prstGeom>
            <a:noFill/>
            <a:ln w="17145">
              <a:solidFill>
                <a:srgbClr val="444444"/>
              </a:solidFill>
            </a:ln>
          </p:spPr>
          <p:txBody>
            <a:bodyPr/>
            <a:lstStyle/>
            <a:p>
              <a:endParaRPr lang="en-US"/>
            </a:p>
          </p:txBody>
        </p:sp>
        <p:sp>
          <p:nvSpPr>
            <p:cNvPr id="11" name="Dynamic::line-50">
              <a:extLst>
                <a:ext uri="{FF2B5EF4-FFF2-40B4-BE49-F238E27FC236}">
                  <a16:creationId xmlns:a16="http://schemas.microsoft.com/office/drawing/2014/main" id="{CED64108-138F-DEBE-AFC1-FFF0D343CFAD}"/>
                </a:ext>
              </a:extLst>
            </p:cNvPr>
            <p:cNvSpPr>
              <a:spLocks/>
            </p:cNvSpPr>
            <p:nvPr/>
          </p:nvSpPr>
          <p:spPr>
            <a:xfrm>
              <a:off x="7918614" y="2914650"/>
              <a:ext cx="2857500" cy="0"/>
            </a:xfrm>
            <a:prstGeom prst="line">
              <a:avLst/>
            </a:prstGeom>
            <a:noFill/>
            <a:ln w="17145">
              <a:solidFill>
                <a:srgbClr val="444444"/>
              </a:solidFill>
            </a:ln>
          </p:spPr>
          <p:txBody>
            <a:bodyPr/>
            <a:lstStyle/>
            <a:p>
              <a:endParaRPr lang="en-US"/>
            </a:p>
          </p:txBody>
        </p:sp>
        <p:sp>
          <p:nvSpPr>
            <p:cNvPr id="12" name="Dynamic::gate-51">
              <a:extLst>
                <a:ext uri="{FF2B5EF4-FFF2-40B4-BE49-F238E27FC236}">
                  <a16:creationId xmlns:a16="http://schemas.microsoft.com/office/drawing/2014/main" id="{46C5E2F0-CACB-3605-87CD-C0AF7F6F84DE}"/>
                </a:ext>
              </a:extLst>
            </p:cNvPr>
            <p:cNvSpPr>
              <a:spLocks/>
            </p:cNvSpPr>
            <p:nvPr/>
          </p:nvSpPr>
          <p:spPr>
            <a:xfrm>
              <a:off x="8123402" y="2014538"/>
              <a:ext cx="219075" cy="200025"/>
            </a:xfrm>
            <a:prstGeom prst="rect">
              <a:avLst/>
            </a:prstGeom>
            <a:solidFill>
              <a:srgbClr val="DCE6F6"/>
            </a:solidFill>
            <a:ln w="16193">
              <a:solidFill>
                <a:srgbClr val="4472C4"/>
              </a:solidFill>
            </a:ln>
          </p:spPr>
          <p:txBody>
            <a:bodyPr/>
            <a:lstStyle/>
            <a:p>
              <a:endParaRPr lang="en-US"/>
            </a:p>
          </p:txBody>
        </p:sp>
        <p:sp>
          <p:nvSpPr>
            <p:cNvPr id="13" name="Dynamic::gate-52">
              <a:extLst>
                <a:ext uri="{FF2B5EF4-FFF2-40B4-BE49-F238E27FC236}">
                  <a16:creationId xmlns:a16="http://schemas.microsoft.com/office/drawing/2014/main" id="{36F65B99-D25D-494F-D61B-09F586E427AC}"/>
                </a:ext>
              </a:extLst>
            </p:cNvPr>
            <p:cNvSpPr>
              <a:spLocks/>
            </p:cNvSpPr>
            <p:nvPr/>
          </p:nvSpPr>
          <p:spPr>
            <a:xfrm>
              <a:off x="8123402" y="2547938"/>
              <a:ext cx="219075" cy="200025"/>
            </a:xfrm>
            <a:prstGeom prst="rect">
              <a:avLst/>
            </a:prstGeom>
            <a:solidFill>
              <a:srgbClr val="DCE6F6"/>
            </a:solidFill>
            <a:ln w="16193">
              <a:solidFill>
                <a:srgbClr val="4472C4"/>
              </a:solidFill>
            </a:ln>
          </p:spPr>
          <p:txBody>
            <a:bodyPr/>
            <a:lstStyle/>
            <a:p>
              <a:endParaRPr lang="en-US"/>
            </a:p>
          </p:txBody>
        </p:sp>
        <p:sp>
          <p:nvSpPr>
            <p:cNvPr id="14" name="Dynamic::gate-53">
              <a:extLst>
                <a:ext uri="{FF2B5EF4-FFF2-40B4-BE49-F238E27FC236}">
                  <a16:creationId xmlns:a16="http://schemas.microsoft.com/office/drawing/2014/main" id="{C81E7099-AF7A-0020-DFF3-ECF3F72EC26C}"/>
                </a:ext>
              </a:extLst>
            </p:cNvPr>
            <p:cNvSpPr>
              <a:spLocks/>
            </p:cNvSpPr>
            <p:nvPr/>
          </p:nvSpPr>
          <p:spPr>
            <a:xfrm>
              <a:off x="8494877" y="2552700"/>
              <a:ext cx="219075" cy="457200"/>
            </a:xfrm>
            <a:prstGeom prst="rect">
              <a:avLst/>
            </a:prstGeom>
            <a:solidFill>
              <a:srgbClr val="DCE6F6"/>
            </a:solidFill>
            <a:ln w="16193">
              <a:solidFill>
                <a:srgbClr val="4472C4"/>
              </a:solidFill>
            </a:ln>
          </p:spPr>
          <p:txBody>
            <a:bodyPr/>
            <a:lstStyle/>
            <a:p>
              <a:endParaRPr lang="en-US"/>
            </a:p>
          </p:txBody>
        </p:sp>
        <p:sp>
          <p:nvSpPr>
            <p:cNvPr id="15" name="Dynamic::line-54">
              <a:extLst>
                <a:ext uri="{FF2B5EF4-FFF2-40B4-BE49-F238E27FC236}">
                  <a16:creationId xmlns:a16="http://schemas.microsoft.com/office/drawing/2014/main" id="{A9C854E7-0174-2136-D7E6-7A63BC0BAD11}"/>
                </a:ext>
              </a:extLst>
            </p:cNvPr>
            <p:cNvSpPr>
              <a:spLocks/>
            </p:cNvSpPr>
            <p:nvPr/>
          </p:nvSpPr>
          <p:spPr>
            <a:xfrm>
              <a:off x="9137814" y="2100263"/>
              <a:ext cx="152400" cy="0"/>
            </a:xfrm>
            <a:prstGeom prst="line">
              <a:avLst/>
            </a:prstGeom>
            <a:noFill/>
            <a:ln w="12383">
              <a:solidFill>
                <a:srgbClr val="548235"/>
              </a:solidFill>
            </a:ln>
          </p:spPr>
          <p:txBody>
            <a:bodyPr/>
            <a:lstStyle/>
            <a:p>
              <a:endParaRPr lang="en-US"/>
            </a:p>
          </p:txBody>
        </p:sp>
        <p:sp>
          <p:nvSpPr>
            <p:cNvPr id="16" name="Dynamic::line-55">
              <a:extLst>
                <a:ext uri="{FF2B5EF4-FFF2-40B4-BE49-F238E27FC236}">
                  <a16:creationId xmlns:a16="http://schemas.microsoft.com/office/drawing/2014/main" id="{DACFDBA3-1A78-B419-3931-F61EF96DB387}"/>
                </a:ext>
              </a:extLst>
            </p:cNvPr>
            <p:cNvSpPr>
              <a:spLocks/>
            </p:cNvSpPr>
            <p:nvPr/>
          </p:nvSpPr>
          <p:spPr>
            <a:xfrm>
              <a:off x="9137814" y="2128838"/>
              <a:ext cx="152400" cy="0"/>
            </a:xfrm>
            <a:prstGeom prst="line">
              <a:avLst/>
            </a:prstGeom>
            <a:noFill/>
            <a:ln w="12383">
              <a:solidFill>
                <a:srgbClr val="548235"/>
              </a:solidFill>
            </a:ln>
          </p:spPr>
          <p:txBody>
            <a:bodyPr/>
            <a:lstStyle/>
            <a:p>
              <a:endParaRPr lang="en-US"/>
            </a:p>
          </p:txBody>
        </p:sp>
        <p:sp>
          <p:nvSpPr>
            <p:cNvPr id="17" name="Dynamic::line-56">
              <a:extLst>
                <a:ext uri="{FF2B5EF4-FFF2-40B4-BE49-F238E27FC236}">
                  <a16:creationId xmlns:a16="http://schemas.microsoft.com/office/drawing/2014/main" id="{9E4391AD-81D1-4475-E389-BCEDFB0DAAD0}"/>
                </a:ext>
              </a:extLst>
            </p:cNvPr>
            <p:cNvSpPr>
              <a:spLocks/>
            </p:cNvSpPr>
            <p:nvPr/>
          </p:nvSpPr>
          <p:spPr>
            <a:xfrm>
              <a:off x="9275927" y="1752600"/>
              <a:ext cx="0" cy="361950"/>
            </a:xfrm>
            <a:prstGeom prst="line">
              <a:avLst/>
            </a:prstGeom>
            <a:noFill/>
            <a:ln w="12383">
              <a:solidFill>
                <a:srgbClr val="548235"/>
              </a:solidFill>
            </a:ln>
          </p:spPr>
          <p:txBody>
            <a:bodyPr/>
            <a:lstStyle/>
            <a:p>
              <a:endParaRPr lang="en-US"/>
            </a:p>
          </p:txBody>
        </p:sp>
        <p:sp>
          <p:nvSpPr>
            <p:cNvPr id="18" name="Dynamic::line-57">
              <a:extLst>
                <a:ext uri="{FF2B5EF4-FFF2-40B4-BE49-F238E27FC236}">
                  <a16:creationId xmlns:a16="http://schemas.microsoft.com/office/drawing/2014/main" id="{A142E0B0-76E1-3C7C-A226-8F664B8CF779}"/>
                </a:ext>
              </a:extLst>
            </p:cNvPr>
            <p:cNvSpPr>
              <a:spLocks/>
            </p:cNvSpPr>
            <p:nvPr/>
          </p:nvSpPr>
          <p:spPr>
            <a:xfrm>
              <a:off x="9304502" y="1752600"/>
              <a:ext cx="0" cy="361950"/>
            </a:xfrm>
            <a:prstGeom prst="line">
              <a:avLst/>
            </a:prstGeom>
            <a:noFill/>
            <a:ln w="12383">
              <a:solidFill>
                <a:srgbClr val="548235"/>
              </a:solidFill>
            </a:ln>
          </p:spPr>
          <p:txBody>
            <a:bodyPr/>
            <a:lstStyle/>
            <a:p>
              <a:endParaRPr lang="en-US"/>
            </a:p>
          </p:txBody>
        </p:sp>
        <p:sp>
          <p:nvSpPr>
            <p:cNvPr id="19" name="Dynamic::line-58">
              <a:extLst>
                <a:ext uri="{FF2B5EF4-FFF2-40B4-BE49-F238E27FC236}">
                  <a16:creationId xmlns:a16="http://schemas.microsoft.com/office/drawing/2014/main" id="{5201E620-CFF3-A078-5805-7F716E59540F}"/>
                </a:ext>
              </a:extLst>
            </p:cNvPr>
            <p:cNvSpPr>
              <a:spLocks/>
            </p:cNvSpPr>
            <p:nvPr/>
          </p:nvSpPr>
          <p:spPr>
            <a:xfrm>
              <a:off x="9290214" y="1738313"/>
              <a:ext cx="304800" cy="0"/>
            </a:xfrm>
            <a:prstGeom prst="line">
              <a:avLst/>
            </a:prstGeom>
            <a:noFill/>
            <a:ln w="12383">
              <a:solidFill>
                <a:srgbClr val="548235"/>
              </a:solidFill>
            </a:ln>
          </p:spPr>
          <p:txBody>
            <a:bodyPr/>
            <a:lstStyle/>
            <a:p>
              <a:endParaRPr lang="en-US"/>
            </a:p>
          </p:txBody>
        </p:sp>
        <p:sp>
          <p:nvSpPr>
            <p:cNvPr id="20" name="Dynamic::line-59">
              <a:extLst>
                <a:ext uri="{FF2B5EF4-FFF2-40B4-BE49-F238E27FC236}">
                  <a16:creationId xmlns:a16="http://schemas.microsoft.com/office/drawing/2014/main" id="{7FD10D42-C228-5AFF-2A78-EF124E080E6C}"/>
                </a:ext>
              </a:extLst>
            </p:cNvPr>
            <p:cNvSpPr>
              <a:spLocks/>
            </p:cNvSpPr>
            <p:nvPr/>
          </p:nvSpPr>
          <p:spPr>
            <a:xfrm>
              <a:off x="9290214" y="1766888"/>
              <a:ext cx="304800" cy="0"/>
            </a:xfrm>
            <a:prstGeom prst="line">
              <a:avLst/>
            </a:prstGeom>
            <a:noFill/>
            <a:ln w="12383">
              <a:solidFill>
                <a:srgbClr val="548235"/>
              </a:solidFill>
            </a:ln>
          </p:spPr>
          <p:txBody>
            <a:bodyPr/>
            <a:lstStyle/>
            <a:p>
              <a:endParaRPr lang="en-US"/>
            </a:p>
          </p:txBody>
        </p:sp>
        <p:sp>
          <p:nvSpPr>
            <p:cNvPr id="21" name="Dynamic::line-60">
              <a:extLst>
                <a:ext uri="{FF2B5EF4-FFF2-40B4-BE49-F238E27FC236}">
                  <a16:creationId xmlns:a16="http://schemas.microsoft.com/office/drawing/2014/main" id="{6F570D18-0410-469A-F2B2-CF00E370854E}"/>
                </a:ext>
              </a:extLst>
            </p:cNvPr>
            <p:cNvSpPr>
              <a:spLocks/>
            </p:cNvSpPr>
            <p:nvPr/>
          </p:nvSpPr>
          <p:spPr>
            <a:xfrm>
              <a:off x="9137814" y="2366963"/>
              <a:ext cx="295275" cy="0"/>
            </a:xfrm>
            <a:prstGeom prst="line">
              <a:avLst/>
            </a:prstGeom>
            <a:noFill/>
            <a:ln w="12383">
              <a:solidFill>
                <a:srgbClr val="548235"/>
              </a:solidFill>
            </a:ln>
          </p:spPr>
          <p:txBody>
            <a:bodyPr/>
            <a:lstStyle/>
            <a:p>
              <a:endParaRPr lang="en-US"/>
            </a:p>
          </p:txBody>
        </p:sp>
        <p:sp>
          <p:nvSpPr>
            <p:cNvPr id="22" name="Dynamic::line-61">
              <a:extLst>
                <a:ext uri="{FF2B5EF4-FFF2-40B4-BE49-F238E27FC236}">
                  <a16:creationId xmlns:a16="http://schemas.microsoft.com/office/drawing/2014/main" id="{A34256DD-107F-0B30-E9DD-26C6E0504242}"/>
                </a:ext>
              </a:extLst>
            </p:cNvPr>
            <p:cNvSpPr>
              <a:spLocks/>
            </p:cNvSpPr>
            <p:nvPr/>
          </p:nvSpPr>
          <p:spPr>
            <a:xfrm>
              <a:off x="9137814" y="2395538"/>
              <a:ext cx="295275" cy="0"/>
            </a:xfrm>
            <a:prstGeom prst="line">
              <a:avLst/>
            </a:prstGeom>
            <a:noFill/>
            <a:ln w="12383">
              <a:solidFill>
                <a:srgbClr val="548235"/>
              </a:solidFill>
            </a:ln>
          </p:spPr>
          <p:txBody>
            <a:bodyPr/>
            <a:lstStyle/>
            <a:p>
              <a:endParaRPr lang="en-US"/>
            </a:p>
          </p:txBody>
        </p:sp>
        <p:sp>
          <p:nvSpPr>
            <p:cNvPr id="23" name="Dynamic::line-62">
              <a:extLst>
                <a:ext uri="{FF2B5EF4-FFF2-40B4-BE49-F238E27FC236}">
                  <a16:creationId xmlns:a16="http://schemas.microsoft.com/office/drawing/2014/main" id="{98EC1AD8-CCD6-89C0-8924-C82681E4F225}"/>
                </a:ext>
              </a:extLst>
            </p:cNvPr>
            <p:cNvSpPr>
              <a:spLocks/>
            </p:cNvSpPr>
            <p:nvPr/>
          </p:nvSpPr>
          <p:spPr>
            <a:xfrm>
              <a:off x="9418802" y="1866900"/>
              <a:ext cx="0" cy="514350"/>
            </a:xfrm>
            <a:prstGeom prst="line">
              <a:avLst/>
            </a:prstGeom>
            <a:noFill/>
            <a:ln w="12383">
              <a:solidFill>
                <a:srgbClr val="548235"/>
              </a:solidFill>
            </a:ln>
          </p:spPr>
          <p:txBody>
            <a:bodyPr/>
            <a:lstStyle/>
            <a:p>
              <a:endParaRPr lang="en-US"/>
            </a:p>
          </p:txBody>
        </p:sp>
        <p:sp>
          <p:nvSpPr>
            <p:cNvPr id="24" name="Dynamic::line-63">
              <a:extLst>
                <a:ext uri="{FF2B5EF4-FFF2-40B4-BE49-F238E27FC236}">
                  <a16:creationId xmlns:a16="http://schemas.microsoft.com/office/drawing/2014/main" id="{DFD2EEE0-3A88-4A81-8A68-5FA4C481ED2C}"/>
                </a:ext>
              </a:extLst>
            </p:cNvPr>
            <p:cNvSpPr>
              <a:spLocks/>
            </p:cNvSpPr>
            <p:nvPr/>
          </p:nvSpPr>
          <p:spPr>
            <a:xfrm>
              <a:off x="9447377" y="1866900"/>
              <a:ext cx="0" cy="514350"/>
            </a:xfrm>
            <a:prstGeom prst="line">
              <a:avLst/>
            </a:prstGeom>
            <a:noFill/>
            <a:ln w="12383">
              <a:solidFill>
                <a:srgbClr val="548235"/>
              </a:solidFill>
            </a:ln>
          </p:spPr>
          <p:txBody>
            <a:bodyPr/>
            <a:lstStyle/>
            <a:p>
              <a:endParaRPr lang="en-US"/>
            </a:p>
          </p:txBody>
        </p:sp>
        <p:sp>
          <p:nvSpPr>
            <p:cNvPr id="25" name="Dynamic::line-64">
              <a:extLst>
                <a:ext uri="{FF2B5EF4-FFF2-40B4-BE49-F238E27FC236}">
                  <a16:creationId xmlns:a16="http://schemas.microsoft.com/office/drawing/2014/main" id="{1B5FB8F1-C1A6-8790-6EAB-15E39298A976}"/>
                </a:ext>
              </a:extLst>
            </p:cNvPr>
            <p:cNvSpPr>
              <a:spLocks/>
            </p:cNvSpPr>
            <p:nvPr/>
          </p:nvSpPr>
          <p:spPr>
            <a:xfrm>
              <a:off x="9433089" y="1852613"/>
              <a:ext cx="161925" cy="0"/>
            </a:xfrm>
            <a:prstGeom prst="line">
              <a:avLst/>
            </a:prstGeom>
            <a:noFill/>
            <a:ln w="12383">
              <a:solidFill>
                <a:srgbClr val="548235"/>
              </a:solidFill>
            </a:ln>
          </p:spPr>
          <p:txBody>
            <a:bodyPr/>
            <a:lstStyle/>
            <a:p>
              <a:endParaRPr lang="en-US"/>
            </a:p>
          </p:txBody>
        </p:sp>
        <p:sp>
          <p:nvSpPr>
            <p:cNvPr id="26" name="Dynamic::line-65">
              <a:extLst>
                <a:ext uri="{FF2B5EF4-FFF2-40B4-BE49-F238E27FC236}">
                  <a16:creationId xmlns:a16="http://schemas.microsoft.com/office/drawing/2014/main" id="{E561FE97-E4A9-0DF9-DF5C-FABCDFF23ADD}"/>
                </a:ext>
              </a:extLst>
            </p:cNvPr>
            <p:cNvSpPr>
              <a:spLocks/>
            </p:cNvSpPr>
            <p:nvPr/>
          </p:nvSpPr>
          <p:spPr>
            <a:xfrm>
              <a:off x="9433089" y="1881188"/>
              <a:ext cx="161925" cy="0"/>
            </a:xfrm>
            <a:prstGeom prst="line">
              <a:avLst/>
            </a:prstGeom>
            <a:noFill/>
            <a:ln w="12383">
              <a:solidFill>
                <a:srgbClr val="548235"/>
              </a:solidFill>
            </a:ln>
          </p:spPr>
          <p:txBody>
            <a:bodyPr/>
            <a:lstStyle/>
            <a:p>
              <a:endParaRPr lang="en-US"/>
            </a:p>
          </p:txBody>
        </p:sp>
        <p:sp>
          <p:nvSpPr>
            <p:cNvPr id="27" name="Dynamic::line-66">
              <a:extLst>
                <a:ext uri="{FF2B5EF4-FFF2-40B4-BE49-F238E27FC236}">
                  <a16:creationId xmlns:a16="http://schemas.microsoft.com/office/drawing/2014/main" id="{D2ABA684-8DDA-5633-4376-398FD9DEEFF4}"/>
                </a:ext>
              </a:extLst>
            </p:cNvPr>
            <p:cNvSpPr>
              <a:spLocks/>
            </p:cNvSpPr>
            <p:nvPr/>
          </p:nvSpPr>
          <p:spPr>
            <a:xfrm>
              <a:off x="9842664" y="1795463"/>
              <a:ext cx="571500" cy="0"/>
            </a:xfrm>
            <a:prstGeom prst="line">
              <a:avLst/>
            </a:prstGeom>
            <a:noFill/>
            <a:ln w="12383">
              <a:solidFill>
                <a:srgbClr val="548235"/>
              </a:solidFill>
            </a:ln>
          </p:spPr>
          <p:txBody>
            <a:bodyPr/>
            <a:lstStyle/>
            <a:p>
              <a:endParaRPr lang="en-US"/>
            </a:p>
          </p:txBody>
        </p:sp>
        <p:sp>
          <p:nvSpPr>
            <p:cNvPr id="28" name="Dynamic::line-67">
              <a:extLst>
                <a:ext uri="{FF2B5EF4-FFF2-40B4-BE49-F238E27FC236}">
                  <a16:creationId xmlns:a16="http://schemas.microsoft.com/office/drawing/2014/main" id="{0C7F35BC-4E9E-5BD2-5A98-C0082E5EE8C1}"/>
                </a:ext>
              </a:extLst>
            </p:cNvPr>
            <p:cNvSpPr>
              <a:spLocks/>
            </p:cNvSpPr>
            <p:nvPr/>
          </p:nvSpPr>
          <p:spPr>
            <a:xfrm>
              <a:off x="9842664" y="1824038"/>
              <a:ext cx="571500" cy="0"/>
            </a:xfrm>
            <a:prstGeom prst="line">
              <a:avLst/>
            </a:prstGeom>
            <a:noFill/>
            <a:ln w="12383">
              <a:solidFill>
                <a:srgbClr val="548235"/>
              </a:solidFill>
            </a:ln>
          </p:spPr>
          <p:txBody>
            <a:bodyPr/>
            <a:lstStyle/>
            <a:p>
              <a:endParaRPr lang="en-US"/>
            </a:p>
          </p:txBody>
        </p:sp>
        <p:sp>
          <p:nvSpPr>
            <p:cNvPr id="29" name="Dynamic::line-68">
              <a:extLst>
                <a:ext uri="{FF2B5EF4-FFF2-40B4-BE49-F238E27FC236}">
                  <a16:creationId xmlns:a16="http://schemas.microsoft.com/office/drawing/2014/main" id="{91018F3F-48F7-3213-789B-DF025788699D}"/>
                </a:ext>
              </a:extLst>
            </p:cNvPr>
            <p:cNvSpPr>
              <a:spLocks/>
            </p:cNvSpPr>
            <p:nvPr/>
          </p:nvSpPr>
          <p:spPr>
            <a:xfrm>
              <a:off x="10399877" y="1809750"/>
              <a:ext cx="0" cy="714375"/>
            </a:xfrm>
            <a:prstGeom prst="line">
              <a:avLst/>
            </a:prstGeom>
            <a:noFill/>
            <a:ln w="12383">
              <a:solidFill>
                <a:srgbClr val="548235"/>
              </a:solidFill>
            </a:ln>
          </p:spPr>
          <p:txBody>
            <a:bodyPr/>
            <a:lstStyle/>
            <a:p>
              <a:endParaRPr lang="en-US"/>
            </a:p>
          </p:txBody>
        </p:sp>
        <p:sp>
          <p:nvSpPr>
            <p:cNvPr id="30" name="Dynamic::line-69">
              <a:extLst>
                <a:ext uri="{FF2B5EF4-FFF2-40B4-BE49-F238E27FC236}">
                  <a16:creationId xmlns:a16="http://schemas.microsoft.com/office/drawing/2014/main" id="{993ED13D-1FBF-45B9-E35D-7D94EF058EF0}"/>
                </a:ext>
              </a:extLst>
            </p:cNvPr>
            <p:cNvSpPr>
              <a:spLocks/>
            </p:cNvSpPr>
            <p:nvPr/>
          </p:nvSpPr>
          <p:spPr>
            <a:xfrm>
              <a:off x="10428452" y="1809750"/>
              <a:ext cx="0" cy="714375"/>
            </a:xfrm>
            <a:prstGeom prst="line">
              <a:avLst/>
            </a:prstGeom>
            <a:noFill/>
            <a:ln w="12383">
              <a:solidFill>
                <a:srgbClr val="548235"/>
              </a:solidFill>
            </a:ln>
          </p:spPr>
          <p:txBody>
            <a:bodyPr/>
            <a:lstStyle/>
            <a:p>
              <a:endParaRPr lang="en-US"/>
            </a:p>
          </p:txBody>
        </p:sp>
        <p:sp>
          <p:nvSpPr>
            <p:cNvPr id="31" name="Dynamic::gate-70">
              <a:extLst>
                <a:ext uri="{FF2B5EF4-FFF2-40B4-BE49-F238E27FC236}">
                  <a16:creationId xmlns:a16="http://schemas.microsoft.com/office/drawing/2014/main" id="{D75D4502-B544-E7BB-6F8A-3293B8AD7E4F}"/>
                </a:ext>
              </a:extLst>
            </p:cNvPr>
            <p:cNvSpPr>
              <a:spLocks/>
            </p:cNvSpPr>
            <p:nvPr/>
          </p:nvSpPr>
          <p:spPr>
            <a:xfrm>
              <a:off x="8866352" y="2000250"/>
              <a:ext cx="276225" cy="228600"/>
            </a:xfrm>
            <a:prstGeom prst="rect">
              <a:avLst/>
            </a:prstGeom>
            <a:solidFill>
              <a:srgbClr val="F4F4F4"/>
            </a:solidFill>
            <a:ln w="16193">
              <a:solidFill>
                <a:srgbClr val="60666D"/>
              </a:solidFill>
            </a:ln>
          </p:spPr>
          <p:txBody>
            <a:bodyPr/>
            <a:lstStyle/>
            <a:p>
              <a:endParaRPr lang="en-US"/>
            </a:p>
          </p:txBody>
        </p:sp>
        <p:sp>
          <p:nvSpPr>
            <p:cNvPr id="32" name="Dynamic::meter-arc-71">
              <a:extLst>
                <a:ext uri="{FF2B5EF4-FFF2-40B4-BE49-F238E27FC236}">
                  <a16:creationId xmlns:a16="http://schemas.microsoft.com/office/drawing/2014/main" id="{0A34BE04-1D0C-8600-66B1-83EB88F1B050}"/>
                </a:ext>
              </a:extLst>
            </p:cNvPr>
            <p:cNvSpPr>
              <a:spLocks/>
            </p:cNvSpPr>
            <p:nvPr/>
          </p:nvSpPr>
          <p:spPr>
            <a:xfrm>
              <a:off x="8871114" y="2000250"/>
              <a:ext cx="266700" cy="228600"/>
            </a:xfrm>
            <a:custGeom>
              <a:avLst/>
              <a:gdLst/>
              <a:ahLst/>
              <a:cxnLst/>
              <a:rect l="0" t="0" r="0" b="0"/>
              <a:pathLst>
                <a:path w="266700" h="228600">
                  <a:moveTo>
                    <a:pt x="57150" y="161925"/>
                  </a:moveTo>
                  <a:lnTo>
                    <a:pt x="59746" y="142203"/>
                  </a:lnTo>
                  <a:lnTo>
                    <a:pt x="67359" y="123825"/>
                  </a:lnTo>
                  <a:lnTo>
                    <a:pt x="79468" y="108043"/>
                  </a:lnTo>
                  <a:lnTo>
                    <a:pt x="95250" y="95934"/>
                  </a:lnTo>
                  <a:lnTo>
                    <a:pt x="113628" y="88321"/>
                  </a:lnTo>
                  <a:lnTo>
                    <a:pt x="133350" y="85725"/>
                  </a:lnTo>
                  <a:lnTo>
                    <a:pt x="153072" y="88321"/>
                  </a:lnTo>
                  <a:lnTo>
                    <a:pt x="171450" y="95934"/>
                  </a:lnTo>
                  <a:lnTo>
                    <a:pt x="187232" y="108043"/>
                  </a:lnTo>
                  <a:lnTo>
                    <a:pt x="199341" y="123825"/>
                  </a:lnTo>
                  <a:lnTo>
                    <a:pt x="206954" y="142203"/>
                  </a:lnTo>
                  <a:lnTo>
                    <a:pt x="209550" y="161925"/>
                  </a:lnTo>
                </a:path>
              </a:pathLst>
            </a:custGeom>
            <a:noFill/>
            <a:ln w="12383">
              <a:solidFill>
                <a:srgbClr val="60666D"/>
              </a:solidFill>
            </a:ln>
          </p:spPr>
          <p:txBody>
            <a:bodyPr/>
            <a:lstStyle/>
            <a:p>
              <a:endParaRPr lang="en-US"/>
            </a:p>
          </p:txBody>
        </p:sp>
        <p:sp>
          <p:nvSpPr>
            <p:cNvPr id="33" name="Dynamic::line-72">
              <a:extLst>
                <a:ext uri="{FF2B5EF4-FFF2-40B4-BE49-F238E27FC236}">
                  <a16:creationId xmlns:a16="http://schemas.microsoft.com/office/drawing/2014/main" id="{9EA7056D-925A-DDC4-47BD-44DC0A420B4D}"/>
                </a:ext>
              </a:extLst>
            </p:cNvPr>
            <p:cNvSpPr>
              <a:spLocks/>
            </p:cNvSpPr>
            <p:nvPr/>
          </p:nvSpPr>
          <p:spPr>
            <a:xfrm flipV="1">
              <a:off x="9004464" y="2057400"/>
              <a:ext cx="57150" cy="104775"/>
            </a:xfrm>
            <a:prstGeom prst="line">
              <a:avLst/>
            </a:prstGeom>
            <a:noFill/>
            <a:ln w="13335">
              <a:solidFill>
                <a:srgbClr val="60666D"/>
              </a:solidFill>
            </a:ln>
          </p:spPr>
          <p:txBody>
            <a:bodyPr/>
            <a:lstStyle/>
            <a:p>
              <a:endParaRPr lang="en-US"/>
            </a:p>
          </p:txBody>
        </p:sp>
        <p:sp>
          <p:nvSpPr>
            <p:cNvPr id="34" name="Dynamic::ellipse-73">
              <a:extLst>
                <a:ext uri="{FF2B5EF4-FFF2-40B4-BE49-F238E27FC236}">
                  <a16:creationId xmlns:a16="http://schemas.microsoft.com/office/drawing/2014/main" id="{188C4BA7-9795-BD12-D43C-DBFDE162D391}"/>
                </a:ext>
              </a:extLst>
            </p:cNvPr>
            <p:cNvSpPr>
              <a:spLocks/>
            </p:cNvSpPr>
            <p:nvPr/>
          </p:nvSpPr>
          <p:spPr>
            <a:xfrm>
              <a:off x="8992082" y="2149793"/>
              <a:ext cx="24765" cy="24765"/>
            </a:xfrm>
            <a:prstGeom prst="ellipse">
              <a:avLst/>
            </a:prstGeom>
            <a:solidFill>
              <a:srgbClr val="60666D"/>
            </a:solidFill>
            <a:ln w="9525">
              <a:solidFill>
                <a:srgbClr val="60666D"/>
              </a:solidFill>
            </a:ln>
          </p:spPr>
          <p:txBody>
            <a:bodyPr/>
            <a:lstStyle/>
            <a:p>
              <a:endParaRPr lang="en-US"/>
            </a:p>
          </p:txBody>
        </p:sp>
        <p:sp>
          <p:nvSpPr>
            <p:cNvPr id="35" name="Dynamic::gate-74">
              <a:extLst>
                <a:ext uri="{FF2B5EF4-FFF2-40B4-BE49-F238E27FC236}">
                  <a16:creationId xmlns:a16="http://schemas.microsoft.com/office/drawing/2014/main" id="{A720E639-0D1D-93F5-D03B-0D4D9A0D5E89}"/>
                </a:ext>
              </a:extLst>
            </p:cNvPr>
            <p:cNvSpPr>
              <a:spLocks/>
            </p:cNvSpPr>
            <p:nvPr/>
          </p:nvSpPr>
          <p:spPr>
            <a:xfrm>
              <a:off x="8866352" y="2266950"/>
              <a:ext cx="276225" cy="228600"/>
            </a:xfrm>
            <a:prstGeom prst="rect">
              <a:avLst/>
            </a:prstGeom>
            <a:solidFill>
              <a:srgbClr val="F4F4F4"/>
            </a:solidFill>
            <a:ln w="16193">
              <a:solidFill>
                <a:srgbClr val="60666D"/>
              </a:solidFill>
            </a:ln>
          </p:spPr>
          <p:txBody>
            <a:bodyPr/>
            <a:lstStyle/>
            <a:p>
              <a:endParaRPr lang="en-US"/>
            </a:p>
          </p:txBody>
        </p:sp>
        <p:sp>
          <p:nvSpPr>
            <p:cNvPr id="36" name="Dynamic::meter-arc-75">
              <a:extLst>
                <a:ext uri="{FF2B5EF4-FFF2-40B4-BE49-F238E27FC236}">
                  <a16:creationId xmlns:a16="http://schemas.microsoft.com/office/drawing/2014/main" id="{142A332F-4331-2C66-DC34-A3DA6EE0CCB6}"/>
                </a:ext>
              </a:extLst>
            </p:cNvPr>
            <p:cNvSpPr>
              <a:spLocks/>
            </p:cNvSpPr>
            <p:nvPr/>
          </p:nvSpPr>
          <p:spPr>
            <a:xfrm>
              <a:off x="8871114" y="2266950"/>
              <a:ext cx="266700" cy="228600"/>
            </a:xfrm>
            <a:custGeom>
              <a:avLst/>
              <a:gdLst/>
              <a:ahLst/>
              <a:cxnLst/>
              <a:rect l="0" t="0" r="0" b="0"/>
              <a:pathLst>
                <a:path w="266700" h="228600">
                  <a:moveTo>
                    <a:pt x="57150" y="161925"/>
                  </a:moveTo>
                  <a:lnTo>
                    <a:pt x="59746" y="142203"/>
                  </a:lnTo>
                  <a:lnTo>
                    <a:pt x="67359" y="123825"/>
                  </a:lnTo>
                  <a:lnTo>
                    <a:pt x="79468" y="108043"/>
                  </a:lnTo>
                  <a:lnTo>
                    <a:pt x="95250" y="95934"/>
                  </a:lnTo>
                  <a:lnTo>
                    <a:pt x="113628" y="88321"/>
                  </a:lnTo>
                  <a:lnTo>
                    <a:pt x="133350" y="85725"/>
                  </a:lnTo>
                  <a:lnTo>
                    <a:pt x="153072" y="88321"/>
                  </a:lnTo>
                  <a:lnTo>
                    <a:pt x="171450" y="95934"/>
                  </a:lnTo>
                  <a:lnTo>
                    <a:pt x="187232" y="108043"/>
                  </a:lnTo>
                  <a:lnTo>
                    <a:pt x="199341" y="123825"/>
                  </a:lnTo>
                  <a:lnTo>
                    <a:pt x="206954" y="142203"/>
                  </a:lnTo>
                  <a:lnTo>
                    <a:pt x="209550" y="161925"/>
                  </a:lnTo>
                </a:path>
              </a:pathLst>
            </a:custGeom>
            <a:noFill/>
            <a:ln w="12383">
              <a:solidFill>
                <a:srgbClr val="60666D"/>
              </a:solidFill>
            </a:ln>
          </p:spPr>
          <p:txBody>
            <a:bodyPr/>
            <a:lstStyle/>
            <a:p>
              <a:endParaRPr lang="en-US"/>
            </a:p>
          </p:txBody>
        </p:sp>
        <p:sp>
          <p:nvSpPr>
            <p:cNvPr id="37" name="Dynamic::line-76">
              <a:extLst>
                <a:ext uri="{FF2B5EF4-FFF2-40B4-BE49-F238E27FC236}">
                  <a16:creationId xmlns:a16="http://schemas.microsoft.com/office/drawing/2014/main" id="{4F535506-182E-0B58-EA4B-96B1E39E0D87}"/>
                </a:ext>
              </a:extLst>
            </p:cNvPr>
            <p:cNvSpPr>
              <a:spLocks/>
            </p:cNvSpPr>
            <p:nvPr/>
          </p:nvSpPr>
          <p:spPr>
            <a:xfrm flipV="1">
              <a:off x="9004464" y="2324100"/>
              <a:ext cx="57150" cy="104775"/>
            </a:xfrm>
            <a:prstGeom prst="line">
              <a:avLst/>
            </a:prstGeom>
            <a:noFill/>
            <a:ln w="13335">
              <a:solidFill>
                <a:srgbClr val="60666D"/>
              </a:solidFill>
            </a:ln>
          </p:spPr>
          <p:txBody>
            <a:bodyPr/>
            <a:lstStyle/>
            <a:p>
              <a:endParaRPr lang="en-US"/>
            </a:p>
          </p:txBody>
        </p:sp>
        <p:sp>
          <p:nvSpPr>
            <p:cNvPr id="38" name="Dynamic::ellipse-77">
              <a:extLst>
                <a:ext uri="{FF2B5EF4-FFF2-40B4-BE49-F238E27FC236}">
                  <a16:creationId xmlns:a16="http://schemas.microsoft.com/office/drawing/2014/main" id="{60E29767-AC75-787E-95D9-06599EB992D3}"/>
                </a:ext>
              </a:extLst>
            </p:cNvPr>
            <p:cNvSpPr>
              <a:spLocks/>
            </p:cNvSpPr>
            <p:nvPr/>
          </p:nvSpPr>
          <p:spPr>
            <a:xfrm>
              <a:off x="8992082" y="2416493"/>
              <a:ext cx="24765" cy="24765"/>
            </a:xfrm>
            <a:prstGeom prst="ellipse">
              <a:avLst/>
            </a:prstGeom>
            <a:solidFill>
              <a:srgbClr val="60666D"/>
            </a:solidFill>
            <a:ln w="9525">
              <a:solidFill>
                <a:srgbClr val="60666D"/>
              </a:solidFill>
            </a:ln>
          </p:spPr>
          <p:txBody>
            <a:bodyPr/>
            <a:lstStyle/>
            <a:p>
              <a:endParaRPr lang="en-US"/>
            </a:p>
          </p:txBody>
        </p:sp>
        <p:sp>
          <p:nvSpPr>
            <p:cNvPr id="39" name="Dynamic::gate-78">
              <a:extLst>
                <a:ext uri="{FF2B5EF4-FFF2-40B4-BE49-F238E27FC236}">
                  <a16:creationId xmlns:a16="http://schemas.microsoft.com/office/drawing/2014/main" id="{371668C5-C8F7-E838-2F20-D252AB81CBFE}"/>
                </a:ext>
              </a:extLst>
            </p:cNvPr>
            <p:cNvSpPr>
              <a:spLocks/>
            </p:cNvSpPr>
            <p:nvPr/>
          </p:nvSpPr>
          <p:spPr>
            <a:xfrm>
              <a:off x="9585489" y="1685925"/>
              <a:ext cx="266700" cy="247650"/>
            </a:xfrm>
            <a:prstGeom prst="rect">
              <a:avLst/>
            </a:prstGeom>
            <a:solidFill>
              <a:srgbClr val="E7EFDF"/>
            </a:solidFill>
            <a:ln w="16193">
              <a:solidFill>
                <a:srgbClr val="548235"/>
              </a:solidFill>
            </a:ln>
          </p:spPr>
          <p:txBody>
            <a:bodyPr/>
            <a:lstStyle/>
            <a:p>
              <a:endParaRPr lang="en-US"/>
            </a:p>
          </p:txBody>
        </p:sp>
        <p:sp>
          <p:nvSpPr>
            <p:cNvPr id="40" name="Dynamic::ellipse-79">
              <a:extLst>
                <a:ext uri="{FF2B5EF4-FFF2-40B4-BE49-F238E27FC236}">
                  <a16:creationId xmlns:a16="http://schemas.microsoft.com/office/drawing/2014/main" id="{2D85CE80-8F6A-F55F-9CBE-2AA27ADBD1E5}"/>
                </a:ext>
              </a:extLst>
            </p:cNvPr>
            <p:cNvSpPr>
              <a:spLocks/>
            </p:cNvSpPr>
            <p:nvPr/>
          </p:nvSpPr>
          <p:spPr>
            <a:xfrm>
              <a:off x="9652164" y="1743075"/>
              <a:ext cx="133350" cy="133350"/>
            </a:xfrm>
            <a:prstGeom prst="ellipse">
              <a:avLst/>
            </a:prstGeom>
            <a:solidFill>
              <a:srgbClr val="FFFFFF"/>
            </a:solidFill>
            <a:ln w="18098">
              <a:solidFill>
                <a:srgbClr val="548235"/>
              </a:solidFill>
            </a:ln>
          </p:spPr>
          <p:txBody>
            <a:bodyPr/>
            <a:lstStyle/>
            <a:p>
              <a:endParaRPr lang="en-US"/>
            </a:p>
          </p:txBody>
        </p:sp>
        <p:sp>
          <p:nvSpPr>
            <p:cNvPr id="41" name="Dynamic::line-80">
              <a:extLst>
                <a:ext uri="{FF2B5EF4-FFF2-40B4-BE49-F238E27FC236}">
                  <a16:creationId xmlns:a16="http://schemas.microsoft.com/office/drawing/2014/main" id="{7F6517B8-912C-2BD1-BFA1-6733648E07DF}"/>
                </a:ext>
              </a:extLst>
            </p:cNvPr>
            <p:cNvSpPr>
              <a:spLocks/>
            </p:cNvSpPr>
            <p:nvPr/>
          </p:nvSpPr>
          <p:spPr>
            <a:xfrm>
              <a:off x="9671214" y="1809750"/>
              <a:ext cx="95250" cy="0"/>
            </a:xfrm>
            <a:prstGeom prst="line">
              <a:avLst/>
            </a:prstGeom>
            <a:noFill/>
            <a:ln w="15240">
              <a:solidFill>
                <a:srgbClr val="548235"/>
              </a:solidFill>
            </a:ln>
          </p:spPr>
          <p:txBody>
            <a:bodyPr/>
            <a:lstStyle/>
            <a:p>
              <a:endParaRPr lang="en-US"/>
            </a:p>
          </p:txBody>
        </p:sp>
        <p:sp>
          <p:nvSpPr>
            <p:cNvPr id="42" name="Dynamic::line-81">
              <a:extLst>
                <a:ext uri="{FF2B5EF4-FFF2-40B4-BE49-F238E27FC236}">
                  <a16:creationId xmlns:a16="http://schemas.microsoft.com/office/drawing/2014/main" id="{67A2E6E6-9F82-7FDF-C4FC-701A88A35CF5}"/>
                </a:ext>
              </a:extLst>
            </p:cNvPr>
            <p:cNvSpPr>
              <a:spLocks/>
            </p:cNvSpPr>
            <p:nvPr/>
          </p:nvSpPr>
          <p:spPr>
            <a:xfrm>
              <a:off x="9718839" y="1762125"/>
              <a:ext cx="0" cy="95250"/>
            </a:xfrm>
            <a:prstGeom prst="line">
              <a:avLst/>
            </a:prstGeom>
            <a:noFill/>
            <a:ln w="15240">
              <a:solidFill>
                <a:srgbClr val="548235"/>
              </a:solidFill>
            </a:ln>
          </p:spPr>
          <p:txBody>
            <a:bodyPr/>
            <a:lstStyle/>
            <a:p>
              <a:endParaRPr lang="en-US"/>
            </a:p>
          </p:txBody>
        </p:sp>
        <p:sp>
          <p:nvSpPr>
            <p:cNvPr id="43" name="Dynamic::gate-82">
              <a:extLst>
                <a:ext uri="{FF2B5EF4-FFF2-40B4-BE49-F238E27FC236}">
                  <a16:creationId xmlns:a16="http://schemas.microsoft.com/office/drawing/2014/main" id="{409D0099-B72E-A534-C27C-E1844DD08097}"/>
                </a:ext>
              </a:extLst>
            </p:cNvPr>
            <p:cNvSpPr>
              <a:spLocks/>
            </p:cNvSpPr>
            <p:nvPr/>
          </p:nvSpPr>
          <p:spPr>
            <a:xfrm>
              <a:off x="10285577" y="2524125"/>
              <a:ext cx="257175" cy="247650"/>
            </a:xfrm>
            <a:prstGeom prst="rect">
              <a:avLst/>
            </a:prstGeom>
            <a:solidFill>
              <a:srgbClr val="DCE6F6"/>
            </a:solidFill>
            <a:ln w="16193">
              <a:solidFill>
                <a:srgbClr val="4472C4"/>
              </a:solidFill>
            </a:ln>
          </p:spPr>
          <p:txBody>
            <a:bodyPr wrap="none" lIns="0" tIns="0" rIns="0" bIns="0" anchor="ctr"/>
            <a:lstStyle/>
            <a:p>
              <a:pPr algn="ctr">
                <a:defRPr sz="1275">
                  <a:solidFill>
                    <a:srgbClr val="4472C4"/>
                  </a:solidFill>
                  <a:latin typeface="Calibri"/>
                  <a:ea typeface="Calibri"/>
                  <a:cs typeface="Calibri"/>
                </a:defRPr>
              </a:pPr>
              <a:r>
                <a:rPr sz="1275">
                  <a:solidFill>
                    <a:srgbClr val="4472C4"/>
                  </a:solidFill>
                  <a:latin typeface="Calibri"/>
                  <a:ea typeface="Calibri"/>
                  <a:cs typeface="Calibri"/>
                </a:rPr>
                <a:t>X</a:t>
              </a:r>
            </a:p>
          </p:txBody>
        </p:sp>
        <p:sp>
          <p:nvSpPr>
            <p:cNvPr id="44" name="Dynamic::gate-83">
              <a:extLst>
                <a:ext uri="{FF2B5EF4-FFF2-40B4-BE49-F238E27FC236}">
                  <a16:creationId xmlns:a16="http://schemas.microsoft.com/office/drawing/2014/main" id="{B924E404-DD21-94D0-33E1-FAC5C99CA814}"/>
                </a:ext>
              </a:extLst>
            </p:cNvPr>
            <p:cNvSpPr>
              <a:spLocks/>
            </p:cNvSpPr>
            <p:nvPr/>
          </p:nvSpPr>
          <p:spPr>
            <a:xfrm>
              <a:off x="9790277" y="2814638"/>
              <a:ext cx="219075" cy="200025"/>
            </a:xfrm>
            <a:prstGeom prst="rect">
              <a:avLst/>
            </a:prstGeom>
            <a:solidFill>
              <a:srgbClr val="DCE6F6"/>
            </a:solidFill>
            <a:ln w="16193">
              <a:solidFill>
                <a:srgbClr val="4472C4"/>
              </a:solidFill>
            </a:ln>
          </p:spPr>
          <p:txBody>
            <a:bodyPr/>
            <a:lstStyle/>
            <a:p>
              <a:endParaRPr lang="en-US"/>
            </a:p>
          </p:txBody>
        </p:sp>
      </p:grpSp>
      <mc:AlternateContent xmlns:mc="http://schemas.openxmlformats.org/markup-compatibility/2006">
        <mc:Choice xmlns:a14="http://schemas.microsoft.com/office/drawing/2010/main" Requires="a14">
          <p:sp>
            <p:nvSpPr>
              <p:cNvPr id="46" name="TextBox 45">
                <a:extLst>
                  <a:ext uri="{FF2B5EF4-FFF2-40B4-BE49-F238E27FC236}">
                    <a16:creationId xmlns:a16="http://schemas.microsoft.com/office/drawing/2014/main" id="{4534F9B1-7909-FBAF-88A5-F1AC4D6D66CE}"/>
                  </a:ext>
                </a:extLst>
              </p:cNvPr>
              <p:cNvSpPr txBox="1"/>
              <p:nvPr/>
            </p:nvSpPr>
            <p:spPr>
              <a:xfrm>
                <a:off x="6837587" y="2286755"/>
                <a:ext cx="1651331" cy="369332"/>
              </a:xfrm>
              <a:prstGeom prst="rect">
                <a:avLst/>
              </a:prstGeom>
              <a:noFill/>
            </p:spPr>
            <p:txBody>
              <a:bodyPr wrap="square" rtlCol="0">
                <a:spAutoFit/>
              </a:bodyPr>
              <a:lstStyle/>
              <a:p>
                <a14:m>
                  <m:oMath xmlns:m="http://schemas.openxmlformats.org/officeDocument/2006/math">
                    <m:r>
                      <a:rPr lang="en-US" b="0" i="1" smtClean="0">
                        <a:latin typeface="Cambria Math" panose="02040503050406030204" pitchFamily="18" charset="0"/>
                      </a:rPr>
                      <m:t>𝑛</m:t>
                    </m:r>
                  </m:oMath>
                </a14:m>
                <a:r>
                  <a:rPr lang="en-US" dirty="0"/>
                  <a:t>: system size</a:t>
                </a:r>
              </a:p>
            </p:txBody>
          </p:sp>
        </mc:Choice>
        <mc:Fallback>
          <p:sp>
            <p:nvSpPr>
              <p:cNvPr id="46" name="TextBox 45">
                <a:extLst>
                  <a:ext uri="{FF2B5EF4-FFF2-40B4-BE49-F238E27FC236}">
                    <a16:creationId xmlns:a16="http://schemas.microsoft.com/office/drawing/2014/main" id="{4534F9B1-7909-FBAF-88A5-F1AC4D6D66CE}"/>
                  </a:ext>
                </a:extLst>
              </p:cNvPr>
              <p:cNvSpPr txBox="1">
                <a:spLocks noRot="1" noChangeAspect="1" noMove="1" noResize="1" noEditPoints="1" noAdjustHandles="1" noChangeArrowheads="1" noChangeShapeType="1" noTextEdit="1"/>
              </p:cNvSpPr>
              <p:nvPr/>
            </p:nvSpPr>
            <p:spPr>
              <a:xfrm>
                <a:off x="6837587" y="2286755"/>
                <a:ext cx="1651331" cy="369332"/>
              </a:xfrm>
              <a:prstGeom prst="rect">
                <a:avLst/>
              </a:prstGeom>
              <a:blipFill>
                <a:blip r:embed="rId3"/>
                <a:stretch>
                  <a:fillRect t="-6667" b="-23333"/>
                </a:stretch>
              </a:blipFill>
            </p:spPr>
            <p:txBody>
              <a:bodyPr/>
              <a:lstStyle/>
              <a:p>
                <a:r>
                  <a:rPr lang="en-US">
                    <a:noFill/>
                  </a:rPr>
                  <a:t> </a:t>
                </a:r>
              </a:p>
            </p:txBody>
          </p:sp>
        </mc:Fallback>
      </mc:AlternateContent>
      <p:cxnSp>
        <p:nvCxnSpPr>
          <p:cNvPr id="47" name="Straight Arrow Connector 46">
            <a:extLst>
              <a:ext uri="{FF2B5EF4-FFF2-40B4-BE49-F238E27FC236}">
                <a16:creationId xmlns:a16="http://schemas.microsoft.com/office/drawing/2014/main" id="{0F6549D2-C8B3-635A-BD3B-3FA6BF6A03ED}"/>
              </a:ext>
            </a:extLst>
          </p:cNvPr>
          <p:cNvCxnSpPr>
            <a:cxnSpLocks/>
          </p:cNvCxnSpPr>
          <p:nvPr/>
        </p:nvCxnSpPr>
        <p:spPr>
          <a:xfrm flipV="1">
            <a:off x="8428758" y="3231034"/>
            <a:ext cx="2857500" cy="20856"/>
          </a:xfrm>
          <a:prstGeom prst="straightConnector1">
            <a:avLst/>
          </a:prstGeom>
          <a:ln w="38100">
            <a:solidFill>
              <a:srgbClr val="7030A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48" name="TextBox 47">
                <a:extLst>
                  <a:ext uri="{FF2B5EF4-FFF2-40B4-BE49-F238E27FC236}">
                    <a16:creationId xmlns:a16="http://schemas.microsoft.com/office/drawing/2014/main" id="{0585EE93-1EA1-FAC0-FD38-05EBEABF45A0}"/>
                  </a:ext>
                </a:extLst>
              </p:cNvPr>
              <p:cNvSpPr txBox="1"/>
              <p:nvPr/>
            </p:nvSpPr>
            <p:spPr>
              <a:xfrm>
                <a:off x="9228548" y="3067224"/>
                <a:ext cx="1071773" cy="369332"/>
              </a:xfrm>
              <a:prstGeom prst="rect">
                <a:avLst/>
              </a:prstGeom>
              <a:solidFill>
                <a:schemeClr val="bg1"/>
              </a:solidFill>
            </p:spPr>
            <p:txBody>
              <a:bodyPr wrap="square" rtlCol="0">
                <a:spAutoFit/>
              </a:bodyPr>
              <a:lstStyle/>
              <a:p>
                <a:pPr algn="ctr"/>
                <a:r>
                  <a:rPr lang="en-US" dirty="0"/>
                  <a:t>Depth </a:t>
                </a:r>
                <a14:m>
                  <m:oMath xmlns:m="http://schemas.openxmlformats.org/officeDocument/2006/math">
                    <m:r>
                      <a:rPr lang="en-US" i="1">
                        <a:latin typeface="Cambria Math" panose="02040503050406030204" pitchFamily="18" charset="0"/>
                      </a:rPr>
                      <m:t>𝑑</m:t>
                    </m:r>
                  </m:oMath>
                </a14:m>
                <a:endParaRPr lang="en-US" dirty="0"/>
              </a:p>
            </p:txBody>
          </p:sp>
        </mc:Choice>
        <mc:Fallback>
          <p:sp>
            <p:nvSpPr>
              <p:cNvPr id="48" name="TextBox 47">
                <a:extLst>
                  <a:ext uri="{FF2B5EF4-FFF2-40B4-BE49-F238E27FC236}">
                    <a16:creationId xmlns:a16="http://schemas.microsoft.com/office/drawing/2014/main" id="{0585EE93-1EA1-FAC0-FD38-05EBEABF45A0}"/>
                  </a:ext>
                </a:extLst>
              </p:cNvPr>
              <p:cNvSpPr txBox="1">
                <a:spLocks noRot="1" noChangeAspect="1" noMove="1" noResize="1" noEditPoints="1" noAdjustHandles="1" noChangeArrowheads="1" noChangeShapeType="1" noTextEdit="1"/>
              </p:cNvSpPr>
              <p:nvPr/>
            </p:nvSpPr>
            <p:spPr>
              <a:xfrm>
                <a:off x="9228548" y="3067224"/>
                <a:ext cx="1071773" cy="369332"/>
              </a:xfrm>
              <a:prstGeom prst="rect">
                <a:avLst/>
              </a:prstGeom>
              <a:blipFill>
                <a:blip r:embed="rId4"/>
                <a:stretch>
                  <a:fillRect t="-6667" b="-26667"/>
                </a:stretch>
              </a:blipFill>
            </p:spPr>
            <p:txBody>
              <a:bodyPr/>
              <a:lstStyle/>
              <a:p>
                <a:r>
                  <a:rPr lang="en-US">
                    <a:noFill/>
                  </a:rPr>
                  <a:t> </a:t>
                </a:r>
              </a:p>
            </p:txBody>
          </p:sp>
        </mc:Fallback>
      </mc:AlternateContent>
    </p:spTree>
    <p:extLst>
      <p:ext uri="{BB962C8B-B14F-4D97-AF65-F5344CB8AC3E}">
        <p14:creationId xmlns:p14="http://schemas.microsoft.com/office/powerpoint/2010/main" val="589408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9B660-48E0-9063-4EB2-CD6371F1F10F}"/>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BFE1938B-EF2C-5B59-101E-6C7C57A704ED}"/>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A zoo of constant-time models</a:t>
            </a:r>
          </a:p>
        </p:txBody>
      </p:sp>
      <p:grpSp>
        <p:nvGrpSpPr>
          <p:cNvPr id="12" name="QNC⁰ specimen">
            <a:extLst>
              <a:ext uri="{FF2B5EF4-FFF2-40B4-BE49-F238E27FC236}">
                <a16:creationId xmlns:a16="http://schemas.microsoft.com/office/drawing/2014/main" id="{1C6BEC6E-8464-D073-CC1B-121C750A2D72}"/>
              </a:ext>
            </a:extLst>
          </p:cNvPr>
          <p:cNvGrpSpPr/>
          <p:nvPr/>
        </p:nvGrpSpPr>
        <p:grpSpPr>
          <a:xfrm>
            <a:off x="753527" y="1909763"/>
            <a:ext cx="2381250" cy="1519237"/>
            <a:chOff x="542925" y="3119438"/>
            <a:chExt cx="2381250" cy="1519237"/>
          </a:xfrm>
        </p:grpSpPr>
        <p:sp>
          <p:nvSpPr>
            <p:cNvPr id="13" name="QNC0::line-2">
              <a:extLst>
                <a:ext uri="{FF2B5EF4-FFF2-40B4-BE49-F238E27FC236}">
                  <a16:creationId xmlns:a16="http://schemas.microsoft.com/office/drawing/2014/main" id="{6D7F9A44-EB15-7D1D-63D3-C9A47746FC8C}"/>
                </a:ext>
              </a:extLst>
            </p:cNvPr>
            <p:cNvSpPr>
              <a:spLocks/>
            </p:cNvSpPr>
            <p:nvPr/>
          </p:nvSpPr>
          <p:spPr>
            <a:xfrm>
              <a:off x="742950" y="3219450"/>
              <a:ext cx="1971675" cy="0"/>
            </a:xfrm>
            <a:prstGeom prst="line">
              <a:avLst/>
            </a:prstGeom>
            <a:noFill/>
            <a:ln w="17145">
              <a:solidFill>
                <a:srgbClr val="444444"/>
              </a:solidFill>
            </a:ln>
          </p:spPr>
          <p:txBody>
            <a:bodyPr/>
            <a:lstStyle/>
            <a:p>
              <a:endParaRPr lang="en-US"/>
            </a:p>
          </p:txBody>
        </p:sp>
        <p:sp>
          <p:nvSpPr>
            <p:cNvPr id="14" name="QNC0::line-3">
              <a:extLst>
                <a:ext uri="{FF2B5EF4-FFF2-40B4-BE49-F238E27FC236}">
                  <a16:creationId xmlns:a16="http://schemas.microsoft.com/office/drawing/2014/main" id="{F985B492-6C71-864F-6855-33FAB654FA6A}"/>
                </a:ext>
              </a:extLst>
            </p:cNvPr>
            <p:cNvSpPr>
              <a:spLocks/>
            </p:cNvSpPr>
            <p:nvPr/>
          </p:nvSpPr>
          <p:spPr>
            <a:xfrm>
              <a:off x="742950" y="3486150"/>
              <a:ext cx="1971675" cy="0"/>
            </a:xfrm>
            <a:prstGeom prst="line">
              <a:avLst/>
            </a:prstGeom>
            <a:noFill/>
            <a:ln w="17145">
              <a:solidFill>
                <a:srgbClr val="444444"/>
              </a:solidFill>
            </a:ln>
          </p:spPr>
          <p:txBody>
            <a:bodyPr/>
            <a:lstStyle/>
            <a:p>
              <a:endParaRPr lang="en-US"/>
            </a:p>
          </p:txBody>
        </p:sp>
        <p:sp>
          <p:nvSpPr>
            <p:cNvPr id="15" name="QNC0::line-4">
              <a:extLst>
                <a:ext uri="{FF2B5EF4-FFF2-40B4-BE49-F238E27FC236}">
                  <a16:creationId xmlns:a16="http://schemas.microsoft.com/office/drawing/2014/main" id="{F0F461E1-1D77-D164-02DF-9D6ACA592797}"/>
                </a:ext>
              </a:extLst>
            </p:cNvPr>
            <p:cNvSpPr>
              <a:spLocks/>
            </p:cNvSpPr>
            <p:nvPr/>
          </p:nvSpPr>
          <p:spPr>
            <a:xfrm>
              <a:off x="742950" y="3752850"/>
              <a:ext cx="1971675" cy="0"/>
            </a:xfrm>
            <a:prstGeom prst="line">
              <a:avLst/>
            </a:prstGeom>
            <a:noFill/>
            <a:ln w="17145">
              <a:solidFill>
                <a:srgbClr val="444444"/>
              </a:solidFill>
            </a:ln>
          </p:spPr>
          <p:txBody>
            <a:bodyPr/>
            <a:lstStyle/>
            <a:p>
              <a:endParaRPr lang="en-US"/>
            </a:p>
          </p:txBody>
        </p:sp>
        <p:sp>
          <p:nvSpPr>
            <p:cNvPr id="16" name="QNC0::line-5">
              <a:extLst>
                <a:ext uri="{FF2B5EF4-FFF2-40B4-BE49-F238E27FC236}">
                  <a16:creationId xmlns:a16="http://schemas.microsoft.com/office/drawing/2014/main" id="{6DE477E6-0DDB-01B5-8E1D-7EA19EB31313}"/>
                </a:ext>
              </a:extLst>
            </p:cNvPr>
            <p:cNvSpPr>
              <a:spLocks/>
            </p:cNvSpPr>
            <p:nvPr/>
          </p:nvSpPr>
          <p:spPr>
            <a:xfrm>
              <a:off x="742950" y="4019550"/>
              <a:ext cx="1971675" cy="0"/>
            </a:xfrm>
            <a:prstGeom prst="line">
              <a:avLst/>
            </a:prstGeom>
            <a:noFill/>
            <a:ln w="17145">
              <a:solidFill>
                <a:srgbClr val="444444"/>
              </a:solidFill>
            </a:ln>
          </p:spPr>
          <p:txBody>
            <a:bodyPr/>
            <a:lstStyle/>
            <a:p>
              <a:endParaRPr lang="en-US"/>
            </a:p>
          </p:txBody>
        </p:sp>
        <p:sp>
          <p:nvSpPr>
            <p:cNvPr id="17" name="QNC0::gate-6">
              <a:extLst>
                <a:ext uri="{FF2B5EF4-FFF2-40B4-BE49-F238E27FC236}">
                  <a16:creationId xmlns:a16="http://schemas.microsoft.com/office/drawing/2014/main" id="{25015986-9327-24D5-AF88-3D7FFBA3F49B}"/>
                </a:ext>
              </a:extLst>
            </p:cNvPr>
            <p:cNvSpPr>
              <a:spLocks/>
            </p:cNvSpPr>
            <p:nvPr/>
          </p:nvSpPr>
          <p:spPr>
            <a:xfrm>
              <a:off x="952500" y="3124200"/>
              <a:ext cx="228600" cy="457200"/>
            </a:xfrm>
            <a:prstGeom prst="rect">
              <a:avLst/>
            </a:prstGeom>
            <a:solidFill>
              <a:srgbClr val="DCE6F6"/>
            </a:solidFill>
            <a:ln w="16193">
              <a:solidFill>
                <a:srgbClr val="4472C4"/>
              </a:solidFill>
            </a:ln>
          </p:spPr>
          <p:txBody>
            <a:bodyPr/>
            <a:lstStyle/>
            <a:p>
              <a:endParaRPr lang="en-US"/>
            </a:p>
          </p:txBody>
        </p:sp>
        <p:sp>
          <p:nvSpPr>
            <p:cNvPr id="18" name="QNC0::gate-7">
              <a:extLst>
                <a:ext uri="{FF2B5EF4-FFF2-40B4-BE49-F238E27FC236}">
                  <a16:creationId xmlns:a16="http://schemas.microsoft.com/office/drawing/2014/main" id="{87E3B436-0B30-E0E6-4165-A403B2DDB026}"/>
                </a:ext>
              </a:extLst>
            </p:cNvPr>
            <p:cNvSpPr>
              <a:spLocks/>
            </p:cNvSpPr>
            <p:nvPr/>
          </p:nvSpPr>
          <p:spPr>
            <a:xfrm>
              <a:off x="957263" y="3919538"/>
              <a:ext cx="219075" cy="200025"/>
            </a:xfrm>
            <a:prstGeom prst="rect">
              <a:avLst/>
            </a:prstGeom>
            <a:solidFill>
              <a:srgbClr val="DCE6F6"/>
            </a:solidFill>
            <a:ln w="16193">
              <a:solidFill>
                <a:srgbClr val="4472C4"/>
              </a:solidFill>
            </a:ln>
          </p:spPr>
          <p:txBody>
            <a:bodyPr/>
            <a:lstStyle/>
            <a:p>
              <a:endParaRPr lang="en-US"/>
            </a:p>
          </p:txBody>
        </p:sp>
        <p:sp>
          <p:nvSpPr>
            <p:cNvPr id="19" name="QNC0::gate-8">
              <a:extLst>
                <a:ext uri="{FF2B5EF4-FFF2-40B4-BE49-F238E27FC236}">
                  <a16:creationId xmlns:a16="http://schemas.microsoft.com/office/drawing/2014/main" id="{108E8B0E-933A-6426-80A6-772E0D44F2A4}"/>
                </a:ext>
              </a:extLst>
            </p:cNvPr>
            <p:cNvSpPr>
              <a:spLocks/>
            </p:cNvSpPr>
            <p:nvPr/>
          </p:nvSpPr>
          <p:spPr>
            <a:xfrm>
              <a:off x="1443038" y="3119438"/>
              <a:ext cx="219075" cy="200025"/>
            </a:xfrm>
            <a:prstGeom prst="rect">
              <a:avLst/>
            </a:prstGeom>
            <a:solidFill>
              <a:srgbClr val="DCE6F6"/>
            </a:solidFill>
            <a:ln w="16193">
              <a:solidFill>
                <a:srgbClr val="4472C4"/>
              </a:solidFill>
            </a:ln>
          </p:spPr>
          <p:txBody>
            <a:bodyPr/>
            <a:lstStyle/>
            <a:p>
              <a:endParaRPr lang="en-US"/>
            </a:p>
          </p:txBody>
        </p:sp>
        <p:sp>
          <p:nvSpPr>
            <p:cNvPr id="20" name="QNC0::gate-9">
              <a:extLst>
                <a:ext uri="{FF2B5EF4-FFF2-40B4-BE49-F238E27FC236}">
                  <a16:creationId xmlns:a16="http://schemas.microsoft.com/office/drawing/2014/main" id="{23571EDF-E8BE-F403-65E7-47E5B5335911}"/>
                </a:ext>
              </a:extLst>
            </p:cNvPr>
            <p:cNvSpPr>
              <a:spLocks/>
            </p:cNvSpPr>
            <p:nvPr/>
          </p:nvSpPr>
          <p:spPr>
            <a:xfrm>
              <a:off x="1438275" y="3657600"/>
              <a:ext cx="228600" cy="457200"/>
            </a:xfrm>
            <a:prstGeom prst="rect">
              <a:avLst/>
            </a:prstGeom>
            <a:solidFill>
              <a:srgbClr val="DCE6F6"/>
            </a:solidFill>
            <a:ln w="16193">
              <a:solidFill>
                <a:srgbClr val="4472C4"/>
              </a:solidFill>
            </a:ln>
          </p:spPr>
          <p:txBody>
            <a:bodyPr/>
            <a:lstStyle/>
            <a:p>
              <a:endParaRPr lang="en-US"/>
            </a:p>
          </p:txBody>
        </p:sp>
        <p:sp>
          <p:nvSpPr>
            <p:cNvPr id="21" name="QNC0::gate-10">
              <a:extLst>
                <a:ext uri="{FF2B5EF4-FFF2-40B4-BE49-F238E27FC236}">
                  <a16:creationId xmlns:a16="http://schemas.microsoft.com/office/drawing/2014/main" id="{CB6E501B-A893-48A4-2D2F-C19E25854AAB}"/>
                </a:ext>
              </a:extLst>
            </p:cNvPr>
            <p:cNvSpPr>
              <a:spLocks/>
            </p:cNvSpPr>
            <p:nvPr/>
          </p:nvSpPr>
          <p:spPr>
            <a:xfrm>
              <a:off x="1962150" y="3390900"/>
              <a:ext cx="228600" cy="457200"/>
            </a:xfrm>
            <a:prstGeom prst="rect">
              <a:avLst/>
            </a:prstGeom>
            <a:solidFill>
              <a:srgbClr val="DCE6F6"/>
            </a:solidFill>
            <a:ln w="16193">
              <a:solidFill>
                <a:srgbClr val="4472C4"/>
              </a:solidFill>
            </a:ln>
          </p:spPr>
          <p:txBody>
            <a:bodyPr/>
            <a:lstStyle/>
            <a:p>
              <a:endParaRPr lang="en-US"/>
            </a:p>
          </p:txBody>
        </p:sp>
        <p:sp>
          <p:nvSpPr>
            <p:cNvPr id="22" name="QNC0::gate-11">
              <a:extLst>
                <a:ext uri="{FF2B5EF4-FFF2-40B4-BE49-F238E27FC236}">
                  <a16:creationId xmlns:a16="http://schemas.microsoft.com/office/drawing/2014/main" id="{97173C95-7179-5DD2-7DD9-9740D494E8E4}"/>
                </a:ext>
              </a:extLst>
            </p:cNvPr>
            <p:cNvSpPr>
              <a:spLocks/>
            </p:cNvSpPr>
            <p:nvPr/>
          </p:nvSpPr>
          <p:spPr>
            <a:xfrm>
              <a:off x="1966913" y="3919538"/>
              <a:ext cx="219075" cy="200025"/>
            </a:xfrm>
            <a:prstGeom prst="rect">
              <a:avLst/>
            </a:prstGeom>
            <a:solidFill>
              <a:srgbClr val="DCE6F6"/>
            </a:solidFill>
            <a:ln w="16193">
              <a:solidFill>
                <a:srgbClr val="4472C4"/>
              </a:solidFill>
            </a:ln>
          </p:spPr>
          <p:txBody>
            <a:bodyPr/>
            <a:lstStyle/>
            <a:p>
              <a:endParaRPr lang="en-US"/>
            </a:p>
          </p:txBody>
        </p:sp>
        <p:sp>
          <p:nvSpPr>
            <p:cNvPr id="23" name="QNC0::label-12">
              <a:extLst>
                <a:ext uri="{FF2B5EF4-FFF2-40B4-BE49-F238E27FC236}">
                  <a16:creationId xmlns:a16="http://schemas.microsoft.com/office/drawing/2014/main" id="{5877418B-8A39-8A6A-D423-421D574F6871}"/>
                </a:ext>
              </a:extLst>
            </p:cNvPr>
            <p:cNvSpPr>
              <a:spLocks/>
            </p:cNvSpPr>
            <p:nvPr/>
          </p:nvSpPr>
          <p:spPr>
            <a:xfrm>
              <a:off x="542925" y="4267200"/>
              <a:ext cx="238125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sz="2175">
                  <a:solidFill>
                    <a:srgbClr val="161616"/>
                  </a:solidFill>
                  <a:latin typeface="Calibri"/>
                  <a:ea typeface="Calibri"/>
                  <a:cs typeface="Calibri"/>
                </a:rPr>
                <a:t>QNC⁰</a:t>
              </a:r>
            </a:p>
          </p:txBody>
        </p:sp>
      </p:grpSp>
      <p:pic>
        <p:nvPicPr>
          <p:cNvPr id="3" name="Picture 2">
            <a:extLst>
              <a:ext uri="{FF2B5EF4-FFF2-40B4-BE49-F238E27FC236}">
                <a16:creationId xmlns:a16="http://schemas.microsoft.com/office/drawing/2014/main" id="{2655A095-5BF0-320A-FC33-68D576E9B3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2097" y="6973990"/>
            <a:ext cx="3056443" cy="11493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D44EF0C-7B2D-16B7-04D2-43F3B02032E4}"/>
              </a:ext>
            </a:extLst>
          </p:cNvPr>
          <p:cNvSpPr txBox="1"/>
          <p:nvPr/>
        </p:nvSpPr>
        <p:spPr>
          <a:xfrm>
            <a:off x="664154" y="4153583"/>
            <a:ext cx="2933202" cy="646331"/>
          </a:xfrm>
          <a:prstGeom prst="rect">
            <a:avLst/>
          </a:prstGeom>
          <a:noFill/>
        </p:spPr>
        <p:txBody>
          <a:bodyPr wrap="square" rtlCol="0">
            <a:spAutoFit/>
          </a:bodyPr>
          <a:lstStyle/>
          <a:p>
            <a:pPr algn="ctr"/>
            <a:r>
              <a:rPr lang="en-US" dirty="0"/>
              <a:t>single and two-qubit gates</a:t>
            </a:r>
          </a:p>
          <a:p>
            <a:pPr algn="ctr"/>
            <a:r>
              <a:rPr lang="en-US" dirty="0"/>
              <a:t>O(1)-depth</a:t>
            </a:r>
          </a:p>
        </p:txBody>
      </p:sp>
      <p:cxnSp>
        <p:nvCxnSpPr>
          <p:cNvPr id="7" name="Straight Arrow Connector 6">
            <a:extLst>
              <a:ext uri="{FF2B5EF4-FFF2-40B4-BE49-F238E27FC236}">
                <a16:creationId xmlns:a16="http://schemas.microsoft.com/office/drawing/2014/main" id="{C4F5C86D-52B4-A338-B1E9-08ECFE8DC354}"/>
              </a:ext>
            </a:extLst>
          </p:cNvPr>
          <p:cNvCxnSpPr>
            <a:cxnSpLocks/>
          </p:cNvCxnSpPr>
          <p:nvPr/>
        </p:nvCxnSpPr>
        <p:spPr>
          <a:xfrm flipV="1">
            <a:off x="1957388" y="3491752"/>
            <a:ext cx="0" cy="52251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8127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744D8-6369-A3AE-56B5-34C9C9993C38}"/>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B9BECF6C-776E-F863-EB72-58F413D13D77}"/>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A zoo of constant-time models</a:t>
            </a:r>
          </a:p>
        </p:txBody>
      </p:sp>
      <p:grpSp>
        <p:nvGrpSpPr>
          <p:cNvPr id="12" name="QNC⁰ specimen">
            <a:extLst>
              <a:ext uri="{FF2B5EF4-FFF2-40B4-BE49-F238E27FC236}">
                <a16:creationId xmlns:a16="http://schemas.microsoft.com/office/drawing/2014/main" id="{A1FAD7BF-3E99-9E28-5BB6-C131A3B63459}"/>
              </a:ext>
            </a:extLst>
          </p:cNvPr>
          <p:cNvGrpSpPr/>
          <p:nvPr/>
        </p:nvGrpSpPr>
        <p:grpSpPr>
          <a:xfrm>
            <a:off x="753527" y="1909763"/>
            <a:ext cx="2381250" cy="1519237"/>
            <a:chOff x="542925" y="3119438"/>
            <a:chExt cx="2381250" cy="1519237"/>
          </a:xfrm>
        </p:grpSpPr>
        <p:sp>
          <p:nvSpPr>
            <p:cNvPr id="13" name="QNC0::line-2">
              <a:extLst>
                <a:ext uri="{FF2B5EF4-FFF2-40B4-BE49-F238E27FC236}">
                  <a16:creationId xmlns:a16="http://schemas.microsoft.com/office/drawing/2014/main" id="{CB252A4E-4B70-A33E-639E-18C1FF449EC6}"/>
                </a:ext>
              </a:extLst>
            </p:cNvPr>
            <p:cNvSpPr>
              <a:spLocks/>
            </p:cNvSpPr>
            <p:nvPr/>
          </p:nvSpPr>
          <p:spPr>
            <a:xfrm>
              <a:off x="742950" y="3219450"/>
              <a:ext cx="1971675" cy="0"/>
            </a:xfrm>
            <a:prstGeom prst="line">
              <a:avLst/>
            </a:prstGeom>
            <a:noFill/>
            <a:ln w="17145">
              <a:solidFill>
                <a:srgbClr val="444444"/>
              </a:solidFill>
            </a:ln>
          </p:spPr>
          <p:txBody>
            <a:bodyPr/>
            <a:lstStyle/>
            <a:p>
              <a:endParaRPr lang="en-US"/>
            </a:p>
          </p:txBody>
        </p:sp>
        <p:sp>
          <p:nvSpPr>
            <p:cNvPr id="14" name="QNC0::line-3">
              <a:extLst>
                <a:ext uri="{FF2B5EF4-FFF2-40B4-BE49-F238E27FC236}">
                  <a16:creationId xmlns:a16="http://schemas.microsoft.com/office/drawing/2014/main" id="{363DBFA4-F863-FC72-0E18-7AF42FA86445}"/>
                </a:ext>
              </a:extLst>
            </p:cNvPr>
            <p:cNvSpPr>
              <a:spLocks/>
            </p:cNvSpPr>
            <p:nvPr/>
          </p:nvSpPr>
          <p:spPr>
            <a:xfrm>
              <a:off x="742950" y="3486150"/>
              <a:ext cx="1971675" cy="0"/>
            </a:xfrm>
            <a:prstGeom prst="line">
              <a:avLst/>
            </a:prstGeom>
            <a:noFill/>
            <a:ln w="17145">
              <a:solidFill>
                <a:srgbClr val="444444"/>
              </a:solidFill>
            </a:ln>
          </p:spPr>
          <p:txBody>
            <a:bodyPr/>
            <a:lstStyle/>
            <a:p>
              <a:endParaRPr lang="en-US"/>
            </a:p>
          </p:txBody>
        </p:sp>
        <p:sp>
          <p:nvSpPr>
            <p:cNvPr id="15" name="QNC0::line-4">
              <a:extLst>
                <a:ext uri="{FF2B5EF4-FFF2-40B4-BE49-F238E27FC236}">
                  <a16:creationId xmlns:a16="http://schemas.microsoft.com/office/drawing/2014/main" id="{C6D0BDF5-AA5F-041B-6D00-D34696D4FE1F}"/>
                </a:ext>
              </a:extLst>
            </p:cNvPr>
            <p:cNvSpPr>
              <a:spLocks/>
            </p:cNvSpPr>
            <p:nvPr/>
          </p:nvSpPr>
          <p:spPr>
            <a:xfrm>
              <a:off x="742950" y="3752850"/>
              <a:ext cx="1971675" cy="0"/>
            </a:xfrm>
            <a:prstGeom prst="line">
              <a:avLst/>
            </a:prstGeom>
            <a:noFill/>
            <a:ln w="17145">
              <a:solidFill>
                <a:srgbClr val="444444"/>
              </a:solidFill>
            </a:ln>
          </p:spPr>
          <p:txBody>
            <a:bodyPr/>
            <a:lstStyle/>
            <a:p>
              <a:endParaRPr lang="en-US"/>
            </a:p>
          </p:txBody>
        </p:sp>
        <p:sp>
          <p:nvSpPr>
            <p:cNvPr id="16" name="QNC0::line-5">
              <a:extLst>
                <a:ext uri="{FF2B5EF4-FFF2-40B4-BE49-F238E27FC236}">
                  <a16:creationId xmlns:a16="http://schemas.microsoft.com/office/drawing/2014/main" id="{803AF3FD-0B9C-7D8B-DA16-5958A4D256B6}"/>
                </a:ext>
              </a:extLst>
            </p:cNvPr>
            <p:cNvSpPr>
              <a:spLocks/>
            </p:cNvSpPr>
            <p:nvPr/>
          </p:nvSpPr>
          <p:spPr>
            <a:xfrm>
              <a:off x="742950" y="4019550"/>
              <a:ext cx="1971675" cy="0"/>
            </a:xfrm>
            <a:prstGeom prst="line">
              <a:avLst/>
            </a:prstGeom>
            <a:noFill/>
            <a:ln w="17145">
              <a:solidFill>
                <a:srgbClr val="444444"/>
              </a:solidFill>
            </a:ln>
          </p:spPr>
          <p:txBody>
            <a:bodyPr/>
            <a:lstStyle/>
            <a:p>
              <a:endParaRPr lang="en-US"/>
            </a:p>
          </p:txBody>
        </p:sp>
        <p:sp>
          <p:nvSpPr>
            <p:cNvPr id="17" name="QNC0::gate-6">
              <a:extLst>
                <a:ext uri="{FF2B5EF4-FFF2-40B4-BE49-F238E27FC236}">
                  <a16:creationId xmlns:a16="http://schemas.microsoft.com/office/drawing/2014/main" id="{C38CD50A-B85D-1BF6-E283-6E6F64F7B636}"/>
                </a:ext>
              </a:extLst>
            </p:cNvPr>
            <p:cNvSpPr>
              <a:spLocks/>
            </p:cNvSpPr>
            <p:nvPr/>
          </p:nvSpPr>
          <p:spPr>
            <a:xfrm>
              <a:off x="952500" y="3124200"/>
              <a:ext cx="228600" cy="457200"/>
            </a:xfrm>
            <a:prstGeom prst="rect">
              <a:avLst/>
            </a:prstGeom>
            <a:solidFill>
              <a:srgbClr val="DCE6F6"/>
            </a:solidFill>
            <a:ln w="16193">
              <a:solidFill>
                <a:srgbClr val="4472C4"/>
              </a:solidFill>
            </a:ln>
          </p:spPr>
          <p:txBody>
            <a:bodyPr/>
            <a:lstStyle/>
            <a:p>
              <a:endParaRPr lang="en-US"/>
            </a:p>
          </p:txBody>
        </p:sp>
        <p:sp>
          <p:nvSpPr>
            <p:cNvPr id="18" name="QNC0::gate-7">
              <a:extLst>
                <a:ext uri="{FF2B5EF4-FFF2-40B4-BE49-F238E27FC236}">
                  <a16:creationId xmlns:a16="http://schemas.microsoft.com/office/drawing/2014/main" id="{3EE7313E-B0E7-F850-CA2C-7A0D6DBF9060}"/>
                </a:ext>
              </a:extLst>
            </p:cNvPr>
            <p:cNvSpPr>
              <a:spLocks/>
            </p:cNvSpPr>
            <p:nvPr/>
          </p:nvSpPr>
          <p:spPr>
            <a:xfrm>
              <a:off x="957263" y="3919538"/>
              <a:ext cx="219075" cy="200025"/>
            </a:xfrm>
            <a:prstGeom prst="rect">
              <a:avLst/>
            </a:prstGeom>
            <a:solidFill>
              <a:srgbClr val="DCE6F6"/>
            </a:solidFill>
            <a:ln w="16193">
              <a:solidFill>
                <a:srgbClr val="4472C4"/>
              </a:solidFill>
            </a:ln>
          </p:spPr>
          <p:txBody>
            <a:bodyPr/>
            <a:lstStyle/>
            <a:p>
              <a:endParaRPr lang="en-US"/>
            </a:p>
          </p:txBody>
        </p:sp>
        <p:sp>
          <p:nvSpPr>
            <p:cNvPr id="19" name="QNC0::gate-8">
              <a:extLst>
                <a:ext uri="{FF2B5EF4-FFF2-40B4-BE49-F238E27FC236}">
                  <a16:creationId xmlns:a16="http://schemas.microsoft.com/office/drawing/2014/main" id="{7C2DAFAE-4EFA-EE04-7F74-6A439C42AA6F}"/>
                </a:ext>
              </a:extLst>
            </p:cNvPr>
            <p:cNvSpPr>
              <a:spLocks/>
            </p:cNvSpPr>
            <p:nvPr/>
          </p:nvSpPr>
          <p:spPr>
            <a:xfrm>
              <a:off x="1443038" y="3119438"/>
              <a:ext cx="219075" cy="200025"/>
            </a:xfrm>
            <a:prstGeom prst="rect">
              <a:avLst/>
            </a:prstGeom>
            <a:solidFill>
              <a:srgbClr val="DCE6F6"/>
            </a:solidFill>
            <a:ln w="16193">
              <a:solidFill>
                <a:srgbClr val="4472C4"/>
              </a:solidFill>
            </a:ln>
          </p:spPr>
          <p:txBody>
            <a:bodyPr/>
            <a:lstStyle/>
            <a:p>
              <a:endParaRPr lang="en-US"/>
            </a:p>
          </p:txBody>
        </p:sp>
        <p:sp>
          <p:nvSpPr>
            <p:cNvPr id="20" name="QNC0::gate-9">
              <a:extLst>
                <a:ext uri="{FF2B5EF4-FFF2-40B4-BE49-F238E27FC236}">
                  <a16:creationId xmlns:a16="http://schemas.microsoft.com/office/drawing/2014/main" id="{BF09B8FB-648E-4358-1240-8F8AD9A31456}"/>
                </a:ext>
              </a:extLst>
            </p:cNvPr>
            <p:cNvSpPr>
              <a:spLocks/>
            </p:cNvSpPr>
            <p:nvPr/>
          </p:nvSpPr>
          <p:spPr>
            <a:xfrm>
              <a:off x="1438275" y="3657600"/>
              <a:ext cx="228600" cy="457200"/>
            </a:xfrm>
            <a:prstGeom prst="rect">
              <a:avLst/>
            </a:prstGeom>
            <a:solidFill>
              <a:srgbClr val="DCE6F6"/>
            </a:solidFill>
            <a:ln w="16193">
              <a:solidFill>
                <a:srgbClr val="4472C4"/>
              </a:solidFill>
            </a:ln>
          </p:spPr>
          <p:txBody>
            <a:bodyPr/>
            <a:lstStyle/>
            <a:p>
              <a:endParaRPr lang="en-US"/>
            </a:p>
          </p:txBody>
        </p:sp>
        <p:sp>
          <p:nvSpPr>
            <p:cNvPr id="21" name="QNC0::gate-10">
              <a:extLst>
                <a:ext uri="{FF2B5EF4-FFF2-40B4-BE49-F238E27FC236}">
                  <a16:creationId xmlns:a16="http://schemas.microsoft.com/office/drawing/2014/main" id="{E27F9769-8582-AADB-ED7E-56D939467EC1}"/>
                </a:ext>
              </a:extLst>
            </p:cNvPr>
            <p:cNvSpPr>
              <a:spLocks/>
            </p:cNvSpPr>
            <p:nvPr/>
          </p:nvSpPr>
          <p:spPr>
            <a:xfrm>
              <a:off x="1962150" y="3390900"/>
              <a:ext cx="228600" cy="457200"/>
            </a:xfrm>
            <a:prstGeom prst="rect">
              <a:avLst/>
            </a:prstGeom>
            <a:solidFill>
              <a:srgbClr val="DCE6F6"/>
            </a:solidFill>
            <a:ln w="16193">
              <a:solidFill>
                <a:srgbClr val="4472C4"/>
              </a:solidFill>
            </a:ln>
          </p:spPr>
          <p:txBody>
            <a:bodyPr/>
            <a:lstStyle/>
            <a:p>
              <a:endParaRPr lang="en-US"/>
            </a:p>
          </p:txBody>
        </p:sp>
        <p:sp>
          <p:nvSpPr>
            <p:cNvPr id="22" name="QNC0::gate-11">
              <a:extLst>
                <a:ext uri="{FF2B5EF4-FFF2-40B4-BE49-F238E27FC236}">
                  <a16:creationId xmlns:a16="http://schemas.microsoft.com/office/drawing/2014/main" id="{5C3DADA2-9AB7-0881-769C-C34247C45805}"/>
                </a:ext>
              </a:extLst>
            </p:cNvPr>
            <p:cNvSpPr>
              <a:spLocks/>
            </p:cNvSpPr>
            <p:nvPr/>
          </p:nvSpPr>
          <p:spPr>
            <a:xfrm>
              <a:off x="1966913" y="3919538"/>
              <a:ext cx="219075" cy="200025"/>
            </a:xfrm>
            <a:prstGeom prst="rect">
              <a:avLst/>
            </a:prstGeom>
            <a:solidFill>
              <a:srgbClr val="DCE6F6"/>
            </a:solidFill>
            <a:ln w="16193">
              <a:solidFill>
                <a:srgbClr val="4472C4"/>
              </a:solidFill>
            </a:ln>
          </p:spPr>
          <p:txBody>
            <a:bodyPr/>
            <a:lstStyle/>
            <a:p>
              <a:endParaRPr lang="en-US"/>
            </a:p>
          </p:txBody>
        </p:sp>
        <p:sp>
          <p:nvSpPr>
            <p:cNvPr id="23" name="QNC0::label-12">
              <a:extLst>
                <a:ext uri="{FF2B5EF4-FFF2-40B4-BE49-F238E27FC236}">
                  <a16:creationId xmlns:a16="http://schemas.microsoft.com/office/drawing/2014/main" id="{39B5D3CF-8A47-BE14-4E62-9A432BABBF24}"/>
                </a:ext>
              </a:extLst>
            </p:cNvPr>
            <p:cNvSpPr>
              <a:spLocks/>
            </p:cNvSpPr>
            <p:nvPr/>
          </p:nvSpPr>
          <p:spPr>
            <a:xfrm>
              <a:off x="542925" y="4267200"/>
              <a:ext cx="238125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sz="2175">
                  <a:solidFill>
                    <a:srgbClr val="161616"/>
                  </a:solidFill>
                  <a:latin typeface="Calibri"/>
                  <a:ea typeface="Calibri"/>
                  <a:cs typeface="Calibri"/>
                </a:rPr>
                <a:t>QNC⁰</a:t>
              </a:r>
            </a:p>
          </p:txBody>
        </p:sp>
      </p:grpSp>
      <p:pic>
        <p:nvPicPr>
          <p:cNvPr id="5" name="Picture 2" descr="Analog simulators of quantum chemistry – QUINFOG">
            <a:extLst>
              <a:ext uri="{FF2B5EF4-FFF2-40B4-BE49-F238E27FC236}">
                <a16:creationId xmlns:a16="http://schemas.microsoft.com/office/drawing/2014/main" id="{190E8C03-84B7-192A-82C3-F41010262D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892" y="4078005"/>
            <a:ext cx="2724520" cy="15448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79A4C20-6ED5-1A21-356E-73043D48F999}"/>
              </a:ext>
            </a:extLst>
          </p:cNvPr>
          <p:cNvSpPr txBox="1"/>
          <p:nvPr/>
        </p:nvSpPr>
        <p:spPr>
          <a:xfrm>
            <a:off x="477551" y="5723714"/>
            <a:ext cx="2933202" cy="646331"/>
          </a:xfrm>
          <a:prstGeom prst="rect">
            <a:avLst/>
          </a:prstGeom>
          <a:noFill/>
        </p:spPr>
        <p:txBody>
          <a:bodyPr wrap="square" rtlCol="0">
            <a:spAutoFit/>
          </a:bodyPr>
          <a:lstStyle/>
          <a:p>
            <a:pPr algn="ctr"/>
            <a:r>
              <a:rPr lang="en-US" dirty="0"/>
              <a:t>O(1)-time Hamiltonian</a:t>
            </a:r>
            <a:br>
              <a:rPr lang="en-US" dirty="0"/>
            </a:br>
            <a:r>
              <a:rPr lang="en-US" dirty="0"/>
              <a:t>simulators</a:t>
            </a:r>
          </a:p>
        </p:txBody>
      </p:sp>
      <p:pic>
        <p:nvPicPr>
          <p:cNvPr id="3" name="Picture 2">
            <a:extLst>
              <a:ext uri="{FF2B5EF4-FFF2-40B4-BE49-F238E27FC236}">
                <a16:creationId xmlns:a16="http://schemas.microsoft.com/office/drawing/2014/main" id="{A4BE0460-6B4C-7124-A827-D15176E0B1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2097" y="6973990"/>
            <a:ext cx="3056443" cy="1149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376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E30B1-D778-485E-0D57-B4A8870F1F54}"/>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D55C18F7-AF60-6B1A-DF04-8D7B80055604}"/>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A zoo of constant-time models</a:t>
            </a:r>
          </a:p>
        </p:txBody>
      </p:sp>
      <p:grpSp>
        <p:nvGrpSpPr>
          <p:cNvPr id="12" name="QNC⁰ specimen">
            <a:extLst>
              <a:ext uri="{FF2B5EF4-FFF2-40B4-BE49-F238E27FC236}">
                <a16:creationId xmlns:a16="http://schemas.microsoft.com/office/drawing/2014/main" id="{95C14BB8-4BBB-DD01-0FD6-EC7B5F3796C9}"/>
              </a:ext>
            </a:extLst>
          </p:cNvPr>
          <p:cNvGrpSpPr/>
          <p:nvPr/>
        </p:nvGrpSpPr>
        <p:grpSpPr>
          <a:xfrm>
            <a:off x="753527" y="1909763"/>
            <a:ext cx="2381250" cy="1519237"/>
            <a:chOff x="542925" y="3119438"/>
            <a:chExt cx="2381250" cy="1519237"/>
          </a:xfrm>
        </p:grpSpPr>
        <p:sp>
          <p:nvSpPr>
            <p:cNvPr id="13" name="QNC0::line-2">
              <a:extLst>
                <a:ext uri="{FF2B5EF4-FFF2-40B4-BE49-F238E27FC236}">
                  <a16:creationId xmlns:a16="http://schemas.microsoft.com/office/drawing/2014/main" id="{80EB87DE-B23D-59EB-29FB-D263A165AFD5}"/>
                </a:ext>
              </a:extLst>
            </p:cNvPr>
            <p:cNvSpPr>
              <a:spLocks/>
            </p:cNvSpPr>
            <p:nvPr/>
          </p:nvSpPr>
          <p:spPr>
            <a:xfrm>
              <a:off x="742950" y="3219450"/>
              <a:ext cx="1971675" cy="0"/>
            </a:xfrm>
            <a:prstGeom prst="line">
              <a:avLst/>
            </a:prstGeom>
            <a:noFill/>
            <a:ln w="17145">
              <a:solidFill>
                <a:srgbClr val="444444"/>
              </a:solidFill>
            </a:ln>
          </p:spPr>
          <p:txBody>
            <a:bodyPr/>
            <a:lstStyle/>
            <a:p>
              <a:endParaRPr lang="en-US"/>
            </a:p>
          </p:txBody>
        </p:sp>
        <p:sp>
          <p:nvSpPr>
            <p:cNvPr id="14" name="QNC0::line-3">
              <a:extLst>
                <a:ext uri="{FF2B5EF4-FFF2-40B4-BE49-F238E27FC236}">
                  <a16:creationId xmlns:a16="http://schemas.microsoft.com/office/drawing/2014/main" id="{5B416B09-96AD-0D4E-B79B-492C4D497FD5}"/>
                </a:ext>
              </a:extLst>
            </p:cNvPr>
            <p:cNvSpPr>
              <a:spLocks/>
            </p:cNvSpPr>
            <p:nvPr/>
          </p:nvSpPr>
          <p:spPr>
            <a:xfrm>
              <a:off x="742950" y="3486150"/>
              <a:ext cx="1971675" cy="0"/>
            </a:xfrm>
            <a:prstGeom prst="line">
              <a:avLst/>
            </a:prstGeom>
            <a:noFill/>
            <a:ln w="17145">
              <a:solidFill>
                <a:srgbClr val="444444"/>
              </a:solidFill>
            </a:ln>
          </p:spPr>
          <p:txBody>
            <a:bodyPr/>
            <a:lstStyle/>
            <a:p>
              <a:endParaRPr lang="en-US"/>
            </a:p>
          </p:txBody>
        </p:sp>
        <p:sp>
          <p:nvSpPr>
            <p:cNvPr id="15" name="QNC0::line-4">
              <a:extLst>
                <a:ext uri="{FF2B5EF4-FFF2-40B4-BE49-F238E27FC236}">
                  <a16:creationId xmlns:a16="http://schemas.microsoft.com/office/drawing/2014/main" id="{7CF5FCAE-1CDB-CB37-B45D-05A8873578A2}"/>
                </a:ext>
              </a:extLst>
            </p:cNvPr>
            <p:cNvSpPr>
              <a:spLocks/>
            </p:cNvSpPr>
            <p:nvPr/>
          </p:nvSpPr>
          <p:spPr>
            <a:xfrm>
              <a:off x="742950" y="3752850"/>
              <a:ext cx="1971675" cy="0"/>
            </a:xfrm>
            <a:prstGeom prst="line">
              <a:avLst/>
            </a:prstGeom>
            <a:noFill/>
            <a:ln w="17145">
              <a:solidFill>
                <a:srgbClr val="444444"/>
              </a:solidFill>
            </a:ln>
          </p:spPr>
          <p:txBody>
            <a:bodyPr/>
            <a:lstStyle/>
            <a:p>
              <a:endParaRPr lang="en-US"/>
            </a:p>
          </p:txBody>
        </p:sp>
        <p:sp>
          <p:nvSpPr>
            <p:cNvPr id="16" name="QNC0::line-5">
              <a:extLst>
                <a:ext uri="{FF2B5EF4-FFF2-40B4-BE49-F238E27FC236}">
                  <a16:creationId xmlns:a16="http://schemas.microsoft.com/office/drawing/2014/main" id="{CB41ACF8-F60F-35D5-C165-9CF05A5641DC}"/>
                </a:ext>
              </a:extLst>
            </p:cNvPr>
            <p:cNvSpPr>
              <a:spLocks/>
            </p:cNvSpPr>
            <p:nvPr/>
          </p:nvSpPr>
          <p:spPr>
            <a:xfrm>
              <a:off x="742950" y="4019550"/>
              <a:ext cx="1971675" cy="0"/>
            </a:xfrm>
            <a:prstGeom prst="line">
              <a:avLst/>
            </a:prstGeom>
            <a:noFill/>
            <a:ln w="17145">
              <a:solidFill>
                <a:srgbClr val="444444"/>
              </a:solidFill>
            </a:ln>
          </p:spPr>
          <p:txBody>
            <a:bodyPr/>
            <a:lstStyle/>
            <a:p>
              <a:endParaRPr lang="en-US"/>
            </a:p>
          </p:txBody>
        </p:sp>
        <p:sp>
          <p:nvSpPr>
            <p:cNvPr id="17" name="QNC0::gate-6">
              <a:extLst>
                <a:ext uri="{FF2B5EF4-FFF2-40B4-BE49-F238E27FC236}">
                  <a16:creationId xmlns:a16="http://schemas.microsoft.com/office/drawing/2014/main" id="{CE9654E0-0714-150D-6AE8-83463B08F94A}"/>
                </a:ext>
              </a:extLst>
            </p:cNvPr>
            <p:cNvSpPr>
              <a:spLocks/>
            </p:cNvSpPr>
            <p:nvPr/>
          </p:nvSpPr>
          <p:spPr>
            <a:xfrm>
              <a:off x="952500" y="3124200"/>
              <a:ext cx="228600" cy="457200"/>
            </a:xfrm>
            <a:prstGeom prst="rect">
              <a:avLst/>
            </a:prstGeom>
            <a:solidFill>
              <a:srgbClr val="DCE6F6"/>
            </a:solidFill>
            <a:ln w="16193">
              <a:solidFill>
                <a:srgbClr val="4472C4"/>
              </a:solidFill>
            </a:ln>
          </p:spPr>
          <p:txBody>
            <a:bodyPr/>
            <a:lstStyle/>
            <a:p>
              <a:endParaRPr lang="en-US"/>
            </a:p>
          </p:txBody>
        </p:sp>
        <p:sp>
          <p:nvSpPr>
            <p:cNvPr id="18" name="QNC0::gate-7">
              <a:extLst>
                <a:ext uri="{FF2B5EF4-FFF2-40B4-BE49-F238E27FC236}">
                  <a16:creationId xmlns:a16="http://schemas.microsoft.com/office/drawing/2014/main" id="{AE2B98D8-C929-6233-6619-2D54098EC107}"/>
                </a:ext>
              </a:extLst>
            </p:cNvPr>
            <p:cNvSpPr>
              <a:spLocks/>
            </p:cNvSpPr>
            <p:nvPr/>
          </p:nvSpPr>
          <p:spPr>
            <a:xfrm>
              <a:off x="957263" y="3919538"/>
              <a:ext cx="219075" cy="200025"/>
            </a:xfrm>
            <a:prstGeom prst="rect">
              <a:avLst/>
            </a:prstGeom>
            <a:solidFill>
              <a:srgbClr val="DCE6F6"/>
            </a:solidFill>
            <a:ln w="16193">
              <a:solidFill>
                <a:srgbClr val="4472C4"/>
              </a:solidFill>
            </a:ln>
          </p:spPr>
          <p:txBody>
            <a:bodyPr/>
            <a:lstStyle/>
            <a:p>
              <a:endParaRPr lang="en-US"/>
            </a:p>
          </p:txBody>
        </p:sp>
        <p:sp>
          <p:nvSpPr>
            <p:cNvPr id="19" name="QNC0::gate-8">
              <a:extLst>
                <a:ext uri="{FF2B5EF4-FFF2-40B4-BE49-F238E27FC236}">
                  <a16:creationId xmlns:a16="http://schemas.microsoft.com/office/drawing/2014/main" id="{4188B847-4E98-E8A0-5DEB-A374A767A735}"/>
                </a:ext>
              </a:extLst>
            </p:cNvPr>
            <p:cNvSpPr>
              <a:spLocks/>
            </p:cNvSpPr>
            <p:nvPr/>
          </p:nvSpPr>
          <p:spPr>
            <a:xfrm>
              <a:off x="1443038" y="3119438"/>
              <a:ext cx="219075" cy="200025"/>
            </a:xfrm>
            <a:prstGeom prst="rect">
              <a:avLst/>
            </a:prstGeom>
            <a:solidFill>
              <a:srgbClr val="DCE6F6"/>
            </a:solidFill>
            <a:ln w="16193">
              <a:solidFill>
                <a:srgbClr val="4472C4"/>
              </a:solidFill>
            </a:ln>
          </p:spPr>
          <p:txBody>
            <a:bodyPr/>
            <a:lstStyle/>
            <a:p>
              <a:endParaRPr lang="en-US"/>
            </a:p>
          </p:txBody>
        </p:sp>
        <p:sp>
          <p:nvSpPr>
            <p:cNvPr id="20" name="QNC0::gate-9">
              <a:extLst>
                <a:ext uri="{FF2B5EF4-FFF2-40B4-BE49-F238E27FC236}">
                  <a16:creationId xmlns:a16="http://schemas.microsoft.com/office/drawing/2014/main" id="{BD3A3B33-B97C-CAA6-126A-484E852E6C46}"/>
                </a:ext>
              </a:extLst>
            </p:cNvPr>
            <p:cNvSpPr>
              <a:spLocks/>
            </p:cNvSpPr>
            <p:nvPr/>
          </p:nvSpPr>
          <p:spPr>
            <a:xfrm>
              <a:off x="1438275" y="3657600"/>
              <a:ext cx="228600" cy="457200"/>
            </a:xfrm>
            <a:prstGeom prst="rect">
              <a:avLst/>
            </a:prstGeom>
            <a:solidFill>
              <a:srgbClr val="DCE6F6"/>
            </a:solidFill>
            <a:ln w="16193">
              <a:solidFill>
                <a:srgbClr val="4472C4"/>
              </a:solidFill>
            </a:ln>
          </p:spPr>
          <p:txBody>
            <a:bodyPr/>
            <a:lstStyle/>
            <a:p>
              <a:endParaRPr lang="en-US"/>
            </a:p>
          </p:txBody>
        </p:sp>
        <p:sp>
          <p:nvSpPr>
            <p:cNvPr id="21" name="QNC0::gate-10">
              <a:extLst>
                <a:ext uri="{FF2B5EF4-FFF2-40B4-BE49-F238E27FC236}">
                  <a16:creationId xmlns:a16="http://schemas.microsoft.com/office/drawing/2014/main" id="{AA6E7388-7A51-0685-1116-97243C613D17}"/>
                </a:ext>
              </a:extLst>
            </p:cNvPr>
            <p:cNvSpPr>
              <a:spLocks/>
            </p:cNvSpPr>
            <p:nvPr/>
          </p:nvSpPr>
          <p:spPr>
            <a:xfrm>
              <a:off x="1962150" y="3390900"/>
              <a:ext cx="228600" cy="457200"/>
            </a:xfrm>
            <a:prstGeom prst="rect">
              <a:avLst/>
            </a:prstGeom>
            <a:solidFill>
              <a:srgbClr val="DCE6F6"/>
            </a:solidFill>
            <a:ln w="16193">
              <a:solidFill>
                <a:srgbClr val="4472C4"/>
              </a:solidFill>
            </a:ln>
          </p:spPr>
          <p:txBody>
            <a:bodyPr/>
            <a:lstStyle/>
            <a:p>
              <a:endParaRPr lang="en-US"/>
            </a:p>
          </p:txBody>
        </p:sp>
        <p:sp>
          <p:nvSpPr>
            <p:cNvPr id="22" name="QNC0::gate-11">
              <a:extLst>
                <a:ext uri="{FF2B5EF4-FFF2-40B4-BE49-F238E27FC236}">
                  <a16:creationId xmlns:a16="http://schemas.microsoft.com/office/drawing/2014/main" id="{1033E7D7-5825-4BA8-BF19-0AA7097D5439}"/>
                </a:ext>
              </a:extLst>
            </p:cNvPr>
            <p:cNvSpPr>
              <a:spLocks/>
            </p:cNvSpPr>
            <p:nvPr/>
          </p:nvSpPr>
          <p:spPr>
            <a:xfrm>
              <a:off x="1966913" y="3919538"/>
              <a:ext cx="219075" cy="200025"/>
            </a:xfrm>
            <a:prstGeom prst="rect">
              <a:avLst/>
            </a:prstGeom>
            <a:solidFill>
              <a:srgbClr val="DCE6F6"/>
            </a:solidFill>
            <a:ln w="16193">
              <a:solidFill>
                <a:srgbClr val="4472C4"/>
              </a:solidFill>
            </a:ln>
          </p:spPr>
          <p:txBody>
            <a:bodyPr/>
            <a:lstStyle/>
            <a:p>
              <a:endParaRPr lang="en-US"/>
            </a:p>
          </p:txBody>
        </p:sp>
        <p:sp>
          <p:nvSpPr>
            <p:cNvPr id="23" name="QNC0::label-12">
              <a:extLst>
                <a:ext uri="{FF2B5EF4-FFF2-40B4-BE49-F238E27FC236}">
                  <a16:creationId xmlns:a16="http://schemas.microsoft.com/office/drawing/2014/main" id="{AF1D05A7-D6FF-B17C-443F-FD0876E58B13}"/>
                </a:ext>
              </a:extLst>
            </p:cNvPr>
            <p:cNvSpPr>
              <a:spLocks/>
            </p:cNvSpPr>
            <p:nvPr/>
          </p:nvSpPr>
          <p:spPr>
            <a:xfrm>
              <a:off x="542925" y="4267200"/>
              <a:ext cx="238125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sz="2175">
                  <a:solidFill>
                    <a:srgbClr val="161616"/>
                  </a:solidFill>
                  <a:latin typeface="Calibri"/>
                  <a:ea typeface="Calibri"/>
                  <a:cs typeface="Calibri"/>
                </a:rPr>
                <a:t>QNC⁰</a:t>
              </a:r>
            </a:p>
          </p:txBody>
        </p:sp>
      </p:grpSp>
      <p:pic>
        <p:nvPicPr>
          <p:cNvPr id="5" name="Picture 2" descr="Analog simulators of quantum chemistry – QUINFOG">
            <a:extLst>
              <a:ext uri="{FF2B5EF4-FFF2-40B4-BE49-F238E27FC236}">
                <a16:creationId xmlns:a16="http://schemas.microsoft.com/office/drawing/2014/main" id="{5C51BABB-5CBC-045C-3E42-6BE077F500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892" y="4078005"/>
            <a:ext cx="2724520" cy="15448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7CA545E-597C-6443-F65D-ACF9B3989D4A}"/>
              </a:ext>
            </a:extLst>
          </p:cNvPr>
          <p:cNvSpPr txBox="1"/>
          <p:nvPr/>
        </p:nvSpPr>
        <p:spPr>
          <a:xfrm>
            <a:off x="477551" y="5723714"/>
            <a:ext cx="2933202" cy="646331"/>
          </a:xfrm>
          <a:prstGeom prst="rect">
            <a:avLst/>
          </a:prstGeom>
          <a:noFill/>
        </p:spPr>
        <p:txBody>
          <a:bodyPr wrap="square" rtlCol="0">
            <a:spAutoFit/>
          </a:bodyPr>
          <a:lstStyle/>
          <a:p>
            <a:pPr algn="ctr"/>
            <a:r>
              <a:rPr lang="en-US" dirty="0"/>
              <a:t>O(1)-time Hamiltonian</a:t>
            </a:r>
            <a:br>
              <a:rPr lang="en-US" dirty="0"/>
            </a:br>
            <a:r>
              <a:rPr lang="en-US" dirty="0"/>
              <a:t>simulators</a:t>
            </a:r>
          </a:p>
        </p:txBody>
      </p:sp>
      <p:pic>
        <p:nvPicPr>
          <p:cNvPr id="3" name="Picture 2">
            <a:extLst>
              <a:ext uri="{FF2B5EF4-FFF2-40B4-BE49-F238E27FC236}">
                <a16:creationId xmlns:a16="http://schemas.microsoft.com/office/drawing/2014/main" id="{380587D9-1FD7-4B5A-ABF4-CEF36AB3C6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2097" y="6973990"/>
            <a:ext cx="3056443" cy="1149350"/>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a:extLst>
              <a:ext uri="{FF2B5EF4-FFF2-40B4-BE49-F238E27FC236}">
                <a16:creationId xmlns:a16="http://schemas.microsoft.com/office/drawing/2014/main" id="{69809431-4663-F143-A41F-8EE1A1854093}"/>
              </a:ext>
            </a:extLst>
          </p:cNvPr>
          <p:cNvSpPr/>
          <p:nvPr/>
        </p:nvSpPr>
        <p:spPr>
          <a:xfrm>
            <a:off x="581892" y="1449799"/>
            <a:ext cx="2724520" cy="4920246"/>
          </a:xfrm>
          <a:prstGeom prst="roundRect">
            <a:avLst/>
          </a:prstGeom>
          <a:noFill/>
          <a:ln w="38100">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ADD84881-F786-A119-10EF-1669AFCECFE4}"/>
              </a:ext>
            </a:extLst>
          </p:cNvPr>
          <p:cNvSpPr txBox="1"/>
          <p:nvPr/>
        </p:nvSpPr>
        <p:spPr>
          <a:xfrm>
            <a:off x="273089" y="3540590"/>
            <a:ext cx="3342126" cy="369332"/>
          </a:xfrm>
          <a:prstGeom prst="rect">
            <a:avLst/>
          </a:prstGeom>
          <a:noFill/>
        </p:spPr>
        <p:txBody>
          <a:bodyPr wrap="square" rtlCol="0">
            <a:spAutoFit/>
          </a:bodyPr>
          <a:lstStyle/>
          <a:p>
            <a:pPr algn="ctr"/>
            <a:r>
              <a:rPr lang="en-US" b="1" dirty="0">
                <a:solidFill>
                  <a:srgbClr val="FF0000"/>
                </a:solidFill>
              </a:rPr>
              <a:t>Simplest models</a:t>
            </a:r>
          </a:p>
        </p:txBody>
      </p:sp>
    </p:spTree>
    <p:extLst>
      <p:ext uri="{BB962C8B-B14F-4D97-AF65-F5344CB8AC3E}">
        <p14:creationId xmlns:p14="http://schemas.microsoft.com/office/powerpoint/2010/main" val="23459341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B1949-68CA-2383-B797-B10FEB3E1BBA}"/>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4416107C-277D-0B9B-1EF3-124A93C3A1F6}"/>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A zoo of constant-time models</a:t>
            </a:r>
          </a:p>
        </p:txBody>
      </p:sp>
      <p:grpSp>
        <p:nvGrpSpPr>
          <p:cNvPr id="12" name="QNC⁰ specimen">
            <a:extLst>
              <a:ext uri="{FF2B5EF4-FFF2-40B4-BE49-F238E27FC236}">
                <a16:creationId xmlns:a16="http://schemas.microsoft.com/office/drawing/2014/main" id="{688B21B2-E1E1-19DA-8977-807A73D8CDBE}"/>
              </a:ext>
            </a:extLst>
          </p:cNvPr>
          <p:cNvGrpSpPr/>
          <p:nvPr/>
        </p:nvGrpSpPr>
        <p:grpSpPr>
          <a:xfrm>
            <a:off x="753527" y="1909763"/>
            <a:ext cx="2381250" cy="1519237"/>
            <a:chOff x="542925" y="3119438"/>
            <a:chExt cx="2381250" cy="1519237"/>
          </a:xfrm>
        </p:grpSpPr>
        <p:sp>
          <p:nvSpPr>
            <p:cNvPr id="13" name="QNC0::line-2">
              <a:extLst>
                <a:ext uri="{FF2B5EF4-FFF2-40B4-BE49-F238E27FC236}">
                  <a16:creationId xmlns:a16="http://schemas.microsoft.com/office/drawing/2014/main" id="{41BA07A2-4663-5272-D5C0-F02609B713BC}"/>
                </a:ext>
              </a:extLst>
            </p:cNvPr>
            <p:cNvSpPr>
              <a:spLocks/>
            </p:cNvSpPr>
            <p:nvPr/>
          </p:nvSpPr>
          <p:spPr>
            <a:xfrm>
              <a:off x="742950" y="3219450"/>
              <a:ext cx="1971675" cy="0"/>
            </a:xfrm>
            <a:prstGeom prst="line">
              <a:avLst/>
            </a:prstGeom>
            <a:noFill/>
            <a:ln w="17145">
              <a:solidFill>
                <a:srgbClr val="444444"/>
              </a:solidFill>
            </a:ln>
          </p:spPr>
          <p:txBody>
            <a:bodyPr/>
            <a:lstStyle/>
            <a:p>
              <a:endParaRPr lang="en-US"/>
            </a:p>
          </p:txBody>
        </p:sp>
        <p:sp>
          <p:nvSpPr>
            <p:cNvPr id="14" name="QNC0::line-3">
              <a:extLst>
                <a:ext uri="{FF2B5EF4-FFF2-40B4-BE49-F238E27FC236}">
                  <a16:creationId xmlns:a16="http://schemas.microsoft.com/office/drawing/2014/main" id="{2D329B2C-6D0F-AA7D-3C95-2E7037270471}"/>
                </a:ext>
              </a:extLst>
            </p:cNvPr>
            <p:cNvSpPr>
              <a:spLocks/>
            </p:cNvSpPr>
            <p:nvPr/>
          </p:nvSpPr>
          <p:spPr>
            <a:xfrm>
              <a:off x="742950" y="3486150"/>
              <a:ext cx="1971675" cy="0"/>
            </a:xfrm>
            <a:prstGeom prst="line">
              <a:avLst/>
            </a:prstGeom>
            <a:noFill/>
            <a:ln w="17145">
              <a:solidFill>
                <a:srgbClr val="444444"/>
              </a:solidFill>
            </a:ln>
          </p:spPr>
          <p:txBody>
            <a:bodyPr/>
            <a:lstStyle/>
            <a:p>
              <a:endParaRPr lang="en-US"/>
            </a:p>
          </p:txBody>
        </p:sp>
        <p:sp>
          <p:nvSpPr>
            <p:cNvPr id="15" name="QNC0::line-4">
              <a:extLst>
                <a:ext uri="{FF2B5EF4-FFF2-40B4-BE49-F238E27FC236}">
                  <a16:creationId xmlns:a16="http://schemas.microsoft.com/office/drawing/2014/main" id="{2469BB8A-E2E1-4BD9-059C-655AC8A229ED}"/>
                </a:ext>
              </a:extLst>
            </p:cNvPr>
            <p:cNvSpPr>
              <a:spLocks/>
            </p:cNvSpPr>
            <p:nvPr/>
          </p:nvSpPr>
          <p:spPr>
            <a:xfrm>
              <a:off x="742950" y="3752850"/>
              <a:ext cx="1971675" cy="0"/>
            </a:xfrm>
            <a:prstGeom prst="line">
              <a:avLst/>
            </a:prstGeom>
            <a:noFill/>
            <a:ln w="17145">
              <a:solidFill>
                <a:srgbClr val="444444"/>
              </a:solidFill>
            </a:ln>
          </p:spPr>
          <p:txBody>
            <a:bodyPr/>
            <a:lstStyle/>
            <a:p>
              <a:endParaRPr lang="en-US"/>
            </a:p>
          </p:txBody>
        </p:sp>
        <p:sp>
          <p:nvSpPr>
            <p:cNvPr id="16" name="QNC0::line-5">
              <a:extLst>
                <a:ext uri="{FF2B5EF4-FFF2-40B4-BE49-F238E27FC236}">
                  <a16:creationId xmlns:a16="http://schemas.microsoft.com/office/drawing/2014/main" id="{A4853DFF-C98E-2686-BA4A-997292E3D9D2}"/>
                </a:ext>
              </a:extLst>
            </p:cNvPr>
            <p:cNvSpPr>
              <a:spLocks/>
            </p:cNvSpPr>
            <p:nvPr/>
          </p:nvSpPr>
          <p:spPr>
            <a:xfrm>
              <a:off x="742950" y="4019550"/>
              <a:ext cx="1971675" cy="0"/>
            </a:xfrm>
            <a:prstGeom prst="line">
              <a:avLst/>
            </a:prstGeom>
            <a:noFill/>
            <a:ln w="17145">
              <a:solidFill>
                <a:srgbClr val="444444"/>
              </a:solidFill>
            </a:ln>
          </p:spPr>
          <p:txBody>
            <a:bodyPr/>
            <a:lstStyle/>
            <a:p>
              <a:endParaRPr lang="en-US"/>
            </a:p>
          </p:txBody>
        </p:sp>
        <p:sp>
          <p:nvSpPr>
            <p:cNvPr id="17" name="QNC0::gate-6">
              <a:extLst>
                <a:ext uri="{FF2B5EF4-FFF2-40B4-BE49-F238E27FC236}">
                  <a16:creationId xmlns:a16="http://schemas.microsoft.com/office/drawing/2014/main" id="{2B409CA0-FE51-DB84-2A81-5337F89B7954}"/>
                </a:ext>
              </a:extLst>
            </p:cNvPr>
            <p:cNvSpPr>
              <a:spLocks/>
            </p:cNvSpPr>
            <p:nvPr/>
          </p:nvSpPr>
          <p:spPr>
            <a:xfrm>
              <a:off x="952500" y="3124200"/>
              <a:ext cx="228600" cy="457200"/>
            </a:xfrm>
            <a:prstGeom prst="rect">
              <a:avLst/>
            </a:prstGeom>
            <a:solidFill>
              <a:srgbClr val="DCE6F6"/>
            </a:solidFill>
            <a:ln w="16193">
              <a:solidFill>
                <a:srgbClr val="4472C4"/>
              </a:solidFill>
            </a:ln>
          </p:spPr>
          <p:txBody>
            <a:bodyPr/>
            <a:lstStyle/>
            <a:p>
              <a:endParaRPr lang="en-US"/>
            </a:p>
          </p:txBody>
        </p:sp>
        <p:sp>
          <p:nvSpPr>
            <p:cNvPr id="18" name="QNC0::gate-7">
              <a:extLst>
                <a:ext uri="{FF2B5EF4-FFF2-40B4-BE49-F238E27FC236}">
                  <a16:creationId xmlns:a16="http://schemas.microsoft.com/office/drawing/2014/main" id="{C199A3DD-7040-C675-9C20-2AA4C680F896}"/>
                </a:ext>
              </a:extLst>
            </p:cNvPr>
            <p:cNvSpPr>
              <a:spLocks/>
            </p:cNvSpPr>
            <p:nvPr/>
          </p:nvSpPr>
          <p:spPr>
            <a:xfrm>
              <a:off x="957263" y="3919538"/>
              <a:ext cx="219075" cy="200025"/>
            </a:xfrm>
            <a:prstGeom prst="rect">
              <a:avLst/>
            </a:prstGeom>
            <a:solidFill>
              <a:srgbClr val="DCE6F6"/>
            </a:solidFill>
            <a:ln w="16193">
              <a:solidFill>
                <a:srgbClr val="4472C4"/>
              </a:solidFill>
            </a:ln>
          </p:spPr>
          <p:txBody>
            <a:bodyPr/>
            <a:lstStyle/>
            <a:p>
              <a:endParaRPr lang="en-US"/>
            </a:p>
          </p:txBody>
        </p:sp>
        <p:sp>
          <p:nvSpPr>
            <p:cNvPr id="19" name="QNC0::gate-8">
              <a:extLst>
                <a:ext uri="{FF2B5EF4-FFF2-40B4-BE49-F238E27FC236}">
                  <a16:creationId xmlns:a16="http://schemas.microsoft.com/office/drawing/2014/main" id="{46889CAB-6B2A-BCEE-24FD-9A9E005849A5}"/>
                </a:ext>
              </a:extLst>
            </p:cNvPr>
            <p:cNvSpPr>
              <a:spLocks/>
            </p:cNvSpPr>
            <p:nvPr/>
          </p:nvSpPr>
          <p:spPr>
            <a:xfrm>
              <a:off x="1443038" y="3119438"/>
              <a:ext cx="219075" cy="200025"/>
            </a:xfrm>
            <a:prstGeom prst="rect">
              <a:avLst/>
            </a:prstGeom>
            <a:solidFill>
              <a:srgbClr val="DCE6F6"/>
            </a:solidFill>
            <a:ln w="16193">
              <a:solidFill>
                <a:srgbClr val="4472C4"/>
              </a:solidFill>
            </a:ln>
          </p:spPr>
          <p:txBody>
            <a:bodyPr/>
            <a:lstStyle/>
            <a:p>
              <a:endParaRPr lang="en-US"/>
            </a:p>
          </p:txBody>
        </p:sp>
        <p:sp>
          <p:nvSpPr>
            <p:cNvPr id="20" name="QNC0::gate-9">
              <a:extLst>
                <a:ext uri="{FF2B5EF4-FFF2-40B4-BE49-F238E27FC236}">
                  <a16:creationId xmlns:a16="http://schemas.microsoft.com/office/drawing/2014/main" id="{4D95D8FC-39AB-2C36-E128-F54C0CE79A30}"/>
                </a:ext>
              </a:extLst>
            </p:cNvPr>
            <p:cNvSpPr>
              <a:spLocks/>
            </p:cNvSpPr>
            <p:nvPr/>
          </p:nvSpPr>
          <p:spPr>
            <a:xfrm>
              <a:off x="1438275" y="3657600"/>
              <a:ext cx="228600" cy="457200"/>
            </a:xfrm>
            <a:prstGeom prst="rect">
              <a:avLst/>
            </a:prstGeom>
            <a:solidFill>
              <a:srgbClr val="DCE6F6"/>
            </a:solidFill>
            <a:ln w="16193">
              <a:solidFill>
                <a:srgbClr val="4472C4"/>
              </a:solidFill>
            </a:ln>
          </p:spPr>
          <p:txBody>
            <a:bodyPr/>
            <a:lstStyle/>
            <a:p>
              <a:endParaRPr lang="en-US"/>
            </a:p>
          </p:txBody>
        </p:sp>
        <p:sp>
          <p:nvSpPr>
            <p:cNvPr id="21" name="QNC0::gate-10">
              <a:extLst>
                <a:ext uri="{FF2B5EF4-FFF2-40B4-BE49-F238E27FC236}">
                  <a16:creationId xmlns:a16="http://schemas.microsoft.com/office/drawing/2014/main" id="{7CD575C0-794A-C5F6-E165-0B9CAA457D64}"/>
                </a:ext>
              </a:extLst>
            </p:cNvPr>
            <p:cNvSpPr>
              <a:spLocks/>
            </p:cNvSpPr>
            <p:nvPr/>
          </p:nvSpPr>
          <p:spPr>
            <a:xfrm>
              <a:off x="1962150" y="3390900"/>
              <a:ext cx="228600" cy="457200"/>
            </a:xfrm>
            <a:prstGeom prst="rect">
              <a:avLst/>
            </a:prstGeom>
            <a:solidFill>
              <a:srgbClr val="DCE6F6"/>
            </a:solidFill>
            <a:ln w="16193">
              <a:solidFill>
                <a:srgbClr val="4472C4"/>
              </a:solidFill>
            </a:ln>
          </p:spPr>
          <p:txBody>
            <a:bodyPr/>
            <a:lstStyle/>
            <a:p>
              <a:endParaRPr lang="en-US"/>
            </a:p>
          </p:txBody>
        </p:sp>
        <p:sp>
          <p:nvSpPr>
            <p:cNvPr id="22" name="QNC0::gate-11">
              <a:extLst>
                <a:ext uri="{FF2B5EF4-FFF2-40B4-BE49-F238E27FC236}">
                  <a16:creationId xmlns:a16="http://schemas.microsoft.com/office/drawing/2014/main" id="{C7828E5E-3792-1E2B-C5FC-EDF71D77589F}"/>
                </a:ext>
              </a:extLst>
            </p:cNvPr>
            <p:cNvSpPr>
              <a:spLocks/>
            </p:cNvSpPr>
            <p:nvPr/>
          </p:nvSpPr>
          <p:spPr>
            <a:xfrm>
              <a:off x="1966913" y="3919538"/>
              <a:ext cx="219075" cy="200025"/>
            </a:xfrm>
            <a:prstGeom prst="rect">
              <a:avLst/>
            </a:prstGeom>
            <a:solidFill>
              <a:srgbClr val="DCE6F6"/>
            </a:solidFill>
            <a:ln w="16193">
              <a:solidFill>
                <a:srgbClr val="4472C4"/>
              </a:solidFill>
            </a:ln>
          </p:spPr>
          <p:txBody>
            <a:bodyPr/>
            <a:lstStyle/>
            <a:p>
              <a:endParaRPr lang="en-US"/>
            </a:p>
          </p:txBody>
        </p:sp>
        <p:sp>
          <p:nvSpPr>
            <p:cNvPr id="23" name="QNC0::label-12">
              <a:extLst>
                <a:ext uri="{FF2B5EF4-FFF2-40B4-BE49-F238E27FC236}">
                  <a16:creationId xmlns:a16="http://schemas.microsoft.com/office/drawing/2014/main" id="{0B840FED-345D-38B8-6989-757B8101C73B}"/>
                </a:ext>
              </a:extLst>
            </p:cNvPr>
            <p:cNvSpPr>
              <a:spLocks/>
            </p:cNvSpPr>
            <p:nvPr/>
          </p:nvSpPr>
          <p:spPr>
            <a:xfrm>
              <a:off x="542925" y="4267200"/>
              <a:ext cx="238125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sz="2175">
                  <a:solidFill>
                    <a:srgbClr val="161616"/>
                  </a:solidFill>
                  <a:latin typeface="Calibri"/>
                  <a:ea typeface="Calibri"/>
                  <a:cs typeface="Calibri"/>
                </a:rPr>
                <a:t>QNC⁰</a:t>
              </a:r>
            </a:p>
          </p:txBody>
        </p:sp>
      </p:grpSp>
      <p:grpSp>
        <p:nvGrpSpPr>
          <p:cNvPr id="24" name="QAC⁰ Toffoli specimen">
            <a:extLst>
              <a:ext uri="{FF2B5EF4-FFF2-40B4-BE49-F238E27FC236}">
                <a16:creationId xmlns:a16="http://schemas.microsoft.com/office/drawing/2014/main" id="{2B0FD03B-BB0D-F3C2-DDEA-0E21BE017E50}"/>
              </a:ext>
            </a:extLst>
          </p:cNvPr>
          <p:cNvGrpSpPr/>
          <p:nvPr/>
        </p:nvGrpSpPr>
        <p:grpSpPr>
          <a:xfrm>
            <a:off x="4396688" y="1909763"/>
            <a:ext cx="2381250" cy="1519237"/>
            <a:chOff x="3352800" y="2014538"/>
            <a:chExt cx="2381250" cy="1519237"/>
          </a:xfrm>
        </p:grpSpPr>
        <p:sp>
          <p:nvSpPr>
            <p:cNvPr id="25" name="QAC0::line-13">
              <a:extLst>
                <a:ext uri="{FF2B5EF4-FFF2-40B4-BE49-F238E27FC236}">
                  <a16:creationId xmlns:a16="http://schemas.microsoft.com/office/drawing/2014/main" id="{762CBCA3-8529-2671-5225-89349E38D737}"/>
                </a:ext>
              </a:extLst>
            </p:cNvPr>
            <p:cNvSpPr>
              <a:spLocks/>
            </p:cNvSpPr>
            <p:nvPr/>
          </p:nvSpPr>
          <p:spPr>
            <a:xfrm>
              <a:off x="3429000" y="2114550"/>
              <a:ext cx="2238375" cy="0"/>
            </a:xfrm>
            <a:prstGeom prst="line">
              <a:avLst/>
            </a:prstGeom>
            <a:noFill/>
            <a:ln w="17145">
              <a:solidFill>
                <a:srgbClr val="444444"/>
              </a:solidFill>
            </a:ln>
          </p:spPr>
          <p:txBody>
            <a:bodyPr/>
            <a:lstStyle/>
            <a:p>
              <a:endParaRPr lang="en-US"/>
            </a:p>
          </p:txBody>
        </p:sp>
        <p:sp>
          <p:nvSpPr>
            <p:cNvPr id="26" name="QAC0::line-14">
              <a:extLst>
                <a:ext uri="{FF2B5EF4-FFF2-40B4-BE49-F238E27FC236}">
                  <a16:creationId xmlns:a16="http://schemas.microsoft.com/office/drawing/2014/main" id="{12955803-A78E-A561-86F8-1020F354667D}"/>
                </a:ext>
              </a:extLst>
            </p:cNvPr>
            <p:cNvSpPr>
              <a:spLocks/>
            </p:cNvSpPr>
            <p:nvPr/>
          </p:nvSpPr>
          <p:spPr>
            <a:xfrm>
              <a:off x="3429000" y="2381250"/>
              <a:ext cx="2238375" cy="0"/>
            </a:xfrm>
            <a:prstGeom prst="line">
              <a:avLst/>
            </a:prstGeom>
            <a:noFill/>
            <a:ln w="17145">
              <a:solidFill>
                <a:srgbClr val="444444"/>
              </a:solidFill>
            </a:ln>
          </p:spPr>
          <p:txBody>
            <a:bodyPr/>
            <a:lstStyle/>
            <a:p>
              <a:endParaRPr lang="en-US"/>
            </a:p>
          </p:txBody>
        </p:sp>
        <p:sp>
          <p:nvSpPr>
            <p:cNvPr id="27" name="QAC0::line-15">
              <a:extLst>
                <a:ext uri="{FF2B5EF4-FFF2-40B4-BE49-F238E27FC236}">
                  <a16:creationId xmlns:a16="http://schemas.microsoft.com/office/drawing/2014/main" id="{1C7A36E9-6976-5932-AF48-4457A315F44B}"/>
                </a:ext>
              </a:extLst>
            </p:cNvPr>
            <p:cNvSpPr>
              <a:spLocks/>
            </p:cNvSpPr>
            <p:nvPr/>
          </p:nvSpPr>
          <p:spPr>
            <a:xfrm>
              <a:off x="3429000" y="2647950"/>
              <a:ext cx="2238375" cy="0"/>
            </a:xfrm>
            <a:prstGeom prst="line">
              <a:avLst/>
            </a:prstGeom>
            <a:noFill/>
            <a:ln w="17145">
              <a:solidFill>
                <a:srgbClr val="444444"/>
              </a:solidFill>
            </a:ln>
          </p:spPr>
          <p:txBody>
            <a:bodyPr/>
            <a:lstStyle/>
            <a:p>
              <a:endParaRPr lang="en-US"/>
            </a:p>
          </p:txBody>
        </p:sp>
        <p:sp>
          <p:nvSpPr>
            <p:cNvPr id="28" name="QAC0::line-16">
              <a:extLst>
                <a:ext uri="{FF2B5EF4-FFF2-40B4-BE49-F238E27FC236}">
                  <a16:creationId xmlns:a16="http://schemas.microsoft.com/office/drawing/2014/main" id="{4B4CF727-D5CF-0607-68E7-A710E8919586}"/>
                </a:ext>
              </a:extLst>
            </p:cNvPr>
            <p:cNvSpPr>
              <a:spLocks/>
            </p:cNvSpPr>
            <p:nvPr/>
          </p:nvSpPr>
          <p:spPr>
            <a:xfrm>
              <a:off x="3429000" y="2914650"/>
              <a:ext cx="2238375" cy="0"/>
            </a:xfrm>
            <a:prstGeom prst="line">
              <a:avLst/>
            </a:prstGeom>
            <a:noFill/>
            <a:ln w="17145">
              <a:solidFill>
                <a:srgbClr val="444444"/>
              </a:solidFill>
            </a:ln>
          </p:spPr>
          <p:txBody>
            <a:bodyPr/>
            <a:lstStyle/>
            <a:p>
              <a:endParaRPr lang="en-US"/>
            </a:p>
          </p:txBody>
        </p:sp>
        <p:sp>
          <p:nvSpPr>
            <p:cNvPr id="29" name="QAC0::gate-17">
              <a:extLst>
                <a:ext uri="{FF2B5EF4-FFF2-40B4-BE49-F238E27FC236}">
                  <a16:creationId xmlns:a16="http://schemas.microsoft.com/office/drawing/2014/main" id="{047A5296-FE38-CF73-00AF-8D2B5DD0EA59}"/>
                </a:ext>
              </a:extLst>
            </p:cNvPr>
            <p:cNvSpPr>
              <a:spLocks/>
            </p:cNvSpPr>
            <p:nvPr/>
          </p:nvSpPr>
          <p:spPr>
            <a:xfrm>
              <a:off x="3643313" y="2014538"/>
              <a:ext cx="219075" cy="200025"/>
            </a:xfrm>
            <a:prstGeom prst="rect">
              <a:avLst/>
            </a:prstGeom>
            <a:solidFill>
              <a:srgbClr val="DCE6F6"/>
            </a:solidFill>
            <a:ln w="16193">
              <a:solidFill>
                <a:srgbClr val="4472C4"/>
              </a:solidFill>
            </a:ln>
          </p:spPr>
          <p:txBody>
            <a:bodyPr/>
            <a:lstStyle/>
            <a:p>
              <a:endParaRPr lang="en-US"/>
            </a:p>
          </p:txBody>
        </p:sp>
        <p:sp>
          <p:nvSpPr>
            <p:cNvPr id="30" name="QAC0::gate-18">
              <a:extLst>
                <a:ext uri="{FF2B5EF4-FFF2-40B4-BE49-F238E27FC236}">
                  <a16:creationId xmlns:a16="http://schemas.microsoft.com/office/drawing/2014/main" id="{75019ABF-181F-37B4-FC98-52218B8271F4}"/>
                </a:ext>
              </a:extLst>
            </p:cNvPr>
            <p:cNvSpPr>
              <a:spLocks/>
            </p:cNvSpPr>
            <p:nvPr/>
          </p:nvSpPr>
          <p:spPr>
            <a:xfrm>
              <a:off x="5148263" y="2281238"/>
              <a:ext cx="219075" cy="200025"/>
            </a:xfrm>
            <a:prstGeom prst="rect">
              <a:avLst/>
            </a:prstGeom>
            <a:solidFill>
              <a:srgbClr val="DCE6F6"/>
            </a:solidFill>
            <a:ln w="16193">
              <a:solidFill>
                <a:srgbClr val="4472C4"/>
              </a:solidFill>
            </a:ln>
          </p:spPr>
          <p:txBody>
            <a:bodyPr/>
            <a:lstStyle/>
            <a:p>
              <a:endParaRPr lang="en-US"/>
            </a:p>
          </p:txBody>
        </p:sp>
        <p:sp>
          <p:nvSpPr>
            <p:cNvPr id="31" name="QAC0::gate-19">
              <a:extLst>
                <a:ext uri="{FF2B5EF4-FFF2-40B4-BE49-F238E27FC236}">
                  <a16:creationId xmlns:a16="http://schemas.microsoft.com/office/drawing/2014/main" id="{515BF1B8-82AC-A1B4-35E6-0B185F9BB84C}"/>
                </a:ext>
              </a:extLst>
            </p:cNvPr>
            <p:cNvSpPr>
              <a:spLocks/>
            </p:cNvSpPr>
            <p:nvPr/>
          </p:nvSpPr>
          <p:spPr>
            <a:xfrm>
              <a:off x="5148263" y="2814638"/>
              <a:ext cx="219075" cy="200025"/>
            </a:xfrm>
            <a:prstGeom prst="rect">
              <a:avLst/>
            </a:prstGeom>
            <a:solidFill>
              <a:srgbClr val="DCE6F6"/>
            </a:solidFill>
            <a:ln w="16193">
              <a:solidFill>
                <a:srgbClr val="4472C4"/>
              </a:solidFill>
            </a:ln>
          </p:spPr>
          <p:txBody>
            <a:bodyPr/>
            <a:lstStyle/>
            <a:p>
              <a:endParaRPr lang="en-US"/>
            </a:p>
          </p:txBody>
        </p:sp>
        <p:sp>
          <p:nvSpPr>
            <p:cNvPr id="32" name="QAC0::line-20">
              <a:extLst>
                <a:ext uri="{FF2B5EF4-FFF2-40B4-BE49-F238E27FC236}">
                  <a16:creationId xmlns:a16="http://schemas.microsoft.com/office/drawing/2014/main" id="{D9927F18-9E31-4D83-1727-7145FFBA6234}"/>
                </a:ext>
              </a:extLst>
            </p:cNvPr>
            <p:cNvSpPr>
              <a:spLocks/>
            </p:cNvSpPr>
            <p:nvPr/>
          </p:nvSpPr>
          <p:spPr>
            <a:xfrm>
              <a:off x="4543425" y="2114550"/>
              <a:ext cx="0" cy="800100"/>
            </a:xfrm>
            <a:prstGeom prst="line">
              <a:avLst/>
            </a:prstGeom>
            <a:noFill/>
            <a:ln w="20955">
              <a:solidFill>
                <a:srgbClr val="4472C4"/>
              </a:solidFill>
            </a:ln>
          </p:spPr>
          <p:txBody>
            <a:bodyPr/>
            <a:lstStyle/>
            <a:p>
              <a:endParaRPr lang="en-US"/>
            </a:p>
          </p:txBody>
        </p:sp>
        <p:sp>
          <p:nvSpPr>
            <p:cNvPr id="33" name="QAC0::ellipse-21">
              <a:extLst>
                <a:ext uri="{FF2B5EF4-FFF2-40B4-BE49-F238E27FC236}">
                  <a16:creationId xmlns:a16="http://schemas.microsoft.com/office/drawing/2014/main" id="{4BE41180-D610-FE1D-00D6-1F72ABFDC160}"/>
                </a:ext>
              </a:extLst>
            </p:cNvPr>
            <p:cNvSpPr>
              <a:spLocks/>
            </p:cNvSpPr>
            <p:nvPr/>
          </p:nvSpPr>
          <p:spPr>
            <a:xfrm>
              <a:off x="4495800" y="2066925"/>
              <a:ext cx="95250" cy="95250"/>
            </a:xfrm>
            <a:prstGeom prst="ellipse">
              <a:avLst/>
            </a:prstGeom>
            <a:solidFill>
              <a:srgbClr val="4472C4"/>
            </a:solidFill>
            <a:ln w="9525">
              <a:solidFill>
                <a:srgbClr val="4472C4"/>
              </a:solidFill>
            </a:ln>
          </p:spPr>
          <p:txBody>
            <a:bodyPr/>
            <a:lstStyle/>
            <a:p>
              <a:endParaRPr lang="en-US"/>
            </a:p>
          </p:txBody>
        </p:sp>
        <p:sp>
          <p:nvSpPr>
            <p:cNvPr id="34" name="QAC0::ellipse-22">
              <a:extLst>
                <a:ext uri="{FF2B5EF4-FFF2-40B4-BE49-F238E27FC236}">
                  <a16:creationId xmlns:a16="http://schemas.microsoft.com/office/drawing/2014/main" id="{03B60278-5BDD-FBE7-0DEB-4788E5A8644B}"/>
                </a:ext>
              </a:extLst>
            </p:cNvPr>
            <p:cNvSpPr>
              <a:spLocks/>
            </p:cNvSpPr>
            <p:nvPr/>
          </p:nvSpPr>
          <p:spPr>
            <a:xfrm>
              <a:off x="4495800" y="2333625"/>
              <a:ext cx="95250" cy="95250"/>
            </a:xfrm>
            <a:prstGeom prst="ellipse">
              <a:avLst/>
            </a:prstGeom>
            <a:solidFill>
              <a:srgbClr val="4472C4"/>
            </a:solidFill>
            <a:ln w="9525">
              <a:solidFill>
                <a:srgbClr val="4472C4"/>
              </a:solidFill>
            </a:ln>
          </p:spPr>
          <p:txBody>
            <a:bodyPr/>
            <a:lstStyle/>
            <a:p>
              <a:endParaRPr lang="en-US"/>
            </a:p>
          </p:txBody>
        </p:sp>
        <p:sp>
          <p:nvSpPr>
            <p:cNvPr id="35" name="QAC0::ellipse-23">
              <a:extLst>
                <a:ext uri="{FF2B5EF4-FFF2-40B4-BE49-F238E27FC236}">
                  <a16:creationId xmlns:a16="http://schemas.microsoft.com/office/drawing/2014/main" id="{37797317-5FC6-3FE0-638E-EB7359F5B75C}"/>
                </a:ext>
              </a:extLst>
            </p:cNvPr>
            <p:cNvSpPr>
              <a:spLocks/>
            </p:cNvSpPr>
            <p:nvPr/>
          </p:nvSpPr>
          <p:spPr>
            <a:xfrm>
              <a:off x="4495800" y="2600325"/>
              <a:ext cx="95250" cy="95250"/>
            </a:xfrm>
            <a:prstGeom prst="ellipse">
              <a:avLst/>
            </a:prstGeom>
            <a:solidFill>
              <a:srgbClr val="4472C4"/>
            </a:solidFill>
            <a:ln w="9525">
              <a:solidFill>
                <a:srgbClr val="4472C4"/>
              </a:solidFill>
            </a:ln>
          </p:spPr>
          <p:txBody>
            <a:bodyPr/>
            <a:lstStyle/>
            <a:p>
              <a:endParaRPr lang="en-US"/>
            </a:p>
          </p:txBody>
        </p:sp>
        <p:sp>
          <p:nvSpPr>
            <p:cNvPr id="36" name="QAC0::ellipse-24">
              <a:extLst>
                <a:ext uri="{FF2B5EF4-FFF2-40B4-BE49-F238E27FC236}">
                  <a16:creationId xmlns:a16="http://schemas.microsoft.com/office/drawing/2014/main" id="{8278C298-231E-63B9-F673-21E16DA51AD4}"/>
                </a:ext>
              </a:extLst>
            </p:cNvPr>
            <p:cNvSpPr>
              <a:spLocks/>
            </p:cNvSpPr>
            <p:nvPr/>
          </p:nvSpPr>
          <p:spPr>
            <a:xfrm>
              <a:off x="4467225" y="2838450"/>
              <a:ext cx="152400" cy="152400"/>
            </a:xfrm>
            <a:prstGeom prst="ellipse">
              <a:avLst/>
            </a:prstGeom>
            <a:solidFill>
              <a:srgbClr val="FFFFFF"/>
            </a:solidFill>
            <a:ln w="18098">
              <a:solidFill>
                <a:srgbClr val="4472C4"/>
              </a:solidFill>
            </a:ln>
          </p:spPr>
          <p:txBody>
            <a:bodyPr/>
            <a:lstStyle/>
            <a:p>
              <a:endParaRPr lang="en-US"/>
            </a:p>
          </p:txBody>
        </p:sp>
        <p:sp>
          <p:nvSpPr>
            <p:cNvPr id="37" name="QAC0::line-25">
              <a:extLst>
                <a:ext uri="{FF2B5EF4-FFF2-40B4-BE49-F238E27FC236}">
                  <a16:creationId xmlns:a16="http://schemas.microsoft.com/office/drawing/2014/main" id="{134EC8D4-A1FB-E6A7-CA2B-ABFA4C92C132}"/>
                </a:ext>
              </a:extLst>
            </p:cNvPr>
            <p:cNvSpPr>
              <a:spLocks/>
            </p:cNvSpPr>
            <p:nvPr/>
          </p:nvSpPr>
          <p:spPr>
            <a:xfrm>
              <a:off x="4486275" y="2914650"/>
              <a:ext cx="114300" cy="0"/>
            </a:xfrm>
            <a:prstGeom prst="line">
              <a:avLst/>
            </a:prstGeom>
            <a:noFill/>
            <a:ln w="15240">
              <a:solidFill>
                <a:srgbClr val="4472C4"/>
              </a:solidFill>
            </a:ln>
          </p:spPr>
          <p:txBody>
            <a:bodyPr/>
            <a:lstStyle/>
            <a:p>
              <a:endParaRPr lang="en-US"/>
            </a:p>
          </p:txBody>
        </p:sp>
        <p:sp>
          <p:nvSpPr>
            <p:cNvPr id="38" name="QAC0::line-26">
              <a:extLst>
                <a:ext uri="{FF2B5EF4-FFF2-40B4-BE49-F238E27FC236}">
                  <a16:creationId xmlns:a16="http://schemas.microsoft.com/office/drawing/2014/main" id="{1246E299-B3A6-EDDE-A5FC-43CD583C5B71}"/>
                </a:ext>
              </a:extLst>
            </p:cNvPr>
            <p:cNvSpPr>
              <a:spLocks/>
            </p:cNvSpPr>
            <p:nvPr/>
          </p:nvSpPr>
          <p:spPr>
            <a:xfrm>
              <a:off x="4543425" y="2857500"/>
              <a:ext cx="0" cy="114300"/>
            </a:xfrm>
            <a:prstGeom prst="line">
              <a:avLst/>
            </a:prstGeom>
            <a:noFill/>
            <a:ln w="15240">
              <a:solidFill>
                <a:srgbClr val="4472C4"/>
              </a:solidFill>
            </a:ln>
          </p:spPr>
          <p:txBody>
            <a:bodyPr/>
            <a:lstStyle/>
            <a:p>
              <a:endParaRPr lang="en-US"/>
            </a:p>
          </p:txBody>
        </p:sp>
        <p:sp>
          <p:nvSpPr>
            <p:cNvPr id="39" name="QAC0::label-27">
              <a:extLst>
                <a:ext uri="{FF2B5EF4-FFF2-40B4-BE49-F238E27FC236}">
                  <a16:creationId xmlns:a16="http://schemas.microsoft.com/office/drawing/2014/main" id="{B96555AD-5DE2-40A2-0B13-1AF95D556E67}"/>
                </a:ext>
              </a:extLst>
            </p:cNvPr>
            <p:cNvSpPr>
              <a:spLocks/>
            </p:cNvSpPr>
            <p:nvPr/>
          </p:nvSpPr>
          <p:spPr>
            <a:xfrm>
              <a:off x="3352800" y="3162300"/>
              <a:ext cx="238125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lang="en-US" sz="2175" dirty="0">
                  <a:solidFill>
                    <a:srgbClr val="161616"/>
                  </a:solidFill>
                  <a:latin typeface="Calibri"/>
                  <a:ea typeface="Calibri"/>
                  <a:cs typeface="Calibri"/>
                </a:rPr>
                <a:t>QNC⁰ + Toffoli</a:t>
              </a:r>
            </a:p>
          </p:txBody>
        </p:sp>
      </p:grpSp>
      <p:grpSp>
        <p:nvGrpSpPr>
          <p:cNvPr id="40" name="QNC⁰ + Fanout specimen">
            <a:extLst>
              <a:ext uri="{FF2B5EF4-FFF2-40B4-BE49-F238E27FC236}">
                <a16:creationId xmlns:a16="http://schemas.microsoft.com/office/drawing/2014/main" id="{744ECEDB-FB76-F18B-0E9A-78A7D7DEC2BF}"/>
              </a:ext>
            </a:extLst>
          </p:cNvPr>
          <p:cNvGrpSpPr/>
          <p:nvPr/>
        </p:nvGrpSpPr>
        <p:grpSpPr>
          <a:xfrm>
            <a:off x="4287504" y="4462188"/>
            <a:ext cx="2667000" cy="1519237"/>
            <a:chOff x="3209925" y="4376738"/>
            <a:chExt cx="2667000" cy="1519237"/>
          </a:xfrm>
        </p:grpSpPr>
        <p:sp>
          <p:nvSpPr>
            <p:cNvPr id="41" name="Fanout::line-28">
              <a:extLst>
                <a:ext uri="{FF2B5EF4-FFF2-40B4-BE49-F238E27FC236}">
                  <a16:creationId xmlns:a16="http://schemas.microsoft.com/office/drawing/2014/main" id="{7A91DFF1-624C-BAF0-6CE0-78FE6116327F}"/>
                </a:ext>
              </a:extLst>
            </p:cNvPr>
            <p:cNvSpPr>
              <a:spLocks/>
            </p:cNvSpPr>
            <p:nvPr/>
          </p:nvSpPr>
          <p:spPr>
            <a:xfrm>
              <a:off x="3429000" y="4476750"/>
              <a:ext cx="2238375" cy="0"/>
            </a:xfrm>
            <a:prstGeom prst="line">
              <a:avLst/>
            </a:prstGeom>
            <a:noFill/>
            <a:ln w="17145">
              <a:solidFill>
                <a:srgbClr val="444444"/>
              </a:solidFill>
            </a:ln>
          </p:spPr>
          <p:txBody>
            <a:bodyPr/>
            <a:lstStyle/>
            <a:p>
              <a:endParaRPr lang="en-US"/>
            </a:p>
          </p:txBody>
        </p:sp>
        <p:sp>
          <p:nvSpPr>
            <p:cNvPr id="42" name="Fanout::line-29">
              <a:extLst>
                <a:ext uri="{FF2B5EF4-FFF2-40B4-BE49-F238E27FC236}">
                  <a16:creationId xmlns:a16="http://schemas.microsoft.com/office/drawing/2014/main" id="{1B968F3C-7D3F-2D00-7C0F-F1C300CAFCE7}"/>
                </a:ext>
              </a:extLst>
            </p:cNvPr>
            <p:cNvSpPr>
              <a:spLocks/>
            </p:cNvSpPr>
            <p:nvPr/>
          </p:nvSpPr>
          <p:spPr>
            <a:xfrm>
              <a:off x="3429000" y="4743450"/>
              <a:ext cx="2238375" cy="0"/>
            </a:xfrm>
            <a:prstGeom prst="line">
              <a:avLst/>
            </a:prstGeom>
            <a:noFill/>
            <a:ln w="17145">
              <a:solidFill>
                <a:srgbClr val="444444"/>
              </a:solidFill>
            </a:ln>
          </p:spPr>
          <p:txBody>
            <a:bodyPr/>
            <a:lstStyle/>
            <a:p>
              <a:endParaRPr lang="en-US"/>
            </a:p>
          </p:txBody>
        </p:sp>
        <p:sp>
          <p:nvSpPr>
            <p:cNvPr id="43" name="Fanout::line-30">
              <a:extLst>
                <a:ext uri="{FF2B5EF4-FFF2-40B4-BE49-F238E27FC236}">
                  <a16:creationId xmlns:a16="http://schemas.microsoft.com/office/drawing/2014/main" id="{E599FCF7-285F-816E-8351-C308FB58C4B9}"/>
                </a:ext>
              </a:extLst>
            </p:cNvPr>
            <p:cNvSpPr>
              <a:spLocks/>
            </p:cNvSpPr>
            <p:nvPr/>
          </p:nvSpPr>
          <p:spPr>
            <a:xfrm>
              <a:off x="3429000" y="5010150"/>
              <a:ext cx="2238375" cy="0"/>
            </a:xfrm>
            <a:prstGeom prst="line">
              <a:avLst/>
            </a:prstGeom>
            <a:noFill/>
            <a:ln w="17145">
              <a:solidFill>
                <a:srgbClr val="444444"/>
              </a:solidFill>
            </a:ln>
          </p:spPr>
          <p:txBody>
            <a:bodyPr/>
            <a:lstStyle/>
            <a:p>
              <a:endParaRPr lang="en-US"/>
            </a:p>
          </p:txBody>
        </p:sp>
        <p:sp>
          <p:nvSpPr>
            <p:cNvPr id="44" name="Fanout::line-31">
              <a:extLst>
                <a:ext uri="{FF2B5EF4-FFF2-40B4-BE49-F238E27FC236}">
                  <a16:creationId xmlns:a16="http://schemas.microsoft.com/office/drawing/2014/main" id="{892AF3A7-9F1A-831E-BCE7-6C971F43B926}"/>
                </a:ext>
              </a:extLst>
            </p:cNvPr>
            <p:cNvSpPr>
              <a:spLocks/>
            </p:cNvSpPr>
            <p:nvPr/>
          </p:nvSpPr>
          <p:spPr>
            <a:xfrm>
              <a:off x="3429000" y="5276850"/>
              <a:ext cx="2238375" cy="0"/>
            </a:xfrm>
            <a:prstGeom prst="line">
              <a:avLst/>
            </a:prstGeom>
            <a:noFill/>
            <a:ln w="17145">
              <a:solidFill>
                <a:srgbClr val="444444"/>
              </a:solidFill>
            </a:ln>
          </p:spPr>
          <p:txBody>
            <a:bodyPr/>
            <a:lstStyle/>
            <a:p>
              <a:endParaRPr lang="en-US"/>
            </a:p>
          </p:txBody>
        </p:sp>
        <p:sp>
          <p:nvSpPr>
            <p:cNvPr id="45" name="Fanout::gate-32">
              <a:extLst>
                <a:ext uri="{FF2B5EF4-FFF2-40B4-BE49-F238E27FC236}">
                  <a16:creationId xmlns:a16="http://schemas.microsoft.com/office/drawing/2014/main" id="{8319733A-D689-3B9E-02C7-789F057C3E93}"/>
                </a:ext>
              </a:extLst>
            </p:cNvPr>
            <p:cNvSpPr>
              <a:spLocks/>
            </p:cNvSpPr>
            <p:nvPr/>
          </p:nvSpPr>
          <p:spPr>
            <a:xfrm>
              <a:off x="3643313" y="4376738"/>
              <a:ext cx="219075" cy="200025"/>
            </a:xfrm>
            <a:prstGeom prst="rect">
              <a:avLst/>
            </a:prstGeom>
            <a:solidFill>
              <a:srgbClr val="DCE6F6"/>
            </a:solidFill>
            <a:ln w="16193">
              <a:solidFill>
                <a:srgbClr val="4472C4"/>
              </a:solidFill>
            </a:ln>
          </p:spPr>
          <p:txBody>
            <a:bodyPr/>
            <a:lstStyle/>
            <a:p>
              <a:endParaRPr lang="en-US"/>
            </a:p>
          </p:txBody>
        </p:sp>
        <p:sp>
          <p:nvSpPr>
            <p:cNvPr id="46" name="Fanout::gate-33">
              <a:extLst>
                <a:ext uri="{FF2B5EF4-FFF2-40B4-BE49-F238E27FC236}">
                  <a16:creationId xmlns:a16="http://schemas.microsoft.com/office/drawing/2014/main" id="{98E7B04F-E6AC-DCE8-C55E-6BE083E8ACE5}"/>
                </a:ext>
              </a:extLst>
            </p:cNvPr>
            <p:cNvSpPr>
              <a:spLocks/>
            </p:cNvSpPr>
            <p:nvPr/>
          </p:nvSpPr>
          <p:spPr>
            <a:xfrm>
              <a:off x="5148263" y="4643438"/>
              <a:ext cx="219075" cy="200025"/>
            </a:xfrm>
            <a:prstGeom prst="rect">
              <a:avLst/>
            </a:prstGeom>
            <a:solidFill>
              <a:srgbClr val="DCE6F6"/>
            </a:solidFill>
            <a:ln w="16193">
              <a:solidFill>
                <a:srgbClr val="4472C4"/>
              </a:solidFill>
            </a:ln>
          </p:spPr>
          <p:txBody>
            <a:bodyPr/>
            <a:lstStyle/>
            <a:p>
              <a:endParaRPr lang="en-US"/>
            </a:p>
          </p:txBody>
        </p:sp>
        <p:sp>
          <p:nvSpPr>
            <p:cNvPr id="47" name="Fanout::gate-34">
              <a:extLst>
                <a:ext uri="{FF2B5EF4-FFF2-40B4-BE49-F238E27FC236}">
                  <a16:creationId xmlns:a16="http://schemas.microsoft.com/office/drawing/2014/main" id="{86EAEFDD-22CD-A4E9-9D8E-612FA237F713}"/>
                </a:ext>
              </a:extLst>
            </p:cNvPr>
            <p:cNvSpPr>
              <a:spLocks/>
            </p:cNvSpPr>
            <p:nvPr/>
          </p:nvSpPr>
          <p:spPr>
            <a:xfrm>
              <a:off x="5148263" y="5176838"/>
              <a:ext cx="219075" cy="200025"/>
            </a:xfrm>
            <a:prstGeom prst="rect">
              <a:avLst/>
            </a:prstGeom>
            <a:solidFill>
              <a:srgbClr val="DCE6F6"/>
            </a:solidFill>
            <a:ln w="16193">
              <a:solidFill>
                <a:srgbClr val="4472C4"/>
              </a:solidFill>
            </a:ln>
          </p:spPr>
          <p:txBody>
            <a:bodyPr/>
            <a:lstStyle/>
            <a:p>
              <a:endParaRPr lang="en-US"/>
            </a:p>
          </p:txBody>
        </p:sp>
        <p:sp>
          <p:nvSpPr>
            <p:cNvPr id="48" name="Fanout::line-35">
              <a:extLst>
                <a:ext uri="{FF2B5EF4-FFF2-40B4-BE49-F238E27FC236}">
                  <a16:creationId xmlns:a16="http://schemas.microsoft.com/office/drawing/2014/main" id="{2A96AC91-5701-5A3F-E4B0-1CC41D7B6724}"/>
                </a:ext>
              </a:extLst>
            </p:cNvPr>
            <p:cNvSpPr>
              <a:spLocks/>
            </p:cNvSpPr>
            <p:nvPr/>
          </p:nvSpPr>
          <p:spPr>
            <a:xfrm>
              <a:off x="4543425" y="4476750"/>
              <a:ext cx="0" cy="800100"/>
            </a:xfrm>
            <a:prstGeom prst="line">
              <a:avLst/>
            </a:prstGeom>
            <a:noFill/>
            <a:ln w="20955">
              <a:solidFill>
                <a:srgbClr val="4472C4"/>
              </a:solidFill>
            </a:ln>
          </p:spPr>
          <p:txBody>
            <a:bodyPr/>
            <a:lstStyle/>
            <a:p>
              <a:endParaRPr lang="en-US"/>
            </a:p>
          </p:txBody>
        </p:sp>
        <p:sp>
          <p:nvSpPr>
            <p:cNvPr id="49" name="Fanout::ellipse-36">
              <a:extLst>
                <a:ext uri="{FF2B5EF4-FFF2-40B4-BE49-F238E27FC236}">
                  <a16:creationId xmlns:a16="http://schemas.microsoft.com/office/drawing/2014/main" id="{00353924-60CB-50E0-5B89-121C1D27A9BB}"/>
                </a:ext>
              </a:extLst>
            </p:cNvPr>
            <p:cNvSpPr>
              <a:spLocks/>
            </p:cNvSpPr>
            <p:nvPr/>
          </p:nvSpPr>
          <p:spPr>
            <a:xfrm>
              <a:off x="4495800" y="4429125"/>
              <a:ext cx="95250" cy="95250"/>
            </a:xfrm>
            <a:prstGeom prst="ellipse">
              <a:avLst/>
            </a:prstGeom>
            <a:solidFill>
              <a:srgbClr val="4472C4"/>
            </a:solidFill>
            <a:ln w="9525">
              <a:solidFill>
                <a:srgbClr val="4472C4"/>
              </a:solidFill>
            </a:ln>
          </p:spPr>
          <p:txBody>
            <a:bodyPr/>
            <a:lstStyle/>
            <a:p>
              <a:endParaRPr lang="en-US"/>
            </a:p>
          </p:txBody>
        </p:sp>
        <p:sp>
          <p:nvSpPr>
            <p:cNvPr id="50" name="Fanout::ellipse-37">
              <a:extLst>
                <a:ext uri="{FF2B5EF4-FFF2-40B4-BE49-F238E27FC236}">
                  <a16:creationId xmlns:a16="http://schemas.microsoft.com/office/drawing/2014/main" id="{43E92658-26DD-5A48-F351-DCB57FD3C21C}"/>
                </a:ext>
              </a:extLst>
            </p:cNvPr>
            <p:cNvSpPr>
              <a:spLocks/>
            </p:cNvSpPr>
            <p:nvPr/>
          </p:nvSpPr>
          <p:spPr>
            <a:xfrm>
              <a:off x="4467225" y="4667250"/>
              <a:ext cx="152400" cy="152400"/>
            </a:xfrm>
            <a:prstGeom prst="ellipse">
              <a:avLst/>
            </a:prstGeom>
            <a:solidFill>
              <a:srgbClr val="FFFFFF"/>
            </a:solidFill>
            <a:ln w="18098">
              <a:solidFill>
                <a:srgbClr val="4472C4"/>
              </a:solidFill>
            </a:ln>
          </p:spPr>
          <p:txBody>
            <a:bodyPr/>
            <a:lstStyle/>
            <a:p>
              <a:endParaRPr lang="en-US"/>
            </a:p>
          </p:txBody>
        </p:sp>
        <p:sp>
          <p:nvSpPr>
            <p:cNvPr id="51" name="Fanout::line-38">
              <a:extLst>
                <a:ext uri="{FF2B5EF4-FFF2-40B4-BE49-F238E27FC236}">
                  <a16:creationId xmlns:a16="http://schemas.microsoft.com/office/drawing/2014/main" id="{5DBCAD91-A864-53CE-79FA-0D7F58D70094}"/>
                </a:ext>
              </a:extLst>
            </p:cNvPr>
            <p:cNvSpPr>
              <a:spLocks/>
            </p:cNvSpPr>
            <p:nvPr/>
          </p:nvSpPr>
          <p:spPr>
            <a:xfrm>
              <a:off x="4486275" y="4743450"/>
              <a:ext cx="114300" cy="0"/>
            </a:xfrm>
            <a:prstGeom prst="line">
              <a:avLst/>
            </a:prstGeom>
            <a:noFill/>
            <a:ln w="15240">
              <a:solidFill>
                <a:srgbClr val="4472C4"/>
              </a:solidFill>
            </a:ln>
          </p:spPr>
          <p:txBody>
            <a:bodyPr/>
            <a:lstStyle/>
            <a:p>
              <a:endParaRPr lang="en-US"/>
            </a:p>
          </p:txBody>
        </p:sp>
        <p:sp>
          <p:nvSpPr>
            <p:cNvPr id="52" name="Fanout::line-39">
              <a:extLst>
                <a:ext uri="{FF2B5EF4-FFF2-40B4-BE49-F238E27FC236}">
                  <a16:creationId xmlns:a16="http://schemas.microsoft.com/office/drawing/2014/main" id="{585D1FD9-28C2-926B-5EC2-4E9C81F0E97E}"/>
                </a:ext>
              </a:extLst>
            </p:cNvPr>
            <p:cNvSpPr>
              <a:spLocks/>
            </p:cNvSpPr>
            <p:nvPr/>
          </p:nvSpPr>
          <p:spPr>
            <a:xfrm>
              <a:off x="4543425" y="4686300"/>
              <a:ext cx="0" cy="114300"/>
            </a:xfrm>
            <a:prstGeom prst="line">
              <a:avLst/>
            </a:prstGeom>
            <a:noFill/>
            <a:ln w="15240">
              <a:solidFill>
                <a:srgbClr val="4472C4"/>
              </a:solidFill>
            </a:ln>
          </p:spPr>
          <p:txBody>
            <a:bodyPr/>
            <a:lstStyle/>
            <a:p>
              <a:endParaRPr lang="en-US"/>
            </a:p>
          </p:txBody>
        </p:sp>
        <p:sp>
          <p:nvSpPr>
            <p:cNvPr id="53" name="Fanout::ellipse-40">
              <a:extLst>
                <a:ext uri="{FF2B5EF4-FFF2-40B4-BE49-F238E27FC236}">
                  <a16:creationId xmlns:a16="http://schemas.microsoft.com/office/drawing/2014/main" id="{DBBBE0C5-8701-AA14-55E3-67AFD0FE793D}"/>
                </a:ext>
              </a:extLst>
            </p:cNvPr>
            <p:cNvSpPr>
              <a:spLocks/>
            </p:cNvSpPr>
            <p:nvPr/>
          </p:nvSpPr>
          <p:spPr>
            <a:xfrm>
              <a:off x="4467225" y="4933950"/>
              <a:ext cx="152400" cy="152400"/>
            </a:xfrm>
            <a:prstGeom prst="ellipse">
              <a:avLst/>
            </a:prstGeom>
            <a:solidFill>
              <a:srgbClr val="FFFFFF"/>
            </a:solidFill>
            <a:ln w="18098">
              <a:solidFill>
                <a:srgbClr val="4472C4"/>
              </a:solidFill>
            </a:ln>
          </p:spPr>
          <p:txBody>
            <a:bodyPr/>
            <a:lstStyle/>
            <a:p>
              <a:endParaRPr lang="en-US"/>
            </a:p>
          </p:txBody>
        </p:sp>
        <p:sp>
          <p:nvSpPr>
            <p:cNvPr id="54" name="Fanout::line-41">
              <a:extLst>
                <a:ext uri="{FF2B5EF4-FFF2-40B4-BE49-F238E27FC236}">
                  <a16:creationId xmlns:a16="http://schemas.microsoft.com/office/drawing/2014/main" id="{772624F7-E95A-0407-2407-B0DFAFB90631}"/>
                </a:ext>
              </a:extLst>
            </p:cNvPr>
            <p:cNvSpPr>
              <a:spLocks/>
            </p:cNvSpPr>
            <p:nvPr/>
          </p:nvSpPr>
          <p:spPr>
            <a:xfrm>
              <a:off x="4486275" y="5010150"/>
              <a:ext cx="114300" cy="0"/>
            </a:xfrm>
            <a:prstGeom prst="line">
              <a:avLst/>
            </a:prstGeom>
            <a:noFill/>
            <a:ln w="15240">
              <a:solidFill>
                <a:srgbClr val="4472C4"/>
              </a:solidFill>
            </a:ln>
          </p:spPr>
          <p:txBody>
            <a:bodyPr/>
            <a:lstStyle/>
            <a:p>
              <a:endParaRPr lang="en-US"/>
            </a:p>
          </p:txBody>
        </p:sp>
        <p:sp>
          <p:nvSpPr>
            <p:cNvPr id="55" name="Fanout::line-42">
              <a:extLst>
                <a:ext uri="{FF2B5EF4-FFF2-40B4-BE49-F238E27FC236}">
                  <a16:creationId xmlns:a16="http://schemas.microsoft.com/office/drawing/2014/main" id="{E3EEDB18-A92F-1695-27C2-F2CA714C9E55}"/>
                </a:ext>
              </a:extLst>
            </p:cNvPr>
            <p:cNvSpPr>
              <a:spLocks/>
            </p:cNvSpPr>
            <p:nvPr/>
          </p:nvSpPr>
          <p:spPr>
            <a:xfrm>
              <a:off x="4543425" y="4953000"/>
              <a:ext cx="0" cy="114300"/>
            </a:xfrm>
            <a:prstGeom prst="line">
              <a:avLst/>
            </a:prstGeom>
            <a:noFill/>
            <a:ln w="15240">
              <a:solidFill>
                <a:srgbClr val="4472C4"/>
              </a:solidFill>
            </a:ln>
          </p:spPr>
          <p:txBody>
            <a:bodyPr/>
            <a:lstStyle/>
            <a:p>
              <a:endParaRPr lang="en-US"/>
            </a:p>
          </p:txBody>
        </p:sp>
        <p:sp>
          <p:nvSpPr>
            <p:cNvPr id="56" name="Fanout::ellipse-43">
              <a:extLst>
                <a:ext uri="{FF2B5EF4-FFF2-40B4-BE49-F238E27FC236}">
                  <a16:creationId xmlns:a16="http://schemas.microsoft.com/office/drawing/2014/main" id="{886A97C6-8D77-22EC-2BCA-AEA7E532934C}"/>
                </a:ext>
              </a:extLst>
            </p:cNvPr>
            <p:cNvSpPr>
              <a:spLocks/>
            </p:cNvSpPr>
            <p:nvPr/>
          </p:nvSpPr>
          <p:spPr>
            <a:xfrm>
              <a:off x="4467225" y="5200650"/>
              <a:ext cx="152400" cy="152400"/>
            </a:xfrm>
            <a:prstGeom prst="ellipse">
              <a:avLst/>
            </a:prstGeom>
            <a:solidFill>
              <a:srgbClr val="FFFFFF"/>
            </a:solidFill>
            <a:ln w="18098">
              <a:solidFill>
                <a:srgbClr val="4472C4"/>
              </a:solidFill>
            </a:ln>
          </p:spPr>
          <p:txBody>
            <a:bodyPr/>
            <a:lstStyle/>
            <a:p>
              <a:endParaRPr lang="en-US"/>
            </a:p>
          </p:txBody>
        </p:sp>
        <p:sp>
          <p:nvSpPr>
            <p:cNvPr id="57" name="Fanout::line-44">
              <a:extLst>
                <a:ext uri="{FF2B5EF4-FFF2-40B4-BE49-F238E27FC236}">
                  <a16:creationId xmlns:a16="http://schemas.microsoft.com/office/drawing/2014/main" id="{B0644431-6BF5-0BF7-C282-4035AA46A263}"/>
                </a:ext>
              </a:extLst>
            </p:cNvPr>
            <p:cNvSpPr>
              <a:spLocks/>
            </p:cNvSpPr>
            <p:nvPr/>
          </p:nvSpPr>
          <p:spPr>
            <a:xfrm>
              <a:off x="4486275" y="5276850"/>
              <a:ext cx="114300" cy="0"/>
            </a:xfrm>
            <a:prstGeom prst="line">
              <a:avLst/>
            </a:prstGeom>
            <a:noFill/>
            <a:ln w="15240">
              <a:solidFill>
                <a:srgbClr val="4472C4"/>
              </a:solidFill>
            </a:ln>
          </p:spPr>
          <p:txBody>
            <a:bodyPr/>
            <a:lstStyle/>
            <a:p>
              <a:endParaRPr lang="en-US"/>
            </a:p>
          </p:txBody>
        </p:sp>
        <p:sp>
          <p:nvSpPr>
            <p:cNvPr id="58" name="Fanout::line-45">
              <a:extLst>
                <a:ext uri="{FF2B5EF4-FFF2-40B4-BE49-F238E27FC236}">
                  <a16:creationId xmlns:a16="http://schemas.microsoft.com/office/drawing/2014/main" id="{1317D7A5-9124-289F-1BCC-2D2FA2EA61FA}"/>
                </a:ext>
              </a:extLst>
            </p:cNvPr>
            <p:cNvSpPr>
              <a:spLocks/>
            </p:cNvSpPr>
            <p:nvPr/>
          </p:nvSpPr>
          <p:spPr>
            <a:xfrm>
              <a:off x="4543425" y="5219700"/>
              <a:ext cx="0" cy="114300"/>
            </a:xfrm>
            <a:prstGeom prst="line">
              <a:avLst/>
            </a:prstGeom>
            <a:noFill/>
            <a:ln w="15240">
              <a:solidFill>
                <a:srgbClr val="4472C4"/>
              </a:solidFill>
            </a:ln>
          </p:spPr>
          <p:txBody>
            <a:bodyPr/>
            <a:lstStyle/>
            <a:p>
              <a:endParaRPr lang="en-US"/>
            </a:p>
          </p:txBody>
        </p:sp>
        <p:sp>
          <p:nvSpPr>
            <p:cNvPr id="59" name="Fanout::label-46">
              <a:extLst>
                <a:ext uri="{FF2B5EF4-FFF2-40B4-BE49-F238E27FC236}">
                  <a16:creationId xmlns:a16="http://schemas.microsoft.com/office/drawing/2014/main" id="{B60AADB3-6AEF-DA4F-4E8E-76D05A1EE3DA}"/>
                </a:ext>
              </a:extLst>
            </p:cNvPr>
            <p:cNvSpPr>
              <a:spLocks/>
            </p:cNvSpPr>
            <p:nvPr/>
          </p:nvSpPr>
          <p:spPr>
            <a:xfrm>
              <a:off x="3209925" y="5524500"/>
              <a:ext cx="266700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sz="2175" dirty="0">
                  <a:solidFill>
                    <a:srgbClr val="161616"/>
                  </a:solidFill>
                  <a:latin typeface="Calibri"/>
                  <a:ea typeface="Calibri"/>
                  <a:cs typeface="Calibri"/>
                </a:rPr>
                <a:t>QNC⁰ + Fanout</a:t>
              </a:r>
            </a:p>
          </p:txBody>
        </p:sp>
      </p:grpSp>
      <p:pic>
        <p:nvPicPr>
          <p:cNvPr id="5" name="Picture 2" descr="Analog simulators of quantum chemistry – QUINFOG">
            <a:extLst>
              <a:ext uri="{FF2B5EF4-FFF2-40B4-BE49-F238E27FC236}">
                <a16:creationId xmlns:a16="http://schemas.microsoft.com/office/drawing/2014/main" id="{F61930CC-0A2F-530B-ADB4-78FE35F82C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892" y="4078005"/>
            <a:ext cx="2724520" cy="15448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D36DD1C-BF38-D209-D2AC-E5D84308ED8D}"/>
              </a:ext>
            </a:extLst>
          </p:cNvPr>
          <p:cNvSpPr txBox="1"/>
          <p:nvPr/>
        </p:nvSpPr>
        <p:spPr>
          <a:xfrm>
            <a:off x="477551" y="5723714"/>
            <a:ext cx="2933202" cy="646331"/>
          </a:xfrm>
          <a:prstGeom prst="rect">
            <a:avLst/>
          </a:prstGeom>
          <a:noFill/>
        </p:spPr>
        <p:txBody>
          <a:bodyPr wrap="square" rtlCol="0">
            <a:spAutoFit/>
          </a:bodyPr>
          <a:lstStyle/>
          <a:p>
            <a:pPr algn="ctr"/>
            <a:r>
              <a:rPr lang="en-US" dirty="0"/>
              <a:t>O(1)-time Hamiltonian</a:t>
            </a:r>
            <a:br>
              <a:rPr lang="en-US" dirty="0"/>
            </a:br>
            <a:r>
              <a:rPr lang="en-US" dirty="0"/>
              <a:t>simulators</a:t>
            </a:r>
          </a:p>
        </p:txBody>
      </p:sp>
      <p:pic>
        <p:nvPicPr>
          <p:cNvPr id="3" name="Picture 2">
            <a:extLst>
              <a:ext uri="{FF2B5EF4-FFF2-40B4-BE49-F238E27FC236}">
                <a16:creationId xmlns:a16="http://schemas.microsoft.com/office/drawing/2014/main" id="{188139F4-F142-DE92-0534-2AC077BF29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2097" y="6973990"/>
            <a:ext cx="3056443" cy="1149350"/>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a:extLst>
              <a:ext uri="{FF2B5EF4-FFF2-40B4-BE49-F238E27FC236}">
                <a16:creationId xmlns:a16="http://schemas.microsoft.com/office/drawing/2014/main" id="{D8F337A1-92A9-CFDE-21D8-32CCEFEB04EA}"/>
              </a:ext>
            </a:extLst>
          </p:cNvPr>
          <p:cNvSpPr/>
          <p:nvPr/>
        </p:nvSpPr>
        <p:spPr>
          <a:xfrm>
            <a:off x="4039738" y="1690689"/>
            <a:ext cx="3056444" cy="4444744"/>
          </a:xfrm>
          <a:prstGeom prst="roundRect">
            <a:avLst/>
          </a:prstGeom>
          <a:noFill/>
          <a:ln w="38100">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82F9EE8-72A5-13CF-9B01-69D06BBDF60D}"/>
              </a:ext>
            </a:extLst>
          </p:cNvPr>
          <p:cNvSpPr txBox="1"/>
          <p:nvPr/>
        </p:nvSpPr>
        <p:spPr>
          <a:xfrm>
            <a:off x="4342097" y="3594861"/>
            <a:ext cx="2754085" cy="369332"/>
          </a:xfrm>
          <a:prstGeom prst="rect">
            <a:avLst/>
          </a:prstGeom>
          <a:noFill/>
        </p:spPr>
        <p:txBody>
          <a:bodyPr wrap="square" rtlCol="0">
            <a:spAutoFit/>
          </a:bodyPr>
          <a:lstStyle/>
          <a:p>
            <a:r>
              <a:rPr lang="en-US" b="1" dirty="0">
                <a:solidFill>
                  <a:srgbClr val="FF0000"/>
                </a:solidFill>
              </a:rPr>
              <a:t>Many-qubit gate models</a:t>
            </a:r>
          </a:p>
        </p:txBody>
      </p:sp>
    </p:spTree>
    <p:extLst>
      <p:ext uri="{BB962C8B-B14F-4D97-AF65-F5344CB8AC3E}">
        <p14:creationId xmlns:p14="http://schemas.microsoft.com/office/powerpoint/2010/main" val="26422741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2918E-B6B0-AE73-768D-DE1B63980B81}"/>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2CBB1321-0FF7-9676-BBF4-E09248DDD448}"/>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A zoo of constant-time models</a:t>
            </a:r>
          </a:p>
        </p:txBody>
      </p:sp>
      <p:grpSp>
        <p:nvGrpSpPr>
          <p:cNvPr id="12" name="QNC⁰ specimen">
            <a:extLst>
              <a:ext uri="{FF2B5EF4-FFF2-40B4-BE49-F238E27FC236}">
                <a16:creationId xmlns:a16="http://schemas.microsoft.com/office/drawing/2014/main" id="{099AE246-8A2A-A3C5-F0AF-3D8B8F821729}"/>
              </a:ext>
            </a:extLst>
          </p:cNvPr>
          <p:cNvGrpSpPr/>
          <p:nvPr/>
        </p:nvGrpSpPr>
        <p:grpSpPr>
          <a:xfrm>
            <a:off x="753527" y="1909763"/>
            <a:ext cx="2381250" cy="1519237"/>
            <a:chOff x="542925" y="3119438"/>
            <a:chExt cx="2381250" cy="1519237"/>
          </a:xfrm>
        </p:grpSpPr>
        <p:sp>
          <p:nvSpPr>
            <p:cNvPr id="13" name="QNC0::line-2">
              <a:extLst>
                <a:ext uri="{FF2B5EF4-FFF2-40B4-BE49-F238E27FC236}">
                  <a16:creationId xmlns:a16="http://schemas.microsoft.com/office/drawing/2014/main" id="{5FA99BC2-D418-A258-3ACC-3B1753D9BFAB}"/>
                </a:ext>
              </a:extLst>
            </p:cNvPr>
            <p:cNvSpPr>
              <a:spLocks/>
            </p:cNvSpPr>
            <p:nvPr/>
          </p:nvSpPr>
          <p:spPr>
            <a:xfrm>
              <a:off x="742950" y="3219450"/>
              <a:ext cx="1971675" cy="0"/>
            </a:xfrm>
            <a:prstGeom prst="line">
              <a:avLst/>
            </a:prstGeom>
            <a:noFill/>
            <a:ln w="17145">
              <a:solidFill>
                <a:srgbClr val="444444"/>
              </a:solidFill>
            </a:ln>
          </p:spPr>
          <p:txBody>
            <a:bodyPr/>
            <a:lstStyle/>
            <a:p>
              <a:endParaRPr lang="en-US"/>
            </a:p>
          </p:txBody>
        </p:sp>
        <p:sp>
          <p:nvSpPr>
            <p:cNvPr id="14" name="QNC0::line-3">
              <a:extLst>
                <a:ext uri="{FF2B5EF4-FFF2-40B4-BE49-F238E27FC236}">
                  <a16:creationId xmlns:a16="http://schemas.microsoft.com/office/drawing/2014/main" id="{D4D2EBEB-626C-1444-DE04-C7BC8B682215}"/>
                </a:ext>
              </a:extLst>
            </p:cNvPr>
            <p:cNvSpPr>
              <a:spLocks/>
            </p:cNvSpPr>
            <p:nvPr/>
          </p:nvSpPr>
          <p:spPr>
            <a:xfrm>
              <a:off x="742950" y="3486150"/>
              <a:ext cx="1971675" cy="0"/>
            </a:xfrm>
            <a:prstGeom prst="line">
              <a:avLst/>
            </a:prstGeom>
            <a:noFill/>
            <a:ln w="17145">
              <a:solidFill>
                <a:srgbClr val="444444"/>
              </a:solidFill>
            </a:ln>
          </p:spPr>
          <p:txBody>
            <a:bodyPr/>
            <a:lstStyle/>
            <a:p>
              <a:endParaRPr lang="en-US"/>
            </a:p>
          </p:txBody>
        </p:sp>
        <p:sp>
          <p:nvSpPr>
            <p:cNvPr id="15" name="QNC0::line-4">
              <a:extLst>
                <a:ext uri="{FF2B5EF4-FFF2-40B4-BE49-F238E27FC236}">
                  <a16:creationId xmlns:a16="http://schemas.microsoft.com/office/drawing/2014/main" id="{0C51743E-D0DC-8DD5-57E6-19A190C39FB8}"/>
                </a:ext>
              </a:extLst>
            </p:cNvPr>
            <p:cNvSpPr>
              <a:spLocks/>
            </p:cNvSpPr>
            <p:nvPr/>
          </p:nvSpPr>
          <p:spPr>
            <a:xfrm>
              <a:off x="742950" y="3752850"/>
              <a:ext cx="1971675" cy="0"/>
            </a:xfrm>
            <a:prstGeom prst="line">
              <a:avLst/>
            </a:prstGeom>
            <a:noFill/>
            <a:ln w="17145">
              <a:solidFill>
                <a:srgbClr val="444444"/>
              </a:solidFill>
            </a:ln>
          </p:spPr>
          <p:txBody>
            <a:bodyPr/>
            <a:lstStyle/>
            <a:p>
              <a:endParaRPr lang="en-US"/>
            </a:p>
          </p:txBody>
        </p:sp>
        <p:sp>
          <p:nvSpPr>
            <p:cNvPr id="16" name="QNC0::line-5">
              <a:extLst>
                <a:ext uri="{FF2B5EF4-FFF2-40B4-BE49-F238E27FC236}">
                  <a16:creationId xmlns:a16="http://schemas.microsoft.com/office/drawing/2014/main" id="{6BD331DF-E720-85B8-F5B6-52F3B7A0F322}"/>
                </a:ext>
              </a:extLst>
            </p:cNvPr>
            <p:cNvSpPr>
              <a:spLocks/>
            </p:cNvSpPr>
            <p:nvPr/>
          </p:nvSpPr>
          <p:spPr>
            <a:xfrm>
              <a:off x="742950" y="4019550"/>
              <a:ext cx="1971675" cy="0"/>
            </a:xfrm>
            <a:prstGeom prst="line">
              <a:avLst/>
            </a:prstGeom>
            <a:noFill/>
            <a:ln w="17145">
              <a:solidFill>
                <a:srgbClr val="444444"/>
              </a:solidFill>
            </a:ln>
          </p:spPr>
          <p:txBody>
            <a:bodyPr/>
            <a:lstStyle/>
            <a:p>
              <a:endParaRPr lang="en-US"/>
            </a:p>
          </p:txBody>
        </p:sp>
        <p:sp>
          <p:nvSpPr>
            <p:cNvPr id="17" name="QNC0::gate-6">
              <a:extLst>
                <a:ext uri="{FF2B5EF4-FFF2-40B4-BE49-F238E27FC236}">
                  <a16:creationId xmlns:a16="http://schemas.microsoft.com/office/drawing/2014/main" id="{793193D3-9FB8-FBC3-3BCF-A46A67444EB6}"/>
                </a:ext>
              </a:extLst>
            </p:cNvPr>
            <p:cNvSpPr>
              <a:spLocks/>
            </p:cNvSpPr>
            <p:nvPr/>
          </p:nvSpPr>
          <p:spPr>
            <a:xfrm>
              <a:off x="952500" y="3124200"/>
              <a:ext cx="228600" cy="457200"/>
            </a:xfrm>
            <a:prstGeom prst="rect">
              <a:avLst/>
            </a:prstGeom>
            <a:solidFill>
              <a:srgbClr val="DCE6F6"/>
            </a:solidFill>
            <a:ln w="16193">
              <a:solidFill>
                <a:srgbClr val="4472C4"/>
              </a:solidFill>
            </a:ln>
          </p:spPr>
          <p:txBody>
            <a:bodyPr/>
            <a:lstStyle/>
            <a:p>
              <a:endParaRPr lang="en-US"/>
            </a:p>
          </p:txBody>
        </p:sp>
        <p:sp>
          <p:nvSpPr>
            <p:cNvPr id="18" name="QNC0::gate-7">
              <a:extLst>
                <a:ext uri="{FF2B5EF4-FFF2-40B4-BE49-F238E27FC236}">
                  <a16:creationId xmlns:a16="http://schemas.microsoft.com/office/drawing/2014/main" id="{BE16558C-8964-BE1E-28DB-B4F8D998D22F}"/>
                </a:ext>
              </a:extLst>
            </p:cNvPr>
            <p:cNvSpPr>
              <a:spLocks/>
            </p:cNvSpPr>
            <p:nvPr/>
          </p:nvSpPr>
          <p:spPr>
            <a:xfrm>
              <a:off x="957263" y="3919538"/>
              <a:ext cx="219075" cy="200025"/>
            </a:xfrm>
            <a:prstGeom prst="rect">
              <a:avLst/>
            </a:prstGeom>
            <a:solidFill>
              <a:srgbClr val="DCE6F6"/>
            </a:solidFill>
            <a:ln w="16193">
              <a:solidFill>
                <a:srgbClr val="4472C4"/>
              </a:solidFill>
            </a:ln>
          </p:spPr>
          <p:txBody>
            <a:bodyPr/>
            <a:lstStyle/>
            <a:p>
              <a:endParaRPr lang="en-US"/>
            </a:p>
          </p:txBody>
        </p:sp>
        <p:sp>
          <p:nvSpPr>
            <p:cNvPr id="19" name="QNC0::gate-8">
              <a:extLst>
                <a:ext uri="{FF2B5EF4-FFF2-40B4-BE49-F238E27FC236}">
                  <a16:creationId xmlns:a16="http://schemas.microsoft.com/office/drawing/2014/main" id="{3BD018C3-999D-F48A-92B7-C4D0587BB5EE}"/>
                </a:ext>
              </a:extLst>
            </p:cNvPr>
            <p:cNvSpPr>
              <a:spLocks/>
            </p:cNvSpPr>
            <p:nvPr/>
          </p:nvSpPr>
          <p:spPr>
            <a:xfrm>
              <a:off x="1443038" y="3119438"/>
              <a:ext cx="219075" cy="200025"/>
            </a:xfrm>
            <a:prstGeom prst="rect">
              <a:avLst/>
            </a:prstGeom>
            <a:solidFill>
              <a:srgbClr val="DCE6F6"/>
            </a:solidFill>
            <a:ln w="16193">
              <a:solidFill>
                <a:srgbClr val="4472C4"/>
              </a:solidFill>
            </a:ln>
          </p:spPr>
          <p:txBody>
            <a:bodyPr/>
            <a:lstStyle/>
            <a:p>
              <a:endParaRPr lang="en-US"/>
            </a:p>
          </p:txBody>
        </p:sp>
        <p:sp>
          <p:nvSpPr>
            <p:cNvPr id="20" name="QNC0::gate-9">
              <a:extLst>
                <a:ext uri="{FF2B5EF4-FFF2-40B4-BE49-F238E27FC236}">
                  <a16:creationId xmlns:a16="http://schemas.microsoft.com/office/drawing/2014/main" id="{4CDD7D32-653B-56D7-8340-8DFCE1E33DE5}"/>
                </a:ext>
              </a:extLst>
            </p:cNvPr>
            <p:cNvSpPr>
              <a:spLocks/>
            </p:cNvSpPr>
            <p:nvPr/>
          </p:nvSpPr>
          <p:spPr>
            <a:xfrm>
              <a:off x="1438275" y="3657600"/>
              <a:ext cx="228600" cy="457200"/>
            </a:xfrm>
            <a:prstGeom prst="rect">
              <a:avLst/>
            </a:prstGeom>
            <a:solidFill>
              <a:srgbClr val="DCE6F6"/>
            </a:solidFill>
            <a:ln w="16193">
              <a:solidFill>
                <a:srgbClr val="4472C4"/>
              </a:solidFill>
            </a:ln>
          </p:spPr>
          <p:txBody>
            <a:bodyPr/>
            <a:lstStyle/>
            <a:p>
              <a:endParaRPr lang="en-US"/>
            </a:p>
          </p:txBody>
        </p:sp>
        <p:sp>
          <p:nvSpPr>
            <p:cNvPr id="21" name="QNC0::gate-10">
              <a:extLst>
                <a:ext uri="{FF2B5EF4-FFF2-40B4-BE49-F238E27FC236}">
                  <a16:creationId xmlns:a16="http://schemas.microsoft.com/office/drawing/2014/main" id="{C310C1DF-B46F-426D-B0E4-915063C4F34A}"/>
                </a:ext>
              </a:extLst>
            </p:cNvPr>
            <p:cNvSpPr>
              <a:spLocks/>
            </p:cNvSpPr>
            <p:nvPr/>
          </p:nvSpPr>
          <p:spPr>
            <a:xfrm>
              <a:off x="1962150" y="3390900"/>
              <a:ext cx="228600" cy="457200"/>
            </a:xfrm>
            <a:prstGeom prst="rect">
              <a:avLst/>
            </a:prstGeom>
            <a:solidFill>
              <a:srgbClr val="DCE6F6"/>
            </a:solidFill>
            <a:ln w="16193">
              <a:solidFill>
                <a:srgbClr val="4472C4"/>
              </a:solidFill>
            </a:ln>
          </p:spPr>
          <p:txBody>
            <a:bodyPr/>
            <a:lstStyle/>
            <a:p>
              <a:endParaRPr lang="en-US"/>
            </a:p>
          </p:txBody>
        </p:sp>
        <p:sp>
          <p:nvSpPr>
            <p:cNvPr id="22" name="QNC0::gate-11">
              <a:extLst>
                <a:ext uri="{FF2B5EF4-FFF2-40B4-BE49-F238E27FC236}">
                  <a16:creationId xmlns:a16="http://schemas.microsoft.com/office/drawing/2014/main" id="{266D9A32-22BF-1E97-B0B1-00440419F502}"/>
                </a:ext>
              </a:extLst>
            </p:cNvPr>
            <p:cNvSpPr>
              <a:spLocks/>
            </p:cNvSpPr>
            <p:nvPr/>
          </p:nvSpPr>
          <p:spPr>
            <a:xfrm>
              <a:off x="1966913" y="3919538"/>
              <a:ext cx="219075" cy="200025"/>
            </a:xfrm>
            <a:prstGeom prst="rect">
              <a:avLst/>
            </a:prstGeom>
            <a:solidFill>
              <a:srgbClr val="DCE6F6"/>
            </a:solidFill>
            <a:ln w="16193">
              <a:solidFill>
                <a:srgbClr val="4472C4"/>
              </a:solidFill>
            </a:ln>
          </p:spPr>
          <p:txBody>
            <a:bodyPr/>
            <a:lstStyle/>
            <a:p>
              <a:endParaRPr lang="en-US"/>
            </a:p>
          </p:txBody>
        </p:sp>
        <p:sp>
          <p:nvSpPr>
            <p:cNvPr id="23" name="QNC0::label-12">
              <a:extLst>
                <a:ext uri="{FF2B5EF4-FFF2-40B4-BE49-F238E27FC236}">
                  <a16:creationId xmlns:a16="http://schemas.microsoft.com/office/drawing/2014/main" id="{B64A60A0-C33F-1BEE-5CFD-B5F0A9437E2E}"/>
                </a:ext>
              </a:extLst>
            </p:cNvPr>
            <p:cNvSpPr>
              <a:spLocks/>
            </p:cNvSpPr>
            <p:nvPr/>
          </p:nvSpPr>
          <p:spPr>
            <a:xfrm>
              <a:off x="542925" y="4267200"/>
              <a:ext cx="238125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sz="2175">
                  <a:solidFill>
                    <a:srgbClr val="161616"/>
                  </a:solidFill>
                  <a:latin typeface="Calibri"/>
                  <a:ea typeface="Calibri"/>
                  <a:cs typeface="Calibri"/>
                </a:rPr>
                <a:t>QNC⁰</a:t>
              </a:r>
            </a:p>
          </p:txBody>
        </p:sp>
      </p:grpSp>
      <p:grpSp>
        <p:nvGrpSpPr>
          <p:cNvPr id="24" name="QAC⁰ Toffoli specimen">
            <a:extLst>
              <a:ext uri="{FF2B5EF4-FFF2-40B4-BE49-F238E27FC236}">
                <a16:creationId xmlns:a16="http://schemas.microsoft.com/office/drawing/2014/main" id="{BAC45E1A-9A5A-F899-DEEC-BFAFD3CD059F}"/>
              </a:ext>
            </a:extLst>
          </p:cNvPr>
          <p:cNvGrpSpPr/>
          <p:nvPr/>
        </p:nvGrpSpPr>
        <p:grpSpPr>
          <a:xfrm>
            <a:off x="4396688" y="1909763"/>
            <a:ext cx="2381250" cy="1519237"/>
            <a:chOff x="3352800" y="2014538"/>
            <a:chExt cx="2381250" cy="1519237"/>
          </a:xfrm>
        </p:grpSpPr>
        <p:sp>
          <p:nvSpPr>
            <p:cNvPr id="25" name="QAC0::line-13">
              <a:extLst>
                <a:ext uri="{FF2B5EF4-FFF2-40B4-BE49-F238E27FC236}">
                  <a16:creationId xmlns:a16="http://schemas.microsoft.com/office/drawing/2014/main" id="{2E8FD35C-FD6D-473F-BFD5-129F859EB699}"/>
                </a:ext>
              </a:extLst>
            </p:cNvPr>
            <p:cNvSpPr>
              <a:spLocks/>
            </p:cNvSpPr>
            <p:nvPr/>
          </p:nvSpPr>
          <p:spPr>
            <a:xfrm>
              <a:off x="3429000" y="2114550"/>
              <a:ext cx="2238375" cy="0"/>
            </a:xfrm>
            <a:prstGeom prst="line">
              <a:avLst/>
            </a:prstGeom>
            <a:noFill/>
            <a:ln w="17145">
              <a:solidFill>
                <a:srgbClr val="444444"/>
              </a:solidFill>
            </a:ln>
          </p:spPr>
          <p:txBody>
            <a:bodyPr/>
            <a:lstStyle/>
            <a:p>
              <a:endParaRPr lang="en-US"/>
            </a:p>
          </p:txBody>
        </p:sp>
        <p:sp>
          <p:nvSpPr>
            <p:cNvPr id="26" name="QAC0::line-14">
              <a:extLst>
                <a:ext uri="{FF2B5EF4-FFF2-40B4-BE49-F238E27FC236}">
                  <a16:creationId xmlns:a16="http://schemas.microsoft.com/office/drawing/2014/main" id="{23D662F0-5B9D-A3BF-5D08-F7E3979EED37}"/>
                </a:ext>
              </a:extLst>
            </p:cNvPr>
            <p:cNvSpPr>
              <a:spLocks/>
            </p:cNvSpPr>
            <p:nvPr/>
          </p:nvSpPr>
          <p:spPr>
            <a:xfrm>
              <a:off x="3429000" y="2381250"/>
              <a:ext cx="2238375" cy="0"/>
            </a:xfrm>
            <a:prstGeom prst="line">
              <a:avLst/>
            </a:prstGeom>
            <a:noFill/>
            <a:ln w="17145">
              <a:solidFill>
                <a:srgbClr val="444444"/>
              </a:solidFill>
            </a:ln>
          </p:spPr>
          <p:txBody>
            <a:bodyPr/>
            <a:lstStyle/>
            <a:p>
              <a:endParaRPr lang="en-US"/>
            </a:p>
          </p:txBody>
        </p:sp>
        <p:sp>
          <p:nvSpPr>
            <p:cNvPr id="27" name="QAC0::line-15">
              <a:extLst>
                <a:ext uri="{FF2B5EF4-FFF2-40B4-BE49-F238E27FC236}">
                  <a16:creationId xmlns:a16="http://schemas.microsoft.com/office/drawing/2014/main" id="{D0009EB2-A944-C213-38EE-5372573A009A}"/>
                </a:ext>
              </a:extLst>
            </p:cNvPr>
            <p:cNvSpPr>
              <a:spLocks/>
            </p:cNvSpPr>
            <p:nvPr/>
          </p:nvSpPr>
          <p:spPr>
            <a:xfrm>
              <a:off x="3429000" y="2647950"/>
              <a:ext cx="2238375" cy="0"/>
            </a:xfrm>
            <a:prstGeom prst="line">
              <a:avLst/>
            </a:prstGeom>
            <a:noFill/>
            <a:ln w="17145">
              <a:solidFill>
                <a:srgbClr val="444444"/>
              </a:solidFill>
            </a:ln>
          </p:spPr>
          <p:txBody>
            <a:bodyPr/>
            <a:lstStyle/>
            <a:p>
              <a:endParaRPr lang="en-US"/>
            </a:p>
          </p:txBody>
        </p:sp>
        <p:sp>
          <p:nvSpPr>
            <p:cNvPr id="28" name="QAC0::line-16">
              <a:extLst>
                <a:ext uri="{FF2B5EF4-FFF2-40B4-BE49-F238E27FC236}">
                  <a16:creationId xmlns:a16="http://schemas.microsoft.com/office/drawing/2014/main" id="{D2B306BC-763F-EDED-B63C-5CDB19737976}"/>
                </a:ext>
              </a:extLst>
            </p:cNvPr>
            <p:cNvSpPr>
              <a:spLocks/>
            </p:cNvSpPr>
            <p:nvPr/>
          </p:nvSpPr>
          <p:spPr>
            <a:xfrm>
              <a:off x="3429000" y="2914650"/>
              <a:ext cx="2238375" cy="0"/>
            </a:xfrm>
            <a:prstGeom prst="line">
              <a:avLst/>
            </a:prstGeom>
            <a:noFill/>
            <a:ln w="17145">
              <a:solidFill>
                <a:srgbClr val="444444"/>
              </a:solidFill>
            </a:ln>
          </p:spPr>
          <p:txBody>
            <a:bodyPr/>
            <a:lstStyle/>
            <a:p>
              <a:endParaRPr lang="en-US"/>
            </a:p>
          </p:txBody>
        </p:sp>
        <p:sp>
          <p:nvSpPr>
            <p:cNvPr id="29" name="QAC0::gate-17">
              <a:extLst>
                <a:ext uri="{FF2B5EF4-FFF2-40B4-BE49-F238E27FC236}">
                  <a16:creationId xmlns:a16="http://schemas.microsoft.com/office/drawing/2014/main" id="{68513186-ECD7-1798-E82E-BF26F7C548C5}"/>
                </a:ext>
              </a:extLst>
            </p:cNvPr>
            <p:cNvSpPr>
              <a:spLocks/>
            </p:cNvSpPr>
            <p:nvPr/>
          </p:nvSpPr>
          <p:spPr>
            <a:xfrm>
              <a:off x="3643313" y="2014538"/>
              <a:ext cx="219075" cy="200025"/>
            </a:xfrm>
            <a:prstGeom prst="rect">
              <a:avLst/>
            </a:prstGeom>
            <a:solidFill>
              <a:srgbClr val="DCE6F6"/>
            </a:solidFill>
            <a:ln w="16193">
              <a:solidFill>
                <a:srgbClr val="4472C4"/>
              </a:solidFill>
            </a:ln>
          </p:spPr>
          <p:txBody>
            <a:bodyPr/>
            <a:lstStyle/>
            <a:p>
              <a:endParaRPr lang="en-US"/>
            </a:p>
          </p:txBody>
        </p:sp>
        <p:sp>
          <p:nvSpPr>
            <p:cNvPr id="30" name="QAC0::gate-18">
              <a:extLst>
                <a:ext uri="{FF2B5EF4-FFF2-40B4-BE49-F238E27FC236}">
                  <a16:creationId xmlns:a16="http://schemas.microsoft.com/office/drawing/2014/main" id="{FA57E2D3-D21D-1502-E121-C53BDAEE985E}"/>
                </a:ext>
              </a:extLst>
            </p:cNvPr>
            <p:cNvSpPr>
              <a:spLocks/>
            </p:cNvSpPr>
            <p:nvPr/>
          </p:nvSpPr>
          <p:spPr>
            <a:xfrm>
              <a:off x="5148263" y="2281238"/>
              <a:ext cx="219075" cy="200025"/>
            </a:xfrm>
            <a:prstGeom prst="rect">
              <a:avLst/>
            </a:prstGeom>
            <a:solidFill>
              <a:srgbClr val="DCE6F6"/>
            </a:solidFill>
            <a:ln w="16193">
              <a:solidFill>
                <a:srgbClr val="4472C4"/>
              </a:solidFill>
            </a:ln>
          </p:spPr>
          <p:txBody>
            <a:bodyPr/>
            <a:lstStyle/>
            <a:p>
              <a:endParaRPr lang="en-US"/>
            </a:p>
          </p:txBody>
        </p:sp>
        <p:sp>
          <p:nvSpPr>
            <p:cNvPr id="31" name="QAC0::gate-19">
              <a:extLst>
                <a:ext uri="{FF2B5EF4-FFF2-40B4-BE49-F238E27FC236}">
                  <a16:creationId xmlns:a16="http://schemas.microsoft.com/office/drawing/2014/main" id="{7F1D548F-DDF1-327C-693B-0F6DDE7283CB}"/>
                </a:ext>
              </a:extLst>
            </p:cNvPr>
            <p:cNvSpPr>
              <a:spLocks/>
            </p:cNvSpPr>
            <p:nvPr/>
          </p:nvSpPr>
          <p:spPr>
            <a:xfrm>
              <a:off x="5148263" y="2814638"/>
              <a:ext cx="219075" cy="200025"/>
            </a:xfrm>
            <a:prstGeom prst="rect">
              <a:avLst/>
            </a:prstGeom>
            <a:solidFill>
              <a:srgbClr val="DCE6F6"/>
            </a:solidFill>
            <a:ln w="16193">
              <a:solidFill>
                <a:srgbClr val="4472C4"/>
              </a:solidFill>
            </a:ln>
          </p:spPr>
          <p:txBody>
            <a:bodyPr/>
            <a:lstStyle/>
            <a:p>
              <a:endParaRPr lang="en-US"/>
            </a:p>
          </p:txBody>
        </p:sp>
        <p:sp>
          <p:nvSpPr>
            <p:cNvPr id="32" name="QAC0::line-20">
              <a:extLst>
                <a:ext uri="{FF2B5EF4-FFF2-40B4-BE49-F238E27FC236}">
                  <a16:creationId xmlns:a16="http://schemas.microsoft.com/office/drawing/2014/main" id="{FA06B78D-5CCB-A1CD-A576-EC43F4AE9346}"/>
                </a:ext>
              </a:extLst>
            </p:cNvPr>
            <p:cNvSpPr>
              <a:spLocks/>
            </p:cNvSpPr>
            <p:nvPr/>
          </p:nvSpPr>
          <p:spPr>
            <a:xfrm>
              <a:off x="4543425" y="2114550"/>
              <a:ext cx="0" cy="800100"/>
            </a:xfrm>
            <a:prstGeom prst="line">
              <a:avLst/>
            </a:prstGeom>
            <a:noFill/>
            <a:ln w="20955">
              <a:solidFill>
                <a:srgbClr val="4472C4"/>
              </a:solidFill>
            </a:ln>
          </p:spPr>
          <p:txBody>
            <a:bodyPr/>
            <a:lstStyle/>
            <a:p>
              <a:endParaRPr lang="en-US"/>
            </a:p>
          </p:txBody>
        </p:sp>
        <p:sp>
          <p:nvSpPr>
            <p:cNvPr id="33" name="QAC0::ellipse-21">
              <a:extLst>
                <a:ext uri="{FF2B5EF4-FFF2-40B4-BE49-F238E27FC236}">
                  <a16:creationId xmlns:a16="http://schemas.microsoft.com/office/drawing/2014/main" id="{9773713B-1979-5F8E-7B87-D51352BA1A51}"/>
                </a:ext>
              </a:extLst>
            </p:cNvPr>
            <p:cNvSpPr>
              <a:spLocks/>
            </p:cNvSpPr>
            <p:nvPr/>
          </p:nvSpPr>
          <p:spPr>
            <a:xfrm>
              <a:off x="4495800" y="2066925"/>
              <a:ext cx="95250" cy="95250"/>
            </a:xfrm>
            <a:prstGeom prst="ellipse">
              <a:avLst/>
            </a:prstGeom>
            <a:solidFill>
              <a:srgbClr val="4472C4"/>
            </a:solidFill>
            <a:ln w="9525">
              <a:solidFill>
                <a:srgbClr val="4472C4"/>
              </a:solidFill>
            </a:ln>
          </p:spPr>
          <p:txBody>
            <a:bodyPr/>
            <a:lstStyle/>
            <a:p>
              <a:endParaRPr lang="en-US"/>
            </a:p>
          </p:txBody>
        </p:sp>
        <p:sp>
          <p:nvSpPr>
            <p:cNvPr id="34" name="QAC0::ellipse-22">
              <a:extLst>
                <a:ext uri="{FF2B5EF4-FFF2-40B4-BE49-F238E27FC236}">
                  <a16:creationId xmlns:a16="http://schemas.microsoft.com/office/drawing/2014/main" id="{F6CCC484-50FA-743E-8611-ACCD5F8CEBE6}"/>
                </a:ext>
              </a:extLst>
            </p:cNvPr>
            <p:cNvSpPr>
              <a:spLocks/>
            </p:cNvSpPr>
            <p:nvPr/>
          </p:nvSpPr>
          <p:spPr>
            <a:xfrm>
              <a:off x="4495800" y="2333625"/>
              <a:ext cx="95250" cy="95250"/>
            </a:xfrm>
            <a:prstGeom prst="ellipse">
              <a:avLst/>
            </a:prstGeom>
            <a:solidFill>
              <a:srgbClr val="4472C4"/>
            </a:solidFill>
            <a:ln w="9525">
              <a:solidFill>
                <a:srgbClr val="4472C4"/>
              </a:solidFill>
            </a:ln>
          </p:spPr>
          <p:txBody>
            <a:bodyPr/>
            <a:lstStyle/>
            <a:p>
              <a:endParaRPr lang="en-US"/>
            </a:p>
          </p:txBody>
        </p:sp>
        <p:sp>
          <p:nvSpPr>
            <p:cNvPr id="35" name="QAC0::ellipse-23">
              <a:extLst>
                <a:ext uri="{FF2B5EF4-FFF2-40B4-BE49-F238E27FC236}">
                  <a16:creationId xmlns:a16="http://schemas.microsoft.com/office/drawing/2014/main" id="{B4D381D8-D5AE-7BBE-49A2-5A1693CFD1D7}"/>
                </a:ext>
              </a:extLst>
            </p:cNvPr>
            <p:cNvSpPr>
              <a:spLocks/>
            </p:cNvSpPr>
            <p:nvPr/>
          </p:nvSpPr>
          <p:spPr>
            <a:xfrm>
              <a:off x="4495800" y="2600325"/>
              <a:ext cx="95250" cy="95250"/>
            </a:xfrm>
            <a:prstGeom prst="ellipse">
              <a:avLst/>
            </a:prstGeom>
            <a:solidFill>
              <a:srgbClr val="4472C4"/>
            </a:solidFill>
            <a:ln w="9525">
              <a:solidFill>
                <a:srgbClr val="4472C4"/>
              </a:solidFill>
            </a:ln>
          </p:spPr>
          <p:txBody>
            <a:bodyPr/>
            <a:lstStyle/>
            <a:p>
              <a:endParaRPr lang="en-US"/>
            </a:p>
          </p:txBody>
        </p:sp>
        <p:sp>
          <p:nvSpPr>
            <p:cNvPr id="36" name="QAC0::ellipse-24">
              <a:extLst>
                <a:ext uri="{FF2B5EF4-FFF2-40B4-BE49-F238E27FC236}">
                  <a16:creationId xmlns:a16="http://schemas.microsoft.com/office/drawing/2014/main" id="{0D26BE98-497D-BC15-B123-4B47777EBB42}"/>
                </a:ext>
              </a:extLst>
            </p:cNvPr>
            <p:cNvSpPr>
              <a:spLocks/>
            </p:cNvSpPr>
            <p:nvPr/>
          </p:nvSpPr>
          <p:spPr>
            <a:xfrm>
              <a:off x="4467225" y="2838450"/>
              <a:ext cx="152400" cy="152400"/>
            </a:xfrm>
            <a:prstGeom prst="ellipse">
              <a:avLst/>
            </a:prstGeom>
            <a:solidFill>
              <a:srgbClr val="FFFFFF"/>
            </a:solidFill>
            <a:ln w="18098">
              <a:solidFill>
                <a:srgbClr val="4472C4"/>
              </a:solidFill>
            </a:ln>
          </p:spPr>
          <p:txBody>
            <a:bodyPr/>
            <a:lstStyle/>
            <a:p>
              <a:endParaRPr lang="en-US"/>
            </a:p>
          </p:txBody>
        </p:sp>
        <p:sp>
          <p:nvSpPr>
            <p:cNvPr id="37" name="QAC0::line-25">
              <a:extLst>
                <a:ext uri="{FF2B5EF4-FFF2-40B4-BE49-F238E27FC236}">
                  <a16:creationId xmlns:a16="http://schemas.microsoft.com/office/drawing/2014/main" id="{422E592B-03F9-FE46-7AE5-80C4060147A1}"/>
                </a:ext>
              </a:extLst>
            </p:cNvPr>
            <p:cNvSpPr>
              <a:spLocks/>
            </p:cNvSpPr>
            <p:nvPr/>
          </p:nvSpPr>
          <p:spPr>
            <a:xfrm>
              <a:off x="4486275" y="2914650"/>
              <a:ext cx="114300" cy="0"/>
            </a:xfrm>
            <a:prstGeom prst="line">
              <a:avLst/>
            </a:prstGeom>
            <a:noFill/>
            <a:ln w="15240">
              <a:solidFill>
                <a:srgbClr val="4472C4"/>
              </a:solidFill>
            </a:ln>
          </p:spPr>
          <p:txBody>
            <a:bodyPr/>
            <a:lstStyle/>
            <a:p>
              <a:endParaRPr lang="en-US"/>
            </a:p>
          </p:txBody>
        </p:sp>
        <p:sp>
          <p:nvSpPr>
            <p:cNvPr id="38" name="QAC0::line-26">
              <a:extLst>
                <a:ext uri="{FF2B5EF4-FFF2-40B4-BE49-F238E27FC236}">
                  <a16:creationId xmlns:a16="http://schemas.microsoft.com/office/drawing/2014/main" id="{A0AB945B-F766-399A-5967-D76995F49FC4}"/>
                </a:ext>
              </a:extLst>
            </p:cNvPr>
            <p:cNvSpPr>
              <a:spLocks/>
            </p:cNvSpPr>
            <p:nvPr/>
          </p:nvSpPr>
          <p:spPr>
            <a:xfrm>
              <a:off x="4543425" y="2857500"/>
              <a:ext cx="0" cy="114300"/>
            </a:xfrm>
            <a:prstGeom prst="line">
              <a:avLst/>
            </a:prstGeom>
            <a:noFill/>
            <a:ln w="15240">
              <a:solidFill>
                <a:srgbClr val="4472C4"/>
              </a:solidFill>
            </a:ln>
          </p:spPr>
          <p:txBody>
            <a:bodyPr/>
            <a:lstStyle/>
            <a:p>
              <a:endParaRPr lang="en-US"/>
            </a:p>
          </p:txBody>
        </p:sp>
        <p:sp>
          <p:nvSpPr>
            <p:cNvPr id="39" name="QAC0::label-27">
              <a:extLst>
                <a:ext uri="{FF2B5EF4-FFF2-40B4-BE49-F238E27FC236}">
                  <a16:creationId xmlns:a16="http://schemas.microsoft.com/office/drawing/2014/main" id="{D5112B7F-8DA2-1224-8D39-A4F7B1102649}"/>
                </a:ext>
              </a:extLst>
            </p:cNvPr>
            <p:cNvSpPr>
              <a:spLocks/>
            </p:cNvSpPr>
            <p:nvPr/>
          </p:nvSpPr>
          <p:spPr>
            <a:xfrm>
              <a:off x="3352800" y="3162300"/>
              <a:ext cx="238125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lang="en-US" sz="2175" dirty="0">
                  <a:solidFill>
                    <a:srgbClr val="161616"/>
                  </a:solidFill>
                  <a:latin typeface="Calibri"/>
                  <a:ea typeface="Calibri"/>
                  <a:cs typeface="Calibri"/>
                </a:rPr>
                <a:t>QNC⁰ + Toffoli</a:t>
              </a:r>
            </a:p>
          </p:txBody>
        </p:sp>
      </p:grpSp>
      <p:grpSp>
        <p:nvGrpSpPr>
          <p:cNvPr id="40" name="QNC⁰ + Fanout specimen">
            <a:extLst>
              <a:ext uri="{FF2B5EF4-FFF2-40B4-BE49-F238E27FC236}">
                <a16:creationId xmlns:a16="http://schemas.microsoft.com/office/drawing/2014/main" id="{2CDCA496-1B1F-6814-34BB-A26F88B07E41}"/>
              </a:ext>
            </a:extLst>
          </p:cNvPr>
          <p:cNvGrpSpPr/>
          <p:nvPr/>
        </p:nvGrpSpPr>
        <p:grpSpPr>
          <a:xfrm>
            <a:off x="4287504" y="4462188"/>
            <a:ext cx="2667000" cy="1519237"/>
            <a:chOff x="3209925" y="4376738"/>
            <a:chExt cx="2667000" cy="1519237"/>
          </a:xfrm>
        </p:grpSpPr>
        <p:sp>
          <p:nvSpPr>
            <p:cNvPr id="41" name="Fanout::line-28">
              <a:extLst>
                <a:ext uri="{FF2B5EF4-FFF2-40B4-BE49-F238E27FC236}">
                  <a16:creationId xmlns:a16="http://schemas.microsoft.com/office/drawing/2014/main" id="{9344F04C-8623-CE71-BB37-F28F159927EB}"/>
                </a:ext>
              </a:extLst>
            </p:cNvPr>
            <p:cNvSpPr>
              <a:spLocks/>
            </p:cNvSpPr>
            <p:nvPr/>
          </p:nvSpPr>
          <p:spPr>
            <a:xfrm>
              <a:off x="3429000" y="4476750"/>
              <a:ext cx="2238375" cy="0"/>
            </a:xfrm>
            <a:prstGeom prst="line">
              <a:avLst/>
            </a:prstGeom>
            <a:noFill/>
            <a:ln w="17145">
              <a:solidFill>
                <a:srgbClr val="444444"/>
              </a:solidFill>
            </a:ln>
          </p:spPr>
          <p:txBody>
            <a:bodyPr/>
            <a:lstStyle/>
            <a:p>
              <a:endParaRPr lang="en-US"/>
            </a:p>
          </p:txBody>
        </p:sp>
        <p:sp>
          <p:nvSpPr>
            <p:cNvPr id="42" name="Fanout::line-29">
              <a:extLst>
                <a:ext uri="{FF2B5EF4-FFF2-40B4-BE49-F238E27FC236}">
                  <a16:creationId xmlns:a16="http://schemas.microsoft.com/office/drawing/2014/main" id="{91DB3504-20EF-1833-7C55-E9886E05A3BB}"/>
                </a:ext>
              </a:extLst>
            </p:cNvPr>
            <p:cNvSpPr>
              <a:spLocks/>
            </p:cNvSpPr>
            <p:nvPr/>
          </p:nvSpPr>
          <p:spPr>
            <a:xfrm>
              <a:off x="3429000" y="4743450"/>
              <a:ext cx="2238375" cy="0"/>
            </a:xfrm>
            <a:prstGeom prst="line">
              <a:avLst/>
            </a:prstGeom>
            <a:noFill/>
            <a:ln w="17145">
              <a:solidFill>
                <a:srgbClr val="444444"/>
              </a:solidFill>
            </a:ln>
          </p:spPr>
          <p:txBody>
            <a:bodyPr/>
            <a:lstStyle/>
            <a:p>
              <a:endParaRPr lang="en-US"/>
            </a:p>
          </p:txBody>
        </p:sp>
        <p:sp>
          <p:nvSpPr>
            <p:cNvPr id="43" name="Fanout::line-30">
              <a:extLst>
                <a:ext uri="{FF2B5EF4-FFF2-40B4-BE49-F238E27FC236}">
                  <a16:creationId xmlns:a16="http://schemas.microsoft.com/office/drawing/2014/main" id="{529EAE70-B7D3-5D97-E49E-D918E7F0C7D2}"/>
                </a:ext>
              </a:extLst>
            </p:cNvPr>
            <p:cNvSpPr>
              <a:spLocks/>
            </p:cNvSpPr>
            <p:nvPr/>
          </p:nvSpPr>
          <p:spPr>
            <a:xfrm>
              <a:off x="3429000" y="5010150"/>
              <a:ext cx="2238375" cy="0"/>
            </a:xfrm>
            <a:prstGeom prst="line">
              <a:avLst/>
            </a:prstGeom>
            <a:noFill/>
            <a:ln w="17145">
              <a:solidFill>
                <a:srgbClr val="444444"/>
              </a:solidFill>
            </a:ln>
          </p:spPr>
          <p:txBody>
            <a:bodyPr/>
            <a:lstStyle/>
            <a:p>
              <a:endParaRPr lang="en-US"/>
            </a:p>
          </p:txBody>
        </p:sp>
        <p:sp>
          <p:nvSpPr>
            <p:cNvPr id="44" name="Fanout::line-31">
              <a:extLst>
                <a:ext uri="{FF2B5EF4-FFF2-40B4-BE49-F238E27FC236}">
                  <a16:creationId xmlns:a16="http://schemas.microsoft.com/office/drawing/2014/main" id="{059331EC-4222-E26D-6E59-5528E323C5D9}"/>
                </a:ext>
              </a:extLst>
            </p:cNvPr>
            <p:cNvSpPr>
              <a:spLocks/>
            </p:cNvSpPr>
            <p:nvPr/>
          </p:nvSpPr>
          <p:spPr>
            <a:xfrm>
              <a:off x="3429000" y="5276850"/>
              <a:ext cx="2238375" cy="0"/>
            </a:xfrm>
            <a:prstGeom prst="line">
              <a:avLst/>
            </a:prstGeom>
            <a:noFill/>
            <a:ln w="17145">
              <a:solidFill>
                <a:srgbClr val="444444"/>
              </a:solidFill>
            </a:ln>
          </p:spPr>
          <p:txBody>
            <a:bodyPr/>
            <a:lstStyle/>
            <a:p>
              <a:endParaRPr lang="en-US"/>
            </a:p>
          </p:txBody>
        </p:sp>
        <p:sp>
          <p:nvSpPr>
            <p:cNvPr id="45" name="Fanout::gate-32">
              <a:extLst>
                <a:ext uri="{FF2B5EF4-FFF2-40B4-BE49-F238E27FC236}">
                  <a16:creationId xmlns:a16="http://schemas.microsoft.com/office/drawing/2014/main" id="{A547156C-270C-22D6-DE0F-C96141E9193B}"/>
                </a:ext>
              </a:extLst>
            </p:cNvPr>
            <p:cNvSpPr>
              <a:spLocks/>
            </p:cNvSpPr>
            <p:nvPr/>
          </p:nvSpPr>
          <p:spPr>
            <a:xfrm>
              <a:off x="3643313" y="4376738"/>
              <a:ext cx="219075" cy="200025"/>
            </a:xfrm>
            <a:prstGeom prst="rect">
              <a:avLst/>
            </a:prstGeom>
            <a:solidFill>
              <a:srgbClr val="DCE6F6"/>
            </a:solidFill>
            <a:ln w="16193">
              <a:solidFill>
                <a:srgbClr val="4472C4"/>
              </a:solidFill>
            </a:ln>
          </p:spPr>
          <p:txBody>
            <a:bodyPr/>
            <a:lstStyle/>
            <a:p>
              <a:endParaRPr lang="en-US"/>
            </a:p>
          </p:txBody>
        </p:sp>
        <p:sp>
          <p:nvSpPr>
            <p:cNvPr id="46" name="Fanout::gate-33">
              <a:extLst>
                <a:ext uri="{FF2B5EF4-FFF2-40B4-BE49-F238E27FC236}">
                  <a16:creationId xmlns:a16="http://schemas.microsoft.com/office/drawing/2014/main" id="{63DAFA87-4F51-8551-5CCB-E928D5AF3B2F}"/>
                </a:ext>
              </a:extLst>
            </p:cNvPr>
            <p:cNvSpPr>
              <a:spLocks/>
            </p:cNvSpPr>
            <p:nvPr/>
          </p:nvSpPr>
          <p:spPr>
            <a:xfrm>
              <a:off x="5148263" y="4643438"/>
              <a:ext cx="219075" cy="200025"/>
            </a:xfrm>
            <a:prstGeom prst="rect">
              <a:avLst/>
            </a:prstGeom>
            <a:solidFill>
              <a:srgbClr val="DCE6F6"/>
            </a:solidFill>
            <a:ln w="16193">
              <a:solidFill>
                <a:srgbClr val="4472C4"/>
              </a:solidFill>
            </a:ln>
          </p:spPr>
          <p:txBody>
            <a:bodyPr/>
            <a:lstStyle/>
            <a:p>
              <a:endParaRPr lang="en-US"/>
            </a:p>
          </p:txBody>
        </p:sp>
        <p:sp>
          <p:nvSpPr>
            <p:cNvPr id="47" name="Fanout::gate-34">
              <a:extLst>
                <a:ext uri="{FF2B5EF4-FFF2-40B4-BE49-F238E27FC236}">
                  <a16:creationId xmlns:a16="http://schemas.microsoft.com/office/drawing/2014/main" id="{D706C823-505E-F111-9802-018E52807B84}"/>
                </a:ext>
              </a:extLst>
            </p:cNvPr>
            <p:cNvSpPr>
              <a:spLocks/>
            </p:cNvSpPr>
            <p:nvPr/>
          </p:nvSpPr>
          <p:spPr>
            <a:xfrm>
              <a:off x="5148263" y="5176838"/>
              <a:ext cx="219075" cy="200025"/>
            </a:xfrm>
            <a:prstGeom prst="rect">
              <a:avLst/>
            </a:prstGeom>
            <a:solidFill>
              <a:srgbClr val="DCE6F6"/>
            </a:solidFill>
            <a:ln w="16193">
              <a:solidFill>
                <a:srgbClr val="4472C4"/>
              </a:solidFill>
            </a:ln>
          </p:spPr>
          <p:txBody>
            <a:bodyPr/>
            <a:lstStyle/>
            <a:p>
              <a:endParaRPr lang="en-US"/>
            </a:p>
          </p:txBody>
        </p:sp>
        <p:sp>
          <p:nvSpPr>
            <p:cNvPr id="48" name="Fanout::line-35">
              <a:extLst>
                <a:ext uri="{FF2B5EF4-FFF2-40B4-BE49-F238E27FC236}">
                  <a16:creationId xmlns:a16="http://schemas.microsoft.com/office/drawing/2014/main" id="{633AC1EA-87B9-8BE1-F156-DA666BFB7B2C}"/>
                </a:ext>
              </a:extLst>
            </p:cNvPr>
            <p:cNvSpPr>
              <a:spLocks/>
            </p:cNvSpPr>
            <p:nvPr/>
          </p:nvSpPr>
          <p:spPr>
            <a:xfrm>
              <a:off x="4543425" y="4476750"/>
              <a:ext cx="0" cy="800100"/>
            </a:xfrm>
            <a:prstGeom prst="line">
              <a:avLst/>
            </a:prstGeom>
            <a:noFill/>
            <a:ln w="20955">
              <a:solidFill>
                <a:srgbClr val="4472C4"/>
              </a:solidFill>
            </a:ln>
          </p:spPr>
          <p:txBody>
            <a:bodyPr/>
            <a:lstStyle/>
            <a:p>
              <a:endParaRPr lang="en-US"/>
            </a:p>
          </p:txBody>
        </p:sp>
        <p:sp>
          <p:nvSpPr>
            <p:cNvPr id="49" name="Fanout::ellipse-36">
              <a:extLst>
                <a:ext uri="{FF2B5EF4-FFF2-40B4-BE49-F238E27FC236}">
                  <a16:creationId xmlns:a16="http://schemas.microsoft.com/office/drawing/2014/main" id="{44043C56-2305-6445-2F95-AEB67E486B55}"/>
                </a:ext>
              </a:extLst>
            </p:cNvPr>
            <p:cNvSpPr>
              <a:spLocks/>
            </p:cNvSpPr>
            <p:nvPr/>
          </p:nvSpPr>
          <p:spPr>
            <a:xfrm>
              <a:off x="4495800" y="4429125"/>
              <a:ext cx="95250" cy="95250"/>
            </a:xfrm>
            <a:prstGeom prst="ellipse">
              <a:avLst/>
            </a:prstGeom>
            <a:solidFill>
              <a:srgbClr val="4472C4"/>
            </a:solidFill>
            <a:ln w="9525">
              <a:solidFill>
                <a:srgbClr val="4472C4"/>
              </a:solidFill>
            </a:ln>
          </p:spPr>
          <p:txBody>
            <a:bodyPr/>
            <a:lstStyle/>
            <a:p>
              <a:endParaRPr lang="en-US"/>
            </a:p>
          </p:txBody>
        </p:sp>
        <p:sp>
          <p:nvSpPr>
            <p:cNvPr id="50" name="Fanout::ellipse-37">
              <a:extLst>
                <a:ext uri="{FF2B5EF4-FFF2-40B4-BE49-F238E27FC236}">
                  <a16:creationId xmlns:a16="http://schemas.microsoft.com/office/drawing/2014/main" id="{91579EB7-4FBB-1C7C-7F20-2C4E2F81E38C}"/>
                </a:ext>
              </a:extLst>
            </p:cNvPr>
            <p:cNvSpPr>
              <a:spLocks/>
            </p:cNvSpPr>
            <p:nvPr/>
          </p:nvSpPr>
          <p:spPr>
            <a:xfrm>
              <a:off x="4467225" y="4667250"/>
              <a:ext cx="152400" cy="152400"/>
            </a:xfrm>
            <a:prstGeom prst="ellipse">
              <a:avLst/>
            </a:prstGeom>
            <a:solidFill>
              <a:srgbClr val="FFFFFF"/>
            </a:solidFill>
            <a:ln w="18098">
              <a:solidFill>
                <a:srgbClr val="4472C4"/>
              </a:solidFill>
            </a:ln>
          </p:spPr>
          <p:txBody>
            <a:bodyPr/>
            <a:lstStyle/>
            <a:p>
              <a:endParaRPr lang="en-US"/>
            </a:p>
          </p:txBody>
        </p:sp>
        <p:sp>
          <p:nvSpPr>
            <p:cNvPr id="51" name="Fanout::line-38">
              <a:extLst>
                <a:ext uri="{FF2B5EF4-FFF2-40B4-BE49-F238E27FC236}">
                  <a16:creationId xmlns:a16="http://schemas.microsoft.com/office/drawing/2014/main" id="{19B3DD0A-12BF-B498-E9A5-3154DFD66017}"/>
                </a:ext>
              </a:extLst>
            </p:cNvPr>
            <p:cNvSpPr>
              <a:spLocks/>
            </p:cNvSpPr>
            <p:nvPr/>
          </p:nvSpPr>
          <p:spPr>
            <a:xfrm>
              <a:off x="4486275" y="4743450"/>
              <a:ext cx="114300" cy="0"/>
            </a:xfrm>
            <a:prstGeom prst="line">
              <a:avLst/>
            </a:prstGeom>
            <a:noFill/>
            <a:ln w="15240">
              <a:solidFill>
                <a:srgbClr val="4472C4"/>
              </a:solidFill>
            </a:ln>
          </p:spPr>
          <p:txBody>
            <a:bodyPr/>
            <a:lstStyle/>
            <a:p>
              <a:endParaRPr lang="en-US"/>
            </a:p>
          </p:txBody>
        </p:sp>
        <p:sp>
          <p:nvSpPr>
            <p:cNvPr id="52" name="Fanout::line-39">
              <a:extLst>
                <a:ext uri="{FF2B5EF4-FFF2-40B4-BE49-F238E27FC236}">
                  <a16:creationId xmlns:a16="http://schemas.microsoft.com/office/drawing/2014/main" id="{6531CC99-06C1-94BB-E7DD-973FA788CD64}"/>
                </a:ext>
              </a:extLst>
            </p:cNvPr>
            <p:cNvSpPr>
              <a:spLocks/>
            </p:cNvSpPr>
            <p:nvPr/>
          </p:nvSpPr>
          <p:spPr>
            <a:xfrm>
              <a:off x="4543425" y="4686300"/>
              <a:ext cx="0" cy="114300"/>
            </a:xfrm>
            <a:prstGeom prst="line">
              <a:avLst/>
            </a:prstGeom>
            <a:noFill/>
            <a:ln w="15240">
              <a:solidFill>
                <a:srgbClr val="4472C4"/>
              </a:solidFill>
            </a:ln>
          </p:spPr>
          <p:txBody>
            <a:bodyPr/>
            <a:lstStyle/>
            <a:p>
              <a:endParaRPr lang="en-US"/>
            </a:p>
          </p:txBody>
        </p:sp>
        <p:sp>
          <p:nvSpPr>
            <p:cNvPr id="53" name="Fanout::ellipse-40">
              <a:extLst>
                <a:ext uri="{FF2B5EF4-FFF2-40B4-BE49-F238E27FC236}">
                  <a16:creationId xmlns:a16="http://schemas.microsoft.com/office/drawing/2014/main" id="{CBCB751F-FB05-2AA8-DBCF-FC483642F9C2}"/>
                </a:ext>
              </a:extLst>
            </p:cNvPr>
            <p:cNvSpPr>
              <a:spLocks/>
            </p:cNvSpPr>
            <p:nvPr/>
          </p:nvSpPr>
          <p:spPr>
            <a:xfrm>
              <a:off x="4467225" y="4933950"/>
              <a:ext cx="152400" cy="152400"/>
            </a:xfrm>
            <a:prstGeom prst="ellipse">
              <a:avLst/>
            </a:prstGeom>
            <a:solidFill>
              <a:srgbClr val="FFFFFF"/>
            </a:solidFill>
            <a:ln w="18098">
              <a:solidFill>
                <a:srgbClr val="4472C4"/>
              </a:solidFill>
            </a:ln>
          </p:spPr>
          <p:txBody>
            <a:bodyPr/>
            <a:lstStyle/>
            <a:p>
              <a:endParaRPr lang="en-US"/>
            </a:p>
          </p:txBody>
        </p:sp>
        <p:sp>
          <p:nvSpPr>
            <p:cNvPr id="54" name="Fanout::line-41">
              <a:extLst>
                <a:ext uri="{FF2B5EF4-FFF2-40B4-BE49-F238E27FC236}">
                  <a16:creationId xmlns:a16="http://schemas.microsoft.com/office/drawing/2014/main" id="{BA84D6EE-B527-83E9-FBB2-24648E99A8FE}"/>
                </a:ext>
              </a:extLst>
            </p:cNvPr>
            <p:cNvSpPr>
              <a:spLocks/>
            </p:cNvSpPr>
            <p:nvPr/>
          </p:nvSpPr>
          <p:spPr>
            <a:xfrm>
              <a:off x="4486275" y="5010150"/>
              <a:ext cx="114300" cy="0"/>
            </a:xfrm>
            <a:prstGeom prst="line">
              <a:avLst/>
            </a:prstGeom>
            <a:noFill/>
            <a:ln w="15240">
              <a:solidFill>
                <a:srgbClr val="4472C4"/>
              </a:solidFill>
            </a:ln>
          </p:spPr>
          <p:txBody>
            <a:bodyPr/>
            <a:lstStyle/>
            <a:p>
              <a:endParaRPr lang="en-US"/>
            </a:p>
          </p:txBody>
        </p:sp>
        <p:sp>
          <p:nvSpPr>
            <p:cNvPr id="55" name="Fanout::line-42">
              <a:extLst>
                <a:ext uri="{FF2B5EF4-FFF2-40B4-BE49-F238E27FC236}">
                  <a16:creationId xmlns:a16="http://schemas.microsoft.com/office/drawing/2014/main" id="{FA39F27B-BE27-3F93-11F6-41D7B17E7D6E}"/>
                </a:ext>
              </a:extLst>
            </p:cNvPr>
            <p:cNvSpPr>
              <a:spLocks/>
            </p:cNvSpPr>
            <p:nvPr/>
          </p:nvSpPr>
          <p:spPr>
            <a:xfrm>
              <a:off x="4543425" y="4953000"/>
              <a:ext cx="0" cy="114300"/>
            </a:xfrm>
            <a:prstGeom prst="line">
              <a:avLst/>
            </a:prstGeom>
            <a:noFill/>
            <a:ln w="15240">
              <a:solidFill>
                <a:srgbClr val="4472C4"/>
              </a:solidFill>
            </a:ln>
          </p:spPr>
          <p:txBody>
            <a:bodyPr/>
            <a:lstStyle/>
            <a:p>
              <a:endParaRPr lang="en-US"/>
            </a:p>
          </p:txBody>
        </p:sp>
        <p:sp>
          <p:nvSpPr>
            <p:cNvPr id="56" name="Fanout::ellipse-43">
              <a:extLst>
                <a:ext uri="{FF2B5EF4-FFF2-40B4-BE49-F238E27FC236}">
                  <a16:creationId xmlns:a16="http://schemas.microsoft.com/office/drawing/2014/main" id="{4F0275BC-D986-15CC-6B52-8AFAD55E6151}"/>
                </a:ext>
              </a:extLst>
            </p:cNvPr>
            <p:cNvSpPr>
              <a:spLocks/>
            </p:cNvSpPr>
            <p:nvPr/>
          </p:nvSpPr>
          <p:spPr>
            <a:xfrm>
              <a:off x="4467225" y="5200650"/>
              <a:ext cx="152400" cy="152400"/>
            </a:xfrm>
            <a:prstGeom prst="ellipse">
              <a:avLst/>
            </a:prstGeom>
            <a:solidFill>
              <a:srgbClr val="FFFFFF"/>
            </a:solidFill>
            <a:ln w="18098">
              <a:solidFill>
                <a:srgbClr val="4472C4"/>
              </a:solidFill>
            </a:ln>
          </p:spPr>
          <p:txBody>
            <a:bodyPr/>
            <a:lstStyle/>
            <a:p>
              <a:endParaRPr lang="en-US"/>
            </a:p>
          </p:txBody>
        </p:sp>
        <p:sp>
          <p:nvSpPr>
            <p:cNvPr id="57" name="Fanout::line-44">
              <a:extLst>
                <a:ext uri="{FF2B5EF4-FFF2-40B4-BE49-F238E27FC236}">
                  <a16:creationId xmlns:a16="http://schemas.microsoft.com/office/drawing/2014/main" id="{7B4234BB-2C13-C59E-990D-E5B4CD6242A5}"/>
                </a:ext>
              </a:extLst>
            </p:cNvPr>
            <p:cNvSpPr>
              <a:spLocks/>
            </p:cNvSpPr>
            <p:nvPr/>
          </p:nvSpPr>
          <p:spPr>
            <a:xfrm>
              <a:off x="4486275" y="5276850"/>
              <a:ext cx="114300" cy="0"/>
            </a:xfrm>
            <a:prstGeom prst="line">
              <a:avLst/>
            </a:prstGeom>
            <a:noFill/>
            <a:ln w="15240">
              <a:solidFill>
                <a:srgbClr val="4472C4"/>
              </a:solidFill>
            </a:ln>
          </p:spPr>
          <p:txBody>
            <a:bodyPr/>
            <a:lstStyle/>
            <a:p>
              <a:endParaRPr lang="en-US"/>
            </a:p>
          </p:txBody>
        </p:sp>
        <p:sp>
          <p:nvSpPr>
            <p:cNvPr id="58" name="Fanout::line-45">
              <a:extLst>
                <a:ext uri="{FF2B5EF4-FFF2-40B4-BE49-F238E27FC236}">
                  <a16:creationId xmlns:a16="http://schemas.microsoft.com/office/drawing/2014/main" id="{AB08B54B-89A1-72FB-DF49-644F7B8276F8}"/>
                </a:ext>
              </a:extLst>
            </p:cNvPr>
            <p:cNvSpPr>
              <a:spLocks/>
            </p:cNvSpPr>
            <p:nvPr/>
          </p:nvSpPr>
          <p:spPr>
            <a:xfrm>
              <a:off x="4543425" y="5219700"/>
              <a:ext cx="0" cy="114300"/>
            </a:xfrm>
            <a:prstGeom prst="line">
              <a:avLst/>
            </a:prstGeom>
            <a:noFill/>
            <a:ln w="15240">
              <a:solidFill>
                <a:srgbClr val="4472C4"/>
              </a:solidFill>
            </a:ln>
          </p:spPr>
          <p:txBody>
            <a:bodyPr/>
            <a:lstStyle/>
            <a:p>
              <a:endParaRPr lang="en-US"/>
            </a:p>
          </p:txBody>
        </p:sp>
        <p:sp>
          <p:nvSpPr>
            <p:cNvPr id="59" name="Fanout::label-46">
              <a:extLst>
                <a:ext uri="{FF2B5EF4-FFF2-40B4-BE49-F238E27FC236}">
                  <a16:creationId xmlns:a16="http://schemas.microsoft.com/office/drawing/2014/main" id="{A29F44CE-DBCB-ECE6-DAB4-D95A6CD02611}"/>
                </a:ext>
              </a:extLst>
            </p:cNvPr>
            <p:cNvSpPr>
              <a:spLocks/>
            </p:cNvSpPr>
            <p:nvPr/>
          </p:nvSpPr>
          <p:spPr>
            <a:xfrm>
              <a:off x="3209925" y="5524500"/>
              <a:ext cx="266700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sz="2175" dirty="0">
                  <a:solidFill>
                    <a:srgbClr val="161616"/>
                  </a:solidFill>
                  <a:latin typeface="Calibri"/>
                  <a:ea typeface="Calibri"/>
                  <a:cs typeface="Calibri"/>
                </a:rPr>
                <a:t>QNC⁰ + Fanout</a:t>
              </a:r>
            </a:p>
          </p:txBody>
        </p:sp>
      </p:grpSp>
      <p:grpSp>
        <p:nvGrpSpPr>
          <p:cNvPr id="4" name="Group 3">
            <a:extLst>
              <a:ext uri="{FF2B5EF4-FFF2-40B4-BE49-F238E27FC236}">
                <a16:creationId xmlns:a16="http://schemas.microsoft.com/office/drawing/2014/main" id="{ABFA890B-1BE4-35AC-E40D-21D4328E831D}"/>
              </a:ext>
            </a:extLst>
          </p:cNvPr>
          <p:cNvGrpSpPr/>
          <p:nvPr/>
        </p:nvGrpSpPr>
        <p:grpSpPr>
          <a:xfrm>
            <a:off x="8257308" y="1630580"/>
            <a:ext cx="3276600" cy="1847850"/>
            <a:chOff x="7747164" y="1685925"/>
            <a:chExt cx="3276600" cy="1847850"/>
          </a:xfrm>
        </p:grpSpPr>
        <p:sp>
          <p:nvSpPr>
            <p:cNvPr id="61" name="Dynamic::line-47">
              <a:extLst>
                <a:ext uri="{FF2B5EF4-FFF2-40B4-BE49-F238E27FC236}">
                  <a16:creationId xmlns:a16="http://schemas.microsoft.com/office/drawing/2014/main" id="{A8BF0CF0-010D-7C40-4DFC-87F514CF9E3D}"/>
                </a:ext>
              </a:extLst>
            </p:cNvPr>
            <p:cNvSpPr>
              <a:spLocks/>
            </p:cNvSpPr>
            <p:nvPr/>
          </p:nvSpPr>
          <p:spPr>
            <a:xfrm>
              <a:off x="7918614" y="2114550"/>
              <a:ext cx="1133475" cy="0"/>
            </a:xfrm>
            <a:prstGeom prst="line">
              <a:avLst/>
            </a:prstGeom>
            <a:noFill/>
            <a:ln w="17145">
              <a:solidFill>
                <a:srgbClr val="444444"/>
              </a:solidFill>
            </a:ln>
          </p:spPr>
          <p:txBody>
            <a:bodyPr/>
            <a:lstStyle/>
            <a:p>
              <a:endParaRPr lang="en-US"/>
            </a:p>
          </p:txBody>
        </p:sp>
        <p:sp>
          <p:nvSpPr>
            <p:cNvPr id="62" name="Dynamic::line-48">
              <a:extLst>
                <a:ext uri="{FF2B5EF4-FFF2-40B4-BE49-F238E27FC236}">
                  <a16:creationId xmlns:a16="http://schemas.microsoft.com/office/drawing/2014/main" id="{C29F8918-A578-C939-FE2D-F3FC6262E03F}"/>
                </a:ext>
              </a:extLst>
            </p:cNvPr>
            <p:cNvSpPr>
              <a:spLocks/>
            </p:cNvSpPr>
            <p:nvPr/>
          </p:nvSpPr>
          <p:spPr>
            <a:xfrm>
              <a:off x="7918614" y="2381250"/>
              <a:ext cx="1133475" cy="0"/>
            </a:xfrm>
            <a:prstGeom prst="line">
              <a:avLst/>
            </a:prstGeom>
            <a:noFill/>
            <a:ln w="17145">
              <a:solidFill>
                <a:srgbClr val="444444"/>
              </a:solidFill>
            </a:ln>
          </p:spPr>
          <p:txBody>
            <a:bodyPr/>
            <a:lstStyle/>
            <a:p>
              <a:endParaRPr lang="en-US"/>
            </a:p>
          </p:txBody>
        </p:sp>
        <p:sp>
          <p:nvSpPr>
            <p:cNvPr id="63" name="Dynamic::line-49">
              <a:extLst>
                <a:ext uri="{FF2B5EF4-FFF2-40B4-BE49-F238E27FC236}">
                  <a16:creationId xmlns:a16="http://schemas.microsoft.com/office/drawing/2014/main" id="{A619B3B4-3904-3F18-8F73-EE66E53E00AC}"/>
                </a:ext>
              </a:extLst>
            </p:cNvPr>
            <p:cNvSpPr>
              <a:spLocks/>
            </p:cNvSpPr>
            <p:nvPr/>
          </p:nvSpPr>
          <p:spPr>
            <a:xfrm>
              <a:off x="7918614" y="2647950"/>
              <a:ext cx="2857500" cy="0"/>
            </a:xfrm>
            <a:prstGeom prst="line">
              <a:avLst/>
            </a:prstGeom>
            <a:noFill/>
            <a:ln w="17145">
              <a:solidFill>
                <a:srgbClr val="444444"/>
              </a:solidFill>
            </a:ln>
          </p:spPr>
          <p:txBody>
            <a:bodyPr/>
            <a:lstStyle/>
            <a:p>
              <a:endParaRPr lang="en-US"/>
            </a:p>
          </p:txBody>
        </p:sp>
        <p:sp>
          <p:nvSpPr>
            <p:cNvPr id="64" name="Dynamic::line-50">
              <a:extLst>
                <a:ext uri="{FF2B5EF4-FFF2-40B4-BE49-F238E27FC236}">
                  <a16:creationId xmlns:a16="http://schemas.microsoft.com/office/drawing/2014/main" id="{0D1F78EA-482B-04DB-7FED-477BE9A61E62}"/>
                </a:ext>
              </a:extLst>
            </p:cNvPr>
            <p:cNvSpPr>
              <a:spLocks/>
            </p:cNvSpPr>
            <p:nvPr/>
          </p:nvSpPr>
          <p:spPr>
            <a:xfrm>
              <a:off x="7918614" y="2914650"/>
              <a:ext cx="2857500" cy="0"/>
            </a:xfrm>
            <a:prstGeom prst="line">
              <a:avLst/>
            </a:prstGeom>
            <a:noFill/>
            <a:ln w="17145">
              <a:solidFill>
                <a:srgbClr val="444444"/>
              </a:solidFill>
            </a:ln>
          </p:spPr>
          <p:txBody>
            <a:bodyPr/>
            <a:lstStyle/>
            <a:p>
              <a:endParaRPr lang="en-US"/>
            </a:p>
          </p:txBody>
        </p:sp>
        <p:sp>
          <p:nvSpPr>
            <p:cNvPr id="65" name="Dynamic::gate-51">
              <a:extLst>
                <a:ext uri="{FF2B5EF4-FFF2-40B4-BE49-F238E27FC236}">
                  <a16:creationId xmlns:a16="http://schemas.microsoft.com/office/drawing/2014/main" id="{262C313B-BE31-DE82-4642-05CB46B401BA}"/>
                </a:ext>
              </a:extLst>
            </p:cNvPr>
            <p:cNvSpPr>
              <a:spLocks/>
            </p:cNvSpPr>
            <p:nvPr/>
          </p:nvSpPr>
          <p:spPr>
            <a:xfrm>
              <a:off x="8123402" y="2014538"/>
              <a:ext cx="219075" cy="200025"/>
            </a:xfrm>
            <a:prstGeom prst="rect">
              <a:avLst/>
            </a:prstGeom>
            <a:solidFill>
              <a:srgbClr val="DCE6F6"/>
            </a:solidFill>
            <a:ln w="16193">
              <a:solidFill>
                <a:srgbClr val="4472C4"/>
              </a:solidFill>
            </a:ln>
          </p:spPr>
          <p:txBody>
            <a:bodyPr/>
            <a:lstStyle/>
            <a:p>
              <a:endParaRPr lang="en-US"/>
            </a:p>
          </p:txBody>
        </p:sp>
        <p:sp>
          <p:nvSpPr>
            <p:cNvPr id="66" name="Dynamic::gate-52">
              <a:extLst>
                <a:ext uri="{FF2B5EF4-FFF2-40B4-BE49-F238E27FC236}">
                  <a16:creationId xmlns:a16="http://schemas.microsoft.com/office/drawing/2014/main" id="{2932F858-581D-39F2-6291-08A677E8B5D9}"/>
                </a:ext>
              </a:extLst>
            </p:cNvPr>
            <p:cNvSpPr>
              <a:spLocks/>
            </p:cNvSpPr>
            <p:nvPr/>
          </p:nvSpPr>
          <p:spPr>
            <a:xfrm>
              <a:off x="8123402" y="2547938"/>
              <a:ext cx="219075" cy="200025"/>
            </a:xfrm>
            <a:prstGeom prst="rect">
              <a:avLst/>
            </a:prstGeom>
            <a:solidFill>
              <a:srgbClr val="DCE6F6"/>
            </a:solidFill>
            <a:ln w="16193">
              <a:solidFill>
                <a:srgbClr val="4472C4"/>
              </a:solidFill>
            </a:ln>
          </p:spPr>
          <p:txBody>
            <a:bodyPr/>
            <a:lstStyle/>
            <a:p>
              <a:endParaRPr lang="en-US"/>
            </a:p>
          </p:txBody>
        </p:sp>
        <p:sp>
          <p:nvSpPr>
            <p:cNvPr id="67" name="Dynamic::gate-53">
              <a:extLst>
                <a:ext uri="{FF2B5EF4-FFF2-40B4-BE49-F238E27FC236}">
                  <a16:creationId xmlns:a16="http://schemas.microsoft.com/office/drawing/2014/main" id="{F33E3E3A-01B7-4499-2B0D-AF5960BE6843}"/>
                </a:ext>
              </a:extLst>
            </p:cNvPr>
            <p:cNvSpPr>
              <a:spLocks/>
            </p:cNvSpPr>
            <p:nvPr/>
          </p:nvSpPr>
          <p:spPr>
            <a:xfrm>
              <a:off x="8494877" y="2552700"/>
              <a:ext cx="219075" cy="457200"/>
            </a:xfrm>
            <a:prstGeom prst="rect">
              <a:avLst/>
            </a:prstGeom>
            <a:solidFill>
              <a:srgbClr val="DCE6F6"/>
            </a:solidFill>
            <a:ln w="16193">
              <a:solidFill>
                <a:srgbClr val="4472C4"/>
              </a:solidFill>
            </a:ln>
          </p:spPr>
          <p:txBody>
            <a:bodyPr/>
            <a:lstStyle/>
            <a:p>
              <a:endParaRPr lang="en-US"/>
            </a:p>
          </p:txBody>
        </p:sp>
        <p:sp>
          <p:nvSpPr>
            <p:cNvPr id="68" name="Dynamic::line-54">
              <a:extLst>
                <a:ext uri="{FF2B5EF4-FFF2-40B4-BE49-F238E27FC236}">
                  <a16:creationId xmlns:a16="http://schemas.microsoft.com/office/drawing/2014/main" id="{9B866E52-1401-693B-F024-AAB1C5BEBE34}"/>
                </a:ext>
              </a:extLst>
            </p:cNvPr>
            <p:cNvSpPr>
              <a:spLocks/>
            </p:cNvSpPr>
            <p:nvPr/>
          </p:nvSpPr>
          <p:spPr>
            <a:xfrm>
              <a:off x="9137814" y="2100263"/>
              <a:ext cx="152400" cy="0"/>
            </a:xfrm>
            <a:prstGeom prst="line">
              <a:avLst/>
            </a:prstGeom>
            <a:noFill/>
            <a:ln w="12383">
              <a:solidFill>
                <a:srgbClr val="548235"/>
              </a:solidFill>
            </a:ln>
          </p:spPr>
          <p:txBody>
            <a:bodyPr/>
            <a:lstStyle/>
            <a:p>
              <a:endParaRPr lang="en-US"/>
            </a:p>
          </p:txBody>
        </p:sp>
        <p:sp>
          <p:nvSpPr>
            <p:cNvPr id="69" name="Dynamic::line-55">
              <a:extLst>
                <a:ext uri="{FF2B5EF4-FFF2-40B4-BE49-F238E27FC236}">
                  <a16:creationId xmlns:a16="http://schemas.microsoft.com/office/drawing/2014/main" id="{5D430BD2-C369-FAF7-7257-BB90948F926A}"/>
                </a:ext>
              </a:extLst>
            </p:cNvPr>
            <p:cNvSpPr>
              <a:spLocks/>
            </p:cNvSpPr>
            <p:nvPr/>
          </p:nvSpPr>
          <p:spPr>
            <a:xfrm>
              <a:off x="9137814" y="2128838"/>
              <a:ext cx="152400" cy="0"/>
            </a:xfrm>
            <a:prstGeom prst="line">
              <a:avLst/>
            </a:prstGeom>
            <a:noFill/>
            <a:ln w="12383">
              <a:solidFill>
                <a:srgbClr val="548235"/>
              </a:solidFill>
            </a:ln>
          </p:spPr>
          <p:txBody>
            <a:bodyPr/>
            <a:lstStyle/>
            <a:p>
              <a:endParaRPr lang="en-US"/>
            </a:p>
          </p:txBody>
        </p:sp>
        <p:sp>
          <p:nvSpPr>
            <p:cNvPr id="70" name="Dynamic::line-56">
              <a:extLst>
                <a:ext uri="{FF2B5EF4-FFF2-40B4-BE49-F238E27FC236}">
                  <a16:creationId xmlns:a16="http://schemas.microsoft.com/office/drawing/2014/main" id="{F0ECCC79-E6AB-F52E-A1FF-A1338E58EC44}"/>
                </a:ext>
              </a:extLst>
            </p:cNvPr>
            <p:cNvSpPr>
              <a:spLocks/>
            </p:cNvSpPr>
            <p:nvPr/>
          </p:nvSpPr>
          <p:spPr>
            <a:xfrm>
              <a:off x="9275927" y="1752600"/>
              <a:ext cx="0" cy="361950"/>
            </a:xfrm>
            <a:prstGeom prst="line">
              <a:avLst/>
            </a:prstGeom>
            <a:noFill/>
            <a:ln w="12383">
              <a:solidFill>
                <a:srgbClr val="548235"/>
              </a:solidFill>
            </a:ln>
          </p:spPr>
          <p:txBody>
            <a:bodyPr/>
            <a:lstStyle/>
            <a:p>
              <a:endParaRPr lang="en-US"/>
            </a:p>
          </p:txBody>
        </p:sp>
        <p:sp>
          <p:nvSpPr>
            <p:cNvPr id="71" name="Dynamic::line-57">
              <a:extLst>
                <a:ext uri="{FF2B5EF4-FFF2-40B4-BE49-F238E27FC236}">
                  <a16:creationId xmlns:a16="http://schemas.microsoft.com/office/drawing/2014/main" id="{96DC9441-20C0-60C5-E777-E417D3D93873}"/>
                </a:ext>
              </a:extLst>
            </p:cNvPr>
            <p:cNvSpPr>
              <a:spLocks/>
            </p:cNvSpPr>
            <p:nvPr/>
          </p:nvSpPr>
          <p:spPr>
            <a:xfrm>
              <a:off x="9304502" y="1752600"/>
              <a:ext cx="0" cy="361950"/>
            </a:xfrm>
            <a:prstGeom prst="line">
              <a:avLst/>
            </a:prstGeom>
            <a:noFill/>
            <a:ln w="12383">
              <a:solidFill>
                <a:srgbClr val="548235"/>
              </a:solidFill>
            </a:ln>
          </p:spPr>
          <p:txBody>
            <a:bodyPr/>
            <a:lstStyle/>
            <a:p>
              <a:endParaRPr lang="en-US"/>
            </a:p>
          </p:txBody>
        </p:sp>
        <p:sp>
          <p:nvSpPr>
            <p:cNvPr id="72" name="Dynamic::line-58">
              <a:extLst>
                <a:ext uri="{FF2B5EF4-FFF2-40B4-BE49-F238E27FC236}">
                  <a16:creationId xmlns:a16="http://schemas.microsoft.com/office/drawing/2014/main" id="{DD5E5CBE-594A-A2DA-8D35-020025686C90}"/>
                </a:ext>
              </a:extLst>
            </p:cNvPr>
            <p:cNvSpPr>
              <a:spLocks/>
            </p:cNvSpPr>
            <p:nvPr/>
          </p:nvSpPr>
          <p:spPr>
            <a:xfrm>
              <a:off x="9290214" y="1738313"/>
              <a:ext cx="304800" cy="0"/>
            </a:xfrm>
            <a:prstGeom prst="line">
              <a:avLst/>
            </a:prstGeom>
            <a:noFill/>
            <a:ln w="12383">
              <a:solidFill>
                <a:srgbClr val="548235"/>
              </a:solidFill>
            </a:ln>
          </p:spPr>
          <p:txBody>
            <a:bodyPr/>
            <a:lstStyle/>
            <a:p>
              <a:endParaRPr lang="en-US"/>
            </a:p>
          </p:txBody>
        </p:sp>
        <p:sp>
          <p:nvSpPr>
            <p:cNvPr id="73" name="Dynamic::line-59">
              <a:extLst>
                <a:ext uri="{FF2B5EF4-FFF2-40B4-BE49-F238E27FC236}">
                  <a16:creationId xmlns:a16="http://schemas.microsoft.com/office/drawing/2014/main" id="{5F79701A-1261-13C4-0F86-F63CA046C99C}"/>
                </a:ext>
              </a:extLst>
            </p:cNvPr>
            <p:cNvSpPr>
              <a:spLocks/>
            </p:cNvSpPr>
            <p:nvPr/>
          </p:nvSpPr>
          <p:spPr>
            <a:xfrm>
              <a:off x="9290214" y="1766888"/>
              <a:ext cx="304800" cy="0"/>
            </a:xfrm>
            <a:prstGeom prst="line">
              <a:avLst/>
            </a:prstGeom>
            <a:noFill/>
            <a:ln w="12383">
              <a:solidFill>
                <a:srgbClr val="548235"/>
              </a:solidFill>
            </a:ln>
          </p:spPr>
          <p:txBody>
            <a:bodyPr/>
            <a:lstStyle/>
            <a:p>
              <a:endParaRPr lang="en-US"/>
            </a:p>
          </p:txBody>
        </p:sp>
        <p:sp>
          <p:nvSpPr>
            <p:cNvPr id="74" name="Dynamic::line-60">
              <a:extLst>
                <a:ext uri="{FF2B5EF4-FFF2-40B4-BE49-F238E27FC236}">
                  <a16:creationId xmlns:a16="http://schemas.microsoft.com/office/drawing/2014/main" id="{5E99DCB8-84C2-6A26-1CE4-44FCD7F91B11}"/>
                </a:ext>
              </a:extLst>
            </p:cNvPr>
            <p:cNvSpPr>
              <a:spLocks/>
            </p:cNvSpPr>
            <p:nvPr/>
          </p:nvSpPr>
          <p:spPr>
            <a:xfrm>
              <a:off x="9137814" y="2366963"/>
              <a:ext cx="295275" cy="0"/>
            </a:xfrm>
            <a:prstGeom prst="line">
              <a:avLst/>
            </a:prstGeom>
            <a:noFill/>
            <a:ln w="12383">
              <a:solidFill>
                <a:srgbClr val="548235"/>
              </a:solidFill>
            </a:ln>
          </p:spPr>
          <p:txBody>
            <a:bodyPr/>
            <a:lstStyle/>
            <a:p>
              <a:endParaRPr lang="en-US"/>
            </a:p>
          </p:txBody>
        </p:sp>
        <p:sp>
          <p:nvSpPr>
            <p:cNvPr id="75" name="Dynamic::line-61">
              <a:extLst>
                <a:ext uri="{FF2B5EF4-FFF2-40B4-BE49-F238E27FC236}">
                  <a16:creationId xmlns:a16="http://schemas.microsoft.com/office/drawing/2014/main" id="{DE74E99C-2CB9-D792-EB92-4313A05DE9DF}"/>
                </a:ext>
              </a:extLst>
            </p:cNvPr>
            <p:cNvSpPr>
              <a:spLocks/>
            </p:cNvSpPr>
            <p:nvPr/>
          </p:nvSpPr>
          <p:spPr>
            <a:xfrm>
              <a:off x="9137814" y="2395538"/>
              <a:ext cx="295275" cy="0"/>
            </a:xfrm>
            <a:prstGeom prst="line">
              <a:avLst/>
            </a:prstGeom>
            <a:noFill/>
            <a:ln w="12383">
              <a:solidFill>
                <a:srgbClr val="548235"/>
              </a:solidFill>
            </a:ln>
          </p:spPr>
          <p:txBody>
            <a:bodyPr/>
            <a:lstStyle/>
            <a:p>
              <a:endParaRPr lang="en-US"/>
            </a:p>
          </p:txBody>
        </p:sp>
        <p:sp>
          <p:nvSpPr>
            <p:cNvPr id="76" name="Dynamic::line-62">
              <a:extLst>
                <a:ext uri="{FF2B5EF4-FFF2-40B4-BE49-F238E27FC236}">
                  <a16:creationId xmlns:a16="http://schemas.microsoft.com/office/drawing/2014/main" id="{F2B497C1-3EA1-35B8-7FF8-B209076BCCD1}"/>
                </a:ext>
              </a:extLst>
            </p:cNvPr>
            <p:cNvSpPr>
              <a:spLocks/>
            </p:cNvSpPr>
            <p:nvPr/>
          </p:nvSpPr>
          <p:spPr>
            <a:xfrm>
              <a:off x="9418802" y="1866900"/>
              <a:ext cx="0" cy="514350"/>
            </a:xfrm>
            <a:prstGeom prst="line">
              <a:avLst/>
            </a:prstGeom>
            <a:noFill/>
            <a:ln w="12383">
              <a:solidFill>
                <a:srgbClr val="548235"/>
              </a:solidFill>
            </a:ln>
          </p:spPr>
          <p:txBody>
            <a:bodyPr/>
            <a:lstStyle/>
            <a:p>
              <a:endParaRPr lang="en-US"/>
            </a:p>
          </p:txBody>
        </p:sp>
        <p:sp>
          <p:nvSpPr>
            <p:cNvPr id="77" name="Dynamic::line-63">
              <a:extLst>
                <a:ext uri="{FF2B5EF4-FFF2-40B4-BE49-F238E27FC236}">
                  <a16:creationId xmlns:a16="http://schemas.microsoft.com/office/drawing/2014/main" id="{F1E42C1D-80CF-B22A-B87D-F26BB9614C69}"/>
                </a:ext>
              </a:extLst>
            </p:cNvPr>
            <p:cNvSpPr>
              <a:spLocks/>
            </p:cNvSpPr>
            <p:nvPr/>
          </p:nvSpPr>
          <p:spPr>
            <a:xfrm>
              <a:off x="9447377" y="1866900"/>
              <a:ext cx="0" cy="514350"/>
            </a:xfrm>
            <a:prstGeom prst="line">
              <a:avLst/>
            </a:prstGeom>
            <a:noFill/>
            <a:ln w="12383">
              <a:solidFill>
                <a:srgbClr val="548235"/>
              </a:solidFill>
            </a:ln>
          </p:spPr>
          <p:txBody>
            <a:bodyPr/>
            <a:lstStyle/>
            <a:p>
              <a:endParaRPr lang="en-US"/>
            </a:p>
          </p:txBody>
        </p:sp>
        <p:sp>
          <p:nvSpPr>
            <p:cNvPr id="78" name="Dynamic::line-64">
              <a:extLst>
                <a:ext uri="{FF2B5EF4-FFF2-40B4-BE49-F238E27FC236}">
                  <a16:creationId xmlns:a16="http://schemas.microsoft.com/office/drawing/2014/main" id="{B4E87EC2-D943-78E6-F4EF-B8CF33D66AFD}"/>
                </a:ext>
              </a:extLst>
            </p:cNvPr>
            <p:cNvSpPr>
              <a:spLocks/>
            </p:cNvSpPr>
            <p:nvPr/>
          </p:nvSpPr>
          <p:spPr>
            <a:xfrm>
              <a:off x="9433089" y="1852613"/>
              <a:ext cx="161925" cy="0"/>
            </a:xfrm>
            <a:prstGeom prst="line">
              <a:avLst/>
            </a:prstGeom>
            <a:noFill/>
            <a:ln w="12383">
              <a:solidFill>
                <a:srgbClr val="548235"/>
              </a:solidFill>
            </a:ln>
          </p:spPr>
          <p:txBody>
            <a:bodyPr/>
            <a:lstStyle/>
            <a:p>
              <a:endParaRPr lang="en-US"/>
            </a:p>
          </p:txBody>
        </p:sp>
        <p:sp>
          <p:nvSpPr>
            <p:cNvPr id="79" name="Dynamic::line-65">
              <a:extLst>
                <a:ext uri="{FF2B5EF4-FFF2-40B4-BE49-F238E27FC236}">
                  <a16:creationId xmlns:a16="http://schemas.microsoft.com/office/drawing/2014/main" id="{1EC3F769-BB16-5886-D173-2200DB571121}"/>
                </a:ext>
              </a:extLst>
            </p:cNvPr>
            <p:cNvSpPr>
              <a:spLocks/>
            </p:cNvSpPr>
            <p:nvPr/>
          </p:nvSpPr>
          <p:spPr>
            <a:xfrm>
              <a:off x="9433089" y="1881188"/>
              <a:ext cx="161925" cy="0"/>
            </a:xfrm>
            <a:prstGeom prst="line">
              <a:avLst/>
            </a:prstGeom>
            <a:noFill/>
            <a:ln w="12383">
              <a:solidFill>
                <a:srgbClr val="548235"/>
              </a:solidFill>
            </a:ln>
          </p:spPr>
          <p:txBody>
            <a:bodyPr/>
            <a:lstStyle/>
            <a:p>
              <a:endParaRPr lang="en-US"/>
            </a:p>
          </p:txBody>
        </p:sp>
        <p:sp>
          <p:nvSpPr>
            <p:cNvPr id="80" name="Dynamic::line-66">
              <a:extLst>
                <a:ext uri="{FF2B5EF4-FFF2-40B4-BE49-F238E27FC236}">
                  <a16:creationId xmlns:a16="http://schemas.microsoft.com/office/drawing/2014/main" id="{D516D96F-8E44-3A20-1FDE-31FDA6721163}"/>
                </a:ext>
              </a:extLst>
            </p:cNvPr>
            <p:cNvSpPr>
              <a:spLocks/>
            </p:cNvSpPr>
            <p:nvPr/>
          </p:nvSpPr>
          <p:spPr>
            <a:xfrm>
              <a:off x="9842664" y="1795463"/>
              <a:ext cx="571500" cy="0"/>
            </a:xfrm>
            <a:prstGeom prst="line">
              <a:avLst/>
            </a:prstGeom>
            <a:noFill/>
            <a:ln w="12383">
              <a:solidFill>
                <a:srgbClr val="548235"/>
              </a:solidFill>
            </a:ln>
          </p:spPr>
          <p:txBody>
            <a:bodyPr/>
            <a:lstStyle/>
            <a:p>
              <a:endParaRPr lang="en-US"/>
            </a:p>
          </p:txBody>
        </p:sp>
        <p:sp>
          <p:nvSpPr>
            <p:cNvPr id="81" name="Dynamic::line-67">
              <a:extLst>
                <a:ext uri="{FF2B5EF4-FFF2-40B4-BE49-F238E27FC236}">
                  <a16:creationId xmlns:a16="http://schemas.microsoft.com/office/drawing/2014/main" id="{88973D46-2220-7BB7-4168-AAC3E1C69392}"/>
                </a:ext>
              </a:extLst>
            </p:cNvPr>
            <p:cNvSpPr>
              <a:spLocks/>
            </p:cNvSpPr>
            <p:nvPr/>
          </p:nvSpPr>
          <p:spPr>
            <a:xfrm>
              <a:off x="9842664" y="1824038"/>
              <a:ext cx="571500" cy="0"/>
            </a:xfrm>
            <a:prstGeom prst="line">
              <a:avLst/>
            </a:prstGeom>
            <a:noFill/>
            <a:ln w="12383">
              <a:solidFill>
                <a:srgbClr val="548235"/>
              </a:solidFill>
            </a:ln>
          </p:spPr>
          <p:txBody>
            <a:bodyPr/>
            <a:lstStyle/>
            <a:p>
              <a:endParaRPr lang="en-US"/>
            </a:p>
          </p:txBody>
        </p:sp>
        <p:sp>
          <p:nvSpPr>
            <p:cNvPr id="82" name="Dynamic::line-68">
              <a:extLst>
                <a:ext uri="{FF2B5EF4-FFF2-40B4-BE49-F238E27FC236}">
                  <a16:creationId xmlns:a16="http://schemas.microsoft.com/office/drawing/2014/main" id="{312B1BAF-3485-114A-4CD4-55816ECFCAC1}"/>
                </a:ext>
              </a:extLst>
            </p:cNvPr>
            <p:cNvSpPr>
              <a:spLocks/>
            </p:cNvSpPr>
            <p:nvPr/>
          </p:nvSpPr>
          <p:spPr>
            <a:xfrm>
              <a:off x="10399877" y="1809750"/>
              <a:ext cx="0" cy="714375"/>
            </a:xfrm>
            <a:prstGeom prst="line">
              <a:avLst/>
            </a:prstGeom>
            <a:noFill/>
            <a:ln w="12383">
              <a:solidFill>
                <a:srgbClr val="548235"/>
              </a:solidFill>
            </a:ln>
          </p:spPr>
          <p:txBody>
            <a:bodyPr/>
            <a:lstStyle/>
            <a:p>
              <a:endParaRPr lang="en-US"/>
            </a:p>
          </p:txBody>
        </p:sp>
        <p:sp>
          <p:nvSpPr>
            <p:cNvPr id="83" name="Dynamic::line-69">
              <a:extLst>
                <a:ext uri="{FF2B5EF4-FFF2-40B4-BE49-F238E27FC236}">
                  <a16:creationId xmlns:a16="http://schemas.microsoft.com/office/drawing/2014/main" id="{4536F53E-DA9F-9562-134F-03AB25AD2173}"/>
                </a:ext>
              </a:extLst>
            </p:cNvPr>
            <p:cNvSpPr>
              <a:spLocks/>
            </p:cNvSpPr>
            <p:nvPr/>
          </p:nvSpPr>
          <p:spPr>
            <a:xfrm>
              <a:off x="10428452" y="1809750"/>
              <a:ext cx="0" cy="714375"/>
            </a:xfrm>
            <a:prstGeom prst="line">
              <a:avLst/>
            </a:prstGeom>
            <a:noFill/>
            <a:ln w="12383">
              <a:solidFill>
                <a:srgbClr val="548235"/>
              </a:solidFill>
            </a:ln>
          </p:spPr>
          <p:txBody>
            <a:bodyPr/>
            <a:lstStyle/>
            <a:p>
              <a:endParaRPr lang="en-US"/>
            </a:p>
          </p:txBody>
        </p:sp>
        <p:sp>
          <p:nvSpPr>
            <p:cNvPr id="84" name="Dynamic::gate-70">
              <a:extLst>
                <a:ext uri="{FF2B5EF4-FFF2-40B4-BE49-F238E27FC236}">
                  <a16:creationId xmlns:a16="http://schemas.microsoft.com/office/drawing/2014/main" id="{44A44105-962D-06BC-A467-0B203D0E1D79}"/>
                </a:ext>
              </a:extLst>
            </p:cNvPr>
            <p:cNvSpPr>
              <a:spLocks/>
            </p:cNvSpPr>
            <p:nvPr/>
          </p:nvSpPr>
          <p:spPr>
            <a:xfrm>
              <a:off x="8866352" y="2000250"/>
              <a:ext cx="276225" cy="228600"/>
            </a:xfrm>
            <a:prstGeom prst="rect">
              <a:avLst/>
            </a:prstGeom>
            <a:solidFill>
              <a:srgbClr val="F4F4F4"/>
            </a:solidFill>
            <a:ln w="16193">
              <a:solidFill>
                <a:srgbClr val="60666D"/>
              </a:solidFill>
            </a:ln>
          </p:spPr>
          <p:txBody>
            <a:bodyPr/>
            <a:lstStyle/>
            <a:p>
              <a:endParaRPr lang="en-US"/>
            </a:p>
          </p:txBody>
        </p:sp>
        <p:sp>
          <p:nvSpPr>
            <p:cNvPr id="85" name="Dynamic::meter-arc-71">
              <a:extLst>
                <a:ext uri="{FF2B5EF4-FFF2-40B4-BE49-F238E27FC236}">
                  <a16:creationId xmlns:a16="http://schemas.microsoft.com/office/drawing/2014/main" id="{E6EF7426-2C5D-AB4F-5B8B-534E6F2B4CAD}"/>
                </a:ext>
              </a:extLst>
            </p:cNvPr>
            <p:cNvSpPr>
              <a:spLocks/>
            </p:cNvSpPr>
            <p:nvPr/>
          </p:nvSpPr>
          <p:spPr>
            <a:xfrm>
              <a:off x="8871114" y="2000250"/>
              <a:ext cx="266700" cy="228600"/>
            </a:xfrm>
            <a:custGeom>
              <a:avLst/>
              <a:gdLst/>
              <a:ahLst/>
              <a:cxnLst/>
              <a:rect l="0" t="0" r="0" b="0"/>
              <a:pathLst>
                <a:path w="266700" h="228600">
                  <a:moveTo>
                    <a:pt x="57150" y="161925"/>
                  </a:moveTo>
                  <a:lnTo>
                    <a:pt x="59746" y="142203"/>
                  </a:lnTo>
                  <a:lnTo>
                    <a:pt x="67359" y="123825"/>
                  </a:lnTo>
                  <a:lnTo>
                    <a:pt x="79468" y="108043"/>
                  </a:lnTo>
                  <a:lnTo>
                    <a:pt x="95250" y="95934"/>
                  </a:lnTo>
                  <a:lnTo>
                    <a:pt x="113628" y="88321"/>
                  </a:lnTo>
                  <a:lnTo>
                    <a:pt x="133350" y="85725"/>
                  </a:lnTo>
                  <a:lnTo>
                    <a:pt x="153072" y="88321"/>
                  </a:lnTo>
                  <a:lnTo>
                    <a:pt x="171450" y="95934"/>
                  </a:lnTo>
                  <a:lnTo>
                    <a:pt x="187232" y="108043"/>
                  </a:lnTo>
                  <a:lnTo>
                    <a:pt x="199341" y="123825"/>
                  </a:lnTo>
                  <a:lnTo>
                    <a:pt x="206954" y="142203"/>
                  </a:lnTo>
                  <a:lnTo>
                    <a:pt x="209550" y="161925"/>
                  </a:lnTo>
                </a:path>
              </a:pathLst>
            </a:custGeom>
            <a:noFill/>
            <a:ln w="12383">
              <a:solidFill>
                <a:srgbClr val="60666D"/>
              </a:solidFill>
            </a:ln>
          </p:spPr>
          <p:txBody>
            <a:bodyPr/>
            <a:lstStyle/>
            <a:p>
              <a:endParaRPr lang="en-US"/>
            </a:p>
          </p:txBody>
        </p:sp>
        <p:sp>
          <p:nvSpPr>
            <p:cNvPr id="86" name="Dynamic::line-72">
              <a:extLst>
                <a:ext uri="{FF2B5EF4-FFF2-40B4-BE49-F238E27FC236}">
                  <a16:creationId xmlns:a16="http://schemas.microsoft.com/office/drawing/2014/main" id="{808B72E6-4C51-4AFB-EF87-4EC9601B535E}"/>
                </a:ext>
              </a:extLst>
            </p:cNvPr>
            <p:cNvSpPr>
              <a:spLocks/>
            </p:cNvSpPr>
            <p:nvPr/>
          </p:nvSpPr>
          <p:spPr>
            <a:xfrm flipV="1">
              <a:off x="9004464" y="2057400"/>
              <a:ext cx="57150" cy="104775"/>
            </a:xfrm>
            <a:prstGeom prst="line">
              <a:avLst/>
            </a:prstGeom>
            <a:noFill/>
            <a:ln w="13335">
              <a:solidFill>
                <a:srgbClr val="60666D"/>
              </a:solidFill>
            </a:ln>
          </p:spPr>
          <p:txBody>
            <a:bodyPr/>
            <a:lstStyle/>
            <a:p>
              <a:endParaRPr lang="en-US"/>
            </a:p>
          </p:txBody>
        </p:sp>
        <p:sp>
          <p:nvSpPr>
            <p:cNvPr id="87" name="Dynamic::ellipse-73">
              <a:extLst>
                <a:ext uri="{FF2B5EF4-FFF2-40B4-BE49-F238E27FC236}">
                  <a16:creationId xmlns:a16="http://schemas.microsoft.com/office/drawing/2014/main" id="{5F7FBFA2-A37B-E98E-2204-02F0E5DA4399}"/>
                </a:ext>
              </a:extLst>
            </p:cNvPr>
            <p:cNvSpPr>
              <a:spLocks/>
            </p:cNvSpPr>
            <p:nvPr/>
          </p:nvSpPr>
          <p:spPr>
            <a:xfrm>
              <a:off x="8992082" y="2149793"/>
              <a:ext cx="24765" cy="24765"/>
            </a:xfrm>
            <a:prstGeom prst="ellipse">
              <a:avLst/>
            </a:prstGeom>
            <a:solidFill>
              <a:srgbClr val="60666D"/>
            </a:solidFill>
            <a:ln w="9525">
              <a:solidFill>
                <a:srgbClr val="60666D"/>
              </a:solidFill>
            </a:ln>
          </p:spPr>
          <p:txBody>
            <a:bodyPr/>
            <a:lstStyle/>
            <a:p>
              <a:endParaRPr lang="en-US"/>
            </a:p>
          </p:txBody>
        </p:sp>
        <p:sp>
          <p:nvSpPr>
            <p:cNvPr id="88" name="Dynamic::gate-74">
              <a:extLst>
                <a:ext uri="{FF2B5EF4-FFF2-40B4-BE49-F238E27FC236}">
                  <a16:creationId xmlns:a16="http://schemas.microsoft.com/office/drawing/2014/main" id="{686F9E22-B658-0DBB-61A0-07F82D9A7C8C}"/>
                </a:ext>
              </a:extLst>
            </p:cNvPr>
            <p:cNvSpPr>
              <a:spLocks/>
            </p:cNvSpPr>
            <p:nvPr/>
          </p:nvSpPr>
          <p:spPr>
            <a:xfrm>
              <a:off x="8866352" y="2266950"/>
              <a:ext cx="276225" cy="228600"/>
            </a:xfrm>
            <a:prstGeom prst="rect">
              <a:avLst/>
            </a:prstGeom>
            <a:solidFill>
              <a:srgbClr val="F4F4F4"/>
            </a:solidFill>
            <a:ln w="16193">
              <a:solidFill>
                <a:srgbClr val="60666D"/>
              </a:solidFill>
            </a:ln>
          </p:spPr>
          <p:txBody>
            <a:bodyPr/>
            <a:lstStyle/>
            <a:p>
              <a:endParaRPr lang="en-US"/>
            </a:p>
          </p:txBody>
        </p:sp>
        <p:sp>
          <p:nvSpPr>
            <p:cNvPr id="89" name="Dynamic::meter-arc-75">
              <a:extLst>
                <a:ext uri="{FF2B5EF4-FFF2-40B4-BE49-F238E27FC236}">
                  <a16:creationId xmlns:a16="http://schemas.microsoft.com/office/drawing/2014/main" id="{80A31271-096C-1943-BF32-F57DE556C9AF}"/>
                </a:ext>
              </a:extLst>
            </p:cNvPr>
            <p:cNvSpPr>
              <a:spLocks/>
            </p:cNvSpPr>
            <p:nvPr/>
          </p:nvSpPr>
          <p:spPr>
            <a:xfrm>
              <a:off x="8871114" y="2266950"/>
              <a:ext cx="266700" cy="228600"/>
            </a:xfrm>
            <a:custGeom>
              <a:avLst/>
              <a:gdLst/>
              <a:ahLst/>
              <a:cxnLst/>
              <a:rect l="0" t="0" r="0" b="0"/>
              <a:pathLst>
                <a:path w="266700" h="228600">
                  <a:moveTo>
                    <a:pt x="57150" y="161925"/>
                  </a:moveTo>
                  <a:lnTo>
                    <a:pt x="59746" y="142203"/>
                  </a:lnTo>
                  <a:lnTo>
                    <a:pt x="67359" y="123825"/>
                  </a:lnTo>
                  <a:lnTo>
                    <a:pt x="79468" y="108043"/>
                  </a:lnTo>
                  <a:lnTo>
                    <a:pt x="95250" y="95934"/>
                  </a:lnTo>
                  <a:lnTo>
                    <a:pt x="113628" y="88321"/>
                  </a:lnTo>
                  <a:lnTo>
                    <a:pt x="133350" y="85725"/>
                  </a:lnTo>
                  <a:lnTo>
                    <a:pt x="153072" y="88321"/>
                  </a:lnTo>
                  <a:lnTo>
                    <a:pt x="171450" y="95934"/>
                  </a:lnTo>
                  <a:lnTo>
                    <a:pt x="187232" y="108043"/>
                  </a:lnTo>
                  <a:lnTo>
                    <a:pt x="199341" y="123825"/>
                  </a:lnTo>
                  <a:lnTo>
                    <a:pt x="206954" y="142203"/>
                  </a:lnTo>
                  <a:lnTo>
                    <a:pt x="209550" y="161925"/>
                  </a:lnTo>
                </a:path>
              </a:pathLst>
            </a:custGeom>
            <a:noFill/>
            <a:ln w="12383">
              <a:solidFill>
                <a:srgbClr val="60666D"/>
              </a:solidFill>
            </a:ln>
          </p:spPr>
          <p:txBody>
            <a:bodyPr/>
            <a:lstStyle/>
            <a:p>
              <a:endParaRPr lang="en-US"/>
            </a:p>
          </p:txBody>
        </p:sp>
        <p:sp>
          <p:nvSpPr>
            <p:cNvPr id="90" name="Dynamic::line-76">
              <a:extLst>
                <a:ext uri="{FF2B5EF4-FFF2-40B4-BE49-F238E27FC236}">
                  <a16:creationId xmlns:a16="http://schemas.microsoft.com/office/drawing/2014/main" id="{9067B72F-78C0-CEF1-5C68-010AE790F4F8}"/>
                </a:ext>
              </a:extLst>
            </p:cNvPr>
            <p:cNvSpPr>
              <a:spLocks/>
            </p:cNvSpPr>
            <p:nvPr/>
          </p:nvSpPr>
          <p:spPr>
            <a:xfrm flipV="1">
              <a:off x="9004464" y="2324100"/>
              <a:ext cx="57150" cy="104775"/>
            </a:xfrm>
            <a:prstGeom prst="line">
              <a:avLst/>
            </a:prstGeom>
            <a:noFill/>
            <a:ln w="13335">
              <a:solidFill>
                <a:srgbClr val="60666D"/>
              </a:solidFill>
            </a:ln>
          </p:spPr>
          <p:txBody>
            <a:bodyPr/>
            <a:lstStyle/>
            <a:p>
              <a:endParaRPr lang="en-US"/>
            </a:p>
          </p:txBody>
        </p:sp>
        <p:sp>
          <p:nvSpPr>
            <p:cNvPr id="91" name="Dynamic::ellipse-77">
              <a:extLst>
                <a:ext uri="{FF2B5EF4-FFF2-40B4-BE49-F238E27FC236}">
                  <a16:creationId xmlns:a16="http://schemas.microsoft.com/office/drawing/2014/main" id="{0490D5A4-6582-654B-F107-E94E4BF03844}"/>
                </a:ext>
              </a:extLst>
            </p:cNvPr>
            <p:cNvSpPr>
              <a:spLocks/>
            </p:cNvSpPr>
            <p:nvPr/>
          </p:nvSpPr>
          <p:spPr>
            <a:xfrm>
              <a:off x="8992082" y="2416493"/>
              <a:ext cx="24765" cy="24765"/>
            </a:xfrm>
            <a:prstGeom prst="ellipse">
              <a:avLst/>
            </a:prstGeom>
            <a:solidFill>
              <a:srgbClr val="60666D"/>
            </a:solidFill>
            <a:ln w="9525">
              <a:solidFill>
                <a:srgbClr val="60666D"/>
              </a:solidFill>
            </a:ln>
          </p:spPr>
          <p:txBody>
            <a:bodyPr/>
            <a:lstStyle/>
            <a:p>
              <a:endParaRPr lang="en-US"/>
            </a:p>
          </p:txBody>
        </p:sp>
        <p:sp>
          <p:nvSpPr>
            <p:cNvPr id="92" name="Dynamic::gate-78">
              <a:extLst>
                <a:ext uri="{FF2B5EF4-FFF2-40B4-BE49-F238E27FC236}">
                  <a16:creationId xmlns:a16="http://schemas.microsoft.com/office/drawing/2014/main" id="{583920F4-CC2E-6B50-F5FC-26F5CFEF9DBB}"/>
                </a:ext>
              </a:extLst>
            </p:cNvPr>
            <p:cNvSpPr>
              <a:spLocks/>
            </p:cNvSpPr>
            <p:nvPr/>
          </p:nvSpPr>
          <p:spPr>
            <a:xfrm>
              <a:off x="9585489" y="1685925"/>
              <a:ext cx="266700" cy="247650"/>
            </a:xfrm>
            <a:prstGeom prst="rect">
              <a:avLst/>
            </a:prstGeom>
            <a:solidFill>
              <a:srgbClr val="E7EFDF"/>
            </a:solidFill>
            <a:ln w="16193">
              <a:solidFill>
                <a:srgbClr val="548235"/>
              </a:solidFill>
            </a:ln>
          </p:spPr>
          <p:txBody>
            <a:bodyPr/>
            <a:lstStyle/>
            <a:p>
              <a:endParaRPr lang="en-US"/>
            </a:p>
          </p:txBody>
        </p:sp>
        <p:sp>
          <p:nvSpPr>
            <p:cNvPr id="93" name="Dynamic::ellipse-79">
              <a:extLst>
                <a:ext uri="{FF2B5EF4-FFF2-40B4-BE49-F238E27FC236}">
                  <a16:creationId xmlns:a16="http://schemas.microsoft.com/office/drawing/2014/main" id="{5D8E075B-4722-7274-1F37-BF8EC883DBF6}"/>
                </a:ext>
              </a:extLst>
            </p:cNvPr>
            <p:cNvSpPr>
              <a:spLocks/>
            </p:cNvSpPr>
            <p:nvPr/>
          </p:nvSpPr>
          <p:spPr>
            <a:xfrm>
              <a:off x="9652164" y="1743075"/>
              <a:ext cx="133350" cy="133350"/>
            </a:xfrm>
            <a:prstGeom prst="ellipse">
              <a:avLst/>
            </a:prstGeom>
            <a:solidFill>
              <a:srgbClr val="FFFFFF"/>
            </a:solidFill>
            <a:ln w="18098">
              <a:solidFill>
                <a:srgbClr val="548235"/>
              </a:solidFill>
            </a:ln>
          </p:spPr>
          <p:txBody>
            <a:bodyPr/>
            <a:lstStyle/>
            <a:p>
              <a:endParaRPr lang="en-US"/>
            </a:p>
          </p:txBody>
        </p:sp>
        <p:sp>
          <p:nvSpPr>
            <p:cNvPr id="94" name="Dynamic::line-80">
              <a:extLst>
                <a:ext uri="{FF2B5EF4-FFF2-40B4-BE49-F238E27FC236}">
                  <a16:creationId xmlns:a16="http://schemas.microsoft.com/office/drawing/2014/main" id="{4815F35A-D683-0BB3-6763-A22933AA178F}"/>
                </a:ext>
              </a:extLst>
            </p:cNvPr>
            <p:cNvSpPr>
              <a:spLocks/>
            </p:cNvSpPr>
            <p:nvPr/>
          </p:nvSpPr>
          <p:spPr>
            <a:xfrm>
              <a:off x="9671214" y="1809750"/>
              <a:ext cx="95250" cy="0"/>
            </a:xfrm>
            <a:prstGeom prst="line">
              <a:avLst/>
            </a:prstGeom>
            <a:noFill/>
            <a:ln w="15240">
              <a:solidFill>
                <a:srgbClr val="548235"/>
              </a:solidFill>
            </a:ln>
          </p:spPr>
          <p:txBody>
            <a:bodyPr/>
            <a:lstStyle/>
            <a:p>
              <a:endParaRPr lang="en-US"/>
            </a:p>
          </p:txBody>
        </p:sp>
        <p:sp>
          <p:nvSpPr>
            <p:cNvPr id="95" name="Dynamic::line-81">
              <a:extLst>
                <a:ext uri="{FF2B5EF4-FFF2-40B4-BE49-F238E27FC236}">
                  <a16:creationId xmlns:a16="http://schemas.microsoft.com/office/drawing/2014/main" id="{D50E5417-BD73-FBC3-2D6C-ED2AFF94CF05}"/>
                </a:ext>
              </a:extLst>
            </p:cNvPr>
            <p:cNvSpPr>
              <a:spLocks/>
            </p:cNvSpPr>
            <p:nvPr/>
          </p:nvSpPr>
          <p:spPr>
            <a:xfrm>
              <a:off x="9718839" y="1762125"/>
              <a:ext cx="0" cy="95250"/>
            </a:xfrm>
            <a:prstGeom prst="line">
              <a:avLst/>
            </a:prstGeom>
            <a:noFill/>
            <a:ln w="15240">
              <a:solidFill>
                <a:srgbClr val="548235"/>
              </a:solidFill>
            </a:ln>
          </p:spPr>
          <p:txBody>
            <a:bodyPr/>
            <a:lstStyle/>
            <a:p>
              <a:endParaRPr lang="en-US"/>
            </a:p>
          </p:txBody>
        </p:sp>
        <p:sp>
          <p:nvSpPr>
            <p:cNvPr id="96" name="Dynamic::gate-82">
              <a:extLst>
                <a:ext uri="{FF2B5EF4-FFF2-40B4-BE49-F238E27FC236}">
                  <a16:creationId xmlns:a16="http://schemas.microsoft.com/office/drawing/2014/main" id="{A48556D5-E96E-CC14-C2E8-30151FE4093C}"/>
                </a:ext>
              </a:extLst>
            </p:cNvPr>
            <p:cNvSpPr>
              <a:spLocks/>
            </p:cNvSpPr>
            <p:nvPr/>
          </p:nvSpPr>
          <p:spPr>
            <a:xfrm>
              <a:off x="10285577" y="2524125"/>
              <a:ext cx="257175" cy="247650"/>
            </a:xfrm>
            <a:prstGeom prst="rect">
              <a:avLst/>
            </a:prstGeom>
            <a:solidFill>
              <a:srgbClr val="DCE6F6"/>
            </a:solidFill>
            <a:ln w="16193">
              <a:solidFill>
                <a:srgbClr val="4472C4"/>
              </a:solidFill>
            </a:ln>
          </p:spPr>
          <p:txBody>
            <a:bodyPr wrap="none" lIns="0" tIns="0" rIns="0" bIns="0" anchor="ctr"/>
            <a:lstStyle/>
            <a:p>
              <a:pPr algn="ctr">
                <a:defRPr sz="1275">
                  <a:solidFill>
                    <a:srgbClr val="4472C4"/>
                  </a:solidFill>
                  <a:latin typeface="Calibri"/>
                  <a:ea typeface="Calibri"/>
                  <a:cs typeface="Calibri"/>
                </a:defRPr>
              </a:pPr>
              <a:r>
                <a:rPr sz="1275">
                  <a:solidFill>
                    <a:srgbClr val="4472C4"/>
                  </a:solidFill>
                  <a:latin typeface="Calibri"/>
                  <a:ea typeface="Calibri"/>
                  <a:cs typeface="Calibri"/>
                </a:rPr>
                <a:t>X</a:t>
              </a:r>
            </a:p>
          </p:txBody>
        </p:sp>
        <p:sp>
          <p:nvSpPr>
            <p:cNvPr id="97" name="Dynamic::gate-83">
              <a:extLst>
                <a:ext uri="{FF2B5EF4-FFF2-40B4-BE49-F238E27FC236}">
                  <a16:creationId xmlns:a16="http://schemas.microsoft.com/office/drawing/2014/main" id="{86E535FB-4724-6A2A-46D9-BB9F25A7D743}"/>
                </a:ext>
              </a:extLst>
            </p:cNvPr>
            <p:cNvSpPr>
              <a:spLocks/>
            </p:cNvSpPr>
            <p:nvPr/>
          </p:nvSpPr>
          <p:spPr>
            <a:xfrm>
              <a:off x="9790277" y="2814638"/>
              <a:ext cx="219075" cy="200025"/>
            </a:xfrm>
            <a:prstGeom prst="rect">
              <a:avLst/>
            </a:prstGeom>
            <a:solidFill>
              <a:srgbClr val="DCE6F6"/>
            </a:solidFill>
            <a:ln w="16193">
              <a:solidFill>
                <a:srgbClr val="4472C4"/>
              </a:solidFill>
            </a:ln>
          </p:spPr>
          <p:txBody>
            <a:bodyPr/>
            <a:lstStyle/>
            <a:p>
              <a:endParaRPr lang="en-US"/>
            </a:p>
          </p:txBody>
        </p:sp>
        <p:sp>
          <p:nvSpPr>
            <p:cNvPr id="98" name="Dynamic::label-84">
              <a:extLst>
                <a:ext uri="{FF2B5EF4-FFF2-40B4-BE49-F238E27FC236}">
                  <a16:creationId xmlns:a16="http://schemas.microsoft.com/office/drawing/2014/main" id="{472A40AA-5D0A-FD92-0C24-919F14B2C82A}"/>
                </a:ext>
              </a:extLst>
            </p:cNvPr>
            <p:cNvSpPr>
              <a:spLocks/>
            </p:cNvSpPr>
            <p:nvPr/>
          </p:nvSpPr>
          <p:spPr>
            <a:xfrm>
              <a:off x="7747164" y="3162300"/>
              <a:ext cx="327660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lang="en-US" sz="2175" dirty="0">
                  <a:solidFill>
                    <a:srgbClr val="161616"/>
                  </a:solidFill>
                  <a:latin typeface="Calibri"/>
                  <a:ea typeface="Calibri"/>
                  <a:cs typeface="Calibri"/>
                </a:rPr>
                <a:t>Dynamic QNC⁰</a:t>
              </a:r>
              <a:endParaRPr sz="2175" dirty="0">
                <a:solidFill>
                  <a:srgbClr val="161616"/>
                </a:solidFill>
                <a:latin typeface="Calibri"/>
                <a:ea typeface="Calibri"/>
                <a:cs typeface="Calibri"/>
              </a:endParaRPr>
            </a:p>
          </p:txBody>
        </p:sp>
      </p:grpSp>
      <p:pic>
        <p:nvPicPr>
          <p:cNvPr id="5" name="Picture 2" descr="Analog simulators of quantum chemistry – QUINFOG">
            <a:extLst>
              <a:ext uri="{FF2B5EF4-FFF2-40B4-BE49-F238E27FC236}">
                <a16:creationId xmlns:a16="http://schemas.microsoft.com/office/drawing/2014/main" id="{40DF4072-53A0-6E9C-4616-2614B2BDFA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892" y="4078005"/>
            <a:ext cx="2724520" cy="15448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861E9A5-B447-AF8D-FFC0-F38946B48CE7}"/>
              </a:ext>
            </a:extLst>
          </p:cNvPr>
          <p:cNvSpPr txBox="1"/>
          <p:nvPr/>
        </p:nvSpPr>
        <p:spPr>
          <a:xfrm>
            <a:off x="477551" y="5723714"/>
            <a:ext cx="2933202" cy="646331"/>
          </a:xfrm>
          <a:prstGeom prst="rect">
            <a:avLst/>
          </a:prstGeom>
          <a:noFill/>
        </p:spPr>
        <p:txBody>
          <a:bodyPr wrap="square" rtlCol="0">
            <a:spAutoFit/>
          </a:bodyPr>
          <a:lstStyle/>
          <a:p>
            <a:pPr algn="ctr"/>
            <a:r>
              <a:rPr lang="en-US" dirty="0"/>
              <a:t>O(1)-time Hamiltonian</a:t>
            </a:r>
            <a:br>
              <a:rPr lang="en-US" dirty="0"/>
            </a:br>
            <a:r>
              <a:rPr lang="en-US" dirty="0"/>
              <a:t>simulators</a:t>
            </a:r>
          </a:p>
        </p:txBody>
      </p:sp>
      <p:pic>
        <p:nvPicPr>
          <p:cNvPr id="3" name="Picture 2">
            <a:extLst>
              <a:ext uri="{FF2B5EF4-FFF2-40B4-BE49-F238E27FC236}">
                <a16:creationId xmlns:a16="http://schemas.microsoft.com/office/drawing/2014/main" id="{1A8D4477-ECC6-E69F-2A30-A61D9DF51E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2097" y="6973990"/>
            <a:ext cx="3056443" cy="1149350"/>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a:extLst>
              <a:ext uri="{FF2B5EF4-FFF2-40B4-BE49-F238E27FC236}">
                <a16:creationId xmlns:a16="http://schemas.microsoft.com/office/drawing/2014/main" id="{A0C42F02-13A3-DAAF-50EE-160B719D277E}"/>
              </a:ext>
            </a:extLst>
          </p:cNvPr>
          <p:cNvSpPr/>
          <p:nvPr/>
        </p:nvSpPr>
        <p:spPr>
          <a:xfrm>
            <a:off x="8092640" y="1340213"/>
            <a:ext cx="3480662" cy="2481160"/>
          </a:xfrm>
          <a:prstGeom prst="roundRect">
            <a:avLst/>
          </a:prstGeom>
          <a:noFill/>
          <a:ln w="38100">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D03A419-3A27-EADD-25E5-54E5DC1D2FD3}"/>
              </a:ext>
            </a:extLst>
          </p:cNvPr>
          <p:cNvSpPr txBox="1"/>
          <p:nvPr/>
        </p:nvSpPr>
        <p:spPr>
          <a:xfrm>
            <a:off x="8368841" y="843240"/>
            <a:ext cx="3204461" cy="369332"/>
          </a:xfrm>
          <a:prstGeom prst="rect">
            <a:avLst/>
          </a:prstGeom>
          <a:noFill/>
        </p:spPr>
        <p:txBody>
          <a:bodyPr wrap="square" rtlCol="0">
            <a:spAutoFit/>
          </a:bodyPr>
          <a:lstStyle/>
          <a:p>
            <a:r>
              <a:rPr lang="en-US" b="1" dirty="0">
                <a:solidFill>
                  <a:srgbClr val="FF0000"/>
                </a:solidFill>
              </a:rPr>
              <a:t>Most experimentally relevant</a:t>
            </a:r>
          </a:p>
        </p:txBody>
      </p:sp>
    </p:spTree>
    <p:extLst>
      <p:ext uri="{BB962C8B-B14F-4D97-AF65-F5344CB8AC3E}">
        <p14:creationId xmlns:p14="http://schemas.microsoft.com/office/powerpoint/2010/main" val="779370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38BC8-DBA6-3E6B-5A31-59893AF352AA}"/>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EA8D9B09-7AAA-208F-FBDD-7319A8253F80}"/>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A zoo of constant-time models</a:t>
            </a:r>
          </a:p>
        </p:txBody>
      </p:sp>
      <p:grpSp>
        <p:nvGrpSpPr>
          <p:cNvPr id="12" name="QNC⁰ specimen">
            <a:extLst>
              <a:ext uri="{FF2B5EF4-FFF2-40B4-BE49-F238E27FC236}">
                <a16:creationId xmlns:a16="http://schemas.microsoft.com/office/drawing/2014/main" id="{87A3FF91-A45A-C3B4-A516-3F66903C6460}"/>
              </a:ext>
            </a:extLst>
          </p:cNvPr>
          <p:cNvGrpSpPr/>
          <p:nvPr/>
        </p:nvGrpSpPr>
        <p:grpSpPr>
          <a:xfrm>
            <a:off x="753527" y="1909763"/>
            <a:ext cx="2381250" cy="1519237"/>
            <a:chOff x="542925" y="3119438"/>
            <a:chExt cx="2381250" cy="1519237"/>
          </a:xfrm>
        </p:grpSpPr>
        <p:sp>
          <p:nvSpPr>
            <p:cNvPr id="13" name="QNC0::line-2">
              <a:extLst>
                <a:ext uri="{FF2B5EF4-FFF2-40B4-BE49-F238E27FC236}">
                  <a16:creationId xmlns:a16="http://schemas.microsoft.com/office/drawing/2014/main" id="{D18570A4-38C1-2ED6-F32C-E550D35784E4}"/>
                </a:ext>
              </a:extLst>
            </p:cNvPr>
            <p:cNvSpPr>
              <a:spLocks/>
            </p:cNvSpPr>
            <p:nvPr/>
          </p:nvSpPr>
          <p:spPr>
            <a:xfrm>
              <a:off x="742950" y="3219450"/>
              <a:ext cx="1971675" cy="0"/>
            </a:xfrm>
            <a:prstGeom prst="line">
              <a:avLst/>
            </a:prstGeom>
            <a:noFill/>
            <a:ln w="17145">
              <a:solidFill>
                <a:srgbClr val="444444"/>
              </a:solidFill>
            </a:ln>
          </p:spPr>
          <p:txBody>
            <a:bodyPr/>
            <a:lstStyle/>
            <a:p>
              <a:endParaRPr lang="en-US"/>
            </a:p>
          </p:txBody>
        </p:sp>
        <p:sp>
          <p:nvSpPr>
            <p:cNvPr id="14" name="QNC0::line-3">
              <a:extLst>
                <a:ext uri="{FF2B5EF4-FFF2-40B4-BE49-F238E27FC236}">
                  <a16:creationId xmlns:a16="http://schemas.microsoft.com/office/drawing/2014/main" id="{733C8276-D94B-EA3D-48C0-99F85B523591}"/>
                </a:ext>
              </a:extLst>
            </p:cNvPr>
            <p:cNvSpPr>
              <a:spLocks/>
            </p:cNvSpPr>
            <p:nvPr/>
          </p:nvSpPr>
          <p:spPr>
            <a:xfrm>
              <a:off x="742950" y="3486150"/>
              <a:ext cx="1971675" cy="0"/>
            </a:xfrm>
            <a:prstGeom prst="line">
              <a:avLst/>
            </a:prstGeom>
            <a:noFill/>
            <a:ln w="17145">
              <a:solidFill>
                <a:srgbClr val="444444"/>
              </a:solidFill>
            </a:ln>
          </p:spPr>
          <p:txBody>
            <a:bodyPr/>
            <a:lstStyle/>
            <a:p>
              <a:endParaRPr lang="en-US"/>
            </a:p>
          </p:txBody>
        </p:sp>
        <p:sp>
          <p:nvSpPr>
            <p:cNvPr id="15" name="QNC0::line-4">
              <a:extLst>
                <a:ext uri="{FF2B5EF4-FFF2-40B4-BE49-F238E27FC236}">
                  <a16:creationId xmlns:a16="http://schemas.microsoft.com/office/drawing/2014/main" id="{E4353083-4829-7A9F-FF29-973B63BD400A}"/>
                </a:ext>
              </a:extLst>
            </p:cNvPr>
            <p:cNvSpPr>
              <a:spLocks/>
            </p:cNvSpPr>
            <p:nvPr/>
          </p:nvSpPr>
          <p:spPr>
            <a:xfrm>
              <a:off x="742950" y="3752850"/>
              <a:ext cx="1971675" cy="0"/>
            </a:xfrm>
            <a:prstGeom prst="line">
              <a:avLst/>
            </a:prstGeom>
            <a:noFill/>
            <a:ln w="17145">
              <a:solidFill>
                <a:srgbClr val="444444"/>
              </a:solidFill>
            </a:ln>
          </p:spPr>
          <p:txBody>
            <a:bodyPr/>
            <a:lstStyle/>
            <a:p>
              <a:endParaRPr lang="en-US"/>
            </a:p>
          </p:txBody>
        </p:sp>
        <p:sp>
          <p:nvSpPr>
            <p:cNvPr id="16" name="QNC0::line-5">
              <a:extLst>
                <a:ext uri="{FF2B5EF4-FFF2-40B4-BE49-F238E27FC236}">
                  <a16:creationId xmlns:a16="http://schemas.microsoft.com/office/drawing/2014/main" id="{406866FD-E070-DAB6-F6B3-BE410E7F2E37}"/>
                </a:ext>
              </a:extLst>
            </p:cNvPr>
            <p:cNvSpPr>
              <a:spLocks/>
            </p:cNvSpPr>
            <p:nvPr/>
          </p:nvSpPr>
          <p:spPr>
            <a:xfrm>
              <a:off x="742950" y="4019550"/>
              <a:ext cx="1971675" cy="0"/>
            </a:xfrm>
            <a:prstGeom prst="line">
              <a:avLst/>
            </a:prstGeom>
            <a:noFill/>
            <a:ln w="17145">
              <a:solidFill>
                <a:srgbClr val="444444"/>
              </a:solidFill>
            </a:ln>
          </p:spPr>
          <p:txBody>
            <a:bodyPr/>
            <a:lstStyle/>
            <a:p>
              <a:endParaRPr lang="en-US"/>
            </a:p>
          </p:txBody>
        </p:sp>
        <p:sp>
          <p:nvSpPr>
            <p:cNvPr id="17" name="QNC0::gate-6">
              <a:extLst>
                <a:ext uri="{FF2B5EF4-FFF2-40B4-BE49-F238E27FC236}">
                  <a16:creationId xmlns:a16="http://schemas.microsoft.com/office/drawing/2014/main" id="{D9615201-0F44-873E-C8B8-122BFE65FCC8}"/>
                </a:ext>
              </a:extLst>
            </p:cNvPr>
            <p:cNvSpPr>
              <a:spLocks/>
            </p:cNvSpPr>
            <p:nvPr/>
          </p:nvSpPr>
          <p:spPr>
            <a:xfrm>
              <a:off x="952500" y="3124200"/>
              <a:ext cx="228600" cy="457200"/>
            </a:xfrm>
            <a:prstGeom prst="rect">
              <a:avLst/>
            </a:prstGeom>
            <a:solidFill>
              <a:srgbClr val="DCE6F6"/>
            </a:solidFill>
            <a:ln w="16193">
              <a:solidFill>
                <a:srgbClr val="4472C4"/>
              </a:solidFill>
            </a:ln>
          </p:spPr>
          <p:txBody>
            <a:bodyPr/>
            <a:lstStyle/>
            <a:p>
              <a:endParaRPr lang="en-US"/>
            </a:p>
          </p:txBody>
        </p:sp>
        <p:sp>
          <p:nvSpPr>
            <p:cNvPr id="18" name="QNC0::gate-7">
              <a:extLst>
                <a:ext uri="{FF2B5EF4-FFF2-40B4-BE49-F238E27FC236}">
                  <a16:creationId xmlns:a16="http://schemas.microsoft.com/office/drawing/2014/main" id="{3CA2B2D7-AA17-2FE4-35EE-E0DC9B715D07}"/>
                </a:ext>
              </a:extLst>
            </p:cNvPr>
            <p:cNvSpPr>
              <a:spLocks/>
            </p:cNvSpPr>
            <p:nvPr/>
          </p:nvSpPr>
          <p:spPr>
            <a:xfrm>
              <a:off x="957263" y="3919538"/>
              <a:ext cx="219075" cy="200025"/>
            </a:xfrm>
            <a:prstGeom prst="rect">
              <a:avLst/>
            </a:prstGeom>
            <a:solidFill>
              <a:srgbClr val="DCE6F6"/>
            </a:solidFill>
            <a:ln w="16193">
              <a:solidFill>
                <a:srgbClr val="4472C4"/>
              </a:solidFill>
            </a:ln>
          </p:spPr>
          <p:txBody>
            <a:bodyPr/>
            <a:lstStyle/>
            <a:p>
              <a:endParaRPr lang="en-US"/>
            </a:p>
          </p:txBody>
        </p:sp>
        <p:sp>
          <p:nvSpPr>
            <p:cNvPr id="19" name="QNC0::gate-8">
              <a:extLst>
                <a:ext uri="{FF2B5EF4-FFF2-40B4-BE49-F238E27FC236}">
                  <a16:creationId xmlns:a16="http://schemas.microsoft.com/office/drawing/2014/main" id="{9EC5D7C1-5F37-82CC-2174-969F76D8FA3C}"/>
                </a:ext>
              </a:extLst>
            </p:cNvPr>
            <p:cNvSpPr>
              <a:spLocks/>
            </p:cNvSpPr>
            <p:nvPr/>
          </p:nvSpPr>
          <p:spPr>
            <a:xfrm>
              <a:off x="1443038" y="3119438"/>
              <a:ext cx="219075" cy="200025"/>
            </a:xfrm>
            <a:prstGeom prst="rect">
              <a:avLst/>
            </a:prstGeom>
            <a:solidFill>
              <a:srgbClr val="DCE6F6"/>
            </a:solidFill>
            <a:ln w="16193">
              <a:solidFill>
                <a:srgbClr val="4472C4"/>
              </a:solidFill>
            </a:ln>
          </p:spPr>
          <p:txBody>
            <a:bodyPr/>
            <a:lstStyle/>
            <a:p>
              <a:endParaRPr lang="en-US"/>
            </a:p>
          </p:txBody>
        </p:sp>
        <p:sp>
          <p:nvSpPr>
            <p:cNvPr id="20" name="QNC0::gate-9">
              <a:extLst>
                <a:ext uri="{FF2B5EF4-FFF2-40B4-BE49-F238E27FC236}">
                  <a16:creationId xmlns:a16="http://schemas.microsoft.com/office/drawing/2014/main" id="{FA2AEEFB-9A03-7870-1B98-0267EF5B38AE}"/>
                </a:ext>
              </a:extLst>
            </p:cNvPr>
            <p:cNvSpPr>
              <a:spLocks/>
            </p:cNvSpPr>
            <p:nvPr/>
          </p:nvSpPr>
          <p:spPr>
            <a:xfrm>
              <a:off x="1438275" y="3657600"/>
              <a:ext cx="228600" cy="457200"/>
            </a:xfrm>
            <a:prstGeom prst="rect">
              <a:avLst/>
            </a:prstGeom>
            <a:solidFill>
              <a:srgbClr val="DCE6F6"/>
            </a:solidFill>
            <a:ln w="16193">
              <a:solidFill>
                <a:srgbClr val="4472C4"/>
              </a:solidFill>
            </a:ln>
          </p:spPr>
          <p:txBody>
            <a:bodyPr/>
            <a:lstStyle/>
            <a:p>
              <a:endParaRPr lang="en-US"/>
            </a:p>
          </p:txBody>
        </p:sp>
        <p:sp>
          <p:nvSpPr>
            <p:cNvPr id="21" name="QNC0::gate-10">
              <a:extLst>
                <a:ext uri="{FF2B5EF4-FFF2-40B4-BE49-F238E27FC236}">
                  <a16:creationId xmlns:a16="http://schemas.microsoft.com/office/drawing/2014/main" id="{6216C09E-8731-FD85-0986-13E150ADB308}"/>
                </a:ext>
              </a:extLst>
            </p:cNvPr>
            <p:cNvSpPr>
              <a:spLocks/>
            </p:cNvSpPr>
            <p:nvPr/>
          </p:nvSpPr>
          <p:spPr>
            <a:xfrm>
              <a:off x="1962150" y="3390900"/>
              <a:ext cx="228600" cy="457200"/>
            </a:xfrm>
            <a:prstGeom prst="rect">
              <a:avLst/>
            </a:prstGeom>
            <a:solidFill>
              <a:srgbClr val="DCE6F6"/>
            </a:solidFill>
            <a:ln w="16193">
              <a:solidFill>
                <a:srgbClr val="4472C4"/>
              </a:solidFill>
            </a:ln>
          </p:spPr>
          <p:txBody>
            <a:bodyPr/>
            <a:lstStyle/>
            <a:p>
              <a:endParaRPr lang="en-US"/>
            </a:p>
          </p:txBody>
        </p:sp>
        <p:sp>
          <p:nvSpPr>
            <p:cNvPr id="22" name="QNC0::gate-11">
              <a:extLst>
                <a:ext uri="{FF2B5EF4-FFF2-40B4-BE49-F238E27FC236}">
                  <a16:creationId xmlns:a16="http://schemas.microsoft.com/office/drawing/2014/main" id="{4EE6E791-CAEC-97CB-90D5-4FD29478C6C4}"/>
                </a:ext>
              </a:extLst>
            </p:cNvPr>
            <p:cNvSpPr>
              <a:spLocks/>
            </p:cNvSpPr>
            <p:nvPr/>
          </p:nvSpPr>
          <p:spPr>
            <a:xfrm>
              <a:off x="1966913" y="3919538"/>
              <a:ext cx="219075" cy="200025"/>
            </a:xfrm>
            <a:prstGeom prst="rect">
              <a:avLst/>
            </a:prstGeom>
            <a:solidFill>
              <a:srgbClr val="DCE6F6"/>
            </a:solidFill>
            <a:ln w="16193">
              <a:solidFill>
                <a:srgbClr val="4472C4"/>
              </a:solidFill>
            </a:ln>
          </p:spPr>
          <p:txBody>
            <a:bodyPr/>
            <a:lstStyle/>
            <a:p>
              <a:endParaRPr lang="en-US"/>
            </a:p>
          </p:txBody>
        </p:sp>
        <p:sp>
          <p:nvSpPr>
            <p:cNvPr id="23" name="QNC0::label-12">
              <a:extLst>
                <a:ext uri="{FF2B5EF4-FFF2-40B4-BE49-F238E27FC236}">
                  <a16:creationId xmlns:a16="http://schemas.microsoft.com/office/drawing/2014/main" id="{4CF74064-D7D3-3965-3DC9-0112E053E499}"/>
                </a:ext>
              </a:extLst>
            </p:cNvPr>
            <p:cNvSpPr>
              <a:spLocks/>
            </p:cNvSpPr>
            <p:nvPr/>
          </p:nvSpPr>
          <p:spPr>
            <a:xfrm>
              <a:off x="542925" y="4267200"/>
              <a:ext cx="238125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sz="2175">
                  <a:solidFill>
                    <a:srgbClr val="161616"/>
                  </a:solidFill>
                  <a:latin typeface="Calibri"/>
                  <a:ea typeface="Calibri"/>
                  <a:cs typeface="Calibri"/>
                </a:rPr>
                <a:t>QNC⁰</a:t>
              </a:r>
            </a:p>
          </p:txBody>
        </p:sp>
      </p:grpSp>
      <p:grpSp>
        <p:nvGrpSpPr>
          <p:cNvPr id="24" name="QAC⁰ Toffoli specimen">
            <a:extLst>
              <a:ext uri="{FF2B5EF4-FFF2-40B4-BE49-F238E27FC236}">
                <a16:creationId xmlns:a16="http://schemas.microsoft.com/office/drawing/2014/main" id="{C5D17D22-25E3-AE4A-CBCE-6AB000E813B1}"/>
              </a:ext>
            </a:extLst>
          </p:cNvPr>
          <p:cNvGrpSpPr/>
          <p:nvPr/>
        </p:nvGrpSpPr>
        <p:grpSpPr>
          <a:xfrm>
            <a:off x="4396688" y="1909763"/>
            <a:ext cx="2381250" cy="1519237"/>
            <a:chOff x="3352800" y="2014538"/>
            <a:chExt cx="2381250" cy="1519237"/>
          </a:xfrm>
        </p:grpSpPr>
        <p:sp>
          <p:nvSpPr>
            <p:cNvPr id="25" name="QAC0::line-13">
              <a:extLst>
                <a:ext uri="{FF2B5EF4-FFF2-40B4-BE49-F238E27FC236}">
                  <a16:creationId xmlns:a16="http://schemas.microsoft.com/office/drawing/2014/main" id="{54A9F7EB-5AA0-E0B3-A1D0-CFD2E285A46A}"/>
                </a:ext>
              </a:extLst>
            </p:cNvPr>
            <p:cNvSpPr>
              <a:spLocks/>
            </p:cNvSpPr>
            <p:nvPr/>
          </p:nvSpPr>
          <p:spPr>
            <a:xfrm>
              <a:off x="3429000" y="2114550"/>
              <a:ext cx="2238375" cy="0"/>
            </a:xfrm>
            <a:prstGeom prst="line">
              <a:avLst/>
            </a:prstGeom>
            <a:noFill/>
            <a:ln w="17145">
              <a:solidFill>
                <a:srgbClr val="444444"/>
              </a:solidFill>
            </a:ln>
          </p:spPr>
          <p:txBody>
            <a:bodyPr/>
            <a:lstStyle/>
            <a:p>
              <a:endParaRPr lang="en-US"/>
            </a:p>
          </p:txBody>
        </p:sp>
        <p:sp>
          <p:nvSpPr>
            <p:cNvPr id="26" name="QAC0::line-14">
              <a:extLst>
                <a:ext uri="{FF2B5EF4-FFF2-40B4-BE49-F238E27FC236}">
                  <a16:creationId xmlns:a16="http://schemas.microsoft.com/office/drawing/2014/main" id="{EC5E4F8C-6745-DF88-DCE4-6426DEB6BE7B}"/>
                </a:ext>
              </a:extLst>
            </p:cNvPr>
            <p:cNvSpPr>
              <a:spLocks/>
            </p:cNvSpPr>
            <p:nvPr/>
          </p:nvSpPr>
          <p:spPr>
            <a:xfrm>
              <a:off x="3429000" y="2381250"/>
              <a:ext cx="2238375" cy="0"/>
            </a:xfrm>
            <a:prstGeom prst="line">
              <a:avLst/>
            </a:prstGeom>
            <a:noFill/>
            <a:ln w="17145">
              <a:solidFill>
                <a:srgbClr val="444444"/>
              </a:solidFill>
            </a:ln>
          </p:spPr>
          <p:txBody>
            <a:bodyPr/>
            <a:lstStyle/>
            <a:p>
              <a:endParaRPr lang="en-US"/>
            </a:p>
          </p:txBody>
        </p:sp>
        <p:sp>
          <p:nvSpPr>
            <p:cNvPr id="27" name="QAC0::line-15">
              <a:extLst>
                <a:ext uri="{FF2B5EF4-FFF2-40B4-BE49-F238E27FC236}">
                  <a16:creationId xmlns:a16="http://schemas.microsoft.com/office/drawing/2014/main" id="{2CDAAB93-45F6-3052-D31F-697A3BD484A4}"/>
                </a:ext>
              </a:extLst>
            </p:cNvPr>
            <p:cNvSpPr>
              <a:spLocks/>
            </p:cNvSpPr>
            <p:nvPr/>
          </p:nvSpPr>
          <p:spPr>
            <a:xfrm>
              <a:off x="3429000" y="2647950"/>
              <a:ext cx="2238375" cy="0"/>
            </a:xfrm>
            <a:prstGeom prst="line">
              <a:avLst/>
            </a:prstGeom>
            <a:noFill/>
            <a:ln w="17145">
              <a:solidFill>
                <a:srgbClr val="444444"/>
              </a:solidFill>
            </a:ln>
          </p:spPr>
          <p:txBody>
            <a:bodyPr/>
            <a:lstStyle/>
            <a:p>
              <a:endParaRPr lang="en-US"/>
            </a:p>
          </p:txBody>
        </p:sp>
        <p:sp>
          <p:nvSpPr>
            <p:cNvPr id="28" name="QAC0::line-16">
              <a:extLst>
                <a:ext uri="{FF2B5EF4-FFF2-40B4-BE49-F238E27FC236}">
                  <a16:creationId xmlns:a16="http://schemas.microsoft.com/office/drawing/2014/main" id="{715D1FF2-D1F4-6B14-835F-78F41A4F3005}"/>
                </a:ext>
              </a:extLst>
            </p:cNvPr>
            <p:cNvSpPr>
              <a:spLocks/>
            </p:cNvSpPr>
            <p:nvPr/>
          </p:nvSpPr>
          <p:spPr>
            <a:xfrm>
              <a:off x="3429000" y="2914650"/>
              <a:ext cx="2238375" cy="0"/>
            </a:xfrm>
            <a:prstGeom prst="line">
              <a:avLst/>
            </a:prstGeom>
            <a:noFill/>
            <a:ln w="17145">
              <a:solidFill>
                <a:srgbClr val="444444"/>
              </a:solidFill>
            </a:ln>
          </p:spPr>
          <p:txBody>
            <a:bodyPr/>
            <a:lstStyle/>
            <a:p>
              <a:endParaRPr lang="en-US"/>
            </a:p>
          </p:txBody>
        </p:sp>
        <p:sp>
          <p:nvSpPr>
            <p:cNvPr id="29" name="QAC0::gate-17">
              <a:extLst>
                <a:ext uri="{FF2B5EF4-FFF2-40B4-BE49-F238E27FC236}">
                  <a16:creationId xmlns:a16="http://schemas.microsoft.com/office/drawing/2014/main" id="{EC90115A-26F8-487C-3936-84405EF38661}"/>
                </a:ext>
              </a:extLst>
            </p:cNvPr>
            <p:cNvSpPr>
              <a:spLocks/>
            </p:cNvSpPr>
            <p:nvPr/>
          </p:nvSpPr>
          <p:spPr>
            <a:xfrm>
              <a:off x="3643313" y="2014538"/>
              <a:ext cx="219075" cy="200025"/>
            </a:xfrm>
            <a:prstGeom prst="rect">
              <a:avLst/>
            </a:prstGeom>
            <a:solidFill>
              <a:srgbClr val="DCE6F6"/>
            </a:solidFill>
            <a:ln w="16193">
              <a:solidFill>
                <a:srgbClr val="4472C4"/>
              </a:solidFill>
            </a:ln>
          </p:spPr>
          <p:txBody>
            <a:bodyPr/>
            <a:lstStyle/>
            <a:p>
              <a:endParaRPr lang="en-US"/>
            </a:p>
          </p:txBody>
        </p:sp>
        <p:sp>
          <p:nvSpPr>
            <p:cNvPr id="30" name="QAC0::gate-18">
              <a:extLst>
                <a:ext uri="{FF2B5EF4-FFF2-40B4-BE49-F238E27FC236}">
                  <a16:creationId xmlns:a16="http://schemas.microsoft.com/office/drawing/2014/main" id="{649925ED-1BE8-C094-E20F-2D7FE22AE78B}"/>
                </a:ext>
              </a:extLst>
            </p:cNvPr>
            <p:cNvSpPr>
              <a:spLocks/>
            </p:cNvSpPr>
            <p:nvPr/>
          </p:nvSpPr>
          <p:spPr>
            <a:xfrm>
              <a:off x="5148263" y="2281238"/>
              <a:ext cx="219075" cy="200025"/>
            </a:xfrm>
            <a:prstGeom prst="rect">
              <a:avLst/>
            </a:prstGeom>
            <a:solidFill>
              <a:srgbClr val="DCE6F6"/>
            </a:solidFill>
            <a:ln w="16193">
              <a:solidFill>
                <a:srgbClr val="4472C4"/>
              </a:solidFill>
            </a:ln>
          </p:spPr>
          <p:txBody>
            <a:bodyPr/>
            <a:lstStyle/>
            <a:p>
              <a:endParaRPr lang="en-US"/>
            </a:p>
          </p:txBody>
        </p:sp>
        <p:sp>
          <p:nvSpPr>
            <p:cNvPr id="31" name="QAC0::gate-19">
              <a:extLst>
                <a:ext uri="{FF2B5EF4-FFF2-40B4-BE49-F238E27FC236}">
                  <a16:creationId xmlns:a16="http://schemas.microsoft.com/office/drawing/2014/main" id="{074D0853-95A4-B146-CB39-57BCA4A72228}"/>
                </a:ext>
              </a:extLst>
            </p:cNvPr>
            <p:cNvSpPr>
              <a:spLocks/>
            </p:cNvSpPr>
            <p:nvPr/>
          </p:nvSpPr>
          <p:spPr>
            <a:xfrm>
              <a:off x="5148263" y="2814638"/>
              <a:ext cx="219075" cy="200025"/>
            </a:xfrm>
            <a:prstGeom prst="rect">
              <a:avLst/>
            </a:prstGeom>
            <a:solidFill>
              <a:srgbClr val="DCE6F6"/>
            </a:solidFill>
            <a:ln w="16193">
              <a:solidFill>
                <a:srgbClr val="4472C4"/>
              </a:solidFill>
            </a:ln>
          </p:spPr>
          <p:txBody>
            <a:bodyPr/>
            <a:lstStyle/>
            <a:p>
              <a:endParaRPr lang="en-US"/>
            </a:p>
          </p:txBody>
        </p:sp>
        <p:sp>
          <p:nvSpPr>
            <p:cNvPr id="32" name="QAC0::line-20">
              <a:extLst>
                <a:ext uri="{FF2B5EF4-FFF2-40B4-BE49-F238E27FC236}">
                  <a16:creationId xmlns:a16="http://schemas.microsoft.com/office/drawing/2014/main" id="{7F0643E7-5DD0-4AAF-FE3A-2DEC53C7DB47}"/>
                </a:ext>
              </a:extLst>
            </p:cNvPr>
            <p:cNvSpPr>
              <a:spLocks/>
            </p:cNvSpPr>
            <p:nvPr/>
          </p:nvSpPr>
          <p:spPr>
            <a:xfrm>
              <a:off x="4543425" y="2114550"/>
              <a:ext cx="0" cy="800100"/>
            </a:xfrm>
            <a:prstGeom prst="line">
              <a:avLst/>
            </a:prstGeom>
            <a:noFill/>
            <a:ln w="20955">
              <a:solidFill>
                <a:srgbClr val="4472C4"/>
              </a:solidFill>
            </a:ln>
          </p:spPr>
          <p:txBody>
            <a:bodyPr/>
            <a:lstStyle/>
            <a:p>
              <a:endParaRPr lang="en-US"/>
            </a:p>
          </p:txBody>
        </p:sp>
        <p:sp>
          <p:nvSpPr>
            <p:cNvPr id="33" name="QAC0::ellipse-21">
              <a:extLst>
                <a:ext uri="{FF2B5EF4-FFF2-40B4-BE49-F238E27FC236}">
                  <a16:creationId xmlns:a16="http://schemas.microsoft.com/office/drawing/2014/main" id="{5F7AD9FD-4BFB-552D-A14D-46BAA4466169}"/>
                </a:ext>
              </a:extLst>
            </p:cNvPr>
            <p:cNvSpPr>
              <a:spLocks/>
            </p:cNvSpPr>
            <p:nvPr/>
          </p:nvSpPr>
          <p:spPr>
            <a:xfrm>
              <a:off x="4495800" y="2066925"/>
              <a:ext cx="95250" cy="95250"/>
            </a:xfrm>
            <a:prstGeom prst="ellipse">
              <a:avLst/>
            </a:prstGeom>
            <a:solidFill>
              <a:srgbClr val="4472C4"/>
            </a:solidFill>
            <a:ln w="9525">
              <a:solidFill>
                <a:srgbClr val="4472C4"/>
              </a:solidFill>
            </a:ln>
          </p:spPr>
          <p:txBody>
            <a:bodyPr/>
            <a:lstStyle/>
            <a:p>
              <a:endParaRPr lang="en-US"/>
            </a:p>
          </p:txBody>
        </p:sp>
        <p:sp>
          <p:nvSpPr>
            <p:cNvPr id="34" name="QAC0::ellipse-22">
              <a:extLst>
                <a:ext uri="{FF2B5EF4-FFF2-40B4-BE49-F238E27FC236}">
                  <a16:creationId xmlns:a16="http://schemas.microsoft.com/office/drawing/2014/main" id="{B0526E06-6086-1F64-657C-A52057E50309}"/>
                </a:ext>
              </a:extLst>
            </p:cNvPr>
            <p:cNvSpPr>
              <a:spLocks/>
            </p:cNvSpPr>
            <p:nvPr/>
          </p:nvSpPr>
          <p:spPr>
            <a:xfrm>
              <a:off x="4495800" y="2333625"/>
              <a:ext cx="95250" cy="95250"/>
            </a:xfrm>
            <a:prstGeom prst="ellipse">
              <a:avLst/>
            </a:prstGeom>
            <a:solidFill>
              <a:srgbClr val="4472C4"/>
            </a:solidFill>
            <a:ln w="9525">
              <a:solidFill>
                <a:srgbClr val="4472C4"/>
              </a:solidFill>
            </a:ln>
          </p:spPr>
          <p:txBody>
            <a:bodyPr/>
            <a:lstStyle/>
            <a:p>
              <a:endParaRPr lang="en-US"/>
            </a:p>
          </p:txBody>
        </p:sp>
        <p:sp>
          <p:nvSpPr>
            <p:cNvPr id="35" name="QAC0::ellipse-23">
              <a:extLst>
                <a:ext uri="{FF2B5EF4-FFF2-40B4-BE49-F238E27FC236}">
                  <a16:creationId xmlns:a16="http://schemas.microsoft.com/office/drawing/2014/main" id="{74497412-6BA4-3E65-54FA-4712D84FA281}"/>
                </a:ext>
              </a:extLst>
            </p:cNvPr>
            <p:cNvSpPr>
              <a:spLocks/>
            </p:cNvSpPr>
            <p:nvPr/>
          </p:nvSpPr>
          <p:spPr>
            <a:xfrm>
              <a:off x="4495800" y="2600325"/>
              <a:ext cx="95250" cy="95250"/>
            </a:xfrm>
            <a:prstGeom prst="ellipse">
              <a:avLst/>
            </a:prstGeom>
            <a:solidFill>
              <a:srgbClr val="4472C4"/>
            </a:solidFill>
            <a:ln w="9525">
              <a:solidFill>
                <a:srgbClr val="4472C4"/>
              </a:solidFill>
            </a:ln>
          </p:spPr>
          <p:txBody>
            <a:bodyPr/>
            <a:lstStyle/>
            <a:p>
              <a:endParaRPr lang="en-US"/>
            </a:p>
          </p:txBody>
        </p:sp>
        <p:sp>
          <p:nvSpPr>
            <p:cNvPr id="36" name="QAC0::ellipse-24">
              <a:extLst>
                <a:ext uri="{FF2B5EF4-FFF2-40B4-BE49-F238E27FC236}">
                  <a16:creationId xmlns:a16="http://schemas.microsoft.com/office/drawing/2014/main" id="{A4B66802-FEA2-BEB2-DE89-5A02E297E41A}"/>
                </a:ext>
              </a:extLst>
            </p:cNvPr>
            <p:cNvSpPr>
              <a:spLocks/>
            </p:cNvSpPr>
            <p:nvPr/>
          </p:nvSpPr>
          <p:spPr>
            <a:xfrm>
              <a:off x="4467225" y="2838450"/>
              <a:ext cx="152400" cy="152400"/>
            </a:xfrm>
            <a:prstGeom prst="ellipse">
              <a:avLst/>
            </a:prstGeom>
            <a:solidFill>
              <a:srgbClr val="FFFFFF"/>
            </a:solidFill>
            <a:ln w="18098">
              <a:solidFill>
                <a:srgbClr val="4472C4"/>
              </a:solidFill>
            </a:ln>
          </p:spPr>
          <p:txBody>
            <a:bodyPr/>
            <a:lstStyle/>
            <a:p>
              <a:endParaRPr lang="en-US"/>
            </a:p>
          </p:txBody>
        </p:sp>
        <p:sp>
          <p:nvSpPr>
            <p:cNvPr id="37" name="QAC0::line-25">
              <a:extLst>
                <a:ext uri="{FF2B5EF4-FFF2-40B4-BE49-F238E27FC236}">
                  <a16:creationId xmlns:a16="http://schemas.microsoft.com/office/drawing/2014/main" id="{DAF077BD-7C99-FC05-9BB5-6D006E770728}"/>
                </a:ext>
              </a:extLst>
            </p:cNvPr>
            <p:cNvSpPr>
              <a:spLocks/>
            </p:cNvSpPr>
            <p:nvPr/>
          </p:nvSpPr>
          <p:spPr>
            <a:xfrm>
              <a:off x="4486275" y="2914650"/>
              <a:ext cx="114300" cy="0"/>
            </a:xfrm>
            <a:prstGeom prst="line">
              <a:avLst/>
            </a:prstGeom>
            <a:noFill/>
            <a:ln w="15240">
              <a:solidFill>
                <a:srgbClr val="4472C4"/>
              </a:solidFill>
            </a:ln>
          </p:spPr>
          <p:txBody>
            <a:bodyPr/>
            <a:lstStyle/>
            <a:p>
              <a:endParaRPr lang="en-US"/>
            </a:p>
          </p:txBody>
        </p:sp>
        <p:sp>
          <p:nvSpPr>
            <p:cNvPr id="38" name="QAC0::line-26">
              <a:extLst>
                <a:ext uri="{FF2B5EF4-FFF2-40B4-BE49-F238E27FC236}">
                  <a16:creationId xmlns:a16="http://schemas.microsoft.com/office/drawing/2014/main" id="{BD82F74E-903D-7EBE-FEA9-7C6507F14188}"/>
                </a:ext>
              </a:extLst>
            </p:cNvPr>
            <p:cNvSpPr>
              <a:spLocks/>
            </p:cNvSpPr>
            <p:nvPr/>
          </p:nvSpPr>
          <p:spPr>
            <a:xfrm>
              <a:off x="4543425" y="2857500"/>
              <a:ext cx="0" cy="114300"/>
            </a:xfrm>
            <a:prstGeom prst="line">
              <a:avLst/>
            </a:prstGeom>
            <a:noFill/>
            <a:ln w="15240">
              <a:solidFill>
                <a:srgbClr val="4472C4"/>
              </a:solidFill>
            </a:ln>
          </p:spPr>
          <p:txBody>
            <a:bodyPr/>
            <a:lstStyle/>
            <a:p>
              <a:endParaRPr lang="en-US"/>
            </a:p>
          </p:txBody>
        </p:sp>
        <p:sp>
          <p:nvSpPr>
            <p:cNvPr id="39" name="QAC0::label-27">
              <a:extLst>
                <a:ext uri="{FF2B5EF4-FFF2-40B4-BE49-F238E27FC236}">
                  <a16:creationId xmlns:a16="http://schemas.microsoft.com/office/drawing/2014/main" id="{C6FD7888-D15C-DBC2-557F-7787DBA16410}"/>
                </a:ext>
              </a:extLst>
            </p:cNvPr>
            <p:cNvSpPr>
              <a:spLocks/>
            </p:cNvSpPr>
            <p:nvPr/>
          </p:nvSpPr>
          <p:spPr>
            <a:xfrm>
              <a:off x="3352800" y="3162300"/>
              <a:ext cx="238125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lang="en-US" sz="2175" dirty="0">
                  <a:solidFill>
                    <a:srgbClr val="161616"/>
                  </a:solidFill>
                  <a:latin typeface="Calibri"/>
                  <a:ea typeface="Calibri"/>
                  <a:cs typeface="Calibri"/>
                </a:rPr>
                <a:t>QNC⁰ + Toffoli</a:t>
              </a:r>
            </a:p>
          </p:txBody>
        </p:sp>
      </p:grpSp>
      <p:grpSp>
        <p:nvGrpSpPr>
          <p:cNvPr id="40" name="QNC⁰ + Fanout specimen">
            <a:extLst>
              <a:ext uri="{FF2B5EF4-FFF2-40B4-BE49-F238E27FC236}">
                <a16:creationId xmlns:a16="http://schemas.microsoft.com/office/drawing/2014/main" id="{475092BE-BB72-76D7-B47F-6090F1B17887}"/>
              </a:ext>
            </a:extLst>
          </p:cNvPr>
          <p:cNvGrpSpPr/>
          <p:nvPr/>
        </p:nvGrpSpPr>
        <p:grpSpPr>
          <a:xfrm>
            <a:off x="4287504" y="4462188"/>
            <a:ext cx="2667000" cy="1519237"/>
            <a:chOff x="3209925" y="4376738"/>
            <a:chExt cx="2667000" cy="1519237"/>
          </a:xfrm>
        </p:grpSpPr>
        <p:sp>
          <p:nvSpPr>
            <p:cNvPr id="41" name="Fanout::line-28">
              <a:extLst>
                <a:ext uri="{FF2B5EF4-FFF2-40B4-BE49-F238E27FC236}">
                  <a16:creationId xmlns:a16="http://schemas.microsoft.com/office/drawing/2014/main" id="{6D5FD5EE-0047-F089-345E-87A3AFD592C3}"/>
                </a:ext>
              </a:extLst>
            </p:cNvPr>
            <p:cNvSpPr>
              <a:spLocks/>
            </p:cNvSpPr>
            <p:nvPr/>
          </p:nvSpPr>
          <p:spPr>
            <a:xfrm>
              <a:off x="3429000" y="4476750"/>
              <a:ext cx="2238375" cy="0"/>
            </a:xfrm>
            <a:prstGeom prst="line">
              <a:avLst/>
            </a:prstGeom>
            <a:noFill/>
            <a:ln w="17145">
              <a:solidFill>
                <a:srgbClr val="444444"/>
              </a:solidFill>
            </a:ln>
          </p:spPr>
          <p:txBody>
            <a:bodyPr/>
            <a:lstStyle/>
            <a:p>
              <a:endParaRPr lang="en-US"/>
            </a:p>
          </p:txBody>
        </p:sp>
        <p:sp>
          <p:nvSpPr>
            <p:cNvPr id="42" name="Fanout::line-29">
              <a:extLst>
                <a:ext uri="{FF2B5EF4-FFF2-40B4-BE49-F238E27FC236}">
                  <a16:creationId xmlns:a16="http://schemas.microsoft.com/office/drawing/2014/main" id="{091F2211-9C45-12E7-87E3-5F4D92DF6B96}"/>
                </a:ext>
              </a:extLst>
            </p:cNvPr>
            <p:cNvSpPr>
              <a:spLocks/>
            </p:cNvSpPr>
            <p:nvPr/>
          </p:nvSpPr>
          <p:spPr>
            <a:xfrm>
              <a:off x="3429000" y="4743450"/>
              <a:ext cx="2238375" cy="0"/>
            </a:xfrm>
            <a:prstGeom prst="line">
              <a:avLst/>
            </a:prstGeom>
            <a:noFill/>
            <a:ln w="17145">
              <a:solidFill>
                <a:srgbClr val="444444"/>
              </a:solidFill>
            </a:ln>
          </p:spPr>
          <p:txBody>
            <a:bodyPr/>
            <a:lstStyle/>
            <a:p>
              <a:endParaRPr lang="en-US"/>
            </a:p>
          </p:txBody>
        </p:sp>
        <p:sp>
          <p:nvSpPr>
            <p:cNvPr id="43" name="Fanout::line-30">
              <a:extLst>
                <a:ext uri="{FF2B5EF4-FFF2-40B4-BE49-F238E27FC236}">
                  <a16:creationId xmlns:a16="http://schemas.microsoft.com/office/drawing/2014/main" id="{AB61B589-AC3C-316D-9236-6CED90D0AC10}"/>
                </a:ext>
              </a:extLst>
            </p:cNvPr>
            <p:cNvSpPr>
              <a:spLocks/>
            </p:cNvSpPr>
            <p:nvPr/>
          </p:nvSpPr>
          <p:spPr>
            <a:xfrm>
              <a:off x="3429000" y="5010150"/>
              <a:ext cx="2238375" cy="0"/>
            </a:xfrm>
            <a:prstGeom prst="line">
              <a:avLst/>
            </a:prstGeom>
            <a:noFill/>
            <a:ln w="17145">
              <a:solidFill>
                <a:srgbClr val="444444"/>
              </a:solidFill>
            </a:ln>
          </p:spPr>
          <p:txBody>
            <a:bodyPr/>
            <a:lstStyle/>
            <a:p>
              <a:endParaRPr lang="en-US"/>
            </a:p>
          </p:txBody>
        </p:sp>
        <p:sp>
          <p:nvSpPr>
            <p:cNvPr id="44" name="Fanout::line-31">
              <a:extLst>
                <a:ext uri="{FF2B5EF4-FFF2-40B4-BE49-F238E27FC236}">
                  <a16:creationId xmlns:a16="http://schemas.microsoft.com/office/drawing/2014/main" id="{089C63A6-1121-4B9F-99B8-49ADE068CEB4}"/>
                </a:ext>
              </a:extLst>
            </p:cNvPr>
            <p:cNvSpPr>
              <a:spLocks/>
            </p:cNvSpPr>
            <p:nvPr/>
          </p:nvSpPr>
          <p:spPr>
            <a:xfrm>
              <a:off x="3429000" y="5276850"/>
              <a:ext cx="2238375" cy="0"/>
            </a:xfrm>
            <a:prstGeom prst="line">
              <a:avLst/>
            </a:prstGeom>
            <a:noFill/>
            <a:ln w="17145">
              <a:solidFill>
                <a:srgbClr val="444444"/>
              </a:solidFill>
            </a:ln>
          </p:spPr>
          <p:txBody>
            <a:bodyPr/>
            <a:lstStyle/>
            <a:p>
              <a:endParaRPr lang="en-US"/>
            </a:p>
          </p:txBody>
        </p:sp>
        <p:sp>
          <p:nvSpPr>
            <p:cNvPr id="45" name="Fanout::gate-32">
              <a:extLst>
                <a:ext uri="{FF2B5EF4-FFF2-40B4-BE49-F238E27FC236}">
                  <a16:creationId xmlns:a16="http://schemas.microsoft.com/office/drawing/2014/main" id="{5C327C80-CBBB-ED7D-9796-D86A524A8DAC}"/>
                </a:ext>
              </a:extLst>
            </p:cNvPr>
            <p:cNvSpPr>
              <a:spLocks/>
            </p:cNvSpPr>
            <p:nvPr/>
          </p:nvSpPr>
          <p:spPr>
            <a:xfrm>
              <a:off x="3643313" y="4376738"/>
              <a:ext cx="219075" cy="200025"/>
            </a:xfrm>
            <a:prstGeom prst="rect">
              <a:avLst/>
            </a:prstGeom>
            <a:solidFill>
              <a:srgbClr val="DCE6F6"/>
            </a:solidFill>
            <a:ln w="16193">
              <a:solidFill>
                <a:srgbClr val="4472C4"/>
              </a:solidFill>
            </a:ln>
          </p:spPr>
          <p:txBody>
            <a:bodyPr/>
            <a:lstStyle/>
            <a:p>
              <a:endParaRPr lang="en-US"/>
            </a:p>
          </p:txBody>
        </p:sp>
        <p:sp>
          <p:nvSpPr>
            <p:cNvPr id="46" name="Fanout::gate-33">
              <a:extLst>
                <a:ext uri="{FF2B5EF4-FFF2-40B4-BE49-F238E27FC236}">
                  <a16:creationId xmlns:a16="http://schemas.microsoft.com/office/drawing/2014/main" id="{D94379AA-88B1-3BAD-FEEB-B3BD24CACFB7}"/>
                </a:ext>
              </a:extLst>
            </p:cNvPr>
            <p:cNvSpPr>
              <a:spLocks/>
            </p:cNvSpPr>
            <p:nvPr/>
          </p:nvSpPr>
          <p:spPr>
            <a:xfrm>
              <a:off x="5148263" y="4643438"/>
              <a:ext cx="219075" cy="200025"/>
            </a:xfrm>
            <a:prstGeom prst="rect">
              <a:avLst/>
            </a:prstGeom>
            <a:solidFill>
              <a:srgbClr val="DCE6F6"/>
            </a:solidFill>
            <a:ln w="16193">
              <a:solidFill>
                <a:srgbClr val="4472C4"/>
              </a:solidFill>
            </a:ln>
          </p:spPr>
          <p:txBody>
            <a:bodyPr/>
            <a:lstStyle/>
            <a:p>
              <a:endParaRPr lang="en-US"/>
            </a:p>
          </p:txBody>
        </p:sp>
        <p:sp>
          <p:nvSpPr>
            <p:cNvPr id="47" name="Fanout::gate-34">
              <a:extLst>
                <a:ext uri="{FF2B5EF4-FFF2-40B4-BE49-F238E27FC236}">
                  <a16:creationId xmlns:a16="http://schemas.microsoft.com/office/drawing/2014/main" id="{DBB47680-D2CB-7789-F8E8-128B9528E8A8}"/>
                </a:ext>
              </a:extLst>
            </p:cNvPr>
            <p:cNvSpPr>
              <a:spLocks/>
            </p:cNvSpPr>
            <p:nvPr/>
          </p:nvSpPr>
          <p:spPr>
            <a:xfrm>
              <a:off x="5148263" y="5176838"/>
              <a:ext cx="219075" cy="200025"/>
            </a:xfrm>
            <a:prstGeom prst="rect">
              <a:avLst/>
            </a:prstGeom>
            <a:solidFill>
              <a:srgbClr val="DCE6F6"/>
            </a:solidFill>
            <a:ln w="16193">
              <a:solidFill>
                <a:srgbClr val="4472C4"/>
              </a:solidFill>
            </a:ln>
          </p:spPr>
          <p:txBody>
            <a:bodyPr/>
            <a:lstStyle/>
            <a:p>
              <a:endParaRPr lang="en-US"/>
            </a:p>
          </p:txBody>
        </p:sp>
        <p:sp>
          <p:nvSpPr>
            <p:cNvPr id="48" name="Fanout::line-35">
              <a:extLst>
                <a:ext uri="{FF2B5EF4-FFF2-40B4-BE49-F238E27FC236}">
                  <a16:creationId xmlns:a16="http://schemas.microsoft.com/office/drawing/2014/main" id="{EAF23F9B-631C-15AC-37C5-1C8682AA4DAB}"/>
                </a:ext>
              </a:extLst>
            </p:cNvPr>
            <p:cNvSpPr>
              <a:spLocks/>
            </p:cNvSpPr>
            <p:nvPr/>
          </p:nvSpPr>
          <p:spPr>
            <a:xfrm>
              <a:off x="4543425" y="4476750"/>
              <a:ext cx="0" cy="800100"/>
            </a:xfrm>
            <a:prstGeom prst="line">
              <a:avLst/>
            </a:prstGeom>
            <a:noFill/>
            <a:ln w="20955">
              <a:solidFill>
                <a:srgbClr val="4472C4"/>
              </a:solidFill>
            </a:ln>
          </p:spPr>
          <p:txBody>
            <a:bodyPr/>
            <a:lstStyle/>
            <a:p>
              <a:endParaRPr lang="en-US"/>
            </a:p>
          </p:txBody>
        </p:sp>
        <p:sp>
          <p:nvSpPr>
            <p:cNvPr id="49" name="Fanout::ellipse-36">
              <a:extLst>
                <a:ext uri="{FF2B5EF4-FFF2-40B4-BE49-F238E27FC236}">
                  <a16:creationId xmlns:a16="http://schemas.microsoft.com/office/drawing/2014/main" id="{E46BA7D1-7511-266F-EAD2-4C7B9DDF3938}"/>
                </a:ext>
              </a:extLst>
            </p:cNvPr>
            <p:cNvSpPr>
              <a:spLocks/>
            </p:cNvSpPr>
            <p:nvPr/>
          </p:nvSpPr>
          <p:spPr>
            <a:xfrm>
              <a:off x="4495800" y="4429125"/>
              <a:ext cx="95250" cy="95250"/>
            </a:xfrm>
            <a:prstGeom prst="ellipse">
              <a:avLst/>
            </a:prstGeom>
            <a:solidFill>
              <a:srgbClr val="4472C4"/>
            </a:solidFill>
            <a:ln w="9525">
              <a:solidFill>
                <a:srgbClr val="4472C4"/>
              </a:solidFill>
            </a:ln>
          </p:spPr>
          <p:txBody>
            <a:bodyPr/>
            <a:lstStyle/>
            <a:p>
              <a:endParaRPr lang="en-US"/>
            </a:p>
          </p:txBody>
        </p:sp>
        <p:sp>
          <p:nvSpPr>
            <p:cNvPr id="50" name="Fanout::ellipse-37">
              <a:extLst>
                <a:ext uri="{FF2B5EF4-FFF2-40B4-BE49-F238E27FC236}">
                  <a16:creationId xmlns:a16="http://schemas.microsoft.com/office/drawing/2014/main" id="{68DBCF44-2320-8778-C64B-3F3E9B02A2E7}"/>
                </a:ext>
              </a:extLst>
            </p:cNvPr>
            <p:cNvSpPr>
              <a:spLocks/>
            </p:cNvSpPr>
            <p:nvPr/>
          </p:nvSpPr>
          <p:spPr>
            <a:xfrm>
              <a:off x="4467225" y="4667250"/>
              <a:ext cx="152400" cy="152400"/>
            </a:xfrm>
            <a:prstGeom prst="ellipse">
              <a:avLst/>
            </a:prstGeom>
            <a:solidFill>
              <a:srgbClr val="FFFFFF"/>
            </a:solidFill>
            <a:ln w="18098">
              <a:solidFill>
                <a:srgbClr val="4472C4"/>
              </a:solidFill>
            </a:ln>
          </p:spPr>
          <p:txBody>
            <a:bodyPr/>
            <a:lstStyle/>
            <a:p>
              <a:endParaRPr lang="en-US"/>
            </a:p>
          </p:txBody>
        </p:sp>
        <p:sp>
          <p:nvSpPr>
            <p:cNvPr id="51" name="Fanout::line-38">
              <a:extLst>
                <a:ext uri="{FF2B5EF4-FFF2-40B4-BE49-F238E27FC236}">
                  <a16:creationId xmlns:a16="http://schemas.microsoft.com/office/drawing/2014/main" id="{7FDE2238-AFE2-986F-5454-DF4F0DDF45C5}"/>
                </a:ext>
              </a:extLst>
            </p:cNvPr>
            <p:cNvSpPr>
              <a:spLocks/>
            </p:cNvSpPr>
            <p:nvPr/>
          </p:nvSpPr>
          <p:spPr>
            <a:xfrm>
              <a:off x="4486275" y="4743450"/>
              <a:ext cx="114300" cy="0"/>
            </a:xfrm>
            <a:prstGeom prst="line">
              <a:avLst/>
            </a:prstGeom>
            <a:noFill/>
            <a:ln w="15240">
              <a:solidFill>
                <a:srgbClr val="4472C4"/>
              </a:solidFill>
            </a:ln>
          </p:spPr>
          <p:txBody>
            <a:bodyPr/>
            <a:lstStyle/>
            <a:p>
              <a:endParaRPr lang="en-US"/>
            </a:p>
          </p:txBody>
        </p:sp>
        <p:sp>
          <p:nvSpPr>
            <p:cNvPr id="52" name="Fanout::line-39">
              <a:extLst>
                <a:ext uri="{FF2B5EF4-FFF2-40B4-BE49-F238E27FC236}">
                  <a16:creationId xmlns:a16="http://schemas.microsoft.com/office/drawing/2014/main" id="{B1CE69E1-72EE-F9D3-483C-6A2BD04E5CD9}"/>
                </a:ext>
              </a:extLst>
            </p:cNvPr>
            <p:cNvSpPr>
              <a:spLocks/>
            </p:cNvSpPr>
            <p:nvPr/>
          </p:nvSpPr>
          <p:spPr>
            <a:xfrm>
              <a:off x="4543425" y="4686300"/>
              <a:ext cx="0" cy="114300"/>
            </a:xfrm>
            <a:prstGeom prst="line">
              <a:avLst/>
            </a:prstGeom>
            <a:noFill/>
            <a:ln w="15240">
              <a:solidFill>
                <a:srgbClr val="4472C4"/>
              </a:solidFill>
            </a:ln>
          </p:spPr>
          <p:txBody>
            <a:bodyPr/>
            <a:lstStyle/>
            <a:p>
              <a:endParaRPr lang="en-US"/>
            </a:p>
          </p:txBody>
        </p:sp>
        <p:sp>
          <p:nvSpPr>
            <p:cNvPr id="53" name="Fanout::ellipse-40">
              <a:extLst>
                <a:ext uri="{FF2B5EF4-FFF2-40B4-BE49-F238E27FC236}">
                  <a16:creationId xmlns:a16="http://schemas.microsoft.com/office/drawing/2014/main" id="{074BCF0B-F329-6692-412C-20E6943FEB77}"/>
                </a:ext>
              </a:extLst>
            </p:cNvPr>
            <p:cNvSpPr>
              <a:spLocks/>
            </p:cNvSpPr>
            <p:nvPr/>
          </p:nvSpPr>
          <p:spPr>
            <a:xfrm>
              <a:off x="4467225" y="4933950"/>
              <a:ext cx="152400" cy="152400"/>
            </a:xfrm>
            <a:prstGeom prst="ellipse">
              <a:avLst/>
            </a:prstGeom>
            <a:solidFill>
              <a:srgbClr val="FFFFFF"/>
            </a:solidFill>
            <a:ln w="18098">
              <a:solidFill>
                <a:srgbClr val="4472C4"/>
              </a:solidFill>
            </a:ln>
          </p:spPr>
          <p:txBody>
            <a:bodyPr/>
            <a:lstStyle/>
            <a:p>
              <a:endParaRPr lang="en-US"/>
            </a:p>
          </p:txBody>
        </p:sp>
        <p:sp>
          <p:nvSpPr>
            <p:cNvPr id="54" name="Fanout::line-41">
              <a:extLst>
                <a:ext uri="{FF2B5EF4-FFF2-40B4-BE49-F238E27FC236}">
                  <a16:creationId xmlns:a16="http://schemas.microsoft.com/office/drawing/2014/main" id="{24D0BD16-A3DB-D625-14B3-92251E6DD239}"/>
                </a:ext>
              </a:extLst>
            </p:cNvPr>
            <p:cNvSpPr>
              <a:spLocks/>
            </p:cNvSpPr>
            <p:nvPr/>
          </p:nvSpPr>
          <p:spPr>
            <a:xfrm>
              <a:off x="4486275" y="5010150"/>
              <a:ext cx="114300" cy="0"/>
            </a:xfrm>
            <a:prstGeom prst="line">
              <a:avLst/>
            </a:prstGeom>
            <a:noFill/>
            <a:ln w="15240">
              <a:solidFill>
                <a:srgbClr val="4472C4"/>
              </a:solidFill>
            </a:ln>
          </p:spPr>
          <p:txBody>
            <a:bodyPr/>
            <a:lstStyle/>
            <a:p>
              <a:endParaRPr lang="en-US"/>
            </a:p>
          </p:txBody>
        </p:sp>
        <p:sp>
          <p:nvSpPr>
            <p:cNvPr id="55" name="Fanout::line-42">
              <a:extLst>
                <a:ext uri="{FF2B5EF4-FFF2-40B4-BE49-F238E27FC236}">
                  <a16:creationId xmlns:a16="http://schemas.microsoft.com/office/drawing/2014/main" id="{A9A0C894-7CC4-12D4-5598-E7FE06CED90E}"/>
                </a:ext>
              </a:extLst>
            </p:cNvPr>
            <p:cNvSpPr>
              <a:spLocks/>
            </p:cNvSpPr>
            <p:nvPr/>
          </p:nvSpPr>
          <p:spPr>
            <a:xfrm>
              <a:off x="4543425" y="4953000"/>
              <a:ext cx="0" cy="114300"/>
            </a:xfrm>
            <a:prstGeom prst="line">
              <a:avLst/>
            </a:prstGeom>
            <a:noFill/>
            <a:ln w="15240">
              <a:solidFill>
                <a:srgbClr val="4472C4"/>
              </a:solidFill>
            </a:ln>
          </p:spPr>
          <p:txBody>
            <a:bodyPr/>
            <a:lstStyle/>
            <a:p>
              <a:endParaRPr lang="en-US"/>
            </a:p>
          </p:txBody>
        </p:sp>
        <p:sp>
          <p:nvSpPr>
            <p:cNvPr id="56" name="Fanout::ellipse-43">
              <a:extLst>
                <a:ext uri="{FF2B5EF4-FFF2-40B4-BE49-F238E27FC236}">
                  <a16:creationId xmlns:a16="http://schemas.microsoft.com/office/drawing/2014/main" id="{C69D3247-F95D-8532-D5C8-C143C614101C}"/>
                </a:ext>
              </a:extLst>
            </p:cNvPr>
            <p:cNvSpPr>
              <a:spLocks/>
            </p:cNvSpPr>
            <p:nvPr/>
          </p:nvSpPr>
          <p:spPr>
            <a:xfrm>
              <a:off x="4467225" y="5200650"/>
              <a:ext cx="152400" cy="152400"/>
            </a:xfrm>
            <a:prstGeom prst="ellipse">
              <a:avLst/>
            </a:prstGeom>
            <a:solidFill>
              <a:srgbClr val="FFFFFF"/>
            </a:solidFill>
            <a:ln w="18098">
              <a:solidFill>
                <a:srgbClr val="4472C4"/>
              </a:solidFill>
            </a:ln>
          </p:spPr>
          <p:txBody>
            <a:bodyPr/>
            <a:lstStyle/>
            <a:p>
              <a:endParaRPr lang="en-US"/>
            </a:p>
          </p:txBody>
        </p:sp>
        <p:sp>
          <p:nvSpPr>
            <p:cNvPr id="57" name="Fanout::line-44">
              <a:extLst>
                <a:ext uri="{FF2B5EF4-FFF2-40B4-BE49-F238E27FC236}">
                  <a16:creationId xmlns:a16="http://schemas.microsoft.com/office/drawing/2014/main" id="{4E82614A-4D71-A0F6-2AE9-A55391F72154}"/>
                </a:ext>
              </a:extLst>
            </p:cNvPr>
            <p:cNvSpPr>
              <a:spLocks/>
            </p:cNvSpPr>
            <p:nvPr/>
          </p:nvSpPr>
          <p:spPr>
            <a:xfrm>
              <a:off x="4486275" y="5276850"/>
              <a:ext cx="114300" cy="0"/>
            </a:xfrm>
            <a:prstGeom prst="line">
              <a:avLst/>
            </a:prstGeom>
            <a:noFill/>
            <a:ln w="15240">
              <a:solidFill>
                <a:srgbClr val="4472C4"/>
              </a:solidFill>
            </a:ln>
          </p:spPr>
          <p:txBody>
            <a:bodyPr/>
            <a:lstStyle/>
            <a:p>
              <a:endParaRPr lang="en-US"/>
            </a:p>
          </p:txBody>
        </p:sp>
        <p:sp>
          <p:nvSpPr>
            <p:cNvPr id="58" name="Fanout::line-45">
              <a:extLst>
                <a:ext uri="{FF2B5EF4-FFF2-40B4-BE49-F238E27FC236}">
                  <a16:creationId xmlns:a16="http://schemas.microsoft.com/office/drawing/2014/main" id="{A5631CC7-E28E-9701-2982-BADB5961503F}"/>
                </a:ext>
              </a:extLst>
            </p:cNvPr>
            <p:cNvSpPr>
              <a:spLocks/>
            </p:cNvSpPr>
            <p:nvPr/>
          </p:nvSpPr>
          <p:spPr>
            <a:xfrm>
              <a:off x="4543425" y="5219700"/>
              <a:ext cx="0" cy="114300"/>
            </a:xfrm>
            <a:prstGeom prst="line">
              <a:avLst/>
            </a:prstGeom>
            <a:noFill/>
            <a:ln w="15240">
              <a:solidFill>
                <a:srgbClr val="4472C4"/>
              </a:solidFill>
            </a:ln>
          </p:spPr>
          <p:txBody>
            <a:bodyPr/>
            <a:lstStyle/>
            <a:p>
              <a:endParaRPr lang="en-US"/>
            </a:p>
          </p:txBody>
        </p:sp>
        <p:sp>
          <p:nvSpPr>
            <p:cNvPr id="59" name="Fanout::label-46">
              <a:extLst>
                <a:ext uri="{FF2B5EF4-FFF2-40B4-BE49-F238E27FC236}">
                  <a16:creationId xmlns:a16="http://schemas.microsoft.com/office/drawing/2014/main" id="{C22FD680-1978-DFA4-306F-31805B86320F}"/>
                </a:ext>
              </a:extLst>
            </p:cNvPr>
            <p:cNvSpPr>
              <a:spLocks/>
            </p:cNvSpPr>
            <p:nvPr/>
          </p:nvSpPr>
          <p:spPr>
            <a:xfrm>
              <a:off x="3209925" y="5524500"/>
              <a:ext cx="266700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sz="2175" dirty="0">
                  <a:solidFill>
                    <a:srgbClr val="161616"/>
                  </a:solidFill>
                  <a:latin typeface="Calibri"/>
                  <a:ea typeface="Calibri"/>
                  <a:cs typeface="Calibri"/>
                </a:rPr>
                <a:t>QNC⁰ + Fanout</a:t>
              </a:r>
            </a:p>
          </p:txBody>
        </p:sp>
      </p:grpSp>
      <p:grpSp>
        <p:nvGrpSpPr>
          <p:cNvPr id="4" name="Group 3">
            <a:extLst>
              <a:ext uri="{FF2B5EF4-FFF2-40B4-BE49-F238E27FC236}">
                <a16:creationId xmlns:a16="http://schemas.microsoft.com/office/drawing/2014/main" id="{A2F1CE41-F443-B538-0396-FA25DBA6FA9F}"/>
              </a:ext>
            </a:extLst>
          </p:cNvPr>
          <p:cNvGrpSpPr/>
          <p:nvPr/>
        </p:nvGrpSpPr>
        <p:grpSpPr>
          <a:xfrm>
            <a:off x="8257308" y="1630580"/>
            <a:ext cx="3276600" cy="1847850"/>
            <a:chOff x="7747164" y="1685925"/>
            <a:chExt cx="3276600" cy="1847850"/>
          </a:xfrm>
        </p:grpSpPr>
        <p:sp>
          <p:nvSpPr>
            <p:cNvPr id="61" name="Dynamic::line-47">
              <a:extLst>
                <a:ext uri="{FF2B5EF4-FFF2-40B4-BE49-F238E27FC236}">
                  <a16:creationId xmlns:a16="http://schemas.microsoft.com/office/drawing/2014/main" id="{815C87F7-AD4A-33F1-F1F5-F8430EED655D}"/>
                </a:ext>
              </a:extLst>
            </p:cNvPr>
            <p:cNvSpPr>
              <a:spLocks/>
            </p:cNvSpPr>
            <p:nvPr/>
          </p:nvSpPr>
          <p:spPr>
            <a:xfrm>
              <a:off x="7918614" y="2114550"/>
              <a:ext cx="1133475" cy="0"/>
            </a:xfrm>
            <a:prstGeom prst="line">
              <a:avLst/>
            </a:prstGeom>
            <a:noFill/>
            <a:ln w="17145">
              <a:solidFill>
                <a:srgbClr val="444444"/>
              </a:solidFill>
            </a:ln>
          </p:spPr>
          <p:txBody>
            <a:bodyPr/>
            <a:lstStyle/>
            <a:p>
              <a:endParaRPr lang="en-US"/>
            </a:p>
          </p:txBody>
        </p:sp>
        <p:sp>
          <p:nvSpPr>
            <p:cNvPr id="62" name="Dynamic::line-48">
              <a:extLst>
                <a:ext uri="{FF2B5EF4-FFF2-40B4-BE49-F238E27FC236}">
                  <a16:creationId xmlns:a16="http://schemas.microsoft.com/office/drawing/2014/main" id="{C5092398-A558-9F6C-785D-55254D55DF2A}"/>
                </a:ext>
              </a:extLst>
            </p:cNvPr>
            <p:cNvSpPr>
              <a:spLocks/>
            </p:cNvSpPr>
            <p:nvPr/>
          </p:nvSpPr>
          <p:spPr>
            <a:xfrm>
              <a:off x="7918614" y="2381250"/>
              <a:ext cx="1133475" cy="0"/>
            </a:xfrm>
            <a:prstGeom prst="line">
              <a:avLst/>
            </a:prstGeom>
            <a:noFill/>
            <a:ln w="17145">
              <a:solidFill>
                <a:srgbClr val="444444"/>
              </a:solidFill>
            </a:ln>
          </p:spPr>
          <p:txBody>
            <a:bodyPr/>
            <a:lstStyle/>
            <a:p>
              <a:endParaRPr lang="en-US"/>
            </a:p>
          </p:txBody>
        </p:sp>
        <p:sp>
          <p:nvSpPr>
            <p:cNvPr id="63" name="Dynamic::line-49">
              <a:extLst>
                <a:ext uri="{FF2B5EF4-FFF2-40B4-BE49-F238E27FC236}">
                  <a16:creationId xmlns:a16="http://schemas.microsoft.com/office/drawing/2014/main" id="{9CF077DF-5934-935E-4E1E-B1591E9D7BB1}"/>
                </a:ext>
              </a:extLst>
            </p:cNvPr>
            <p:cNvSpPr>
              <a:spLocks/>
            </p:cNvSpPr>
            <p:nvPr/>
          </p:nvSpPr>
          <p:spPr>
            <a:xfrm>
              <a:off x="7918614" y="2647950"/>
              <a:ext cx="2857500" cy="0"/>
            </a:xfrm>
            <a:prstGeom prst="line">
              <a:avLst/>
            </a:prstGeom>
            <a:noFill/>
            <a:ln w="17145">
              <a:solidFill>
                <a:srgbClr val="444444"/>
              </a:solidFill>
            </a:ln>
          </p:spPr>
          <p:txBody>
            <a:bodyPr/>
            <a:lstStyle/>
            <a:p>
              <a:endParaRPr lang="en-US"/>
            </a:p>
          </p:txBody>
        </p:sp>
        <p:sp>
          <p:nvSpPr>
            <p:cNvPr id="64" name="Dynamic::line-50">
              <a:extLst>
                <a:ext uri="{FF2B5EF4-FFF2-40B4-BE49-F238E27FC236}">
                  <a16:creationId xmlns:a16="http://schemas.microsoft.com/office/drawing/2014/main" id="{6EFD70BD-B1BF-BC2C-55D7-6DC08FFC4E0E}"/>
                </a:ext>
              </a:extLst>
            </p:cNvPr>
            <p:cNvSpPr>
              <a:spLocks/>
            </p:cNvSpPr>
            <p:nvPr/>
          </p:nvSpPr>
          <p:spPr>
            <a:xfrm>
              <a:off x="7918614" y="2914650"/>
              <a:ext cx="2857500" cy="0"/>
            </a:xfrm>
            <a:prstGeom prst="line">
              <a:avLst/>
            </a:prstGeom>
            <a:noFill/>
            <a:ln w="17145">
              <a:solidFill>
                <a:srgbClr val="444444"/>
              </a:solidFill>
            </a:ln>
          </p:spPr>
          <p:txBody>
            <a:bodyPr/>
            <a:lstStyle/>
            <a:p>
              <a:endParaRPr lang="en-US"/>
            </a:p>
          </p:txBody>
        </p:sp>
        <p:sp>
          <p:nvSpPr>
            <p:cNvPr id="65" name="Dynamic::gate-51">
              <a:extLst>
                <a:ext uri="{FF2B5EF4-FFF2-40B4-BE49-F238E27FC236}">
                  <a16:creationId xmlns:a16="http://schemas.microsoft.com/office/drawing/2014/main" id="{B86302C0-7D3A-99BF-3E11-3D58597129FC}"/>
                </a:ext>
              </a:extLst>
            </p:cNvPr>
            <p:cNvSpPr>
              <a:spLocks/>
            </p:cNvSpPr>
            <p:nvPr/>
          </p:nvSpPr>
          <p:spPr>
            <a:xfrm>
              <a:off x="8123402" y="2014538"/>
              <a:ext cx="219075" cy="200025"/>
            </a:xfrm>
            <a:prstGeom prst="rect">
              <a:avLst/>
            </a:prstGeom>
            <a:solidFill>
              <a:srgbClr val="DCE6F6"/>
            </a:solidFill>
            <a:ln w="16193">
              <a:solidFill>
                <a:srgbClr val="4472C4"/>
              </a:solidFill>
            </a:ln>
          </p:spPr>
          <p:txBody>
            <a:bodyPr/>
            <a:lstStyle/>
            <a:p>
              <a:endParaRPr lang="en-US"/>
            </a:p>
          </p:txBody>
        </p:sp>
        <p:sp>
          <p:nvSpPr>
            <p:cNvPr id="66" name="Dynamic::gate-52">
              <a:extLst>
                <a:ext uri="{FF2B5EF4-FFF2-40B4-BE49-F238E27FC236}">
                  <a16:creationId xmlns:a16="http://schemas.microsoft.com/office/drawing/2014/main" id="{19094A92-73A4-FAA5-6769-66033A14FA1B}"/>
                </a:ext>
              </a:extLst>
            </p:cNvPr>
            <p:cNvSpPr>
              <a:spLocks/>
            </p:cNvSpPr>
            <p:nvPr/>
          </p:nvSpPr>
          <p:spPr>
            <a:xfrm>
              <a:off x="8123402" y="2547938"/>
              <a:ext cx="219075" cy="200025"/>
            </a:xfrm>
            <a:prstGeom prst="rect">
              <a:avLst/>
            </a:prstGeom>
            <a:solidFill>
              <a:srgbClr val="DCE6F6"/>
            </a:solidFill>
            <a:ln w="16193">
              <a:solidFill>
                <a:srgbClr val="4472C4"/>
              </a:solidFill>
            </a:ln>
          </p:spPr>
          <p:txBody>
            <a:bodyPr/>
            <a:lstStyle/>
            <a:p>
              <a:endParaRPr lang="en-US"/>
            </a:p>
          </p:txBody>
        </p:sp>
        <p:sp>
          <p:nvSpPr>
            <p:cNvPr id="67" name="Dynamic::gate-53">
              <a:extLst>
                <a:ext uri="{FF2B5EF4-FFF2-40B4-BE49-F238E27FC236}">
                  <a16:creationId xmlns:a16="http://schemas.microsoft.com/office/drawing/2014/main" id="{10301DEA-1BDB-8270-5062-101E70E10D0F}"/>
                </a:ext>
              </a:extLst>
            </p:cNvPr>
            <p:cNvSpPr>
              <a:spLocks/>
            </p:cNvSpPr>
            <p:nvPr/>
          </p:nvSpPr>
          <p:spPr>
            <a:xfrm>
              <a:off x="8494877" y="2552700"/>
              <a:ext cx="219075" cy="457200"/>
            </a:xfrm>
            <a:prstGeom prst="rect">
              <a:avLst/>
            </a:prstGeom>
            <a:solidFill>
              <a:srgbClr val="DCE6F6"/>
            </a:solidFill>
            <a:ln w="16193">
              <a:solidFill>
                <a:srgbClr val="4472C4"/>
              </a:solidFill>
            </a:ln>
          </p:spPr>
          <p:txBody>
            <a:bodyPr/>
            <a:lstStyle/>
            <a:p>
              <a:endParaRPr lang="en-US"/>
            </a:p>
          </p:txBody>
        </p:sp>
        <p:sp>
          <p:nvSpPr>
            <p:cNvPr id="68" name="Dynamic::line-54">
              <a:extLst>
                <a:ext uri="{FF2B5EF4-FFF2-40B4-BE49-F238E27FC236}">
                  <a16:creationId xmlns:a16="http://schemas.microsoft.com/office/drawing/2014/main" id="{D888D10C-7D5A-A791-A1C9-8C919C19A4FA}"/>
                </a:ext>
              </a:extLst>
            </p:cNvPr>
            <p:cNvSpPr>
              <a:spLocks/>
            </p:cNvSpPr>
            <p:nvPr/>
          </p:nvSpPr>
          <p:spPr>
            <a:xfrm>
              <a:off x="9137814" y="2100263"/>
              <a:ext cx="152400" cy="0"/>
            </a:xfrm>
            <a:prstGeom prst="line">
              <a:avLst/>
            </a:prstGeom>
            <a:noFill/>
            <a:ln w="12383">
              <a:solidFill>
                <a:srgbClr val="548235"/>
              </a:solidFill>
            </a:ln>
          </p:spPr>
          <p:txBody>
            <a:bodyPr/>
            <a:lstStyle/>
            <a:p>
              <a:endParaRPr lang="en-US"/>
            </a:p>
          </p:txBody>
        </p:sp>
        <p:sp>
          <p:nvSpPr>
            <p:cNvPr id="69" name="Dynamic::line-55">
              <a:extLst>
                <a:ext uri="{FF2B5EF4-FFF2-40B4-BE49-F238E27FC236}">
                  <a16:creationId xmlns:a16="http://schemas.microsoft.com/office/drawing/2014/main" id="{20120EC9-20EA-32B1-FF49-E5C3EE8406E2}"/>
                </a:ext>
              </a:extLst>
            </p:cNvPr>
            <p:cNvSpPr>
              <a:spLocks/>
            </p:cNvSpPr>
            <p:nvPr/>
          </p:nvSpPr>
          <p:spPr>
            <a:xfrm>
              <a:off x="9137814" y="2128838"/>
              <a:ext cx="152400" cy="0"/>
            </a:xfrm>
            <a:prstGeom prst="line">
              <a:avLst/>
            </a:prstGeom>
            <a:noFill/>
            <a:ln w="12383">
              <a:solidFill>
                <a:srgbClr val="548235"/>
              </a:solidFill>
            </a:ln>
          </p:spPr>
          <p:txBody>
            <a:bodyPr/>
            <a:lstStyle/>
            <a:p>
              <a:endParaRPr lang="en-US"/>
            </a:p>
          </p:txBody>
        </p:sp>
        <p:sp>
          <p:nvSpPr>
            <p:cNvPr id="70" name="Dynamic::line-56">
              <a:extLst>
                <a:ext uri="{FF2B5EF4-FFF2-40B4-BE49-F238E27FC236}">
                  <a16:creationId xmlns:a16="http://schemas.microsoft.com/office/drawing/2014/main" id="{787E249D-9370-9FC0-3662-100E58E78432}"/>
                </a:ext>
              </a:extLst>
            </p:cNvPr>
            <p:cNvSpPr>
              <a:spLocks/>
            </p:cNvSpPr>
            <p:nvPr/>
          </p:nvSpPr>
          <p:spPr>
            <a:xfrm>
              <a:off x="9275927" y="1752600"/>
              <a:ext cx="0" cy="361950"/>
            </a:xfrm>
            <a:prstGeom prst="line">
              <a:avLst/>
            </a:prstGeom>
            <a:noFill/>
            <a:ln w="12383">
              <a:solidFill>
                <a:srgbClr val="548235"/>
              </a:solidFill>
            </a:ln>
          </p:spPr>
          <p:txBody>
            <a:bodyPr/>
            <a:lstStyle/>
            <a:p>
              <a:endParaRPr lang="en-US"/>
            </a:p>
          </p:txBody>
        </p:sp>
        <p:sp>
          <p:nvSpPr>
            <p:cNvPr id="71" name="Dynamic::line-57">
              <a:extLst>
                <a:ext uri="{FF2B5EF4-FFF2-40B4-BE49-F238E27FC236}">
                  <a16:creationId xmlns:a16="http://schemas.microsoft.com/office/drawing/2014/main" id="{D3D6F444-D374-E7BC-5BEB-5829845D6767}"/>
                </a:ext>
              </a:extLst>
            </p:cNvPr>
            <p:cNvSpPr>
              <a:spLocks/>
            </p:cNvSpPr>
            <p:nvPr/>
          </p:nvSpPr>
          <p:spPr>
            <a:xfrm>
              <a:off x="9304502" y="1752600"/>
              <a:ext cx="0" cy="361950"/>
            </a:xfrm>
            <a:prstGeom prst="line">
              <a:avLst/>
            </a:prstGeom>
            <a:noFill/>
            <a:ln w="12383">
              <a:solidFill>
                <a:srgbClr val="548235"/>
              </a:solidFill>
            </a:ln>
          </p:spPr>
          <p:txBody>
            <a:bodyPr/>
            <a:lstStyle/>
            <a:p>
              <a:endParaRPr lang="en-US"/>
            </a:p>
          </p:txBody>
        </p:sp>
        <p:sp>
          <p:nvSpPr>
            <p:cNvPr id="72" name="Dynamic::line-58">
              <a:extLst>
                <a:ext uri="{FF2B5EF4-FFF2-40B4-BE49-F238E27FC236}">
                  <a16:creationId xmlns:a16="http://schemas.microsoft.com/office/drawing/2014/main" id="{0B55EBE4-093C-EAA7-781B-18A514F7A83C}"/>
                </a:ext>
              </a:extLst>
            </p:cNvPr>
            <p:cNvSpPr>
              <a:spLocks/>
            </p:cNvSpPr>
            <p:nvPr/>
          </p:nvSpPr>
          <p:spPr>
            <a:xfrm>
              <a:off x="9290214" y="1738313"/>
              <a:ext cx="304800" cy="0"/>
            </a:xfrm>
            <a:prstGeom prst="line">
              <a:avLst/>
            </a:prstGeom>
            <a:noFill/>
            <a:ln w="12383">
              <a:solidFill>
                <a:srgbClr val="548235"/>
              </a:solidFill>
            </a:ln>
          </p:spPr>
          <p:txBody>
            <a:bodyPr/>
            <a:lstStyle/>
            <a:p>
              <a:endParaRPr lang="en-US"/>
            </a:p>
          </p:txBody>
        </p:sp>
        <p:sp>
          <p:nvSpPr>
            <p:cNvPr id="73" name="Dynamic::line-59">
              <a:extLst>
                <a:ext uri="{FF2B5EF4-FFF2-40B4-BE49-F238E27FC236}">
                  <a16:creationId xmlns:a16="http://schemas.microsoft.com/office/drawing/2014/main" id="{9B4019D0-5215-F945-0173-E6BD84246DA9}"/>
                </a:ext>
              </a:extLst>
            </p:cNvPr>
            <p:cNvSpPr>
              <a:spLocks/>
            </p:cNvSpPr>
            <p:nvPr/>
          </p:nvSpPr>
          <p:spPr>
            <a:xfrm>
              <a:off x="9290214" y="1766888"/>
              <a:ext cx="304800" cy="0"/>
            </a:xfrm>
            <a:prstGeom prst="line">
              <a:avLst/>
            </a:prstGeom>
            <a:noFill/>
            <a:ln w="12383">
              <a:solidFill>
                <a:srgbClr val="548235"/>
              </a:solidFill>
            </a:ln>
          </p:spPr>
          <p:txBody>
            <a:bodyPr/>
            <a:lstStyle/>
            <a:p>
              <a:endParaRPr lang="en-US"/>
            </a:p>
          </p:txBody>
        </p:sp>
        <p:sp>
          <p:nvSpPr>
            <p:cNvPr id="74" name="Dynamic::line-60">
              <a:extLst>
                <a:ext uri="{FF2B5EF4-FFF2-40B4-BE49-F238E27FC236}">
                  <a16:creationId xmlns:a16="http://schemas.microsoft.com/office/drawing/2014/main" id="{9B59301B-1163-71B0-46DC-89CE08F8A931}"/>
                </a:ext>
              </a:extLst>
            </p:cNvPr>
            <p:cNvSpPr>
              <a:spLocks/>
            </p:cNvSpPr>
            <p:nvPr/>
          </p:nvSpPr>
          <p:spPr>
            <a:xfrm>
              <a:off x="9137814" y="2366963"/>
              <a:ext cx="295275" cy="0"/>
            </a:xfrm>
            <a:prstGeom prst="line">
              <a:avLst/>
            </a:prstGeom>
            <a:noFill/>
            <a:ln w="12383">
              <a:solidFill>
                <a:srgbClr val="548235"/>
              </a:solidFill>
            </a:ln>
          </p:spPr>
          <p:txBody>
            <a:bodyPr/>
            <a:lstStyle/>
            <a:p>
              <a:endParaRPr lang="en-US"/>
            </a:p>
          </p:txBody>
        </p:sp>
        <p:sp>
          <p:nvSpPr>
            <p:cNvPr id="75" name="Dynamic::line-61">
              <a:extLst>
                <a:ext uri="{FF2B5EF4-FFF2-40B4-BE49-F238E27FC236}">
                  <a16:creationId xmlns:a16="http://schemas.microsoft.com/office/drawing/2014/main" id="{470BF595-0A33-FBA5-3C23-EAAAD49D8ECE}"/>
                </a:ext>
              </a:extLst>
            </p:cNvPr>
            <p:cNvSpPr>
              <a:spLocks/>
            </p:cNvSpPr>
            <p:nvPr/>
          </p:nvSpPr>
          <p:spPr>
            <a:xfrm>
              <a:off x="9137814" y="2395538"/>
              <a:ext cx="295275" cy="0"/>
            </a:xfrm>
            <a:prstGeom prst="line">
              <a:avLst/>
            </a:prstGeom>
            <a:noFill/>
            <a:ln w="12383">
              <a:solidFill>
                <a:srgbClr val="548235"/>
              </a:solidFill>
            </a:ln>
          </p:spPr>
          <p:txBody>
            <a:bodyPr/>
            <a:lstStyle/>
            <a:p>
              <a:endParaRPr lang="en-US"/>
            </a:p>
          </p:txBody>
        </p:sp>
        <p:sp>
          <p:nvSpPr>
            <p:cNvPr id="76" name="Dynamic::line-62">
              <a:extLst>
                <a:ext uri="{FF2B5EF4-FFF2-40B4-BE49-F238E27FC236}">
                  <a16:creationId xmlns:a16="http://schemas.microsoft.com/office/drawing/2014/main" id="{7ECC7C92-CAD2-EBBF-4017-451D62467EC9}"/>
                </a:ext>
              </a:extLst>
            </p:cNvPr>
            <p:cNvSpPr>
              <a:spLocks/>
            </p:cNvSpPr>
            <p:nvPr/>
          </p:nvSpPr>
          <p:spPr>
            <a:xfrm>
              <a:off x="9418802" y="1866900"/>
              <a:ext cx="0" cy="514350"/>
            </a:xfrm>
            <a:prstGeom prst="line">
              <a:avLst/>
            </a:prstGeom>
            <a:noFill/>
            <a:ln w="12383">
              <a:solidFill>
                <a:srgbClr val="548235"/>
              </a:solidFill>
            </a:ln>
          </p:spPr>
          <p:txBody>
            <a:bodyPr/>
            <a:lstStyle/>
            <a:p>
              <a:endParaRPr lang="en-US"/>
            </a:p>
          </p:txBody>
        </p:sp>
        <p:sp>
          <p:nvSpPr>
            <p:cNvPr id="77" name="Dynamic::line-63">
              <a:extLst>
                <a:ext uri="{FF2B5EF4-FFF2-40B4-BE49-F238E27FC236}">
                  <a16:creationId xmlns:a16="http://schemas.microsoft.com/office/drawing/2014/main" id="{4D65F5AC-DF3F-7738-E8E7-5EAE9A5984ED}"/>
                </a:ext>
              </a:extLst>
            </p:cNvPr>
            <p:cNvSpPr>
              <a:spLocks/>
            </p:cNvSpPr>
            <p:nvPr/>
          </p:nvSpPr>
          <p:spPr>
            <a:xfrm>
              <a:off x="9447377" y="1866900"/>
              <a:ext cx="0" cy="514350"/>
            </a:xfrm>
            <a:prstGeom prst="line">
              <a:avLst/>
            </a:prstGeom>
            <a:noFill/>
            <a:ln w="12383">
              <a:solidFill>
                <a:srgbClr val="548235"/>
              </a:solidFill>
            </a:ln>
          </p:spPr>
          <p:txBody>
            <a:bodyPr/>
            <a:lstStyle/>
            <a:p>
              <a:endParaRPr lang="en-US"/>
            </a:p>
          </p:txBody>
        </p:sp>
        <p:sp>
          <p:nvSpPr>
            <p:cNvPr id="78" name="Dynamic::line-64">
              <a:extLst>
                <a:ext uri="{FF2B5EF4-FFF2-40B4-BE49-F238E27FC236}">
                  <a16:creationId xmlns:a16="http://schemas.microsoft.com/office/drawing/2014/main" id="{2107B450-F5DA-C91D-8240-6F5208F85215}"/>
                </a:ext>
              </a:extLst>
            </p:cNvPr>
            <p:cNvSpPr>
              <a:spLocks/>
            </p:cNvSpPr>
            <p:nvPr/>
          </p:nvSpPr>
          <p:spPr>
            <a:xfrm>
              <a:off x="9433089" y="1852613"/>
              <a:ext cx="161925" cy="0"/>
            </a:xfrm>
            <a:prstGeom prst="line">
              <a:avLst/>
            </a:prstGeom>
            <a:noFill/>
            <a:ln w="12383">
              <a:solidFill>
                <a:srgbClr val="548235"/>
              </a:solidFill>
            </a:ln>
          </p:spPr>
          <p:txBody>
            <a:bodyPr/>
            <a:lstStyle/>
            <a:p>
              <a:endParaRPr lang="en-US"/>
            </a:p>
          </p:txBody>
        </p:sp>
        <p:sp>
          <p:nvSpPr>
            <p:cNvPr id="79" name="Dynamic::line-65">
              <a:extLst>
                <a:ext uri="{FF2B5EF4-FFF2-40B4-BE49-F238E27FC236}">
                  <a16:creationId xmlns:a16="http://schemas.microsoft.com/office/drawing/2014/main" id="{EAE144A6-95D0-CBBE-B452-582B014D9AD0}"/>
                </a:ext>
              </a:extLst>
            </p:cNvPr>
            <p:cNvSpPr>
              <a:spLocks/>
            </p:cNvSpPr>
            <p:nvPr/>
          </p:nvSpPr>
          <p:spPr>
            <a:xfrm>
              <a:off x="9433089" y="1881188"/>
              <a:ext cx="161925" cy="0"/>
            </a:xfrm>
            <a:prstGeom prst="line">
              <a:avLst/>
            </a:prstGeom>
            <a:noFill/>
            <a:ln w="12383">
              <a:solidFill>
                <a:srgbClr val="548235"/>
              </a:solidFill>
            </a:ln>
          </p:spPr>
          <p:txBody>
            <a:bodyPr/>
            <a:lstStyle/>
            <a:p>
              <a:endParaRPr lang="en-US"/>
            </a:p>
          </p:txBody>
        </p:sp>
        <p:sp>
          <p:nvSpPr>
            <p:cNvPr id="80" name="Dynamic::line-66">
              <a:extLst>
                <a:ext uri="{FF2B5EF4-FFF2-40B4-BE49-F238E27FC236}">
                  <a16:creationId xmlns:a16="http://schemas.microsoft.com/office/drawing/2014/main" id="{3178F927-87B7-B83B-DDA6-D5CD5243F018}"/>
                </a:ext>
              </a:extLst>
            </p:cNvPr>
            <p:cNvSpPr>
              <a:spLocks/>
            </p:cNvSpPr>
            <p:nvPr/>
          </p:nvSpPr>
          <p:spPr>
            <a:xfrm>
              <a:off x="9842664" y="1795463"/>
              <a:ext cx="571500" cy="0"/>
            </a:xfrm>
            <a:prstGeom prst="line">
              <a:avLst/>
            </a:prstGeom>
            <a:noFill/>
            <a:ln w="12383">
              <a:solidFill>
                <a:srgbClr val="548235"/>
              </a:solidFill>
            </a:ln>
          </p:spPr>
          <p:txBody>
            <a:bodyPr/>
            <a:lstStyle/>
            <a:p>
              <a:endParaRPr lang="en-US"/>
            </a:p>
          </p:txBody>
        </p:sp>
        <p:sp>
          <p:nvSpPr>
            <p:cNvPr id="81" name="Dynamic::line-67">
              <a:extLst>
                <a:ext uri="{FF2B5EF4-FFF2-40B4-BE49-F238E27FC236}">
                  <a16:creationId xmlns:a16="http://schemas.microsoft.com/office/drawing/2014/main" id="{5619516B-0BBC-ECC1-111C-7A1A6E3AAFC6}"/>
                </a:ext>
              </a:extLst>
            </p:cNvPr>
            <p:cNvSpPr>
              <a:spLocks/>
            </p:cNvSpPr>
            <p:nvPr/>
          </p:nvSpPr>
          <p:spPr>
            <a:xfrm>
              <a:off x="9842664" y="1824038"/>
              <a:ext cx="571500" cy="0"/>
            </a:xfrm>
            <a:prstGeom prst="line">
              <a:avLst/>
            </a:prstGeom>
            <a:noFill/>
            <a:ln w="12383">
              <a:solidFill>
                <a:srgbClr val="548235"/>
              </a:solidFill>
            </a:ln>
          </p:spPr>
          <p:txBody>
            <a:bodyPr/>
            <a:lstStyle/>
            <a:p>
              <a:endParaRPr lang="en-US"/>
            </a:p>
          </p:txBody>
        </p:sp>
        <p:sp>
          <p:nvSpPr>
            <p:cNvPr id="82" name="Dynamic::line-68">
              <a:extLst>
                <a:ext uri="{FF2B5EF4-FFF2-40B4-BE49-F238E27FC236}">
                  <a16:creationId xmlns:a16="http://schemas.microsoft.com/office/drawing/2014/main" id="{AB631618-02C3-F263-73B3-E801F8FC69F8}"/>
                </a:ext>
              </a:extLst>
            </p:cNvPr>
            <p:cNvSpPr>
              <a:spLocks/>
            </p:cNvSpPr>
            <p:nvPr/>
          </p:nvSpPr>
          <p:spPr>
            <a:xfrm>
              <a:off x="10399877" y="1809750"/>
              <a:ext cx="0" cy="714375"/>
            </a:xfrm>
            <a:prstGeom prst="line">
              <a:avLst/>
            </a:prstGeom>
            <a:noFill/>
            <a:ln w="12383">
              <a:solidFill>
                <a:srgbClr val="548235"/>
              </a:solidFill>
            </a:ln>
          </p:spPr>
          <p:txBody>
            <a:bodyPr/>
            <a:lstStyle/>
            <a:p>
              <a:endParaRPr lang="en-US"/>
            </a:p>
          </p:txBody>
        </p:sp>
        <p:sp>
          <p:nvSpPr>
            <p:cNvPr id="83" name="Dynamic::line-69">
              <a:extLst>
                <a:ext uri="{FF2B5EF4-FFF2-40B4-BE49-F238E27FC236}">
                  <a16:creationId xmlns:a16="http://schemas.microsoft.com/office/drawing/2014/main" id="{12ABAD6C-91B4-1CA0-4C3D-4D4E7C55ACF6}"/>
                </a:ext>
              </a:extLst>
            </p:cNvPr>
            <p:cNvSpPr>
              <a:spLocks/>
            </p:cNvSpPr>
            <p:nvPr/>
          </p:nvSpPr>
          <p:spPr>
            <a:xfrm>
              <a:off x="10428452" y="1809750"/>
              <a:ext cx="0" cy="714375"/>
            </a:xfrm>
            <a:prstGeom prst="line">
              <a:avLst/>
            </a:prstGeom>
            <a:noFill/>
            <a:ln w="12383">
              <a:solidFill>
                <a:srgbClr val="548235"/>
              </a:solidFill>
            </a:ln>
          </p:spPr>
          <p:txBody>
            <a:bodyPr/>
            <a:lstStyle/>
            <a:p>
              <a:endParaRPr lang="en-US"/>
            </a:p>
          </p:txBody>
        </p:sp>
        <p:sp>
          <p:nvSpPr>
            <p:cNvPr id="84" name="Dynamic::gate-70">
              <a:extLst>
                <a:ext uri="{FF2B5EF4-FFF2-40B4-BE49-F238E27FC236}">
                  <a16:creationId xmlns:a16="http://schemas.microsoft.com/office/drawing/2014/main" id="{A1C10E56-EBB5-2BC5-0A09-7B7F398ADE73}"/>
                </a:ext>
              </a:extLst>
            </p:cNvPr>
            <p:cNvSpPr>
              <a:spLocks/>
            </p:cNvSpPr>
            <p:nvPr/>
          </p:nvSpPr>
          <p:spPr>
            <a:xfrm>
              <a:off x="8866352" y="2000250"/>
              <a:ext cx="276225" cy="228600"/>
            </a:xfrm>
            <a:prstGeom prst="rect">
              <a:avLst/>
            </a:prstGeom>
            <a:solidFill>
              <a:srgbClr val="F4F4F4"/>
            </a:solidFill>
            <a:ln w="16193">
              <a:solidFill>
                <a:srgbClr val="60666D"/>
              </a:solidFill>
            </a:ln>
          </p:spPr>
          <p:txBody>
            <a:bodyPr/>
            <a:lstStyle/>
            <a:p>
              <a:endParaRPr lang="en-US"/>
            </a:p>
          </p:txBody>
        </p:sp>
        <p:sp>
          <p:nvSpPr>
            <p:cNvPr id="85" name="Dynamic::meter-arc-71">
              <a:extLst>
                <a:ext uri="{FF2B5EF4-FFF2-40B4-BE49-F238E27FC236}">
                  <a16:creationId xmlns:a16="http://schemas.microsoft.com/office/drawing/2014/main" id="{E283C017-ADC1-66CB-1B39-214434804885}"/>
                </a:ext>
              </a:extLst>
            </p:cNvPr>
            <p:cNvSpPr>
              <a:spLocks/>
            </p:cNvSpPr>
            <p:nvPr/>
          </p:nvSpPr>
          <p:spPr>
            <a:xfrm>
              <a:off x="8871114" y="2000250"/>
              <a:ext cx="266700" cy="228600"/>
            </a:xfrm>
            <a:custGeom>
              <a:avLst/>
              <a:gdLst/>
              <a:ahLst/>
              <a:cxnLst/>
              <a:rect l="0" t="0" r="0" b="0"/>
              <a:pathLst>
                <a:path w="266700" h="228600">
                  <a:moveTo>
                    <a:pt x="57150" y="161925"/>
                  </a:moveTo>
                  <a:lnTo>
                    <a:pt x="59746" y="142203"/>
                  </a:lnTo>
                  <a:lnTo>
                    <a:pt x="67359" y="123825"/>
                  </a:lnTo>
                  <a:lnTo>
                    <a:pt x="79468" y="108043"/>
                  </a:lnTo>
                  <a:lnTo>
                    <a:pt x="95250" y="95934"/>
                  </a:lnTo>
                  <a:lnTo>
                    <a:pt x="113628" y="88321"/>
                  </a:lnTo>
                  <a:lnTo>
                    <a:pt x="133350" y="85725"/>
                  </a:lnTo>
                  <a:lnTo>
                    <a:pt x="153072" y="88321"/>
                  </a:lnTo>
                  <a:lnTo>
                    <a:pt x="171450" y="95934"/>
                  </a:lnTo>
                  <a:lnTo>
                    <a:pt x="187232" y="108043"/>
                  </a:lnTo>
                  <a:lnTo>
                    <a:pt x="199341" y="123825"/>
                  </a:lnTo>
                  <a:lnTo>
                    <a:pt x="206954" y="142203"/>
                  </a:lnTo>
                  <a:lnTo>
                    <a:pt x="209550" y="161925"/>
                  </a:lnTo>
                </a:path>
              </a:pathLst>
            </a:custGeom>
            <a:noFill/>
            <a:ln w="12383">
              <a:solidFill>
                <a:srgbClr val="60666D"/>
              </a:solidFill>
            </a:ln>
          </p:spPr>
          <p:txBody>
            <a:bodyPr/>
            <a:lstStyle/>
            <a:p>
              <a:endParaRPr lang="en-US"/>
            </a:p>
          </p:txBody>
        </p:sp>
        <p:sp>
          <p:nvSpPr>
            <p:cNvPr id="86" name="Dynamic::line-72">
              <a:extLst>
                <a:ext uri="{FF2B5EF4-FFF2-40B4-BE49-F238E27FC236}">
                  <a16:creationId xmlns:a16="http://schemas.microsoft.com/office/drawing/2014/main" id="{1A180984-8446-0747-473F-4669850014AD}"/>
                </a:ext>
              </a:extLst>
            </p:cNvPr>
            <p:cNvSpPr>
              <a:spLocks/>
            </p:cNvSpPr>
            <p:nvPr/>
          </p:nvSpPr>
          <p:spPr>
            <a:xfrm flipV="1">
              <a:off x="9004464" y="2057400"/>
              <a:ext cx="57150" cy="104775"/>
            </a:xfrm>
            <a:prstGeom prst="line">
              <a:avLst/>
            </a:prstGeom>
            <a:noFill/>
            <a:ln w="13335">
              <a:solidFill>
                <a:srgbClr val="60666D"/>
              </a:solidFill>
            </a:ln>
          </p:spPr>
          <p:txBody>
            <a:bodyPr/>
            <a:lstStyle/>
            <a:p>
              <a:endParaRPr lang="en-US"/>
            </a:p>
          </p:txBody>
        </p:sp>
        <p:sp>
          <p:nvSpPr>
            <p:cNvPr id="87" name="Dynamic::ellipse-73">
              <a:extLst>
                <a:ext uri="{FF2B5EF4-FFF2-40B4-BE49-F238E27FC236}">
                  <a16:creationId xmlns:a16="http://schemas.microsoft.com/office/drawing/2014/main" id="{99B05D08-0BA9-BD43-5E98-702D3B9C3202}"/>
                </a:ext>
              </a:extLst>
            </p:cNvPr>
            <p:cNvSpPr>
              <a:spLocks/>
            </p:cNvSpPr>
            <p:nvPr/>
          </p:nvSpPr>
          <p:spPr>
            <a:xfrm>
              <a:off x="8992082" y="2149793"/>
              <a:ext cx="24765" cy="24765"/>
            </a:xfrm>
            <a:prstGeom prst="ellipse">
              <a:avLst/>
            </a:prstGeom>
            <a:solidFill>
              <a:srgbClr val="60666D"/>
            </a:solidFill>
            <a:ln w="9525">
              <a:solidFill>
                <a:srgbClr val="60666D"/>
              </a:solidFill>
            </a:ln>
          </p:spPr>
          <p:txBody>
            <a:bodyPr/>
            <a:lstStyle/>
            <a:p>
              <a:endParaRPr lang="en-US"/>
            </a:p>
          </p:txBody>
        </p:sp>
        <p:sp>
          <p:nvSpPr>
            <p:cNvPr id="88" name="Dynamic::gate-74">
              <a:extLst>
                <a:ext uri="{FF2B5EF4-FFF2-40B4-BE49-F238E27FC236}">
                  <a16:creationId xmlns:a16="http://schemas.microsoft.com/office/drawing/2014/main" id="{93EF3D53-30C4-72CC-5C3A-57A0CD3BC3FF}"/>
                </a:ext>
              </a:extLst>
            </p:cNvPr>
            <p:cNvSpPr>
              <a:spLocks/>
            </p:cNvSpPr>
            <p:nvPr/>
          </p:nvSpPr>
          <p:spPr>
            <a:xfrm>
              <a:off x="8866352" y="2266950"/>
              <a:ext cx="276225" cy="228600"/>
            </a:xfrm>
            <a:prstGeom prst="rect">
              <a:avLst/>
            </a:prstGeom>
            <a:solidFill>
              <a:srgbClr val="F4F4F4"/>
            </a:solidFill>
            <a:ln w="16193">
              <a:solidFill>
                <a:srgbClr val="60666D"/>
              </a:solidFill>
            </a:ln>
          </p:spPr>
          <p:txBody>
            <a:bodyPr/>
            <a:lstStyle/>
            <a:p>
              <a:endParaRPr lang="en-US"/>
            </a:p>
          </p:txBody>
        </p:sp>
        <p:sp>
          <p:nvSpPr>
            <p:cNvPr id="89" name="Dynamic::meter-arc-75">
              <a:extLst>
                <a:ext uri="{FF2B5EF4-FFF2-40B4-BE49-F238E27FC236}">
                  <a16:creationId xmlns:a16="http://schemas.microsoft.com/office/drawing/2014/main" id="{611D6292-3E45-C527-BC60-AD7B44CE888E}"/>
                </a:ext>
              </a:extLst>
            </p:cNvPr>
            <p:cNvSpPr>
              <a:spLocks/>
            </p:cNvSpPr>
            <p:nvPr/>
          </p:nvSpPr>
          <p:spPr>
            <a:xfrm>
              <a:off x="8871114" y="2266950"/>
              <a:ext cx="266700" cy="228600"/>
            </a:xfrm>
            <a:custGeom>
              <a:avLst/>
              <a:gdLst/>
              <a:ahLst/>
              <a:cxnLst/>
              <a:rect l="0" t="0" r="0" b="0"/>
              <a:pathLst>
                <a:path w="266700" h="228600">
                  <a:moveTo>
                    <a:pt x="57150" y="161925"/>
                  </a:moveTo>
                  <a:lnTo>
                    <a:pt x="59746" y="142203"/>
                  </a:lnTo>
                  <a:lnTo>
                    <a:pt x="67359" y="123825"/>
                  </a:lnTo>
                  <a:lnTo>
                    <a:pt x="79468" y="108043"/>
                  </a:lnTo>
                  <a:lnTo>
                    <a:pt x="95250" y="95934"/>
                  </a:lnTo>
                  <a:lnTo>
                    <a:pt x="113628" y="88321"/>
                  </a:lnTo>
                  <a:lnTo>
                    <a:pt x="133350" y="85725"/>
                  </a:lnTo>
                  <a:lnTo>
                    <a:pt x="153072" y="88321"/>
                  </a:lnTo>
                  <a:lnTo>
                    <a:pt x="171450" y="95934"/>
                  </a:lnTo>
                  <a:lnTo>
                    <a:pt x="187232" y="108043"/>
                  </a:lnTo>
                  <a:lnTo>
                    <a:pt x="199341" y="123825"/>
                  </a:lnTo>
                  <a:lnTo>
                    <a:pt x="206954" y="142203"/>
                  </a:lnTo>
                  <a:lnTo>
                    <a:pt x="209550" y="161925"/>
                  </a:lnTo>
                </a:path>
              </a:pathLst>
            </a:custGeom>
            <a:noFill/>
            <a:ln w="12383">
              <a:solidFill>
                <a:srgbClr val="60666D"/>
              </a:solidFill>
            </a:ln>
          </p:spPr>
          <p:txBody>
            <a:bodyPr/>
            <a:lstStyle/>
            <a:p>
              <a:endParaRPr lang="en-US"/>
            </a:p>
          </p:txBody>
        </p:sp>
        <p:sp>
          <p:nvSpPr>
            <p:cNvPr id="90" name="Dynamic::line-76">
              <a:extLst>
                <a:ext uri="{FF2B5EF4-FFF2-40B4-BE49-F238E27FC236}">
                  <a16:creationId xmlns:a16="http://schemas.microsoft.com/office/drawing/2014/main" id="{7843A70D-F630-6D05-9203-A11C0D2CB6F1}"/>
                </a:ext>
              </a:extLst>
            </p:cNvPr>
            <p:cNvSpPr>
              <a:spLocks/>
            </p:cNvSpPr>
            <p:nvPr/>
          </p:nvSpPr>
          <p:spPr>
            <a:xfrm flipV="1">
              <a:off x="9004464" y="2324100"/>
              <a:ext cx="57150" cy="104775"/>
            </a:xfrm>
            <a:prstGeom prst="line">
              <a:avLst/>
            </a:prstGeom>
            <a:noFill/>
            <a:ln w="13335">
              <a:solidFill>
                <a:srgbClr val="60666D"/>
              </a:solidFill>
            </a:ln>
          </p:spPr>
          <p:txBody>
            <a:bodyPr/>
            <a:lstStyle/>
            <a:p>
              <a:endParaRPr lang="en-US"/>
            </a:p>
          </p:txBody>
        </p:sp>
        <p:sp>
          <p:nvSpPr>
            <p:cNvPr id="91" name="Dynamic::ellipse-77">
              <a:extLst>
                <a:ext uri="{FF2B5EF4-FFF2-40B4-BE49-F238E27FC236}">
                  <a16:creationId xmlns:a16="http://schemas.microsoft.com/office/drawing/2014/main" id="{26D3D1EB-5B7B-0D85-0EA3-E17E9C22A44A}"/>
                </a:ext>
              </a:extLst>
            </p:cNvPr>
            <p:cNvSpPr>
              <a:spLocks/>
            </p:cNvSpPr>
            <p:nvPr/>
          </p:nvSpPr>
          <p:spPr>
            <a:xfrm>
              <a:off x="8992082" y="2416493"/>
              <a:ext cx="24765" cy="24765"/>
            </a:xfrm>
            <a:prstGeom prst="ellipse">
              <a:avLst/>
            </a:prstGeom>
            <a:solidFill>
              <a:srgbClr val="60666D"/>
            </a:solidFill>
            <a:ln w="9525">
              <a:solidFill>
                <a:srgbClr val="60666D"/>
              </a:solidFill>
            </a:ln>
          </p:spPr>
          <p:txBody>
            <a:bodyPr/>
            <a:lstStyle/>
            <a:p>
              <a:endParaRPr lang="en-US"/>
            </a:p>
          </p:txBody>
        </p:sp>
        <p:sp>
          <p:nvSpPr>
            <p:cNvPr id="92" name="Dynamic::gate-78">
              <a:extLst>
                <a:ext uri="{FF2B5EF4-FFF2-40B4-BE49-F238E27FC236}">
                  <a16:creationId xmlns:a16="http://schemas.microsoft.com/office/drawing/2014/main" id="{4173D515-2B8C-76AA-94DB-6D94263102C5}"/>
                </a:ext>
              </a:extLst>
            </p:cNvPr>
            <p:cNvSpPr>
              <a:spLocks/>
            </p:cNvSpPr>
            <p:nvPr/>
          </p:nvSpPr>
          <p:spPr>
            <a:xfrm>
              <a:off x="9585489" y="1685925"/>
              <a:ext cx="266700" cy="247650"/>
            </a:xfrm>
            <a:prstGeom prst="rect">
              <a:avLst/>
            </a:prstGeom>
            <a:solidFill>
              <a:srgbClr val="E7EFDF"/>
            </a:solidFill>
            <a:ln w="16193">
              <a:solidFill>
                <a:srgbClr val="548235"/>
              </a:solidFill>
            </a:ln>
          </p:spPr>
          <p:txBody>
            <a:bodyPr/>
            <a:lstStyle/>
            <a:p>
              <a:endParaRPr lang="en-US"/>
            </a:p>
          </p:txBody>
        </p:sp>
        <p:sp>
          <p:nvSpPr>
            <p:cNvPr id="93" name="Dynamic::ellipse-79">
              <a:extLst>
                <a:ext uri="{FF2B5EF4-FFF2-40B4-BE49-F238E27FC236}">
                  <a16:creationId xmlns:a16="http://schemas.microsoft.com/office/drawing/2014/main" id="{EE9911A5-03DF-E499-77C5-5F1D5758DA61}"/>
                </a:ext>
              </a:extLst>
            </p:cNvPr>
            <p:cNvSpPr>
              <a:spLocks/>
            </p:cNvSpPr>
            <p:nvPr/>
          </p:nvSpPr>
          <p:spPr>
            <a:xfrm>
              <a:off x="9652164" y="1743075"/>
              <a:ext cx="133350" cy="133350"/>
            </a:xfrm>
            <a:prstGeom prst="ellipse">
              <a:avLst/>
            </a:prstGeom>
            <a:solidFill>
              <a:srgbClr val="FFFFFF"/>
            </a:solidFill>
            <a:ln w="18098">
              <a:solidFill>
                <a:srgbClr val="548235"/>
              </a:solidFill>
            </a:ln>
          </p:spPr>
          <p:txBody>
            <a:bodyPr/>
            <a:lstStyle/>
            <a:p>
              <a:endParaRPr lang="en-US"/>
            </a:p>
          </p:txBody>
        </p:sp>
        <p:sp>
          <p:nvSpPr>
            <p:cNvPr id="94" name="Dynamic::line-80">
              <a:extLst>
                <a:ext uri="{FF2B5EF4-FFF2-40B4-BE49-F238E27FC236}">
                  <a16:creationId xmlns:a16="http://schemas.microsoft.com/office/drawing/2014/main" id="{8B18B834-594E-7D4F-C7CB-1A9453B17211}"/>
                </a:ext>
              </a:extLst>
            </p:cNvPr>
            <p:cNvSpPr>
              <a:spLocks/>
            </p:cNvSpPr>
            <p:nvPr/>
          </p:nvSpPr>
          <p:spPr>
            <a:xfrm>
              <a:off x="9671214" y="1809750"/>
              <a:ext cx="95250" cy="0"/>
            </a:xfrm>
            <a:prstGeom prst="line">
              <a:avLst/>
            </a:prstGeom>
            <a:noFill/>
            <a:ln w="15240">
              <a:solidFill>
                <a:srgbClr val="548235"/>
              </a:solidFill>
            </a:ln>
          </p:spPr>
          <p:txBody>
            <a:bodyPr/>
            <a:lstStyle/>
            <a:p>
              <a:endParaRPr lang="en-US"/>
            </a:p>
          </p:txBody>
        </p:sp>
        <p:sp>
          <p:nvSpPr>
            <p:cNvPr id="95" name="Dynamic::line-81">
              <a:extLst>
                <a:ext uri="{FF2B5EF4-FFF2-40B4-BE49-F238E27FC236}">
                  <a16:creationId xmlns:a16="http://schemas.microsoft.com/office/drawing/2014/main" id="{82620F93-F45B-7E0B-F077-8FE96B1B0D85}"/>
                </a:ext>
              </a:extLst>
            </p:cNvPr>
            <p:cNvSpPr>
              <a:spLocks/>
            </p:cNvSpPr>
            <p:nvPr/>
          </p:nvSpPr>
          <p:spPr>
            <a:xfrm>
              <a:off x="9718839" y="1762125"/>
              <a:ext cx="0" cy="95250"/>
            </a:xfrm>
            <a:prstGeom prst="line">
              <a:avLst/>
            </a:prstGeom>
            <a:noFill/>
            <a:ln w="15240">
              <a:solidFill>
                <a:srgbClr val="548235"/>
              </a:solidFill>
            </a:ln>
          </p:spPr>
          <p:txBody>
            <a:bodyPr/>
            <a:lstStyle/>
            <a:p>
              <a:endParaRPr lang="en-US"/>
            </a:p>
          </p:txBody>
        </p:sp>
        <p:sp>
          <p:nvSpPr>
            <p:cNvPr id="96" name="Dynamic::gate-82">
              <a:extLst>
                <a:ext uri="{FF2B5EF4-FFF2-40B4-BE49-F238E27FC236}">
                  <a16:creationId xmlns:a16="http://schemas.microsoft.com/office/drawing/2014/main" id="{52151885-3259-E105-4A9B-607A3486353B}"/>
                </a:ext>
              </a:extLst>
            </p:cNvPr>
            <p:cNvSpPr>
              <a:spLocks/>
            </p:cNvSpPr>
            <p:nvPr/>
          </p:nvSpPr>
          <p:spPr>
            <a:xfrm>
              <a:off x="10285577" y="2524125"/>
              <a:ext cx="257175" cy="247650"/>
            </a:xfrm>
            <a:prstGeom prst="rect">
              <a:avLst/>
            </a:prstGeom>
            <a:solidFill>
              <a:srgbClr val="DCE6F6"/>
            </a:solidFill>
            <a:ln w="16193">
              <a:solidFill>
                <a:srgbClr val="4472C4"/>
              </a:solidFill>
            </a:ln>
          </p:spPr>
          <p:txBody>
            <a:bodyPr wrap="none" lIns="0" tIns="0" rIns="0" bIns="0" anchor="ctr"/>
            <a:lstStyle/>
            <a:p>
              <a:pPr algn="ctr">
                <a:defRPr sz="1275">
                  <a:solidFill>
                    <a:srgbClr val="4472C4"/>
                  </a:solidFill>
                  <a:latin typeface="Calibri"/>
                  <a:ea typeface="Calibri"/>
                  <a:cs typeface="Calibri"/>
                </a:defRPr>
              </a:pPr>
              <a:r>
                <a:rPr sz="1275">
                  <a:solidFill>
                    <a:srgbClr val="4472C4"/>
                  </a:solidFill>
                  <a:latin typeface="Calibri"/>
                  <a:ea typeface="Calibri"/>
                  <a:cs typeface="Calibri"/>
                </a:rPr>
                <a:t>X</a:t>
              </a:r>
            </a:p>
          </p:txBody>
        </p:sp>
        <p:sp>
          <p:nvSpPr>
            <p:cNvPr id="97" name="Dynamic::gate-83">
              <a:extLst>
                <a:ext uri="{FF2B5EF4-FFF2-40B4-BE49-F238E27FC236}">
                  <a16:creationId xmlns:a16="http://schemas.microsoft.com/office/drawing/2014/main" id="{91B2A02D-49D9-4FB4-6ADF-D14FECE3B04D}"/>
                </a:ext>
              </a:extLst>
            </p:cNvPr>
            <p:cNvSpPr>
              <a:spLocks/>
            </p:cNvSpPr>
            <p:nvPr/>
          </p:nvSpPr>
          <p:spPr>
            <a:xfrm>
              <a:off x="9790277" y="2814638"/>
              <a:ext cx="219075" cy="200025"/>
            </a:xfrm>
            <a:prstGeom prst="rect">
              <a:avLst/>
            </a:prstGeom>
            <a:solidFill>
              <a:srgbClr val="DCE6F6"/>
            </a:solidFill>
            <a:ln w="16193">
              <a:solidFill>
                <a:srgbClr val="4472C4"/>
              </a:solidFill>
            </a:ln>
          </p:spPr>
          <p:txBody>
            <a:bodyPr/>
            <a:lstStyle/>
            <a:p>
              <a:endParaRPr lang="en-US"/>
            </a:p>
          </p:txBody>
        </p:sp>
        <p:sp>
          <p:nvSpPr>
            <p:cNvPr id="98" name="Dynamic::label-84">
              <a:extLst>
                <a:ext uri="{FF2B5EF4-FFF2-40B4-BE49-F238E27FC236}">
                  <a16:creationId xmlns:a16="http://schemas.microsoft.com/office/drawing/2014/main" id="{C3F51CFF-9601-3FE4-EC49-2036280C3445}"/>
                </a:ext>
              </a:extLst>
            </p:cNvPr>
            <p:cNvSpPr>
              <a:spLocks/>
            </p:cNvSpPr>
            <p:nvPr/>
          </p:nvSpPr>
          <p:spPr>
            <a:xfrm>
              <a:off x="7747164" y="3162300"/>
              <a:ext cx="327660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lang="en-US" sz="2175" dirty="0">
                  <a:solidFill>
                    <a:srgbClr val="161616"/>
                  </a:solidFill>
                  <a:latin typeface="Calibri"/>
                  <a:ea typeface="Calibri"/>
                  <a:cs typeface="Calibri"/>
                </a:rPr>
                <a:t>Dynamic QNC⁰</a:t>
              </a:r>
              <a:endParaRPr sz="2175" dirty="0">
                <a:solidFill>
                  <a:srgbClr val="161616"/>
                </a:solidFill>
                <a:latin typeface="Calibri"/>
                <a:ea typeface="Calibri"/>
                <a:cs typeface="Calibri"/>
              </a:endParaRPr>
            </a:p>
          </p:txBody>
        </p:sp>
      </p:grpSp>
      <p:grpSp>
        <p:nvGrpSpPr>
          <p:cNvPr id="100" name="Magic hierarchy specimen">
            <a:extLst>
              <a:ext uri="{FF2B5EF4-FFF2-40B4-BE49-F238E27FC236}">
                <a16:creationId xmlns:a16="http://schemas.microsoft.com/office/drawing/2014/main" id="{F9F28131-DF77-0607-27BB-9458BDD2E20B}"/>
              </a:ext>
            </a:extLst>
          </p:cNvPr>
          <p:cNvGrpSpPr/>
          <p:nvPr/>
        </p:nvGrpSpPr>
        <p:grpSpPr>
          <a:xfrm>
            <a:off x="8113999" y="4394906"/>
            <a:ext cx="3600450" cy="1533525"/>
            <a:chOff x="7658100" y="4381500"/>
            <a:chExt cx="3600450" cy="1533525"/>
          </a:xfrm>
        </p:grpSpPr>
        <p:sp>
          <p:nvSpPr>
            <p:cNvPr id="101" name="Magic::line-86">
              <a:extLst>
                <a:ext uri="{FF2B5EF4-FFF2-40B4-BE49-F238E27FC236}">
                  <a16:creationId xmlns:a16="http://schemas.microsoft.com/office/drawing/2014/main" id="{E18B8191-90B0-6F44-5F42-342D78F34531}"/>
                </a:ext>
              </a:extLst>
            </p:cNvPr>
            <p:cNvSpPr>
              <a:spLocks/>
            </p:cNvSpPr>
            <p:nvPr/>
          </p:nvSpPr>
          <p:spPr>
            <a:xfrm>
              <a:off x="7734300" y="4495800"/>
              <a:ext cx="3448050" cy="0"/>
            </a:xfrm>
            <a:prstGeom prst="line">
              <a:avLst/>
            </a:prstGeom>
            <a:noFill/>
            <a:ln w="17145">
              <a:solidFill>
                <a:srgbClr val="444444"/>
              </a:solidFill>
            </a:ln>
          </p:spPr>
          <p:txBody>
            <a:bodyPr/>
            <a:lstStyle/>
            <a:p>
              <a:endParaRPr lang="en-US"/>
            </a:p>
          </p:txBody>
        </p:sp>
        <p:sp>
          <p:nvSpPr>
            <p:cNvPr id="102" name="Magic::line-87">
              <a:extLst>
                <a:ext uri="{FF2B5EF4-FFF2-40B4-BE49-F238E27FC236}">
                  <a16:creationId xmlns:a16="http://schemas.microsoft.com/office/drawing/2014/main" id="{93AE23F3-EC6E-3494-7BEA-72817A9A3089}"/>
                </a:ext>
              </a:extLst>
            </p:cNvPr>
            <p:cNvSpPr>
              <a:spLocks/>
            </p:cNvSpPr>
            <p:nvPr/>
          </p:nvSpPr>
          <p:spPr>
            <a:xfrm>
              <a:off x="7734300" y="4762500"/>
              <a:ext cx="3448050" cy="0"/>
            </a:xfrm>
            <a:prstGeom prst="line">
              <a:avLst/>
            </a:prstGeom>
            <a:noFill/>
            <a:ln w="17145">
              <a:solidFill>
                <a:srgbClr val="444444"/>
              </a:solidFill>
            </a:ln>
          </p:spPr>
          <p:txBody>
            <a:bodyPr/>
            <a:lstStyle/>
            <a:p>
              <a:endParaRPr lang="en-US"/>
            </a:p>
          </p:txBody>
        </p:sp>
        <p:sp>
          <p:nvSpPr>
            <p:cNvPr id="103" name="Magic::line-88">
              <a:extLst>
                <a:ext uri="{FF2B5EF4-FFF2-40B4-BE49-F238E27FC236}">
                  <a16:creationId xmlns:a16="http://schemas.microsoft.com/office/drawing/2014/main" id="{521BE4BD-036D-4994-9345-43E2E80D65D6}"/>
                </a:ext>
              </a:extLst>
            </p:cNvPr>
            <p:cNvSpPr>
              <a:spLocks/>
            </p:cNvSpPr>
            <p:nvPr/>
          </p:nvSpPr>
          <p:spPr>
            <a:xfrm>
              <a:off x="7734300" y="5029200"/>
              <a:ext cx="3448050" cy="0"/>
            </a:xfrm>
            <a:prstGeom prst="line">
              <a:avLst/>
            </a:prstGeom>
            <a:noFill/>
            <a:ln w="17145">
              <a:solidFill>
                <a:srgbClr val="444444"/>
              </a:solidFill>
            </a:ln>
          </p:spPr>
          <p:txBody>
            <a:bodyPr/>
            <a:lstStyle/>
            <a:p>
              <a:endParaRPr lang="en-US" dirty="0"/>
            </a:p>
          </p:txBody>
        </p:sp>
        <p:sp>
          <p:nvSpPr>
            <p:cNvPr id="104" name="Magic::line-89">
              <a:extLst>
                <a:ext uri="{FF2B5EF4-FFF2-40B4-BE49-F238E27FC236}">
                  <a16:creationId xmlns:a16="http://schemas.microsoft.com/office/drawing/2014/main" id="{2506F536-A4BE-01F4-4299-6529ECCE38CD}"/>
                </a:ext>
              </a:extLst>
            </p:cNvPr>
            <p:cNvSpPr>
              <a:spLocks/>
            </p:cNvSpPr>
            <p:nvPr/>
          </p:nvSpPr>
          <p:spPr>
            <a:xfrm>
              <a:off x="7734300" y="5295900"/>
              <a:ext cx="3448050" cy="0"/>
            </a:xfrm>
            <a:prstGeom prst="line">
              <a:avLst/>
            </a:prstGeom>
            <a:noFill/>
            <a:ln w="17145">
              <a:solidFill>
                <a:srgbClr val="444444"/>
              </a:solidFill>
            </a:ln>
          </p:spPr>
          <p:txBody>
            <a:bodyPr/>
            <a:lstStyle/>
            <a:p>
              <a:endParaRPr lang="en-US"/>
            </a:p>
          </p:txBody>
        </p:sp>
        <p:sp>
          <p:nvSpPr>
            <p:cNvPr id="105" name="Magic::gate-90">
              <a:extLst>
                <a:ext uri="{FF2B5EF4-FFF2-40B4-BE49-F238E27FC236}">
                  <a16:creationId xmlns:a16="http://schemas.microsoft.com/office/drawing/2014/main" id="{0FA58145-75F2-42DF-CA8E-035EAADD1662}"/>
                </a:ext>
              </a:extLst>
            </p:cNvPr>
            <p:cNvSpPr>
              <a:spLocks/>
            </p:cNvSpPr>
            <p:nvPr/>
          </p:nvSpPr>
          <p:spPr>
            <a:xfrm>
              <a:off x="7862888" y="4381500"/>
              <a:ext cx="695325" cy="1028700"/>
            </a:xfrm>
            <a:prstGeom prst="rect">
              <a:avLst/>
            </a:prstGeom>
            <a:solidFill>
              <a:srgbClr val="ECEEF1"/>
            </a:solidFill>
            <a:ln w="16193">
              <a:solidFill>
                <a:srgbClr val="888E96"/>
              </a:solidFill>
            </a:ln>
          </p:spPr>
          <p:txBody>
            <a:bodyPr wrap="none" lIns="0" tIns="0" rIns="0" bIns="0" anchor="ctr"/>
            <a:lstStyle/>
            <a:p>
              <a:pPr algn="ctr">
                <a:defRPr sz="1275">
                  <a:solidFill>
                    <a:srgbClr val="888E96"/>
                  </a:solidFill>
                  <a:latin typeface="Calibri"/>
                  <a:ea typeface="Calibri"/>
                  <a:cs typeface="Calibri"/>
                </a:defRPr>
              </a:pPr>
              <a:r>
                <a:rPr sz="1275">
                  <a:solidFill>
                    <a:srgbClr val="888E96"/>
                  </a:solidFill>
                  <a:latin typeface="Calibri"/>
                  <a:ea typeface="Calibri"/>
                  <a:cs typeface="Calibri"/>
                </a:rPr>
                <a:t>Clifford</a:t>
              </a:r>
            </a:p>
          </p:txBody>
        </p:sp>
        <p:sp>
          <p:nvSpPr>
            <p:cNvPr id="106" name="Magic::gate-91">
              <a:extLst>
                <a:ext uri="{FF2B5EF4-FFF2-40B4-BE49-F238E27FC236}">
                  <a16:creationId xmlns:a16="http://schemas.microsoft.com/office/drawing/2014/main" id="{EF78E4B7-F0AA-F9AC-2F46-0D74B26FF875}"/>
                </a:ext>
              </a:extLst>
            </p:cNvPr>
            <p:cNvSpPr>
              <a:spLocks/>
            </p:cNvSpPr>
            <p:nvPr/>
          </p:nvSpPr>
          <p:spPr>
            <a:xfrm>
              <a:off x="8896350" y="4400550"/>
              <a:ext cx="190500" cy="457200"/>
            </a:xfrm>
            <a:prstGeom prst="rect">
              <a:avLst/>
            </a:prstGeom>
            <a:solidFill>
              <a:srgbClr val="ECE2F3"/>
            </a:solidFill>
            <a:ln w="16193">
              <a:solidFill>
                <a:srgbClr val="7030A0"/>
              </a:solidFill>
            </a:ln>
          </p:spPr>
          <p:txBody>
            <a:bodyPr/>
            <a:lstStyle/>
            <a:p>
              <a:endParaRPr lang="en-US"/>
            </a:p>
          </p:txBody>
        </p:sp>
        <p:sp>
          <p:nvSpPr>
            <p:cNvPr id="107" name="Magic::gate-92">
              <a:extLst>
                <a:ext uri="{FF2B5EF4-FFF2-40B4-BE49-F238E27FC236}">
                  <a16:creationId xmlns:a16="http://schemas.microsoft.com/office/drawing/2014/main" id="{FF523E86-D03D-E5BE-53AA-EC4D15636410}"/>
                </a:ext>
              </a:extLst>
            </p:cNvPr>
            <p:cNvSpPr>
              <a:spLocks/>
            </p:cNvSpPr>
            <p:nvPr/>
          </p:nvSpPr>
          <p:spPr>
            <a:xfrm>
              <a:off x="8896350" y="5195888"/>
              <a:ext cx="190500" cy="200025"/>
            </a:xfrm>
            <a:prstGeom prst="rect">
              <a:avLst/>
            </a:prstGeom>
            <a:solidFill>
              <a:srgbClr val="ECE2F3"/>
            </a:solidFill>
            <a:ln w="16193">
              <a:solidFill>
                <a:srgbClr val="7030A0"/>
              </a:solidFill>
            </a:ln>
          </p:spPr>
          <p:txBody>
            <a:bodyPr/>
            <a:lstStyle/>
            <a:p>
              <a:endParaRPr lang="en-US"/>
            </a:p>
          </p:txBody>
        </p:sp>
        <p:sp>
          <p:nvSpPr>
            <p:cNvPr id="108" name="Magic::gate-93">
              <a:extLst>
                <a:ext uri="{FF2B5EF4-FFF2-40B4-BE49-F238E27FC236}">
                  <a16:creationId xmlns:a16="http://schemas.microsoft.com/office/drawing/2014/main" id="{03C8EE5C-BE09-94FC-930A-39D1C111BDB5}"/>
                </a:ext>
              </a:extLst>
            </p:cNvPr>
            <p:cNvSpPr>
              <a:spLocks/>
            </p:cNvSpPr>
            <p:nvPr/>
          </p:nvSpPr>
          <p:spPr>
            <a:xfrm>
              <a:off x="9182100" y="4395788"/>
              <a:ext cx="190500" cy="200025"/>
            </a:xfrm>
            <a:prstGeom prst="rect">
              <a:avLst/>
            </a:prstGeom>
            <a:solidFill>
              <a:srgbClr val="ECE2F3"/>
            </a:solidFill>
            <a:ln w="16193">
              <a:solidFill>
                <a:srgbClr val="7030A0"/>
              </a:solidFill>
            </a:ln>
          </p:spPr>
          <p:txBody>
            <a:bodyPr/>
            <a:lstStyle/>
            <a:p>
              <a:endParaRPr lang="en-US"/>
            </a:p>
          </p:txBody>
        </p:sp>
        <p:sp>
          <p:nvSpPr>
            <p:cNvPr id="109" name="Magic::gate-94">
              <a:extLst>
                <a:ext uri="{FF2B5EF4-FFF2-40B4-BE49-F238E27FC236}">
                  <a16:creationId xmlns:a16="http://schemas.microsoft.com/office/drawing/2014/main" id="{4749FFCF-49FB-66BF-A262-CD1DACEE26B0}"/>
                </a:ext>
              </a:extLst>
            </p:cNvPr>
            <p:cNvSpPr>
              <a:spLocks/>
            </p:cNvSpPr>
            <p:nvPr/>
          </p:nvSpPr>
          <p:spPr>
            <a:xfrm>
              <a:off x="9182100" y="4800600"/>
              <a:ext cx="190500" cy="457200"/>
            </a:xfrm>
            <a:prstGeom prst="rect">
              <a:avLst/>
            </a:prstGeom>
            <a:solidFill>
              <a:srgbClr val="ECE2F3"/>
            </a:solidFill>
            <a:ln w="16193">
              <a:solidFill>
                <a:srgbClr val="7030A0"/>
              </a:solidFill>
            </a:ln>
          </p:spPr>
          <p:txBody>
            <a:bodyPr/>
            <a:lstStyle/>
            <a:p>
              <a:endParaRPr lang="en-US"/>
            </a:p>
          </p:txBody>
        </p:sp>
        <p:sp>
          <p:nvSpPr>
            <p:cNvPr id="110" name="Magic::gate-95">
              <a:extLst>
                <a:ext uri="{FF2B5EF4-FFF2-40B4-BE49-F238E27FC236}">
                  <a16:creationId xmlns:a16="http://schemas.microsoft.com/office/drawing/2014/main" id="{E246E9D0-34D1-C39F-AE60-0D3801BD90CC}"/>
                </a:ext>
              </a:extLst>
            </p:cNvPr>
            <p:cNvSpPr>
              <a:spLocks/>
            </p:cNvSpPr>
            <p:nvPr/>
          </p:nvSpPr>
          <p:spPr>
            <a:xfrm>
              <a:off x="9472613" y="4381500"/>
              <a:ext cx="695325" cy="1028700"/>
            </a:xfrm>
            <a:prstGeom prst="rect">
              <a:avLst/>
            </a:prstGeom>
            <a:solidFill>
              <a:srgbClr val="ECEEF1"/>
            </a:solidFill>
            <a:ln w="16193">
              <a:solidFill>
                <a:srgbClr val="888E96"/>
              </a:solidFill>
            </a:ln>
          </p:spPr>
          <p:txBody>
            <a:bodyPr wrap="none" lIns="0" tIns="0" rIns="0" bIns="0" anchor="ctr"/>
            <a:lstStyle/>
            <a:p>
              <a:pPr algn="ctr">
                <a:defRPr sz="1275">
                  <a:solidFill>
                    <a:srgbClr val="888E96"/>
                  </a:solidFill>
                  <a:latin typeface="Calibri"/>
                  <a:ea typeface="Calibri"/>
                  <a:cs typeface="Calibri"/>
                </a:defRPr>
              </a:pPr>
              <a:r>
                <a:rPr sz="1275" dirty="0">
                  <a:solidFill>
                    <a:srgbClr val="888E96"/>
                  </a:solidFill>
                  <a:latin typeface="Calibri"/>
                  <a:ea typeface="Calibri"/>
                  <a:cs typeface="Calibri"/>
                </a:rPr>
                <a:t>Clifford</a:t>
              </a:r>
            </a:p>
          </p:txBody>
        </p:sp>
        <p:sp>
          <p:nvSpPr>
            <p:cNvPr id="111" name="Magic::gate-96">
              <a:extLst>
                <a:ext uri="{FF2B5EF4-FFF2-40B4-BE49-F238E27FC236}">
                  <a16:creationId xmlns:a16="http://schemas.microsoft.com/office/drawing/2014/main" id="{482F0BF4-1F4C-B744-A438-59C11BA9D722}"/>
                </a:ext>
              </a:extLst>
            </p:cNvPr>
            <p:cNvSpPr>
              <a:spLocks/>
            </p:cNvSpPr>
            <p:nvPr/>
          </p:nvSpPr>
          <p:spPr>
            <a:xfrm>
              <a:off x="10467975" y="4395788"/>
              <a:ext cx="190500" cy="200025"/>
            </a:xfrm>
            <a:prstGeom prst="rect">
              <a:avLst/>
            </a:prstGeom>
            <a:solidFill>
              <a:srgbClr val="ECE2F3"/>
            </a:solidFill>
            <a:ln w="16193">
              <a:solidFill>
                <a:srgbClr val="7030A0"/>
              </a:solidFill>
            </a:ln>
          </p:spPr>
          <p:txBody>
            <a:bodyPr/>
            <a:lstStyle/>
            <a:p>
              <a:endParaRPr lang="en-US"/>
            </a:p>
          </p:txBody>
        </p:sp>
        <p:sp>
          <p:nvSpPr>
            <p:cNvPr id="112" name="Magic::gate-97">
              <a:extLst>
                <a:ext uri="{FF2B5EF4-FFF2-40B4-BE49-F238E27FC236}">
                  <a16:creationId xmlns:a16="http://schemas.microsoft.com/office/drawing/2014/main" id="{40CCAC0E-B905-BE48-CC0D-BAA56168B4A1}"/>
                </a:ext>
              </a:extLst>
            </p:cNvPr>
            <p:cNvSpPr>
              <a:spLocks/>
            </p:cNvSpPr>
            <p:nvPr/>
          </p:nvSpPr>
          <p:spPr>
            <a:xfrm>
              <a:off x="10467975" y="4933950"/>
              <a:ext cx="190500" cy="457200"/>
            </a:xfrm>
            <a:prstGeom prst="rect">
              <a:avLst/>
            </a:prstGeom>
            <a:solidFill>
              <a:srgbClr val="ECE2F3"/>
            </a:solidFill>
            <a:ln w="16193">
              <a:solidFill>
                <a:srgbClr val="7030A0"/>
              </a:solidFill>
            </a:ln>
          </p:spPr>
          <p:txBody>
            <a:bodyPr/>
            <a:lstStyle/>
            <a:p>
              <a:endParaRPr lang="en-US"/>
            </a:p>
          </p:txBody>
        </p:sp>
        <p:sp>
          <p:nvSpPr>
            <p:cNvPr id="113" name="Magic::gate-98">
              <a:extLst>
                <a:ext uri="{FF2B5EF4-FFF2-40B4-BE49-F238E27FC236}">
                  <a16:creationId xmlns:a16="http://schemas.microsoft.com/office/drawing/2014/main" id="{C28C79D4-5539-CEFF-1747-16C9F38F2188}"/>
                </a:ext>
              </a:extLst>
            </p:cNvPr>
            <p:cNvSpPr>
              <a:spLocks/>
            </p:cNvSpPr>
            <p:nvPr/>
          </p:nvSpPr>
          <p:spPr>
            <a:xfrm>
              <a:off x="10753725" y="4662488"/>
              <a:ext cx="190500" cy="200025"/>
            </a:xfrm>
            <a:prstGeom prst="rect">
              <a:avLst/>
            </a:prstGeom>
            <a:solidFill>
              <a:srgbClr val="ECE2F3"/>
            </a:solidFill>
            <a:ln w="16193">
              <a:solidFill>
                <a:srgbClr val="7030A0"/>
              </a:solidFill>
            </a:ln>
          </p:spPr>
          <p:txBody>
            <a:bodyPr/>
            <a:lstStyle/>
            <a:p>
              <a:endParaRPr lang="en-US"/>
            </a:p>
          </p:txBody>
        </p:sp>
        <p:sp>
          <p:nvSpPr>
            <p:cNvPr id="114" name="Magic::label-99">
              <a:extLst>
                <a:ext uri="{FF2B5EF4-FFF2-40B4-BE49-F238E27FC236}">
                  <a16:creationId xmlns:a16="http://schemas.microsoft.com/office/drawing/2014/main" id="{95755B6C-9249-CE37-E45A-43170CD2054A}"/>
                </a:ext>
              </a:extLst>
            </p:cNvPr>
            <p:cNvSpPr>
              <a:spLocks/>
            </p:cNvSpPr>
            <p:nvPr/>
          </p:nvSpPr>
          <p:spPr>
            <a:xfrm>
              <a:off x="7658100" y="5543550"/>
              <a:ext cx="360045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lang="en-US" sz="2175" dirty="0">
                  <a:solidFill>
                    <a:srgbClr val="161616"/>
                  </a:solidFill>
                  <a:latin typeface="Calibri"/>
                  <a:ea typeface="Calibri"/>
                  <a:cs typeface="Calibri"/>
                </a:rPr>
                <a:t>T-depth/</a:t>
              </a:r>
              <a:r>
                <a:rPr sz="2175" dirty="0">
                  <a:solidFill>
                    <a:srgbClr val="161616"/>
                  </a:solidFill>
                  <a:latin typeface="Calibri"/>
                  <a:ea typeface="Calibri"/>
                  <a:cs typeface="Calibri"/>
                </a:rPr>
                <a:t>Magic hierarchy</a:t>
              </a:r>
            </a:p>
          </p:txBody>
        </p:sp>
      </p:grpSp>
      <p:pic>
        <p:nvPicPr>
          <p:cNvPr id="5" name="Picture 2" descr="Analog simulators of quantum chemistry – QUINFOG">
            <a:extLst>
              <a:ext uri="{FF2B5EF4-FFF2-40B4-BE49-F238E27FC236}">
                <a16:creationId xmlns:a16="http://schemas.microsoft.com/office/drawing/2014/main" id="{67DDBD2E-E960-B932-CD19-6974BCB589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892" y="4078005"/>
            <a:ext cx="2724520" cy="15448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1AA08A27-AA73-B6CA-404D-6FEFB87874AB}"/>
              </a:ext>
            </a:extLst>
          </p:cNvPr>
          <p:cNvSpPr txBox="1"/>
          <p:nvPr/>
        </p:nvSpPr>
        <p:spPr>
          <a:xfrm>
            <a:off x="477551" y="5723714"/>
            <a:ext cx="2933202" cy="646331"/>
          </a:xfrm>
          <a:prstGeom prst="rect">
            <a:avLst/>
          </a:prstGeom>
          <a:noFill/>
        </p:spPr>
        <p:txBody>
          <a:bodyPr wrap="square" rtlCol="0">
            <a:spAutoFit/>
          </a:bodyPr>
          <a:lstStyle/>
          <a:p>
            <a:pPr algn="ctr"/>
            <a:r>
              <a:rPr lang="en-US" dirty="0"/>
              <a:t>O(1)-time Hamiltonian</a:t>
            </a:r>
            <a:br>
              <a:rPr lang="en-US" dirty="0"/>
            </a:br>
            <a:r>
              <a:rPr lang="en-US" dirty="0"/>
              <a:t>simulators</a:t>
            </a:r>
          </a:p>
        </p:txBody>
      </p:sp>
      <p:pic>
        <p:nvPicPr>
          <p:cNvPr id="3" name="Picture 2">
            <a:extLst>
              <a:ext uri="{FF2B5EF4-FFF2-40B4-BE49-F238E27FC236}">
                <a16:creationId xmlns:a16="http://schemas.microsoft.com/office/drawing/2014/main" id="{F657A703-2ECA-35BF-033E-B95E1DA195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2097" y="6973990"/>
            <a:ext cx="3056443" cy="1149350"/>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a:extLst>
              <a:ext uri="{FF2B5EF4-FFF2-40B4-BE49-F238E27FC236}">
                <a16:creationId xmlns:a16="http://schemas.microsoft.com/office/drawing/2014/main" id="{00EFAF3D-E208-C985-A6D5-529804466B5C}"/>
              </a:ext>
            </a:extLst>
          </p:cNvPr>
          <p:cNvSpPr/>
          <p:nvPr/>
        </p:nvSpPr>
        <p:spPr>
          <a:xfrm>
            <a:off x="7983458" y="4176215"/>
            <a:ext cx="3890094" cy="2019869"/>
          </a:xfrm>
          <a:prstGeom prst="roundRect">
            <a:avLst/>
          </a:prstGeom>
          <a:noFill/>
          <a:ln w="38100">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FE3EC1CA-9213-3FFF-797E-DE705ABA19E6}"/>
              </a:ext>
            </a:extLst>
          </p:cNvPr>
          <p:cNvSpPr txBox="1"/>
          <p:nvPr/>
        </p:nvSpPr>
        <p:spPr>
          <a:xfrm>
            <a:off x="7799455" y="3695025"/>
            <a:ext cx="4312692" cy="369332"/>
          </a:xfrm>
          <a:prstGeom prst="rect">
            <a:avLst/>
          </a:prstGeom>
          <a:noFill/>
        </p:spPr>
        <p:txBody>
          <a:bodyPr wrap="square" rtlCol="0">
            <a:spAutoFit/>
          </a:bodyPr>
          <a:lstStyle/>
          <a:p>
            <a:r>
              <a:rPr lang="en-US" b="1" dirty="0">
                <a:solidFill>
                  <a:srgbClr val="FF0000"/>
                </a:solidFill>
              </a:rPr>
              <a:t>Relevant for fault-tolerance and </a:t>
            </a:r>
            <a:r>
              <a:rPr lang="en-US" b="1" dirty="0" err="1">
                <a:solidFill>
                  <a:srgbClr val="FF0000"/>
                </a:solidFill>
              </a:rPr>
              <a:t>cond</a:t>
            </a:r>
            <a:r>
              <a:rPr lang="en-US" b="1" dirty="0">
                <a:solidFill>
                  <a:srgbClr val="FF0000"/>
                </a:solidFill>
              </a:rPr>
              <a:t>-mat</a:t>
            </a:r>
          </a:p>
        </p:txBody>
      </p:sp>
    </p:spTree>
    <p:extLst>
      <p:ext uri="{BB962C8B-B14F-4D97-AF65-F5344CB8AC3E}">
        <p14:creationId xmlns:p14="http://schemas.microsoft.com/office/powerpoint/2010/main" val="3220099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336A8-A7AB-1C31-C219-4326D4847814}"/>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96DCE72F-3B4A-9B4C-F27A-954F3FBE9C31}"/>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A zoo of constant-time models</a:t>
            </a:r>
          </a:p>
        </p:txBody>
      </p:sp>
      <p:grpSp>
        <p:nvGrpSpPr>
          <p:cNvPr id="12" name="QNC⁰ specimen">
            <a:extLst>
              <a:ext uri="{FF2B5EF4-FFF2-40B4-BE49-F238E27FC236}">
                <a16:creationId xmlns:a16="http://schemas.microsoft.com/office/drawing/2014/main" id="{9660178E-2BE0-2088-EE33-EF3EC7ACCB89}"/>
              </a:ext>
            </a:extLst>
          </p:cNvPr>
          <p:cNvGrpSpPr/>
          <p:nvPr/>
        </p:nvGrpSpPr>
        <p:grpSpPr>
          <a:xfrm>
            <a:off x="753527" y="1909763"/>
            <a:ext cx="2381250" cy="1519237"/>
            <a:chOff x="542925" y="3119438"/>
            <a:chExt cx="2381250" cy="1519237"/>
          </a:xfrm>
        </p:grpSpPr>
        <p:sp>
          <p:nvSpPr>
            <p:cNvPr id="13" name="QNC0::line-2">
              <a:extLst>
                <a:ext uri="{FF2B5EF4-FFF2-40B4-BE49-F238E27FC236}">
                  <a16:creationId xmlns:a16="http://schemas.microsoft.com/office/drawing/2014/main" id="{C4EA3A65-4F42-2465-23AF-C1BD0742990D}"/>
                </a:ext>
              </a:extLst>
            </p:cNvPr>
            <p:cNvSpPr>
              <a:spLocks/>
            </p:cNvSpPr>
            <p:nvPr/>
          </p:nvSpPr>
          <p:spPr>
            <a:xfrm>
              <a:off x="742950" y="3219450"/>
              <a:ext cx="1971675" cy="0"/>
            </a:xfrm>
            <a:prstGeom prst="line">
              <a:avLst/>
            </a:prstGeom>
            <a:noFill/>
            <a:ln w="17145">
              <a:solidFill>
                <a:srgbClr val="444444"/>
              </a:solidFill>
            </a:ln>
          </p:spPr>
          <p:txBody>
            <a:bodyPr/>
            <a:lstStyle/>
            <a:p>
              <a:endParaRPr lang="en-US"/>
            </a:p>
          </p:txBody>
        </p:sp>
        <p:sp>
          <p:nvSpPr>
            <p:cNvPr id="14" name="QNC0::line-3">
              <a:extLst>
                <a:ext uri="{FF2B5EF4-FFF2-40B4-BE49-F238E27FC236}">
                  <a16:creationId xmlns:a16="http://schemas.microsoft.com/office/drawing/2014/main" id="{67BD1ED9-44EB-0F0D-245F-1487873C268C}"/>
                </a:ext>
              </a:extLst>
            </p:cNvPr>
            <p:cNvSpPr>
              <a:spLocks/>
            </p:cNvSpPr>
            <p:nvPr/>
          </p:nvSpPr>
          <p:spPr>
            <a:xfrm>
              <a:off x="742950" y="3486150"/>
              <a:ext cx="1971675" cy="0"/>
            </a:xfrm>
            <a:prstGeom prst="line">
              <a:avLst/>
            </a:prstGeom>
            <a:noFill/>
            <a:ln w="17145">
              <a:solidFill>
                <a:srgbClr val="444444"/>
              </a:solidFill>
            </a:ln>
          </p:spPr>
          <p:txBody>
            <a:bodyPr/>
            <a:lstStyle/>
            <a:p>
              <a:endParaRPr lang="en-US"/>
            </a:p>
          </p:txBody>
        </p:sp>
        <p:sp>
          <p:nvSpPr>
            <p:cNvPr id="15" name="QNC0::line-4">
              <a:extLst>
                <a:ext uri="{FF2B5EF4-FFF2-40B4-BE49-F238E27FC236}">
                  <a16:creationId xmlns:a16="http://schemas.microsoft.com/office/drawing/2014/main" id="{E70890D5-B86F-9890-9147-5375BAAD164B}"/>
                </a:ext>
              </a:extLst>
            </p:cNvPr>
            <p:cNvSpPr>
              <a:spLocks/>
            </p:cNvSpPr>
            <p:nvPr/>
          </p:nvSpPr>
          <p:spPr>
            <a:xfrm>
              <a:off x="742950" y="3752850"/>
              <a:ext cx="1971675" cy="0"/>
            </a:xfrm>
            <a:prstGeom prst="line">
              <a:avLst/>
            </a:prstGeom>
            <a:noFill/>
            <a:ln w="17145">
              <a:solidFill>
                <a:srgbClr val="444444"/>
              </a:solidFill>
            </a:ln>
          </p:spPr>
          <p:txBody>
            <a:bodyPr/>
            <a:lstStyle/>
            <a:p>
              <a:endParaRPr lang="en-US"/>
            </a:p>
          </p:txBody>
        </p:sp>
        <p:sp>
          <p:nvSpPr>
            <p:cNvPr id="16" name="QNC0::line-5">
              <a:extLst>
                <a:ext uri="{FF2B5EF4-FFF2-40B4-BE49-F238E27FC236}">
                  <a16:creationId xmlns:a16="http://schemas.microsoft.com/office/drawing/2014/main" id="{E94B7EA4-B94B-8AF0-E61A-C28EF6E6A7DF}"/>
                </a:ext>
              </a:extLst>
            </p:cNvPr>
            <p:cNvSpPr>
              <a:spLocks/>
            </p:cNvSpPr>
            <p:nvPr/>
          </p:nvSpPr>
          <p:spPr>
            <a:xfrm>
              <a:off x="742950" y="4019550"/>
              <a:ext cx="1971675" cy="0"/>
            </a:xfrm>
            <a:prstGeom prst="line">
              <a:avLst/>
            </a:prstGeom>
            <a:noFill/>
            <a:ln w="17145">
              <a:solidFill>
                <a:srgbClr val="444444"/>
              </a:solidFill>
            </a:ln>
          </p:spPr>
          <p:txBody>
            <a:bodyPr/>
            <a:lstStyle/>
            <a:p>
              <a:endParaRPr lang="en-US"/>
            </a:p>
          </p:txBody>
        </p:sp>
        <p:sp>
          <p:nvSpPr>
            <p:cNvPr id="17" name="QNC0::gate-6">
              <a:extLst>
                <a:ext uri="{FF2B5EF4-FFF2-40B4-BE49-F238E27FC236}">
                  <a16:creationId xmlns:a16="http://schemas.microsoft.com/office/drawing/2014/main" id="{AC92F2B2-74DE-B44E-FFBD-663118030A44}"/>
                </a:ext>
              </a:extLst>
            </p:cNvPr>
            <p:cNvSpPr>
              <a:spLocks/>
            </p:cNvSpPr>
            <p:nvPr/>
          </p:nvSpPr>
          <p:spPr>
            <a:xfrm>
              <a:off x="952500" y="3124200"/>
              <a:ext cx="228600" cy="457200"/>
            </a:xfrm>
            <a:prstGeom prst="rect">
              <a:avLst/>
            </a:prstGeom>
            <a:solidFill>
              <a:srgbClr val="DCE6F6"/>
            </a:solidFill>
            <a:ln w="16193">
              <a:solidFill>
                <a:srgbClr val="4472C4"/>
              </a:solidFill>
            </a:ln>
          </p:spPr>
          <p:txBody>
            <a:bodyPr/>
            <a:lstStyle/>
            <a:p>
              <a:endParaRPr lang="en-US"/>
            </a:p>
          </p:txBody>
        </p:sp>
        <p:sp>
          <p:nvSpPr>
            <p:cNvPr id="18" name="QNC0::gate-7">
              <a:extLst>
                <a:ext uri="{FF2B5EF4-FFF2-40B4-BE49-F238E27FC236}">
                  <a16:creationId xmlns:a16="http://schemas.microsoft.com/office/drawing/2014/main" id="{BE5D4688-7C18-F9E6-F51A-4872F3CFD30D}"/>
                </a:ext>
              </a:extLst>
            </p:cNvPr>
            <p:cNvSpPr>
              <a:spLocks/>
            </p:cNvSpPr>
            <p:nvPr/>
          </p:nvSpPr>
          <p:spPr>
            <a:xfrm>
              <a:off x="957263" y="3919538"/>
              <a:ext cx="219075" cy="200025"/>
            </a:xfrm>
            <a:prstGeom prst="rect">
              <a:avLst/>
            </a:prstGeom>
            <a:solidFill>
              <a:srgbClr val="DCE6F6"/>
            </a:solidFill>
            <a:ln w="16193">
              <a:solidFill>
                <a:srgbClr val="4472C4"/>
              </a:solidFill>
            </a:ln>
          </p:spPr>
          <p:txBody>
            <a:bodyPr/>
            <a:lstStyle/>
            <a:p>
              <a:endParaRPr lang="en-US"/>
            </a:p>
          </p:txBody>
        </p:sp>
        <p:sp>
          <p:nvSpPr>
            <p:cNvPr id="19" name="QNC0::gate-8">
              <a:extLst>
                <a:ext uri="{FF2B5EF4-FFF2-40B4-BE49-F238E27FC236}">
                  <a16:creationId xmlns:a16="http://schemas.microsoft.com/office/drawing/2014/main" id="{81B23D82-759A-DF11-FBBF-EC05BBEA5D01}"/>
                </a:ext>
              </a:extLst>
            </p:cNvPr>
            <p:cNvSpPr>
              <a:spLocks/>
            </p:cNvSpPr>
            <p:nvPr/>
          </p:nvSpPr>
          <p:spPr>
            <a:xfrm>
              <a:off x="1443038" y="3119438"/>
              <a:ext cx="219075" cy="200025"/>
            </a:xfrm>
            <a:prstGeom prst="rect">
              <a:avLst/>
            </a:prstGeom>
            <a:solidFill>
              <a:srgbClr val="DCE6F6"/>
            </a:solidFill>
            <a:ln w="16193">
              <a:solidFill>
                <a:srgbClr val="4472C4"/>
              </a:solidFill>
            </a:ln>
          </p:spPr>
          <p:txBody>
            <a:bodyPr/>
            <a:lstStyle/>
            <a:p>
              <a:endParaRPr lang="en-US"/>
            </a:p>
          </p:txBody>
        </p:sp>
        <p:sp>
          <p:nvSpPr>
            <p:cNvPr id="20" name="QNC0::gate-9">
              <a:extLst>
                <a:ext uri="{FF2B5EF4-FFF2-40B4-BE49-F238E27FC236}">
                  <a16:creationId xmlns:a16="http://schemas.microsoft.com/office/drawing/2014/main" id="{30358E54-918C-428D-0FE9-0BD4395E0BD7}"/>
                </a:ext>
              </a:extLst>
            </p:cNvPr>
            <p:cNvSpPr>
              <a:spLocks/>
            </p:cNvSpPr>
            <p:nvPr/>
          </p:nvSpPr>
          <p:spPr>
            <a:xfrm>
              <a:off x="1438275" y="3657600"/>
              <a:ext cx="228600" cy="457200"/>
            </a:xfrm>
            <a:prstGeom prst="rect">
              <a:avLst/>
            </a:prstGeom>
            <a:solidFill>
              <a:srgbClr val="DCE6F6"/>
            </a:solidFill>
            <a:ln w="16193">
              <a:solidFill>
                <a:srgbClr val="4472C4"/>
              </a:solidFill>
            </a:ln>
          </p:spPr>
          <p:txBody>
            <a:bodyPr/>
            <a:lstStyle/>
            <a:p>
              <a:endParaRPr lang="en-US"/>
            </a:p>
          </p:txBody>
        </p:sp>
        <p:sp>
          <p:nvSpPr>
            <p:cNvPr id="21" name="QNC0::gate-10">
              <a:extLst>
                <a:ext uri="{FF2B5EF4-FFF2-40B4-BE49-F238E27FC236}">
                  <a16:creationId xmlns:a16="http://schemas.microsoft.com/office/drawing/2014/main" id="{F4C375CB-14AA-6621-23EA-326A159B63AC}"/>
                </a:ext>
              </a:extLst>
            </p:cNvPr>
            <p:cNvSpPr>
              <a:spLocks/>
            </p:cNvSpPr>
            <p:nvPr/>
          </p:nvSpPr>
          <p:spPr>
            <a:xfrm>
              <a:off x="1962150" y="3390900"/>
              <a:ext cx="228600" cy="457200"/>
            </a:xfrm>
            <a:prstGeom prst="rect">
              <a:avLst/>
            </a:prstGeom>
            <a:solidFill>
              <a:srgbClr val="DCE6F6"/>
            </a:solidFill>
            <a:ln w="16193">
              <a:solidFill>
                <a:srgbClr val="4472C4"/>
              </a:solidFill>
            </a:ln>
          </p:spPr>
          <p:txBody>
            <a:bodyPr/>
            <a:lstStyle/>
            <a:p>
              <a:endParaRPr lang="en-US"/>
            </a:p>
          </p:txBody>
        </p:sp>
        <p:sp>
          <p:nvSpPr>
            <p:cNvPr id="22" name="QNC0::gate-11">
              <a:extLst>
                <a:ext uri="{FF2B5EF4-FFF2-40B4-BE49-F238E27FC236}">
                  <a16:creationId xmlns:a16="http://schemas.microsoft.com/office/drawing/2014/main" id="{847A0213-21B6-4FED-DF0B-1154F6D0C287}"/>
                </a:ext>
              </a:extLst>
            </p:cNvPr>
            <p:cNvSpPr>
              <a:spLocks/>
            </p:cNvSpPr>
            <p:nvPr/>
          </p:nvSpPr>
          <p:spPr>
            <a:xfrm>
              <a:off x="1966913" y="3919538"/>
              <a:ext cx="219075" cy="200025"/>
            </a:xfrm>
            <a:prstGeom prst="rect">
              <a:avLst/>
            </a:prstGeom>
            <a:solidFill>
              <a:srgbClr val="DCE6F6"/>
            </a:solidFill>
            <a:ln w="16193">
              <a:solidFill>
                <a:srgbClr val="4472C4"/>
              </a:solidFill>
            </a:ln>
          </p:spPr>
          <p:txBody>
            <a:bodyPr/>
            <a:lstStyle/>
            <a:p>
              <a:endParaRPr lang="en-US"/>
            </a:p>
          </p:txBody>
        </p:sp>
        <p:sp>
          <p:nvSpPr>
            <p:cNvPr id="23" name="QNC0::label-12">
              <a:extLst>
                <a:ext uri="{FF2B5EF4-FFF2-40B4-BE49-F238E27FC236}">
                  <a16:creationId xmlns:a16="http://schemas.microsoft.com/office/drawing/2014/main" id="{391FF6B1-AEFB-E3D7-26E8-58C7148B5CBD}"/>
                </a:ext>
              </a:extLst>
            </p:cNvPr>
            <p:cNvSpPr>
              <a:spLocks/>
            </p:cNvSpPr>
            <p:nvPr/>
          </p:nvSpPr>
          <p:spPr>
            <a:xfrm>
              <a:off x="542925" y="4267200"/>
              <a:ext cx="238125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sz="2175">
                  <a:solidFill>
                    <a:srgbClr val="161616"/>
                  </a:solidFill>
                  <a:latin typeface="Calibri"/>
                  <a:ea typeface="Calibri"/>
                  <a:cs typeface="Calibri"/>
                </a:rPr>
                <a:t>QNC⁰</a:t>
              </a:r>
            </a:p>
          </p:txBody>
        </p:sp>
      </p:grpSp>
      <p:grpSp>
        <p:nvGrpSpPr>
          <p:cNvPr id="24" name="QAC⁰ Toffoli specimen">
            <a:extLst>
              <a:ext uri="{FF2B5EF4-FFF2-40B4-BE49-F238E27FC236}">
                <a16:creationId xmlns:a16="http://schemas.microsoft.com/office/drawing/2014/main" id="{D594ECC1-E81B-7612-2AB8-64020955D762}"/>
              </a:ext>
            </a:extLst>
          </p:cNvPr>
          <p:cNvGrpSpPr/>
          <p:nvPr/>
        </p:nvGrpSpPr>
        <p:grpSpPr>
          <a:xfrm>
            <a:off x="4396688" y="1909763"/>
            <a:ext cx="2381250" cy="1519237"/>
            <a:chOff x="3352800" y="2014538"/>
            <a:chExt cx="2381250" cy="1519237"/>
          </a:xfrm>
        </p:grpSpPr>
        <p:sp>
          <p:nvSpPr>
            <p:cNvPr id="25" name="QAC0::line-13">
              <a:extLst>
                <a:ext uri="{FF2B5EF4-FFF2-40B4-BE49-F238E27FC236}">
                  <a16:creationId xmlns:a16="http://schemas.microsoft.com/office/drawing/2014/main" id="{45124953-5098-02D7-47B5-E9CA69D0548E}"/>
                </a:ext>
              </a:extLst>
            </p:cNvPr>
            <p:cNvSpPr>
              <a:spLocks/>
            </p:cNvSpPr>
            <p:nvPr/>
          </p:nvSpPr>
          <p:spPr>
            <a:xfrm>
              <a:off x="3429000" y="2114550"/>
              <a:ext cx="2238375" cy="0"/>
            </a:xfrm>
            <a:prstGeom prst="line">
              <a:avLst/>
            </a:prstGeom>
            <a:noFill/>
            <a:ln w="17145">
              <a:solidFill>
                <a:srgbClr val="444444"/>
              </a:solidFill>
            </a:ln>
          </p:spPr>
          <p:txBody>
            <a:bodyPr/>
            <a:lstStyle/>
            <a:p>
              <a:endParaRPr lang="en-US"/>
            </a:p>
          </p:txBody>
        </p:sp>
        <p:sp>
          <p:nvSpPr>
            <p:cNvPr id="26" name="QAC0::line-14">
              <a:extLst>
                <a:ext uri="{FF2B5EF4-FFF2-40B4-BE49-F238E27FC236}">
                  <a16:creationId xmlns:a16="http://schemas.microsoft.com/office/drawing/2014/main" id="{BFBEFEF8-ADB9-4B84-D28C-2341AC8CDD06}"/>
                </a:ext>
              </a:extLst>
            </p:cNvPr>
            <p:cNvSpPr>
              <a:spLocks/>
            </p:cNvSpPr>
            <p:nvPr/>
          </p:nvSpPr>
          <p:spPr>
            <a:xfrm>
              <a:off x="3429000" y="2381250"/>
              <a:ext cx="2238375" cy="0"/>
            </a:xfrm>
            <a:prstGeom prst="line">
              <a:avLst/>
            </a:prstGeom>
            <a:noFill/>
            <a:ln w="17145">
              <a:solidFill>
                <a:srgbClr val="444444"/>
              </a:solidFill>
            </a:ln>
          </p:spPr>
          <p:txBody>
            <a:bodyPr/>
            <a:lstStyle/>
            <a:p>
              <a:endParaRPr lang="en-US"/>
            </a:p>
          </p:txBody>
        </p:sp>
        <p:sp>
          <p:nvSpPr>
            <p:cNvPr id="27" name="QAC0::line-15">
              <a:extLst>
                <a:ext uri="{FF2B5EF4-FFF2-40B4-BE49-F238E27FC236}">
                  <a16:creationId xmlns:a16="http://schemas.microsoft.com/office/drawing/2014/main" id="{8F5E0B6F-2495-D278-9BB2-DA5B99CB3B20}"/>
                </a:ext>
              </a:extLst>
            </p:cNvPr>
            <p:cNvSpPr>
              <a:spLocks/>
            </p:cNvSpPr>
            <p:nvPr/>
          </p:nvSpPr>
          <p:spPr>
            <a:xfrm>
              <a:off x="3429000" y="2647950"/>
              <a:ext cx="2238375" cy="0"/>
            </a:xfrm>
            <a:prstGeom prst="line">
              <a:avLst/>
            </a:prstGeom>
            <a:noFill/>
            <a:ln w="17145">
              <a:solidFill>
                <a:srgbClr val="444444"/>
              </a:solidFill>
            </a:ln>
          </p:spPr>
          <p:txBody>
            <a:bodyPr/>
            <a:lstStyle/>
            <a:p>
              <a:endParaRPr lang="en-US"/>
            </a:p>
          </p:txBody>
        </p:sp>
        <p:sp>
          <p:nvSpPr>
            <p:cNvPr id="28" name="QAC0::line-16">
              <a:extLst>
                <a:ext uri="{FF2B5EF4-FFF2-40B4-BE49-F238E27FC236}">
                  <a16:creationId xmlns:a16="http://schemas.microsoft.com/office/drawing/2014/main" id="{CF1FC043-7BFF-305C-2BAE-A3CEB9A234D7}"/>
                </a:ext>
              </a:extLst>
            </p:cNvPr>
            <p:cNvSpPr>
              <a:spLocks/>
            </p:cNvSpPr>
            <p:nvPr/>
          </p:nvSpPr>
          <p:spPr>
            <a:xfrm>
              <a:off x="3429000" y="2914650"/>
              <a:ext cx="2238375" cy="0"/>
            </a:xfrm>
            <a:prstGeom prst="line">
              <a:avLst/>
            </a:prstGeom>
            <a:noFill/>
            <a:ln w="17145">
              <a:solidFill>
                <a:srgbClr val="444444"/>
              </a:solidFill>
            </a:ln>
          </p:spPr>
          <p:txBody>
            <a:bodyPr/>
            <a:lstStyle/>
            <a:p>
              <a:endParaRPr lang="en-US"/>
            </a:p>
          </p:txBody>
        </p:sp>
        <p:sp>
          <p:nvSpPr>
            <p:cNvPr id="29" name="QAC0::gate-17">
              <a:extLst>
                <a:ext uri="{FF2B5EF4-FFF2-40B4-BE49-F238E27FC236}">
                  <a16:creationId xmlns:a16="http://schemas.microsoft.com/office/drawing/2014/main" id="{7FA4BC9B-ED89-E26C-81A7-6729659E0406}"/>
                </a:ext>
              </a:extLst>
            </p:cNvPr>
            <p:cNvSpPr>
              <a:spLocks/>
            </p:cNvSpPr>
            <p:nvPr/>
          </p:nvSpPr>
          <p:spPr>
            <a:xfrm>
              <a:off x="3643313" y="2014538"/>
              <a:ext cx="219075" cy="200025"/>
            </a:xfrm>
            <a:prstGeom prst="rect">
              <a:avLst/>
            </a:prstGeom>
            <a:solidFill>
              <a:srgbClr val="DCE6F6"/>
            </a:solidFill>
            <a:ln w="16193">
              <a:solidFill>
                <a:srgbClr val="4472C4"/>
              </a:solidFill>
            </a:ln>
          </p:spPr>
          <p:txBody>
            <a:bodyPr/>
            <a:lstStyle/>
            <a:p>
              <a:endParaRPr lang="en-US"/>
            </a:p>
          </p:txBody>
        </p:sp>
        <p:sp>
          <p:nvSpPr>
            <p:cNvPr id="30" name="QAC0::gate-18">
              <a:extLst>
                <a:ext uri="{FF2B5EF4-FFF2-40B4-BE49-F238E27FC236}">
                  <a16:creationId xmlns:a16="http://schemas.microsoft.com/office/drawing/2014/main" id="{98AB7502-7ED3-FEB4-0238-323FB21150A8}"/>
                </a:ext>
              </a:extLst>
            </p:cNvPr>
            <p:cNvSpPr>
              <a:spLocks/>
            </p:cNvSpPr>
            <p:nvPr/>
          </p:nvSpPr>
          <p:spPr>
            <a:xfrm>
              <a:off x="5148263" y="2281238"/>
              <a:ext cx="219075" cy="200025"/>
            </a:xfrm>
            <a:prstGeom prst="rect">
              <a:avLst/>
            </a:prstGeom>
            <a:solidFill>
              <a:srgbClr val="DCE6F6"/>
            </a:solidFill>
            <a:ln w="16193">
              <a:solidFill>
                <a:srgbClr val="4472C4"/>
              </a:solidFill>
            </a:ln>
          </p:spPr>
          <p:txBody>
            <a:bodyPr/>
            <a:lstStyle/>
            <a:p>
              <a:endParaRPr lang="en-US"/>
            </a:p>
          </p:txBody>
        </p:sp>
        <p:sp>
          <p:nvSpPr>
            <p:cNvPr id="31" name="QAC0::gate-19">
              <a:extLst>
                <a:ext uri="{FF2B5EF4-FFF2-40B4-BE49-F238E27FC236}">
                  <a16:creationId xmlns:a16="http://schemas.microsoft.com/office/drawing/2014/main" id="{0E6D7B6E-4022-219D-C04E-8BBDD19B33EE}"/>
                </a:ext>
              </a:extLst>
            </p:cNvPr>
            <p:cNvSpPr>
              <a:spLocks/>
            </p:cNvSpPr>
            <p:nvPr/>
          </p:nvSpPr>
          <p:spPr>
            <a:xfrm>
              <a:off x="5148263" y="2814638"/>
              <a:ext cx="219075" cy="200025"/>
            </a:xfrm>
            <a:prstGeom prst="rect">
              <a:avLst/>
            </a:prstGeom>
            <a:solidFill>
              <a:srgbClr val="DCE6F6"/>
            </a:solidFill>
            <a:ln w="16193">
              <a:solidFill>
                <a:srgbClr val="4472C4"/>
              </a:solidFill>
            </a:ln>
          </p:spPr>
          <p:txBody>
            <a:bodyPr/>
            <a:lstStyle/>
            <a:p>
              <a:endParaRPr lang="en-US"/>
            </a:p>
          </p:txBody>
        </p:sp>
        <p:sp>
          <p:nvSpPr>
            <p:cNvPr id="32" name="QAC0::line-20">
              <a:extLst>
                <a:ext uri="{FF2B5EF4-FFF2-40B4-BE49-F238E27FC236}">
                  <a16:creationId xmlns:a16="http://schemas.microsoft.com/office/drawing/2014/main" id="{9AE145DF-8CEC-CD8C-9450-10AAA2EFF797}"/>
                </a:ext>
              </a:extLst>
            </p:cNvPr>
            <p:cNvSpPr>
              <a:spLocks/>
            </p:cNvSpPr>
            <p:nvPr/>
          </p:nvSpPr>
          <p:spPr>
            <a:xfrm>
              <a:off x="4543425" y="2114550"/>
              <a:ext cx="0" cy="800100"/>
            </a:xfrm>
            <a:prstGeom prst="line">
              <a:avLst/>
            </a:prstGeom>
            <a:noFill/>
            <a:ln w="20955">
              <a:solidFill>
                <a:srgbClr val="4472C4"/>
              </a:solidFill>
            </a:ln>
          </p:spPr>
          <p:txBody>
            <a:bodyPr/>
            <a:lstStyle/>
            <a:p>
              <a:endParaRPr lang="en-US"/>
            </a:p>
          </p:txBody>
        </p:sp>
        <p:sp>
          <p:nvSpPr>
            <p:cNvPr id="33" name="QAC0::ellipse-21">
              <a:extLst>
                <a:ext uri="{FF2B5EF4-FFF2-40B4-BE49-F238E27FC236}">
                  <a16:creationId xmlns:a16="http://schemas.microsoft.com/office/drawing/2014/main" id="{18235279-3D19-1BFC-91B8-5EE0753B5A04}"/>
                </a:ext>
              </a:extLst>
            </p:cNvPr>
            <p:cNvSpPr>
              <a:spLocks/>
            </p:cNvSpPr>
            <p:nvPr/>
          </p:nvSpPr>
          <p:spPr>
            <a:xfrm>
              <a:off x="4495800" y="2066925"/>
              <a:ext cx="95250" cy="95250"/>
            </a:xfrm>
            <a:prstGeom prst="ellipse">
              <a:avLst/>
            </a:prstGeom>
            <a:solidFill>
              <a:srgbClr val="4472C4"/>
            </a:solidFill>
            <a:ln w="9525">
              <a:solidFill>
                <a:srgbClr val="4472C4"/>
              </a:solidFill>
            </a:ln>
          </p:spPr>
          <p:txBody>
            <a:bodyPr/>
            <a:lstStyle/>
            <a:p>
              <a:endParaRPr lang="en-US"/>
            </a:p>
          </p:txBody>
        </p:sp>
        <p:sp>
          <p:nvSpPr>
            <p:cNvPr id="34" name="QAC0::ellipse-22">
              <a:extLst>
                <a:ext uri="{FF2B5EF4-FFF2-40B4-BE49-F238E27FC236}">
                  <a16:creationId xmlns:a16="http://schemas.microsoft.com/office/drawing/2014/main" id="{71F90D83-CB84-FC28-74D4-16982C4F9903}"/>
                </a:ext>
              </a:extLst>
            </p:cNvPr>
            <p:cNvSpPr>
              <a:spLocks/>
            </p:cNvSpPr>
            <p:nvPr/>
          </p:nvSpPr>
          <p:spPr>
            <a:xfrm>
              <a:off x="4495800" y="2333625"/>
              <a:ext cx="95250" cy="95250"/>
            </a:xfrm>
            <a:prstGeom prst="ellipse">
              <a:avLst/>
            </a:prstGeom>
            <a:solidFill>
              <a:srgbClr val="4472C4"/>
            </a:solidFill>
            <a:ln w="9525">
              <a:solidFill>
                <a:srgbClr val="4472C4"/>
              </a:solidFill>
            </a:ln>
          </p:spPr>
          <p:txBody>
            <a:bodyPr/>
            <a:lstStyle/>
            <a:p>
              <a:endParaRPr lang="en-US"/>
            </a:p>
          </p:txBody>
        </p:sp>
        <p:sp>
          <p:nvSpPr>
            <p:cNvPr id="35" name="QAC0::ellipse-23">
              <a:extLst>
                <a:ext uri="{FF2B5EF4-FFF2-40B4-BE49-F238E27FC236}">
                  <a16:creationId xmlns:a16="http://schemas.microsoft.com/office/drawing/2014/main" id="{4BD8D64E-ECC0-6C8D-C98D-EFA468A1B6EB}"/>
                </a:ext>
              </a:extLst>
            </p:cNvPr>
            <p:cNvSpPr>
              <a:spLocks/>
            </p:cNvSpPr>
            <p:nvPr/>
          </p:nvSpPr>
          <p:spPr>
            <a:xfrm>
              <a:off x="4495800" y="2600325"/>
              <a:ext cx="95250" cy="95250"/>
            </a:xfrm>
            <a:prstGeom prst="ellipse">
              <a:avLst/>
            </a:prstGeom>
            <a:solidFill>
              <a:srgbClr val="4472C4"/>
            </a:solidFill>
            <a:ln w="9525">
              <a:solidFill>
                <a:srgbClr val="4472C4"/>
              </a:solidFill>
            </a:ln>
          </p:spPr>
          <p:txBody>
            <a:bodyPr/>
            <a:lstStyle/>
            <a:p>
              <a:endParaRPr lang="en-US"/>
            </a:p>
          </p:txBody>
        </p:sp>
        <p:sp>
          <p:nvSpPr>
            <p:cNvPr id="36" name="QAC0::ellipse-24">
              <a:extLst>
                <a:ext uri="{FF2B5EF4-FFF2-40B4-BE49-F238E27FC236}">
                  <a16:creationId xmlns:a16="http://schemas.microsoft.com/office/drawing/2014/main" id="{04FD022D-2E0D-7930-A09E-1E8A40950D07}"/>
                </a:ext>
              </a:extLst>
            </p:cNvPr>
            <p:cNvSpPr>
              <a:spLocks/>
            </p:cNvSpPr>
            <p:nvPr/>
          </p:nvSpPr>
          <p:spPr>
            <a:xfrm>
              <a:off x="4467225" y="2838450"/>
              <a:ext cx="152400" cy="152400"/>
            </a:xfrm>
            <a:prstGeom prst="ellipse">
              <a:avLst/>
            </a:prstGeom>
            <a:solidFill>
              <a:srgbClr val="FFFFFF"/>
            </a:solidFill>
            <a:ln w="18098">
              <a:solidFill>
                <a:srgbClr val="4472C4"/>
              </a:solidFill>
            </a:ln>
          </p:spPr>
          <p:txBody>
            <a:bodyPr/>
            <a:lstStyle/>
            <a:p>
              <a:endParaRPr lang="en-US"/>
            </a:p>
          </p:txBody>
        </p:sp>
        <p:sp>
          <p:nvSpPr>
            <p:cNvPr id="37" name="QAC0::line-25">
              <a:extLst>
                <a:ext uri="{FF2B5EF4-FFF2-40B4-BE49-F238E27FC236}">
                  <a16:creationId xmlns:a16="http://schemas.microsoft.com/office/drawing/2014/main" id="{CA8E32B5-0274-F5E8-902B-8BC5A947C05E}"/>
                </a:ext>
              </a:extLst>
            </p:cNvPr>
            <p:cNvSpPr>
              <a:spLocks/>
            </p:cNvSpPr>
            <p:nvPr/>
          </p:nvSpPr>
          <p:spPr>
            <a:xfrm>
              <a:off x="4486275" y="2914650"/>
              <a:ext cx="114300" cy="0"/>
            </a:xfrm>
            <a:prstGeom prst="line">
              <a:avLst/>
            </a:prstGeom>
            <a:noFill/>
            <a:ln w="15240">
              <a:solidFill>
                <a:srgbClr val="4472C4"/>
              </a:solidFill>
            </a:ln>
          </p:spPr>
          <p:txBody>
            <a:bodyPr/>
            <a:lstStyle/>
            <a:p>
              <a:endParaRPr lang="en-US"/>
            </a:p>
          </p:txBody>
        </p:sp>
        <p:sp>
          <p:nvSpPr>
            <p:cNvPr id="38" name="QAC0::line-26">
              <a:extLst>
                <a:ext uri="{FF2B5EF4-FFF2-40B4-BE49-F238E27FC236}">
                  <a16:creationId xmlns:a16="http://schemas.microsoft.com/office/drawing/2014/main" id="{A516488A-6C86-5E2F-08FC-B0196B2F4DAF}"/>
                </a:ext>
              </a:extLst>
            </p:cNvPr>
            <p:cNvSpPr>
              <a:spLocks/>
            </p:cNvSpPr>
            <p:nvPr/>
          </p:nvSpPr>
          <p:spPr>
            <a:xfrm>
              <a:off x="4543425" y="2857500"/>
              <a:ext cx="0" cy="114300"/>
            </a:xfrm>
            <a:prstGeom prst="line">
              <a:avLst/>
            </a:prstGeom>
            <a:noFill/>
            <a:ln w="15240">
              <a:solidFill>
                <a:srgbClr val="4472C4"/>
              </a:solidFill>
            </a:ln>
          </p:spPr>
          <p:txBody>
            <a:bodyPr/>
            <a:lstStyle/>
            <a:p>
              <a:endParaRPr lang="en-US"/>
            </a:p>
          </p:txBody>
        </p:sp>
        <p:sp>
          <p:nvSpPr>
            <p:cNvPr id="39" name="QAC0::label-27">
              <a:extLst>
                <a:ext uri="{FF2B5EF4-FFF2-40B4-BE49-F238E27FC236}">
                  <a16:creationId xmlns:a16="http://schemas.microsoft.com/office/drawing/2014/main" id="{549889D7-517C-74A6-B129-65E1956FB503}"/>
                </a:ext>
              </a:extLst>
            </p:cNvPr>
            <p:cNvSpPr>
              <a:spLocks/>
            </p:cNvSpPr>
            <p:nvPr/>
          </p:nvSpPr>
          <p:spPr>
            <a:xfrm>
              <a:off x="3352800" y="3162300"/>
              <a:ext cx="238125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lang="en-US" sz="2175" dirty="0">
                  <a:solidFill>
                    <a:srgbClr val="161616"/>
                  </a:solidFill>
                  <a:latin typeface="Calibri"/>
                  <a:ea typeface="Calibri"/>
                  <a:cs typeface="Calibri"/>
                </a:rPr>
                <a:t>QNC⁰ + Toffoli</a:t>
              </a:r>
            </a:p>
          </p:txBody>
        </p:sp>
      </p:grpSp>
      <p:grpSp>
        <p:nvGrpSpPr>
          <p:cNvPr id="40" name="QNC⁰ + Fanout specimen">
            <a:extLst>
              <a:ext uri="{FF2B5EF4-FFF2-40B4-BE49-F238E27FC236}">
                <a16:creationId xmlns:a16="http://schemas.microsoft.com/office/drawing/2014/main" id="{5AA9BA18-A733-EDA0-FA00-94AD04A70E55}"/>
              </a:ext>
            </a:extLst>
          </p:cNvPr>
          <p:cNvGrpSpPr/>
          <p:nvPr/>
        </p:nvGrpSpPr>
        <p:grpSpPr>
          <a:xfrm>
            <a:off x="4287504" y="4462188"/>
            <a:ext cx="2667000" cy="1519237"/>
            <a:chOff x="3209925" y="4376738"/>
            <a:chExt cx="2667000" cy="1519237"/>
          </a:xfrm>
        </p:grpSpPr>
        <p:sp>
          <p:nvSpPr>
            <p:cNvPr id="41" name="Fanout::line-28">
              <a:extLst>
                <a:ext uri="{FF2B5EF4-FFF2-40B4-BE49-F238E27FC236}">
                  <a16:creationId xmlns:a16="http://schemas.microsoft.com/office/drawing/2014/main" id="{B5B81327-AB41-B867-EE4B-4D561AFCE1DA}"/>
                </a:ext>
              </a:extLst>
            </p:cNvPr>
            <p:cNvSpPr>
              <a:spLocks/>
            </p:cNvSpPr>
            <p:nvPr/>
          </p:nvSpPr>
          <p:spPr>
            <a:xfrm>
              <a:off x="3429000" y="4476750"/>
              <a:ext cx="2238375" cy="0"/>
            </a:xfrm>
            <a:prstGeom prst="line">
              <a:avLst/>
            </a:prstGeom>
            <a:noFill/>
            <a:ln w="17145">
              <a:solidFill>
                <a:srgbClr val="444444"/>
              </a:solidFill>
            </a:ln>
          </p:spPr>
          <p:txBody>
            <a:bodyPr/>
            <a:lstStyle/>
            <a:p>
              <a:endParaRPr lang="en-US"/>
            </a:p>
          </p:txBody>
        </p:sp>
        <p:sp>
          <p:nvSpPr>
            <p:cNvPr id="42" name="Fanout::line-29">
              <a:extLst>
                <a:ext uri="{FF2B5EF4-FFF2-40B4-BE49-F238E27FC236}">
                  <a16:creationId xmlns:a16="http://schemas.microsoft.com/office/drawing/2014/main" id="{7BD6AABB-3559-61EF-2B15-8FB4A65CFD3D}"/>
                </a:ext>
              </a:extLst>
            </p:cNvPr>
            <p:cNvSpPr>
              <a:spLocks/>
            </p:cNvSpPr>
            <p:nvPr/>
          </p:nvSpPr>
          <p:spPr>
            <a:xfrm>
              <a:off x="3429000" y="4743450"/>
              <a:ext cx="2238375" cy="0"/>
            </a:xfrm>
            <a:prstGeom prst="line">
              <a:avLst/>
            </a:prstGeom>
            <a:noFill/>
            <a:ln w="17145">
              <a:solidFill>
                <a:srgbClr val="444444"/>
              </a:solidFill>
            </a:ln>
          </p:spPr>
          <p:txBody>
            <a:bodyPr/>
            <a:lstStyle/>
            <a:p>
              <a:endParaRPr lang="en-US"/>
            </a:p>
          </p:txBody>
        </p:sp>
        <p:sp>
          <p:nvSpPr>
            <p:cNvPr id="43" name="Fanout::line-30">
              <a:extLst>
                <a:ext uri="{FF2B5EF4-FFF2-40B4-BE49-F238E27FC236}">
                  <a16:creationId xmlns:a16="http://schemas.microsoft.com/office/drawing/2014/main" id="{C14B58CE-6E95-A03A-F641-5A61EF167603}"/>
                </a:ext>
              </a:extLst>
            </p:cNvPr>
            <p:cNvSpPr>
              <a:spLocks/>
            </p:cNvSpPr>
            <p:nvPr/>
          </p:nvSpPr>
          <p:spPr>
            <a:xfrm>
              <a:off x="3429000" y="5010150"/>
              <a:ext cx="2238375" cy="0"/>
            </a:xfrm>
            <a:prstGeom prst="line">
              <a:avLst/>
            </a:prstGeom>
            <a:noFill/>
            <a:ln w="17145">
              <a:solidFill>
                <a:srgbClr val="444444"/>
              </a:solidFill>
            </a:ln>
          </p:spPr>
          <p:txBody>
            <a:bodyPr/>
            <a:lstStyle/>
            <a:p>
              <a:endParaRPr lang="en-US"/>
            </a:p>
          </p:txBody>
        </p:sp>
        <p:sp>
          <p:nvSpPr>
            <p:cNvPr id="44" name="Fanout::line-31">
              <a:extLst>
                <a:ext uri="{FF2B5EF4-FFF2-40B4-BE49-F238E27FC236}">
                  <a16:creationId xmlns:a16="http://schemas.microsoft.com/office/drawing/2014/main" id="{2F5CD63D-D823-31F5-3027-ED4F37CC037A}"/>
                </a:ext>
              </a:extLst>
            </p:cNvPr>
            <p:cNvSpPr>
              <a:spLocks/>
            </p:cNvSpPr>
            <p:nvPr/>
          </p:nvSpPr>
          <p:spPr>
            <a:xfrm>
              <a:off x="3429000" y="5276850"/>
              <a:ext cx="2238375" cy="0"/>
            </a:xfrm>
            <a:prstGeom prst="line">
              <a:avLst/>
            </a:prstGeom>
            <a:noFill/>
            <a:ln w="17145">
              <a:solidFill>
                <a:srgbClr val="444444"/>
              </a:solidFill>
            </a:ln>
          </p:spPr>
          <p:txBody>
            <a:bodyPr/>
            <a:lstStyle/>
            <a:p>
              <a:endParaRPr lang="en-US"/>
            </a:p>
          </p:txBody>
        </p:sp>
        <p:sp>
          <p:nvSpPr>
            <p:cNvPr id="45" name="Fanout::gate-32">
              <a:extLst>
                <a:ext uri="{FF2B5EF4-FFF2-40B4-BE49-F238E27FC236}">
                  <a16:creationId xmlns:a16="http://schemas.microsoft.com/office/drawing/2014/main" id="{C3024B67-31B2-8602-2E49-12B01B1A5287}"/>
                </a:ext>
              </a:extLst>
            </p:cNvPr>
            <p:cNvSpPr>
              <a:spLocks/>
            </p:cNvSpPr>
            <p:nvPr/>
          </p:nvSpPr>
          <p:spPr>
            <a:xfrm>
              <a:off x="3643313" y="4376738"/>
              <a:ext cx="219075" cy="200025"/>
            </a:xfrm>
            <a:prstGeom prst="rect">
              <a:avLst/>
            </a:prstGeom>
            <a:solidFill>
              <a:srgbClr val="DCE6F6"/>
            </a:solidFill>
            <a:ln w="16193">
              <a:solidFill>
                <a:srgbClr val="4472C4"/>
              </a:solidFill>
            </a:ln>
          </p:spPr>
          <p:txBody>
            <a:bodyPr/>
            <a:lstStyle/>
            <a:p>
              <a:endParaRPr lang="en-US"/>
            </a:p>
          </p:txBody>
        </p:sp>
        <p:sp>
          <p:nvSpPr>
            <p:cNvPr id="46" name="Fanout::gate-33">
              <a:extLst>
                <a:ext uri="{FF2B5EF4-FFF2-40B4-BE49-F238E27FC236}">
                  <a16:creationId xmlns:a16="http://schemas.microsoft.com/office/drawing/2014/main" id="{773E537B-43A4-44D5-23FD-913FC7BA8102}"/>
                </a:ext>
              </a:extLst>
            </p:cNvPr>
            <p:cNvSpPr>
              <a:spLocks/>
            </p:cNvSpPr>
            <p:nvPr/>
          </p:nvSpPr>
          <p:spPr>
            <a:xfrm>
              <a:off x="5148263" y="4643438"/>
              <a:ext cx="219075" cy="200025"/>
            </a:xfrm>
            <a:prstGeom prst="rect">
              <a:avLst/>
            </a:prstGeom>
            <a:solidFill>
              <a:srgbClr val="DCE6F6"/>
            </a:solidFill>
            <a:ln w="16193">
              <a:solidFill>
                <a:srgbClr val="4472C4"/>
              </a:solidFill>
            </a:ln>
          </p:spPr>
          <p:txBody>
            <a:bodyPr/>
            <a:lstStyle/>
            <a:p>
              <a:endParaRPr lang="en-US"/>
            </a:p>
          </p:txBody>
        </p:sp>
        <p:sp>
          <p:nvSpPr>
            <p:cNvPr id="47" name="Fanout::gate-34">
              <a:extLst>
                <a:ext uri="{FF2B5EF4-FFF2-40B4-BE49-F238E27FC236}">
                  <a16:creationId xmlns:a16="http://schemas.microsoft.com/office/drawing/2014/main" id="{CD5162B0-DE05-6C59-867D-4F6C62895FC4}"/>
                </a:ext>
              </a:extLst>
            </p:cNvPr>
            <p:cNvSpPr>
              <a:spLocks/>
            </p:cNvSpPr>
            <p:nvPr/>
          </p:nvSpPr>
          <p:spPr>
            <a:xfrm>
              <a:off x="5148263" y="5176838"/>
              <a:ext cx="219075" cy="200025"/>
            </a:xfrm>
            <a:prstGeom prst="rect">
              <a:avLst/>
            </a:prstGeom>
            <a:solidFill>
              <a:srgbClr val="DCE6F6"/>
            </a:solidFill>
            <a:ln w="16193">
              <a:solidFill>
                <a:srgbClr val="4472C4"/>
              </a:solidFill>
            </a:ln>
          </p:spPr>
          <p:txBody>
            <a:bodyPr/>
            <a:lstStyle/>
            <a:p>
              <a:endParaRPr lang="en-US"/>
            </a:p>
          </p:txBody>
        </p:sp>
        <p:sp>
          <p:nvSpPr>
            <p:cNvPr id="48" name="Fanout::line-35">
              <a:extLst>
                <a:ext uri="{FF2B5EF4-FFF2-40B4-BE49-F238E27FC236}">
                  <a16:creationId xmlns:a16="http://schemas.microsoft.com/office/drawing/2014/main" id="{8E202367-A708-3BD5-93A3-BEDB4DE3F8F2}"/>
                </a:ext>
              </a:extLst>
            </p:cNvPr>
            <p:cNvSpPr>
              <a:spLocks/>
            </p:cNvSpPr>
            <p:nvPr/>
          </p:nvSpPr>
          <p:spPr>
            <a:xfrm>
              <a:off x="4543425" y="4476750"/>
              <a:ext cx="0" cy="800100"/>
            </a:xfrm>
            <a:prstGeom prst="line">
              <a:avLst/>
            </a:prstGeom>
            <a:noFill/>
            <a:ln w="20955">
              <a:solidFill>
                <a:srgbClr val="4472C4"/>
              </a:solidFill>
            </a:ln>
          </p:spPr>
          <p:txBody>
            <a:bodyPr/>
            <a:lstStyle/>
            <a:p>
              <a:endParaRPr lang="en-US"/>
            </a:p>
          </p:txBody>
        </p:sp>
        <p:sp>
          <p:nvSpPr>
            <p:cNvPr id="49" name="Fanout::ellipse-36">
              <a:extLst>
                <a:ext uri="{FF2B5EF4-FFF2-40B4-BE49-F238E27FC236}">
                  <a16:creationId xmlns:a16="http://schemas.microsoft.com/office/drawing/2014/main" id="{C72CFDE1-6B78-852A-35C5-12B0BAFD49B7}"/>
                </a:ext>
              </a:extLst>
            </p:cNvPr>
            <p:cNvSpPr>
              <a:spLocks/>
            </p:cNvSpPr>
            <p:nvPr/>
          </p:nvSpPr>
          <p:spPr>
            <a:xfrm>
              <a:off x="4495800" y="4429125"/>
              <a:ext cx="95250" cy="95250"/>
            </a:xfrm>
            <a:prstGeom prst="ellipse">
              <a:avLst/>
            </a:prstGeom>
            <a:solidFill>
              <a:srgbClr val="4472C4"/>
            </a:solidFill>
            <a:ln w="9525">
              <a:solidFill>
                <a:srgbClr val="4472C4"/>
              </a:solidFill>
            </a:ln>
          </p:spPr>
          <p:txBody>
            <a:bodyPr/>
            <a:lstStyle/>
            <a:p>
              <a:endParaRPr lang="en-US"/>
            </a:p>
          </p:txBody>
        </p:sp>
        <p:sp>
          <p:nvSpPr>
            <p:cNvPr id="50" name="Fanout::ellipse-37">
              <a:extLst>
                <a:ext uri="{FF2B5EF4-FFF2-40B4-BE49-F238E27FC236}">
                  <a16:creationId xmlns:a16="http://schemas.microsoft.com/office/drawing/2014/main" id="{CDDE4D11-1CE1-CDBD-1DCB-0E9F3B5E0DD8}"/>
                </a:ext>
              </a:extLst>
            </p:cNvPr>
            <p:cNvSpPr>
              <a:spLocks/>
            </p:cNvSpPr>
            <p:nvPr/>
          </p:nvSpPr>
          <p:spPr>
            <a:xfrm>
              <a:off x="4467225" y="4667250"/>
              <a:ext cx="152400" cy="152400"/>
            </a:xfrm>
            <a:prstGeom prst="ellipse">
              <a:avLst/>
            </a:prstGeom>
            <a:solidFill>
              <a:srgbClr val="FFFFFF"/>
            </a:solidFill>
            <a:ln w="18098">
              <a:solidFill>
                <a:srgbClr val="4472C4"/>
              </a:solidFill>
            </a:ln>
          </p:spPr>
          <p:txBody>
            <a:bodyPr/>
            <a:lstStyle/>
            <a:p>
              <a:endParaRPr lang="en-US"/>
            </a:p>
          </p:txBody>
        </p:sp>
        <p:sp>
          <p:nvSpPr>
            <p:cNvPr id="51" name="Fanout::line-38">
              <a:extLst>
                <a:ext uri="{FF2B5EF4-FFF2-40B4-BE49-F238E27FC236}">
                  <a16:creationId xmlns:a16="http://schemas.microsoft.com/office/drawing/2014/main" id="{65D013AA-3D88-D062-2541-2A01C4495648}"/>
                </a:ext>
              </a:extLst>
            </p:cNvPr>
            <p:cNvSpPr>
              <a:spLocks/>
            </p:cNvSpPr>
            <p:nvPr/>
          </p:nvSpPr>
          <p:spPr>
            <a:xfrm>
              <a:off x="4486275" y="4743450"/>
              <a:ext cx="114300" cy="0"/>
            </a:xfrm>
            <a:prstGeom prst="line">
              <a:avLst/>
            </a:prstGeom>
            <a:noFill/>
            <a:ln w="15240">
              <a:solidFill>
                <a:srgbClr val="4472C4"/>
              </a:solidFill>
            </a:ln>
          </p:spPr>
          <p:txBody>
            <a:bodyPr/>
            <a:lstStyle/>
            <a:p>
              <a:endParaRPr lang="en-US"/>
            </a:p>
          </p:txBody>
        </p:sp>
        <p:sp>
          <p:nvSpPr>
            <p:cNvPr id="52" name="Fanout::line-39">
              <a:extLst>
                <a:ext uri="{FF2B5EF4-FFF2-40B4-BE49-F238E27FC236}">
                  <a16:creationId xmlns:a16="http://schemas.microsoft.com/office/drawing/2014/main" id="{1DA947EE-1EEC-9279-A042-6120553EB24F}"/>
                </a:ext>
              </a:extLst>
            </p:cNvPr>
            <p:cNvSpPr>
              <a:spLocks/>
            </p:cNvSpPr>
            <p:nvPr/>
          </p:nvSpPr>
          <p:spPr>
            <a:xfrm>
              <a:off x="4543425" y="4686300"/>
              <a:ext cx="0" cy="114300"/>
            </a:xfrm>
            <a:prstGeom prst="line">
              <a:avLst/>
            </a:prstGeom>
            <a:noFill/>
            <a:ln w="15240">
              <a:solidFill>
                <a:srgbClr val="4472C4"/>
              </a:solidFill>
            </a:ln>
          </p:spPr>
          <p:txBody>
            <a:bodyPr/>
            <a:lstStyle/>
            <a:p>
              <a:endParaRPr lang="en-US"/>
            </a:p>
          </p:txBody>
        </p:sp>
        <p:sp>
          <p:nvSpPr>
            <p:cNvPr id="53" name="Fanout::ellipse-40">
              <a:extLst>
                <a:ext uri="{FF2B5EF4-FFF2-40B4-BE49-F238E27FC236}">
                  <a16:creationId xmlns:a16="http://schemas.microsoft.com/office/drawing/2014/main" id="{FCAB83C0-0D08-9C20-DAD2-CF3B580A2B63}"/>
                </a:ext>
              </a:extLst>
            </p:cNvPr>
            <p:cNvSpPr>
              <a:spLocks/>
            </p:cNvSpPr>
            <p:nvPr/>
          </p:nvSpPr>
          <p:spPr>
            <a:xfrm>
              <a:off x="4467225" y="4933950"/>
              <a:ext cx="152400" cy="152400"/>
            </a:xfrm>
            <a:prstGeom prst="ellipse">
              <a:avLst/>
            </a:prstGeom>
            <a:solidFill>
              <a:srgbClr val="FFFFFF"/>
            </a:solidFill>
            <a:ln w="18098">
              <a:solidFill>
                <a:srgbClr val="4472C4"/>
              </a:solidFill>
            </a:ln>
          </p:spPr>
          <p:txBody>
            <a:bodyPr/>
            <a:lstStyle/>
            <a:p>
              <a:endParaRPr lang="en-US"/>
            </a:p>
          </p:txBody>
        </p:sp>
        <p:sp>
          <p:nvSpPr>
            <p:cNvPr id="54" name="Fanout::line-41">
              <a:extLst>
                <a:ext uri="{FF2B5EF4-FFF2-40B4-BE49-F238E27FC236}">
                  <a16:creationId xmlns:a16="http://schemas.microsoft.com/office/drawing/2014/main" id="{A2CCFCDB-895D-1B10-7731-6A8F8117D647}"/>
                </a:ext>
              </a:extLst>
            </p:cNvPr>
            <p:cNvSpPr>
              <a:spLocks/>
            </p:cNvSpPr>
            <p:nvPr/>
          </p:nvSpPr>
          <p:spPr>
            <a:xfrm>
              <a:off x="4486275" y="5010150"/>
              <a:ext cx="114300" cy="0"/>
            </a:xfrm>
            <a:prstGeom prst="line">
              <a:avLst/>
            </a:prstGeom>
            <a:noFill/>
            <a:ln w="15240">
              <a:solidFill>
                <a:srgbClr val="4472C4"/>
              </a:solidFill>
            </a:ln>
          </p:spPr>
          <p:txBody>
            <a:bodyPr/>
            <a:lstStyle/>
            <a:p>
              <a:endParaRPr lang="en-US"/>
            </a:p>
          </p:txBody>
        </p:sp>
        <p:sp>
          <p:nvSpPr>
            <p:cNvPr id="55" name="Fanout::line-42">
              <a:extLst>
                <a:ext uri="{FF2B5EF4-FFF2-40B4-BE49-F238E27FC236}">
                  <a16:creationId xmlns:a16="http://schemas.microsoft.com/office/drawing/2014/main" id="{0C30A415-4FE8-C7AF-52DC-52C1BEE120B5}"/>
                </a:ext>
              </a:extLst>
            </p:cNvPr>
            <p:cNvSpPr>
              <a:spLocks/>
            </p:cNvSpPr>
            <p:nvPr/>
          </p:nvSpPr>
          <p:spPr>
            <a:xfrm>
              <a:off x="4543425" y="4953000"/>
              <a:ext cx="0" cy="114300"/>
            </a:xfrm>
            <a:prstGeom prst="line">
              <a:avLst/>
            </a:prstGeom>
            <a:noFill/>
            <a:ln w="15240">
              <a:solidFill>
                <a:srgbClr val="4472C4"/>
              </a:solidFill>
            </a:ln>
          </p:spPr>
          <p:txBody>
            <a:bodyPr/>
            <a:lstStyle/>
            <a:p>
              <a:endParaRPr lang="en-US"/>
            </a:p>
          </p:txBody>
        </p:sp>
        <p:sp>
          <p:nvSpPr>
            <p:cNvPr id="56" name="Fanout::ellipse-43">
              <a:extLst>
                <a:ext uri="{FF2B5EF4-FFF2-40B4-BE49-F238E27FC236}">
                  <a16:creationId xmlns:a16="http://schemas.microsoft.com/office/drawing/2014/main" id="{2C606CE4-9B04-F7C3-CEF4-87D1822CC3B7}"/>
                </a:ext>
              </a:extLst>
            </p:cNvPr>
            <p:cNvSpPr>
              <a:spLocks/>
            </p:cNvSpPr>
            <p:nvPr/>
          </p:nvSpPr>
          <p:spPr>
            <a:xfrm>
              <a:off x="4467225" y="5200650"/>
              <a:ext cx="152400" cy="152400"/>
            </a:xfrm>
            <a:prstGeom prst="ellipse">
              <a:avLst/>
            </a:prstGeom>
            <a:solidFill>
              <a:srgbClr val="FFFFFF"/>
            </a:solidFill>
            <a:ln w="18098">
              <a:solidFill>
                <a:srgbClr val="4472C4"/>
              </a:solidFill>
            </a:ln>
          </p:spPr>
          <p:txBody>
            <a:bodyPr/>
            <a:lstStyle/>
            <a:p>
              <a:endParaRPr lang="en-US"/>
            </a:p>
          </p:txBody>
        </p:sp>
        <p:sp>
          <p:nvSpPr>
            <p:cNvPr id="57" name="Fanout::line-44">
              <a:extLst>
                <a:ext uri="{FF2B5EF4-FFF2-40B4-BE49-F238E27FC236}">
                  <a16:creationId xmlns:a16="http://schemas.microsoft.com/office/drawing/2014/main" id="{D958A62B-BA20-1377-848C-4281F2D13747}"/>
                </a:ext>
              </a:extLst>
            </p:cNvPr>
            <p:cNvSpPr>
              <a:spLocks/>
            </p:cNvSpPr>
            <p:nvPr/>
          </p:nvSpPr>
          <p:spPr>
            <a:xfrm>
              <a:off x="4486275" y="5276850"/>
              <a:ext cx="114300" cy="0"/>
            </a:xfrm>
            <a:prstGeom prst="line">
              <a:avLst/>
            </a:prstGeom>
            <a:noFill/>
            <a:ln w="15240">
              <a:solidFill>
                <a:srgbClr val="4472C4"/>
              </a:solidFill>
            </a:ln>
          </p:spPr>
          <p:txBody>
            <a:bodyPr/>
            <a:lstStyle/>
            <a:p>
              <a:endParaRPr lang="en-US"/>
            </a:p>
          </p:txBody>
        </p:sp>
        <p:sp>
          <p:nvSpPr>
            <p:cNvPr id="58" name="Fanout::line-45">
              <a:extLst>
                <a:ext uri="{FF2B5EF4-FFF2-40B4-BE49-F238E27FC236}">
                  <a16:creationId xmlns:a16="http://schemas.microsoft.com/office/drawing/2014/main" id="{E6F1D89C-B718-79C5-2987-4912A9C10900}"/>
                </a:ext>
              </a:extLst>
            </p:cNvPr>
            <p:cNvSpPr>
              <a:spLocks/>
            </p:cNvSpPr>
            <p:nvPr/>
          </p:nvSpPr>
          <p:spPr>
            <a:xfrm>
              <a:off x="4543425" y="5219700"/>
              <a:ext cx="0" cy="114300"/>
            </a:xfrm>
            <a:prstGeom prst="line">
              <a:avLst/>
            </a:prstGeom>
            <a:noFill/>
            <a:ln w="15240">
              <a:solidFill>
                <a:srgbClr val="4472C4"/>
              </a:solidFill>
            </a:ln>
          </p:spPr>
          <p:txBody>
            <a:bodyPr/>
            <a:lstStyle/>
            <a:p>
              <a:endParaRPr lang="en-US"/>
            </a:p>
          </p:txBody>
        </p:sp>
        <p:sp>
          <p:nvSpPr>
            <p:cNvPr id="59" name="Fanout::label-46">
              <a:extLst>
                <a:ext uri="{FF2B5EF4-FFF2-40B4-BE49-F238E27FC236}">
                  <a16:creationId xmlns:a16="http://schemas.microsoft.com/office/drawing/2014/main" id="{F6EA2A96-E1AF-086A-2C10-7253DAA223C1}"/>
                </a:ext>
              </a:extLst>
            </p:cNvPr>
            <p:cNvSpPr>
              <a:spLocks/>
            </p:cNvSpPr>
            <p:nvPr/>
          </p:nvSpPr>
          <p:spPr>
            <a:xfrm>
              <a:off x="3209925" y="5524500"/>
              <a:ext cx="266700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sz="2175" dirty="0">
                  <a:solidFill>
                    <a:srgbClr val="161616"/>
                  </a:solidFill>
                  <a:latin typeface="Calibri"/>
                  <a:ea typeface="Calibri"/>
                  <a:cs typeface="Calibri"/>
                </a:rPr>
                <a:t>QNC⁰ + Fanout</a:t>
              </a:r>
            </a:p>
          </p:txBody>
        </p:sp>
      </p:grpSp>
      <p:grpSp>
        <p:nvGrpSpPr>
          <p:cNvPr id="4" name="Group 3">
            <a:extLst>
              <a:ext uri="{FF2B5EF4-FFF2-40B4-BE49-F238E27FC236}">
                <a16:creationId xmlns:a16="http://schemas.microsoft.com/office/drawing/2014/main" id="{4457D846-1797-5AB6-CAE9-04C9241B8697}"/>
              </a:ext>
            </a:extLst>
          </p:cNvPr>
          <p:cNvGrpSpPr/>
          <p:nvPr/>
        </p:nvGrpSpPr>
        <p:grpSpPr>
          <a:xfrm>
            <a:off x="8257308" y="1630580"/>
            <a:ext cx="3276600" cy="1847850"/>
            <a:chOff x="7747164" y="1685925"/>
            <a:chExt cx="3276600" cy="1847850"/>
          </a:xfrm>
        </p:grpSpPr>
        <p:sp>
          <p:nvSpPr>
            <p:cNvPr id="61" name="Dynamic::line-47">
              <a:extLst>
                <a:ext uri="{FF2B5EF4-FFF2-40B4-BE49-F238E27FC236}">
                  <a16:creationId xmlns:a16="http://schemas.microsoft.com/office/drawing/2014/main" id="{F6584487-753C-5D6D-2931-7E057F47F6F2}"/>
                </a:ext>
              </a:extLst>
            </p:cNvPr>
            <p:cNvSpPr>
              <a:spLocks/>
            </p:cNvSpPr>
            <p:nvPr/>
          </p:nvSpPr>
          <p:spPr>
            <a:xfrm>
              <a:off x="7918614" y="2114550"/>
              <a:ext cx="1133475" cy="0"/>
            </a:xfrm>
            <a:prstGeom prst="line">
              <a:avLst/>
            </a:prstGeom>
            <a:noFill/>
            <a:ln w="17145">
              <a:solidFill>
                <a:srgbClr val="444444"/>
              </a:solidFill>
            </a:ln>
          </p:spPr>
          <p:txBody>
            <a:bodyPr/>
            <a:lstStyle/>
            <a:p>
              <a:endParaRPr lang="en-US"/>
            </a:p>
          </p:txBody>
        </p:sp>
        <p:sp>
          <p:nvSpPr>
            <p:cNvPr id="62" name="Dynamic::line-48">
              <a:extLst>
                <a:ext uri="{FF2B5EF4-FFF2-40B4-BE49-F238E27FC236}">
                  <a16:creationId xmlns:a16="http://schemas.microsoft.com/office/drawing/2014/main" id="{5B56E13A-02C7-259D-2813-48010E09F2B4}"/>
                </a:ext>
              </a:extLst>
            </p:cNvPr>
            <p:cNvSpPr>
              <a:spLocks/>
            </p:cNvSpPr>
            <p:nvPr/>
          </p:nvSpPr>
          <p:spPr>
            <a:xfrm>
              <a:off x="7918614" y="2381250"/>
              <a:ext cx="1133475" cy="0"/>
            </a:xfrm>
            <a:prstGeom prst="line">
              <a:avLst/>
            </a:prstGeom>
            <a:noFill/>
            <a:ln w="17145">
              <a:solidFill>
                <a:srgbClr val="444444"/>
              </a:solidFill>
            </a:ln>
          </p:spPr>
          <p:txBody>
            <a:bodyPr/>
            <a:lstStyle/>
            <a:p>
              <a:endParaRPr lang="en-US"/>
            </a:p>
          </p:txBody>
        </p:sp>
        <p:sp>
          <p:nvSpPr>
            <p:cNvPr id="63" name="Dynamic::line-49">
              <a:extLst>
                <a:ext uri="{FF2B5EF4-FFF2-40B4-BE49-F238E27FC236}">
                  <a16:creationId xmlns:a16="http://schemas.microsoft.com/office/drawing/2014/main" id="{CD80D4FA-E1F2-F980-FDEC-1AD7854C1182}"/>
                </a:ext>
              </a:extLst>
            </p:cNvPr>
            <p:cNvSpPr>
              <a:spLocks/>
            </p:cNvSpPr>
            <p:nvPr/>
          </p:nvSpPr>
          <p:spPr>
            <a:xfrm>
              <a:off x="7918614" y="2647950"/>
              <a:ext cx="2857500" cy="0"/>
            </a:xfrm>
            <a:prstGeom prst="line">
              <a:avLst/>
            </a:prstGeom>
            <a:noFill/>
            <a:ln w="17145">
              <a:solidFill>
                <a:srgbClr val="444444"/>
              </a:solidFill>
            </a:ln>
          </p:spPr>
          <p:txBody>
            <a:bodyPr/>
            <a:lstStyle/>
            <a:p>
              <a:endParaRPr lang="en-US"/>
            </a:p>
          </p:txBody>
        </p:sp>
        <p:sp>
          <p:nvSpPr>
            <p:cNvPr id="64" name="Dynamic::line-50">
              <a:extLst>
                <a:ext uri="{FF2B5EF4-FFF2-40B4-BE49-F238E27FC236}">
                  <a16:creationId xmlns:a16="http://schemas.microsoft.com/office/drawing/2014/main" id="{BC820747-AD4E-3BBA-33B4-7233552F18BD}"/>
                </a:ext>
              </a:extLst>
            </p:cNvPr>
            <p:cNvSpPr>
              <a:spLocks/>
            </p:cNvSpPr>
            <p:nvPr/>
          </p:nvSpPr>
          <p:spPr>
            <a:xfrm>
              <a:off x="7918614" y="2914650"/>
              <a:ext cx="2857500" cy="0"/>
            </a:xfrm>
            <a:prstGeom prst="line">
              <a:avLst/>
            </a:prstGeom>
            <a:noFill/>
            <a:ln w="17145">
              <a:solidFill>
                <a:srgbClr val="444444"/>
              </a:solidFill>
            </a:ln>
          </p:spPr>
          <p:txBody>
            <a:bodyPr/>
            <a:lstStyle/>
            <a:p>
              <a:endParaRPr lang="en-US"/>
            </a:p>
          </p:txBody>
        </p:sp>
        <p:sp>
          <p:nvSpPr>
            <p:cNvPr id="65" name="Dynamic::gate-51">
              <a:extLst>
                <a:ext uri="{FF2B5EF4-FFF2-40B4-BE49-F238E27FC236}">
                  <a16:creationId xmlns:a16="http://schemas.microsoft.com/office/drawing/2014/main" id="{92B4809D-9EE5-8B84-535A-504AC1BFB5E6}"/>
                </a:ext>
              </a:extLst>
            </p:cNvPr>
            <p:cNvSpPr>
              <a:spLocks/>
            </p:cNvSpPr>
            <p:nvPr/>
          </p:nvSpPr>
          <p:spPr>
            <a:xfrm>
              <a:off x="8123402" y="2014538"/>
              <a:ext cx="219075" cy="200025"/>
            </a:xfrm>
            <a:prstGeom prst="rect">
              <a:avLst/>
            </a:prstGeom>
            <a:solidFill>
              <a:srgbClr val="DCE6F6"/>
            </a:solidFill>
            <a:ln w="16193">
              <a:solidFill>
                <a:srgbClr val="4472C4"/>
              </a:solidFill>
            </a:ln>
          </p:spPr>
          <p:txBody>
            <a:bodyPr/>
            <a:lstStyle/>
            <a:p>
              <a:endParaRPr lang="en-US"/>
            </a:p>
          </p:txBody>
        </p:sp>
        <p:sp>
          <p:nvSpPr>
            <p:cNvPr id="66" name="Dynamic::gate-52">
              <a:extLst>
                <a:ext uri="{FF2B5EF4-FFF2-40B4-BE49-F238E27FC236}">
                  <a16:creationId xmlns:a16="http://schemas.microsoft.com/office/drawing/2014/main" id="{B5F1373D-C95E-F0ED-950E-AE03FD33D188}"/>
                </a:ext>
              </a:extLst>
            </p:cNvPr>
            <p:cNvSpPr>
              <a:spLocks/>
            </p:cNvSpPr>
            <p:nvPr/>
          </p:nvSpPr>
          <p:spPr>
            <a:xfrm>
              <a:off x="8123402" y="2547938"/>
              <a:ext cx="219075" cy="200025"/>
            </a:xfrm>
            <a:prstGeom prst="rect">
              <a:avLst/>
            </a:prstGeom>
            <a:solidFill>
              <a:srgbClr val="DCE6F6"/>
            </a:solidFill>
            <a:ln w="16193">
              <a:solidFill>
                <a:srgbClr val="4472C4"/>
              </a:solidFill>
            </a:ln>
          </p:spPr>
          <p:txBody>
            <a:bodyPr/>
            <a:lstStyle/>
            <a:p>
              <a:endParaRPr lang="en-US"/>
            </a:p>
          </p:txBody>
        </p:sp>
        <p:sp>
          <p:nvSpPr>
            <p:cNvPr id="67" name="Dynamic::gate-53">
              <a:extLst>
                <a:ext uri="{FF2B5EF4-FFF2-40B4-BE49-F238E27FC236}">
                  <a16:creationId xmlns:a16="http://schemas.microsoft.com/office/drawing/2014/main" id="{8ED52885-3F87-E9A3-8D5E-D8DB4EC24E49}"/>
                </a:ext>
              </a:extLst>
            </p:cNvPr>
            <p:cNvSpPr>
              <a:spLocks/>
            </p:cNvSpPr>
            <p:nvPr/>
          </p:nvSpPr>
          <p:spPr>
            <a:xfrm>
              <a:off x="8494877" y="2552700"/>
              <a:ext cx="219075" cy="457200"/>
            </a:xfrm>
            <a:prstGeom prst="rect">
              <a:avLst/>
            </a:prstGeom>
            <a:solidFill>
              <a:srgbClr val="DCE6F6"/>
            </a:solidFill>
            <a:ln w="16193">
              <a:solidFill>
                <a:srgbClr val="4472C4"/>
              </a:solidFill>
            </a:ln>
          </p:spPr>
          <p:txBody>
            <a:bodyPr/>
            <a:lstStyle/>
            <a:p>
              <a:endParaRPr lang="en-US"/>
            </a:p>
          </p:txBody>
        </p:sp>
        <p:sp>
          <p:nvSpPr>
            <p:cNvPr id="68" name="Dynamic::line-54">
              <a:extLst>
                <a:ext uri="{FF2B5EF4-FFF2-40B4-BE49-F238E27FC236}">
                  <a16:creationId xmlns:a16="http://schemas.microsoft.com/office/drawing/2014/main" id="{81623C8C-0F9A-D51C-9DD4-7F467B78AB34}"/>
                </a:ext>
              </a:extLst>
            </p:cNvPr>
            <p:cNvSpPr>
              <a:spLocks/>
            </p:cNvSpPr>
            <p:nvPr/>
          </p:nvSpPr>
          <p:spPr>
            <a:xfrm>
              <a:off x="9137814" y="2100263"/>
              <a:ext cx="152400" cy="0"/>
            </a:xfrm>
            <a:prstGeom prst="line">
              <a:avLst/>
            </a:prstGeom>
            <a:noFill/>
            <a:ln w="12383">
              <a:solidFill>
                <a:srgbClr val="548235"/>
              </a:solidFill>
            </a:ln>
          </p:spPr>
          <p:txBody>
            <a:bodyPr/>
            <a:lstStyle/>
            <a:p>
              <a:endParaRPr lang="en-US"/>
            </a:p>
          </p:txBody>
        </p:sp>
        <p:sp>
          <p:nvSpPr>
            <p:cNvPr id="69" name="Dynamic::line-55">
              <a:extLst>
                <a:ext uri="{FF2B5EF4-FFF2-40B4-BE49-F238E27FC236}">
                  <a16:creationId xmlns:a16="http://schemas.microsoft.com/office/drawing/2014/main" id="{A48C27A6-79F0-4B49-33A1-E7CD9D664E66}"/>
                </a:ext>
              </a:extLst>
            </p:cNvPr>
            <p:cNvSpPr>
              <a:spLocks/>
            </p:cNvSpPr>
            <p:nvPr/>
          </p:nvSpPr>
          <p:spPr>
            <a:xfrm>
              <a:off x="9137814" y="2128838"/>
              <a:ext cx="152400" cy="0"/>
            </a:xfrm>
            <a:prstGeom prst="line">
              <a:avLst/>
            </a:prstGeom>
            <a:noFill/>
            <a:ln w="12383">
              <a:solidFill>
                <a:srgbClr val="548235"/>
              </a:solidFill>
            </a:ln>
          </p:spPr>
          <p:txBody>
            <a:bodyPr/>
            <a:lstStyle/>
            <a:p>
              <a:endParaRPr lang="en-US"/>
            </a:p>
          </p:txBody>
        </p:sp>
        <p:sp>
          <p:nvSpPr>
            <p:cNvPr id="70" name="Dynamic::line-56">
              <a:extLst>
                <a:ext uri="{FF2B5EF4-FFF2-40B4-BE49-F238E27FC236}">
                  <a16:creationId xmlns:a16="http://schemas.microsoft.com/office/drawing/2014/main" id="{A1F90E58-DF01-AE9D-16D1-548D720D064F}"/>
                </a:ext>
              </a:extLst>
            </p:cNvPr>
            <p:cNvSpPr>
              <a:spLocks/>
            </p:cNvSpPr>
            <p:nvPr/>
          </p:nvSpPr>
          <p:spPr>
            <a:xfrm>
              <a:off x="9275927" y="1752600"/>
              <a:ext cx="0" cy="361950"/>
            </a:xfrm>
            <a:prstGeom prst="line">
              <a:avLst/>
            </a:prstGeom>
            <a:noFill/>
            <a:ln w="12383">
              <a:solidFill>
                <a:srgbClr val="548235"/>
              </a:solidFill>
            </a:ln>
          </p:spPr>
          <p:txBody>
            <a:bodyPr/>
            <a:lstStyle/>
            <a:p>
              <a:endParaRPr lang="en-US"/>
            </a:p>
          </p:txBody>
        </p:sp>
        <p:sp>
          <p:nvSpPr>
            <p:cNvPr id="71" name="Dynamic::line-57">
              <a:extLst>
                <a:ext uri="{FF2B5EF4-FFF2-40B4-BE49-F238E27FC236}">
                  <a16:creationId xmlns:a16="http://schemas.microsoft.com/office/drawing/2014/main" id="{171D1651-E9F8-1690-E29C-944C685BD5EE}"/>
                </a:ext>
              </a:extLst>
            </p:cNvPr>
            <p:cNvSpPr>
              <a:spLocks/>
            </p:cNvSpPr>
            <p:nvPr/>
          </p:nvSpPr>
          <p:spPr>
            <a:xfrm>
              <a:off x="9304502" y="1752600"/>
              <a:ext cx="0" cy="361950"/>
            </a:xfrm>
            <a:prstGeom prst="line">
              <a:avLst/>
            </a:prstGeom>
            <a:noFill/>
            <a:ln w="12383">
              <a:solidFill>
                <a:srgbClr val="548235"/>
              </a:solidFill>
            </a:ln>
          </p:spPr>
          <p:txBody>
            <a:bodyPr/>
            <a:lstStyle/>
            <a:p>
              <a:endParaRPr lang="en-US"/>
            </a:p>
          </p:txBody>
        </p:sp>
        <p:sp>
          <p:nvSpPr>
            <p:cNvPr id="72" name="Dynamic::line-58">
              <a:extLst>
                <a:ext uri="{FF2B5EF4-FFF2-40B4-BE49-F238E27FC236}">
                  <a16:creationId xmlns:a16="http://schemas.microsoft.com/office/drawing/2014/main" id="{21D1593C-8CCB-7DFC-97E1-7C6008DEECB4}"/>
                </a:ext>
              </a:extLst>
            </p:cNvPr>
            <p:cNvSpPr>
              <a:spLocks/>
            </p:cNvSpPr>
            <p:nvPr/>
          </p:nvSpPr>
          <p:spPr>
            <a:xfrm>
              <a:off x="9290214" y="1738313"/>
              <a:ext cx="304800" cy="0"/>
            </a:xfrm>
            <a:prstGeom prst="line">
              <a:avLst/>
            </a:prstGeom>
            <a:noFill/>
            <a:ln w="12383">
              <a:solidFill>
                <a:srgbClr val="548235"/>
              </a:solidFill>
            </a:ln>
          </p:spPr>
          <p:txBody>
            <a:bodyPr/>
            <a:lstStyle/>
            <a:p>
              <a:endParaRPr lang="en-US"/>
            </a:p>
          </p:txBody>
        </p:sp>
        <p:sp>
          <p:nvSpPr>
            <p:cNvPr id="73" name="Dynamic::line-59">
              <a:extLst>
                <a:ext uri="{FF2B5EF4-FFF2-40B4-BE49-F238E27FC236}">
                  <a16:creationId xmlns:a16="http://schemas.microsoft.com/office/drawing/2014/main" id="{03F82521-60D1-D05A-1488-BF1C9DCF87D9}"/>
                </a:ext>
              </a:extLst>
            </p:cNvPr>
            <p:cNvSpPr>
              <a:spLocks/>
            </p:cNvSpPr>
            <p:nvPr/>
          </p:nvSpPr>
          <p:spPr>
            <a:xfrm>
              <a:off x="9290214" y="1766888"/>
              <a:ext cx="304800" cy="0"/>
            </a:xfrm>
            <a:prstGeom prst="line">
              <a:avLst/>
            </a:prstGeom>
            <a:noFill/>
            <a:ln w="12383">
              <a:solidFill>
                <a:srgbClr val="548235"/>
              </a:solidFill>
            </a:ln>
          </p:spPr>
          <p:txBody>
            <a:bodyPr/>
            <a:lstStyle/>
            <a:p>
              <a:endParaRPr lang="en-US"/>
            </a:p>
          </p:txBody>
        </p:sp>
        <p:sp>
          <p:nvSpPr>
            <p:cNvPr id="74" name="Dynamic::line-60">
              <a:extLst>
                <a:ext uri="{FF2B5EF4-FFF2-40B4-BE49-F238E27FC236}">
                  <a16:creationId xmlns:a16="http://schemas.microsoft.com/office/drawing/2014/main" id="{D73F7D87-9CC9-41D1-9EC0-1B467BBB1BA2}"/>
                </a:ext>
              </a:extLst>
            </p:cNvPr>
            <p:cNvSpPr>
              <a:spLocks/>
            </p:cNvSpPr>
            <p:nvPr/>
          </p:nvSpPr>
          <p:spPr>
            <a:xfrm>
              <a:off x="9137814" y="2366963"/>
              <a:ext cx="295275" cy="0"/>
            </a:xfrm>
            <a:prstGeom prst="line">
              <a:avLst/>
            </a:prstGeom>
            <a:noFill/>
            <a:ln w="12383">
              <a:solidFill>
                <a:srgbClr val="548235"/>
              </a:solidFill>
            </a:ln>
          </p:spPr>
          <p:txBody>
            <a:bodyPr/>
            <a:lstStyle/>
            <a:p>
              <a:endParaRPr lang="en-US"/>
            </a:p>
          </p:txBody>
        </p:sp>
        <p:sp>
          <p:nvSpPr>
            <p:cNvPr id="75" name="Dynamic::line-61">
              <a:extLst>
                <a:ext uri="{FF2B5EF4-FFF2-40B4-BE49-F238E27FC236}">
                  <a16:creationId xmlns:a16="http://schemas.microsoft.com/office/drawing/2014/main" id="{2A53A958-4281-E194-A172-D6FC554648FE}"/>
                </a:ext>
              </a:extLst>
            </p:cNvPr>
            <p:cNvSpPr>
              <a:spLocks/>
            </p:cNvSpPr>
            <p:nvPr/>
          </p:nvSpPr>
          <p:spPr>
            <a:xfrm>
              <a:off x="9137814" y="2395538"/>
              <a:ext cx="295275" cy="0"/>
            </a:xfrm>
            <a:prstGeom prst="line">
              <a:avLst/>
            </a:prstGeom>
            <a:noFill/>
            <a:ln w="12383">
              <a:solidFill>
                <a:srgbClr val="548235"/>
              </a:solidFill>
            </a:ln>
          </p:spPr>
          <p:txBody>
            <a:bodyPr/>
            <a:lstStyle/>
            <a:p>
              <a:endParaRPr lang="en-US"/>
            </a:p>
          </p:txBody>
        </p:sp>
        <p:sp>
          <p:nvSpPr>
            <p:cNvPr id="76" name="Dynamic::line-62">
              <a:extLst>
                <a:ext uri="{FF2B5EF4-FFF2-40B4-BE49-F238E27FC236}">
                  <a16:creationId xmlns:a16="http://schemas.microsoft.com/office/drawing/2014/main" id="{9C6320CF-20D7-9485-A4BA-D4CF6D09ACE6}"/>
                </a:ext>
              </a:extLst>
            </p:cNvPr>
            <p:cNvSpPr>
              <a:spLocks/>
            </p:cNvSpPr>
            <p:nvPr/>
          </p:nvSpPr>
          <p:spPr>
            <a:xfrm>
              <a:off x="9418802" y="1866900"/>
              <a:ext cx="0" cy="514350"/>
            </a:xfrm>
            <a:prstGeom prst="line">
              <a:avLst/>
            </a:prstGeom>
            <a:noFill/>
            <a:ln w="12383">
              <a:solidFill>
                <a:srgbClr val="548235"/>
              </a:solidFill>
            </a:ln>
          </p:spPr>
          <p:txBody>
            <a:bodyPr/>
            <a:lstStyle/>
            <a:p>
              <a:endParaRPr lang="en-US"/>
            </a:p>
          </p:txBody>
        </p:sp>
        <p:sp>
          <p:nvSpPr>
            <p:cNvPr id="77" name="Dynamic::line-63">
              <a:extLst>
                <a:ext uri="{FF2B5EF4-FFF2-40B4-BE49-F238E27FC236}">
                  <a16:creationId xmlns:a16="http://schemas.microsoft.com/office/drawing/2014/main" id="{9A0D2E63-76DA-7AA5-8BDA-C391E5050171}"/>
                </a:ext>
              </a:extLst>
            </p:cNvPr>
            <p:cNvSpPr>
              <a:spLocks/>
            </p:cNvSpPr>
            <p:nvPr/>
          </p:nvSpPr>
          <p:spPr>
            <a:xfrm>
              <a:off x="9447377" y="1866900"/>
              <a:ext cx="0" cy="514350"/>
            </a:xfrm>
            <a:prstGeom prst="line">
              <a:avLst/>
            </a:prstGeom>
            <a:noFill/>
            <a:ln w="12383">
              <a:solidFill>
                <a:srgbClr val="548235"/>
              </a:solidFill>
            </a:ln>
          </p:spPr>
          <p:txBody>
            <a:bodyPr/>
            <a:lstStyle/>
            <a:p>
              <a:endParaRPr lang="en-US"/>
            </a:p>
          </p:txBody>
        </p:sp>
        <p:sp>
          <p:nvSpPr>
            <p:cNvPr id="78" name="Dynamic::line-64">
              <a:extLst>
                <a:ext uri="{FF2B5EF4-FFF2-40B4-BE49-F238E27FC236}">
                  <a16:creationId xmlns:a16="http://schemas.microsoft.com/office/drawing/2014/main" id="{3FB8D735-FD44-ED38-D60E-9AF647C2B7A4}"/>
                </a:ext>
              </a:extLst>
            </p:cNvPr>
            <p:cNvSpPr>
              <a:spLocks/>
            </p:cNvSpPr>
            <p:nvPr/>
          </p:nvSpPr>
          <p:spPr>
            <a:xfrm>
              <a:off x="9433089" y="1852613"/>
              <a:ext cx="161925" cy="0"/>
            </a:xfrm>
            <a:prstGeom prst="line">
              <a:avLst/>
            </a:prstGeom>
            <a:noFill/>
            <a:ln w="12383">
              <a:solidFill>
                <a:srgbClr val="548235"/>
              </a:solidFill>
            </a:ln>
          </p:spPr>
          <p:txBody>
            <a:bodyPr/>
            <a:lstStyle/>
            <a:p>
              <a:endParaRPr lang="en-US"/>
            </a:p>
          </p:txBody>
        </p:sp>
        <p:sp>
          <p:nvSpPr>
            <p:cNvPr id="79" name="Dynamic::line-65">
              <a:extLst>
                <a:ext uri="{FF2B5EF4-FFF2-40B4-BE49-F238E27FC236}">
                  <a16:creationId xmlns:a16="http://schemas.microsoft.com/office/drawing/2014/main" id="{2A884A83-59B7-398E-4921-3C48C686D33E}"/>
                </a:ext>
              </a:extLst>
            </p:cNvPr>
            <p:cNvSpPr>
              <a:spLocks/>
            </p:cNvSpPr>
            <p:nvPr/>
          </p:nvSpPr>
          <p:spPr>
            <a:xfrm>
              <a:off x="9433089" y="1881188"/>
              <a:ext cx="161925" cy="0"/>
            </a:xfrm>
            <a:prstGeom prst="line">
              <a:avLst/>
            </a:prstGeom>
            <a:noFill/>
            <a:ln w="12383">
              <a:solidFill>
                <a:srgbClr val="548235"/>
              </a:solidFill>
            </a:ln>
          </p:spPr>
          <p:txBody>
            <a:bodyPr/>
            <a:lstStyle/>
            <a:p>
              <a:endParaRPr lang="en-US"/>
            </a:p>
          </p:txBody>
        </p:sp>
        <p:sp>
          <p:nvSpPr>
            <p:cNvPr id="80" name="Dynamic::line-66">
              <a:extLst>
                <a:ext uri="{FF2B5EF4-FFF2-40B4-BE49-F238E27FC236}">
                  <a16:creationId xmlns:a16="http://schemas.microsoft.com/office/drawing/2014/main" id="{FCA59462-9466-718B-0D03-3D7CEF32F76D}"/>
                </a:ext>
              </a:extLst>
            </p:cNvPr>
            <p:cNvSpPr>
              <a:spLocks/>
            </p:cNvSpPr>
            <p:nvPr/>
          </p:nvSpPr>
          <p:spPr>
            <a:xfrm>
              <a:off x="9842664" y="1795463"/>
              <a:ext cx="571500" cy="0"/>
            </a:xfrm>
            <a:prstGeom prst="line">
              <a:avLst/>
            </a:prstGeom>
            <a:noFill/>
            <a:ln w="12383">
              <a:solidFill>
                <a:srgbClr val="548235"/>
              </a:solidFill>
            </a:ln>
          </p:spPr>
          <p:txBody>
            <a:bodyPr/>
            <a:lstStyle/>
            <a:p>
              <a:endParaRPr lang="en-US"/>
            </a:p>
          </p:txBody>
        </p:sp>
        <p:sp>
          <p:nvSpPr>
            <p:cNvPr id="81" name="Dynamic::line-67">
              <a:extLst>
                <a:ext uri="{FF2B5EF4-FFF2-40B4-BE49-F238E27FC236}">
                  <a16:creationId xmlns:a16="http://schemas.microsoft.com/office/drawing/2014/main" id="{46A37655-620D-318C-A906-36DFC8BC7F7D}"/>
                </a:ext>
              </a:extLst>
            </p:cNvPr>
            <p:cNvSpPr>
              <a:spLocks/>
            </p:cNvSpPr>
            <p:nvPr/>
          </p:nvSpPr>
          <p:spPr>
            <a:xfrm>
              <a:off x="9842664" y="1824038"/>
              <a:ext cx="571500" cy="0"/>
            </a:xfrm>
            <a:prstGeom prst="line">
              <a:avLst/>
            </a:prstGeom>
            <a:noFill/>
            <a:ln w="12383">
              <a:solidFill>
                <a:srgbClr val="548235"/>
              </a:solidFill>
            </a:ln>
          </p:spPr>
          <p:txBody>
            <a:bodyPr/>
            <a:lstStyle/>
            <a:p>
              <a:endParaRPr lang="en-US"/>
            </a:p>
          </p:txBody>
        </p:sp>
        <p:sp>
          <p:nvSpPr>
            <p:cNvPr id="82" name="Dynamic::line-68">
              <a:extLst>
                <a:ext uri="{FF2B5EF4-FFF2-40B4-BE49-F238E27FC236}">
                  <a16:creationId xmlns:a16="http://schemas.microsoft.com/office/drawing/2014/main" id="{BE99D111-B06A-C4B2-FC61-0FFAF60D3A23}"/>
                </a:ext>
              </a:extLst>
            </p:cNvPr>
            <p:cNvSpPr>
              <a:spLocks/>
            </p:cNvSpPr>
            <p:nvPr/>
          </p:nvSpPr>
          <p:spPr>
            <a:xfrm>
              <a:off x="10399877" y="1809750"/>
              <a:ext cx="0" cy="714375"/>
            </a:xfrm>
            <a:prstGeom prst="line">
              <a:avLst/>
            </a:prstGeom>
            <a:noFill/>
            <a:ln w="12383">
              <a:solidFill>
                <a:srgbClr val="548235"/>
              </a:solidFill>
            </a:ln>
          </p:spPr>
          <p:txBody>
            <a:bodyPr/>
            <a:lstStyle/>
            <a:p>
              <a:endParaRPr lang="en-US"/>
            </a:p>
          </p:txBody>
        </p:sp>
        <p:sp>
          <p:nvSpPr>
            <p:cNvPr id="83" name="Dynamic::line-69">
              <a:extLst>
                <a:ext uri="{FF2B5EF4-FFF2-40B4-BE49-F238E27FC236}">
                  <a16:creationId xmlns:a16="http://schemas.microsoft.com/office/drawing/2014/main" id="{D56FBBBA-6F2B-7EBD-CC88-BB96EE9FC125}"/>
                </a:ext>
              </a:extLst>
            </p:cNvPr>
            <p:cNvSpPr>
              <a:spLocks/>
            </p:cNvSpPr>
            <p:nvPr/>
          </p:nvSpPr>
          <p:spPr>
            <a:xfrm>
              <a:off x="10428452" y="1809750"/>
              <a:ext cx="0" cy="714375"/>
            </a:xfrm>
            <a:prstGeom prst="line">
              <a:avLst/>
            </a:prstGeom>
            <a:noFill/>
            <a:ln w="12383">
              <a:solidFill>
                <a:srgbClr val="548235"/>
              </a:solidFill>
            </a:ln>
          </p:spPr>
          <p:txBody>
            <a:bodyPr/>
            <a:lstStyle/>
            <a:p>
              <a:endParaRPr lang="en-US"/>
            </a:p>
          </p:txBody>
        </p:sp>
        <p:sp>
          <p:nvSpPr>
            <p:cNvPr id="84" name="Dynamic::gate-70">
              <a:extLst>
                <a:ext uri="{FF2B5EF4-FFF2-40B4-BE49-F238E27FC236}">
                  <a16:creationId xmlns:a16="http://schemas.microsoft.com/office/drawing/2014/main" id="{2EC84A07-DA6F-6408-A81F-E50409C3E2A2}"/>
                </a:ext>
              </a:extLst>
            </p:cNvPr>
            <p:cNvSpPr>
              <a:spLocks/>
            </p:cNvSpPr>
            <p:nvPr/>
          </p:nvSpPr>
          <p:spPr>
            <a:xfrm>
              <a:off x="8866352" y="2000250"/>
              <a:ext cx="276225" cy="228600"/>
            </a:xfrm>
            <a:prstGeom prst="rect">
              <a:avLst/>
            </a:prstGeom>
            <a:solidFill>
              <a:srgbClr val="F4F4F4"/>
            </a:solidFill>
            <a:ln w="16193">
              <a:solidFill>
                <a:srgbClr val="60666D"/>
              </a:solidFill>
            </a:ln>
          </p:spPr>
          <p:txBody>
            <a:bodyPr/>
            <a:lstStyle/>
            <a:p>
              <a:endParaRPr lang="en-US"/>
            </a:p>
          </p:txBody>
        </p:sp>
        <p:sp>
          <p:nvSpPr>
            <p:cNvPr id="85" name="Dynamic::meter-arc-71">
              <a:extLst>
                <a:ext uri="{FF2B5EF4-FFF2-40B4-BE49-F238E27FC236}">
                  <a16:creationId xmlns:a16="http://schemas.microsoft.com/office/drawing/2014/main" id="{3286F2A2-C392-5128-3226-361D29D0A9D3}"/>
                </a:ext>
              </a:extLst>
            </p:cNvPr>
            <p:cNvSpPr>
              <a:spLocks/>
            </p:cNvSpPr>
            <p:nvPr/>
          </p:nvSpPr>
          <p:spPr>
            <a:xfrm>
              <a:off x="8871114" y="2000250"/>
              <a:ext cx="266700" cy="228600"/>
            </a:xfrm>
            <a:custGeom>
              <a:avLst/>
              <a:gdLst/>
              <a:ahLst/>
              <a:cxnLst/>
              <a:rect l="0" t="0" r="0" b="0"/>
              <a:pathLst>
                <a:path w="266700" h="228600">
                  <a:moveTo>
                    <a:pt x="57150" y="161925"/>
                  </a:moveTo>
                  <a:lnTo>
                    <a:pt x="59746" y="142203"/>
                  </a:lnTo>
                  <a:lnTo>
                    <a:pt x="67359" y="123825"/>
                  </a:lnTo>
                  <a:lnTo>
                    <a:pt x="79468" y="108043"/>
                  </a:lnTo>
                  <a:lnTo>
                    <a:pt x="95250" y="95934"/>
                  </a:lnTo>
                  <a:lnTo>
                    <a:pt x="113628" y="88321"/>
                  </a:lnTo>
                  <a:lnTo>
                    <a:pt x="133350" y="85725"/>
                  </a:lnTo>
                  <a:lnTo>
                    <a:pt x="153072" y="88321"/>
                  </a:lnTo>
                  <a:lnTo>
                    <a:pt x="171450" y="95934"/>
                  </a:lnTo>
                  <a:lnTo>
                    <a:pt x="187232" y="108043"/>
                  </a:lnTo>
                  <a:lnTo>
                    <a:pt x="199341" y="123825"/>
                  </a:lnTo>
                  <a:lnTo>
                    <a:pt x="206954" y="142203"/>
                  </a:lnTo>
                  <a:lnTo>
                    <a:pt x="209550" y="161925"/>
                  </a:lnTo>
                </a:path>
              </a:pathLst>
            </a:custGeom>
            <a:noFill/>
            <a:ln w="12383">
              <a:solidFill>
                <a:srgbClr val="60666D"/>
              </a:solidFill>
            </a:ln>
          </p:spPr>
          <p:txBody>
            <a:bodyPr/>
            <a:lstStyle/>
            <a:p>
              <a:endParaRPr lang="en-US"/>
            </a:p>
          </p:txBody>
        </p:sp>
        <p:sp>
          <p:nvSpPr>
            <p:cNvPr id="86" name="Dynamic::line-72">
              <a:extLst>
                <a:ext uri="{FF2B5EF4-FFF2-40B4-BE49-F238E27FC236}">
                  <a16:creationId xmlns:a16="http://schemas.microsoft.com/office/drawing/2014/main" id="{849CE3BE-F54B-31F4-36EB-9EAE9E729D16}"/>
                </a:ext>
              </a:extLst>
            </p:cNvPr>
            <p:cNvSpPr>
              <a:spLocks/>
            </p:cNvSpPr>
            <p:nvPr/>
          </p:nvSpPr>
          <p:spPr>
            <a:xfrm flipV="1">
              <a:off x="9004464" y="2057400"/>
              <a:ext cx="57150" cy="104775"/>
            </a:xfrm>
            <a:prstGeom prst="line">
              <a:avLst/>
            </a:prstGeom>
            <a:noFill/>
            <a:ln w="13335">
              <a:solidFill>
                <a:srgbClr val="60666D"/>
              </a:solidFill>
            </a:ln>
          </p:spPr>
          <p:txBody>
            <a:bodyPr/>
            <a:lstStyle/>
            <a:p>
              <a:endParaRPr lang="en-US"/>
            </a:p>
          </p:txBody>
        </p:sp>
        <p:sp>
          <p:nvSpPr>
            <p:cNvPr id="87" name="Dynamic::ellipse-73">
              <a:extLst>
                <a:ext uri="{FF2B5EF4-FFF2-40B4-BE49-F238E27FC236}">
                  <a16:creationId xmlns:a16="http://schemas.microsoft.com/office/drawing/2014/main" id="{36F6DD33-8C23-7F1E-D4EB-4A00EB33C965}"/>
                </a:ext>
              </a:extLst>
            </p:cNvPr>
            <p:cNvSpPr>
              <a:spLocks/>
            </p:cNvSpPr>
            <p:nvPr/>
          </p:nvSpPr>
          <p:spPr>
            <a:xfrm>
              <a:off x="8992082" y="2149793"/>
              <a:ext cx="24765" cy="24765"/>
            </a:xfrm>
            <a:prstGeom prst="ellipse">
              <a:avLst/>
            </a:prstGeom>
            <a:solidFill>
              <a:srgbClr val="60666D"/>
            </a:solidFill>
            <a:ln w="9525">
              <a:solidFill>
                <a:srgbClr val="60666D"/>
              </a:solidFill>
            </a:ln>
          </p:spPr>
          <p:txBody>
            <a:bodyPr/>
            <a:lstStyle/>
            <a:p>
              <a:endParaRPr lang="en-US"/>
            </a:p>
          </p:txBody>
        </p:sp>
        <p:sp>
          <p:nvSpPr>
            <p:cNvPr id="88" name="Dynamic::gate-74">
              <a:extLst>
                <a:ext uri="{FF2B5EF4-FFF2-40B4-BE49-F238E27FC236}">
                  <a16:creationId xmlns:a16="http://schemas.microsoft.com/office/drawing/2014/main" id="{CBBA7937-5016-9CFA-ADC1-113BC83426CD}"/>
                </a:ext>
              </a:extLst>
            </p:cNvPr>
            <p:cNvSpPr>
              <a:spLocks/>
            </p:cNvSpPr>
            <p:nvPr/>
          </p:nvSpPr>
          <p:spPr>
            <a:xfrm>
              <a:off x="8866352" y="2266950"/>
              <a:ext cx="276225" cy="228600"/>
            </a:xfrm>
            <a:prstGeom prst="rect">
              <a:avLst/>
            </a:prstGeom>
            <a:solidFill>
              <a:srgbClr val="F4F4F4"/>
            </a:solidFill>
            <a:ln w="16193">
              <a:solidFill>
                <a:srgbClr val="60666D"/>
              </a:solidFill>
            </a:ln>
          </p:spPr>
          <p:txBody>
            <a:bodyPr/>
            <a:lstStyle/>
            <a:p>
              <a:endParaRPr lang="en-US"/>
            </a:p>
          </p:txBody>
        </p:sp>
        <p:sp>
          <p:nvSpPr>
            <p:cNvPr id="89" name="Dynamic::meter-arc-75">
              <a:extLst>
                <a:ext uri="{FF2B5EF4-FFF2-40B4-BE49-F238E27FC236}">
                  <a16:creationId xmlns:a16="http://schemas.microsoft.com/office/drawing/2014/main" id="{A5B1C2B8-5D92-D563-FBD0-978C0FE284AD}"/>
                </a:ext>
              </a:extLst>
            </p:cNvPr>
            <p:cNvSpPr>
              <a:spLocks/>
            </p:cNvSpPr>
            <p:nvPr/>
          </p:nvSpPr>
          <p:spPr>
            <a:xfrm>
              <a:off x="8871114" y="2266950"/>
              <a:ext cx="266700" cy="228600"/>
            </a:xfrm>
            <a:custGeom>
              <a:avLst/>
              <a:gdLst/>
              <a:ahLst/>
              <a:cxnLst/>
              <a:rect l="0" t="0" r="0" b="0"/>
              <a:pathLst>
                <a:path w="266700" h="228600">
                  <a:moveTo>
                    <a:pt x="57150" y="161925"/>
                  </a:moveTo>
                  <a:lnTo>
                    <a:pt x="59746" y="142203"/>
                  </a:lnTo>
                  <a:lnTo>
                    <a:pt x="67359" y="123825"/>
                  </a:lnTo>
                  <a:lnTo>
                    <a:pt x="79468" y="108043"/>
                  </a:lnTo>
                  <a:lnTo>
                    <a:pt x="95250" y="95934"/>
                  </a:lnTo>
                  <a:lnTo>
                    <a:pt x="113628" y="88321"/>
                  </a:lnTo>
                  <a:lnTo>
                    <a:pt x="133350" y="85725"/>
                  </a:lnTo>
                  <a:lnTo>
                    <a:pt x="153072" y="88321"/>
                  </a:lnTo>
                  <a:lnTo>
                    <a:pt x="171450" y="95934"/>
                  </a:lnTo>
                  <a:lnTo>
                    <a:pt x="187232" y="108043"/>
                  </a:lnTo>
                  <a:lnTo>
                    <a:pt x="199341" y="123825"/>
                  </a:lnTo>
                  <a:lnTo>
                    <a:pt x="206954" y="142203"/>
                  </a:lnTo>
                  <a:lnTo>
                    <a:pt x="209550" y="161925"/>
                  </a:lnTo>
                </a:path>
              </a:pathLst>
            </a:custGeom>
            <a:noFill/>
            <a:ln w="12383">
              <a:solidFill>
                <a:srgbClr val="60666D"/>
              </a:solidFill>
            </a:ln>
          </p:spPr>
          <p:txBody>
            <a:bodyPr/>
            <a:lstStyle/>
            <a:p>
              <a:endParaRPr lang="en-US"/>
            </a:p>
          </p:txBody>
        </p:sp>
        <p:sp>
          <p:nvSpPr>
            <p:cNvPr id="90" name="Dynamic::line-76">
              <a:extLst>
                <a:ext uri="{FF2B5EF4-FFF2-40B4-BE49-F238E27FC236}">
                  <a16:creationId xmlns:a16="http://schemas.microsoft.com/office/drawing/2014/main" id="{80CCF67C-DCBD-8DDB-62D3-1B5CF6AD06E0}"/>
                </a:ext>
              </a:extLst>
            </p:cNvPr>
            <p:cNvSpPr>
              <a:spLocks/>
            </p:cNvSpPr>
            <p:nvPr/>
          </p:nvSpPr>
          <p:spPr>
            <a:xfrm flipV="1">
              <a:off x="9004464" y="2324100"/>
              <a:ext cx="57150" cy="104775"/>
            </a:xfrm>
            <a:prstGeom prst="line">
              <a:avLst/>
            </a:prstGeom>
            <a:noFill/>
            <a:ln w="13335">
              <a:solidFill>
                <a:srgbClr val="60666D"/>
              </a:solidFill>
            </a:ln>
          </p:spPr>
          <p:txBody>
            <a:bodyPr/>
            <a:lstStyle/>
            <a:p>
              <a:endParaRPr lang="en-US"/>
            </a:p>
          </p:txBody>
        </p:sp>
        <p:sp>
          <p:nvSpPr>
            <p:cNvPr id="91" name="Dynamic::ellipse-77">
              <a:extLst>
                <a:ext uri="{FF2B5EF4-FFF2-40B4-BE49-F238E27FC236}">
                  <a16:creationId xmlns:a16="http://schemas.microsoft.com/office/drawing/2014/main" id="{73C1DFBD-00F7-F7FB-15F1-1A6E18C5C4BC}"/>
                </a:ext>
              </a:extLst>
            </p:cNvPr>
            <p:cNvSpPr>
              <a:spLocks/>
            </p:cNvSpPr>
            <p:nvPr/>
          </p:nvSpPr>
          <p:spPr>
            <a:xfrm>
              <a:off x="8992082" y="2416493"/>
              <a:ext cx="24765" cy="24765"/>
            </a:xfrm>
            <a:prstGeom prst="ellipse">
              <a:avLst/>
            </a:prstGeom>
            <a:solidFill>
              <a:srgbClr val="60666D"/>
            </a:solidFill>
            <a:ln w="9525">
              <a:solidFill>
                <a:srgbClr val="60666D"/>
              </a:solidFill>
            </a:ln>
          </p:spPr>
          <p:txBody>
            <a:bodyPr/>
            <a:lstStyle/>
            <a:p>
              <a:endParaRPr lang="en-US"/>
            </a:p>
          </p:txBody>
        </p:sp>
        <p:sp>
          <p:nvSpPr>
            <p:cNvPr id="92" name="Dynamic::gate-78">
              <a:extLst>
                <a:ext uri="{FF2B5EF4-FFF2-40B4-BE49-F238E27FC236}">
                  <a16:creationId xmlns:a16="http://schemas.microsoft.com/office/drawing/2014/main" id="{3052EF8A-84FF-B436-000C-92432FB47398}"/>
                </a:ext>
              </a:extLst>
            </p:cNvPr>
            <p:cNvSpPr>
              <a:spLocks/>
            </p:cNvSpPr>
            <p:nvPr/>
          </p:nvSpPr>
          <p:spPr>
            <a:xfrm>
              <a:off x="9585489" y="1685925"/>
              <a:ext cx="266700" cy="247650"/>
            </a:xfrm>
            <a:prstGeom prst="rect">
              <a:avLst/>
            </a:prstGeom>
            <a:solidFill>
              <a:srgbClr val="E7EFDF"/>
            </a:solidFill>
            <a:ln w="16193">
              <a:solidFill>
                <a:srgbClr val="548235"/>
              </a:solidFill>
            </a:ln>
          </p:spPr>
          <p:txBody>
            <a:bodyPr/>
            <a:lstStyle/>
            <a:p>
              <a:endParaRPr lang="en-US"/>
            </a:p>
          </p:txBody>
        </p:sp>
        <p:sp>
          <p:nvSpPr>
            <p:cNvPr id="93" name="Dynamic::ellipse-79">
              <a:extLst>
                <a:ext uri="{FF2B5EF4-FFF2-40B4-BE49-F238E27FC236}">
                  <a16:creationId xmlns:a16="http://schemas.microsoft.com/office/drawing/2014/main" id="{F6C3A51C-E26D-2131-6114-D4467F9DD1B4}"/>
                </a:ext>
              </a:extLst>
            </p:cNvPr>
            <p:cNvSpPr>
              <a:spLocks/>
            </p:cNvSpPr>
            <p:nvPr/>
          </p:nvSpPr>
          <p:spPr>
            <a:xfrm>
              <a:off x="9652164" y="1743075"/>
              <a:ext cx="133350" cy="133350"/>
            </a:xfrm>
            <a:prstGeom prst="ellipse">
              <a:avLst/>
            </a:prstGeom>
            <a:solidFill>
              <a:srgbClr val="FFFFFF"/>
            </a:solidFill>
            <a:ln w="18098">
              <a:solidFill>
                <a:srgbClr val="548235"/>
              </a:solidFill>
            </a:ln>
          </p:spPr>
          <p:txBody>
            <a:bodyPr/>
            <a:lstStyle/>
            <a:p>
              <a:endParaRPr lang="en-US"/>
            </a:p>
          </p:txBody>
        </p:sp>
        <p:sp>
          <p:nvSpPr>
            <p:cNvPr id="94" name="Dynamic::line-80">
              <a:extLst>
                <a:ext uri="{FF2B5EF4-FFF2-40B4-BE49-F238E27FC236}">
                  <a16:creationId xmlns:a16="http://schemas.microsoft.com/office/drawing/2014/main" id="{9C9ED462-8965-FC9A-730D-EE25B914812A}"/>
                </a:ext>
              </a:extLst>
            </p:cNvPr>
            <p:cNvSpPr>
              <a:spLocks/>
            </p:cNvSpPr>
            <p:nvPr/>
          </p:nvSpPr>
          <p:spPr>
            <a:xfrm>
              <a:off x="9671214" y="1809750"/>
              <a:ext cx="95250" cy="0"/>
            </a:xfrm>
            <a:prstGeom prst="line">
              <a:avLst/>
            </a:prstGeom>
            <a:noFill/>
            <a:ln w="15240">
              <a:solidFill>
                <a:srgbClr val="548235"/>
              </a:solidFill>
            </a:ln>
          </p:spPr>
          <p:txBody>
            <a:bodyPr/>
            <a:lstStyle/>
            <a:p>
              <a:endParaRPr lang="en-US"/>
            </a:p>
          </p:txBody>
        </p:sp>
        <p:sp>
          <p:nvSpPr>
            <p:cNvPr id="95" name="Dynamic::line-81">
              <a:extLst>
                <a:ext uri="{FF2B5EF4-FFF2-40B4-BE49-F238E27FC236}">
                  <a16:creationId xmlns:a16="http://schemas.microsoft.com/office/drawing/2014/main" id="{FD1978AF-6A15-749A-8703-F6355026698F}"/>
                </a:ext>
              </a:extLst>
            </p:cNvPr>
            <p:cNvSpPr>
              <a:spLocks/>
            </p:cNvSpPr>
            <p:nvPr/>
          </p:nvSpPr>
          <p:spPr>
            <a:xfrm>
              <a:off x="9718839" y="1762125"/>
              <a:ext cx="0" cy="95250"/>
            </a:xfrm>
            <a:prstGeom prst="line">
              <a:avLst/>
            </a:prstGeom>
            <a:noFill/>
            <a:ln w="15240">
              <a:solidFill>
                <a:srgbClr val="548235"/>
              </a:solidFill>
            </a:ln>
          </p:spPr>
          <p:txBody>
            <a:bodyPr/>
            <a:lstStyle/>
            <a:p>
              <a:endParaRPr lang="en-US"/>
            </a:p>
          </p:txBody>
        </p:sp>
        <p:sp>
          <p:nvSpPr>
            <p:cNvPr id="96" name="Dynamic::gate-82">
              <a:extLst>
                <a:ext uri="{FF2B5EF4-FFF2-40B4-BE49-F238E27FC236}">
                  <a16:creationId xmlns:a16="http://schemas.microsoft.com/office/drawing/2014/main" id="{ADA4F498-0FE0-FA40-CDAF-249D80EE0300}"/>
                </a:ext>
              </a:extLst>
            </p:cNvPr>
            <p:cNvSpPr>
              <a:spLocks/>
            </p:cNvSpPr>
            <p:nvPr/>
          </p:nvSpPr>
          <p:spPr>
            <a:xfrm>
              <a:off x="10285577" y="2524125"/>
              <a:ext cx="257175" cy="247650"/>
            </a:xfrm>
            <a:prstGeom prst="rect">
              <a:avLst/>
            </a:prstGeom>
            <a:solidFill>
              <a:srgbClr val="DCE6F6"/>
            </a:solidFill>
            <a:ln w="16193">
              <a:solidFill>
                <a:srgbClr val="4472C4"/>
              </a:solidFill>
            </a:ln>
          </p:spPr>
          <p:txBody>
            <a:bodyPr wrap="none" lIns="0" tIns="0" rIns="0" bIns="0" anchor="ctr"/>
            <a:lstStyle/>
            <a:p>
              <a:pPr algn="ctr">
                <a:defRPr sz="1275">
                  <a:solidFill>
                    <a:srgbClr val="4472C4"/>
                  </a:solidFill>
                  <a:latin typeface="Calibri"/>
                  <a:ea typeface="Calibri"/>
                  <a:cs typeface="Calibri"/>
                </a:defRPr>
              </a:pPr>
              <a:r>
                <a:rPr sz="1275">
                  <a:solidFill>
                    <a:srgbClr val="4472C4"/>
                  </a:solidFill>
                  <a:latin typeface="Calibri"/>
                  <a:ea typeface="Calibri"/>
                  <a:cs typeface="Calibri"/>
                </a:rPr>
                <a:t>X</a:t>
              </a:r>
            </a:p>
          </p:txBody>
        </p:sp>
        <p:sp>
          <p:nvSpPr>
            <p:cNvPr id="97" name="Dynamic::gate-83">
              <a:extLst>
                <a:ext uri="{FF2B5EF4-FFF2-40B4-BE49-F238E27FC236}">
                  <a16:creationId xmlns:a16="http://schemas.microsoft.com/office/drawing/2014/main" id="{0DCA1578-AC3E-A255-A896-55377316BFCE}"/>
                </a:ext>
              </a:extLst>
            </p:cNvPr>
            <p:cNvSpPr>
              <a:spLocks/>
            </p:cNvSpPr>
            <p:nvPr/>
          </p:nvSpPr>
          <p:spPr>
            <a:xfrm>
              <a:off x="9790277" y="2814638"/>
              <a:ext cx="219075" cy="200025"/>
            </a:xfrm>
            <a:prstGeom prst="rect">
              <a:avLst/>
            </a:prstGeom>
            <a:solidFill>
              <a:srgbClr val="DCE6F6"/>
            </a:solidFill>
            <a:ln w="16193">
              <a:solidFill>
                <a:srgbClr val="4472C4"/>
              </a:solidFill>
            </a:ln>
          </p:spPr>
          <p:txBody>
            <a:bodyPr/>
            <a:lstStyle/>
            <a:p>
              <a:endParaRPr lang="en-US"/>
            </a:p>
          </p:txBody>
        </p:sp>
        <p:sp>
          <p:nvSpPr>
            <p:cNvPr id="98" name="Dynamic::label-84">
              <a:extLst>
                <a:ext uri="{FF2B5EF4-FFF2-40B4-BE49-F238E27FC236}">
                  <a16:creationId xmlns:a16="http://schemas.microsoft.com/office/drawing/2014/main" id="{5FFC5450-C249-615A-D31C-8E986016D270}"/>
                </a:ext>
              </a:extLst>
            </p:cNvPr>
            <p:cNvSpPr>
              <a:spLocks/>
            </p:cNvSpPr>
            <p:nvPr/>
          </p:nvSpPr>
          <p:spPr>
            <a:xfrm>
              <a:off x="7747164" y="3162300"/>
              <a:ext cx="327660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lang="en-US" sz="2175" dirty="0">
                  <a:solidFill>
                    <a:srgbClr val="161616"/>
                  </a:solidFill>
                  <a:latin typeface="Calibri"/>
                  <a:ea typeface="Calibri"/>
                  <a:cs typeface="Calibri"/>
                </a:rPr>
                <a:t>Dynamic QNC⁰</a:t>
              </a:r>
              <a:endParaRPr sz="2175" dirty="0">
                <a:solidFill>
                  <a:srgbClr val="161616"/>
                </a:solidFill>
                <a:latin typeface="Calibri"/>
                <a:ea typeface="Calibri"/>
                <a:cs typeface="Calibri"/>
              </a:endParaRPr>
            </a:p>
          </p:txBody>
        </p:sp>
      </p:grpSp>
      <p:grpSp>
        <p:nvGrpSpPr>
          <p:cNvPr id="100" name="Magic hierarchy specimen">
            <a:extLst>
              <a:ext uri="{FF2B5EF4-FFF2-40B4-BE49-F238E27FC236}">
                <a16:creationId xmlns:a16="http://schemas.microsoft.com/office/drawing/2014/main" id="{95FE4446-AA10-C85E-FAB5-6D50B2D82355}"/>
              </a:ext>
            </a:extLst>
          </p:cNvPr>
          <p:cNvGrpSpPr/>
          <p:nvPr/>
        </p:nvGrpSpPr>
        <p:grpSpPr>
          <a:xfrm>
            <a:off x="8113999" y="4394906"/>
            <a:ext cx="3600450" cy="1533525"/>
            <a:chOff x="7658100" y="4381500"/>
            <a:chExt cx="3600450" cy="1533525"/>
          </a:xfrm>
        </p:grpSpPr>
        <p:sp>
          <p:nvSpPr>
            <p:cNvPr id="101" name="Magic::line-86">
              <a:extLst>
                <a:ext uri="{FF2B5EF4-FFF2-40B4-BE49-F238E27FC236}">
                  <a16:creationId xmlns:a16="http://schemas.microsoft.com/office/drawing/2014/main" id="{F0A4F998-595D-580C-288E-A64F53769303}"/>
                </a:ext>
              </a:extLst>
            </p:cNvPr>
            <p:cNvSpPr>
              <a:spLocks/>
            </p:cNvSpPr>
            <p:nvPr/>
          </p:nvSpPr>
          <p:spPr>
            <a:xfrm>
              <a:off x="7734300" y="4495800"/>
              <a:ext cx="3448050" cy="0"/>
            </a:xfrm>
            <a:prstGeom prst="line">
              <a:avLst/>
            </a:prstGeom>
            <a:noFill/>
            <a:ln w="17145">
              <a:solidFill>
                <a:srgbClr val="444444"/>
              </a:solidFill>
            </a:ln>
          </p:spPr>
          <p:txBody>
            <a:bodyPr/>
            <a:lstStyle/>
            <a:p>
              <a:endParaRPr lang="en-US"/>
            </a:p>
          </p:txBody>
        </p:sp>
        <p:sp>
          <p:nvSpPr>
            <p:cNvPr id="102" name="Magic::line-87">
              <a:extLst>
                <a:ext uri="{FF2B5EF4-FFF2-40B4-BE49-F238E27FC236}">
                  <a16:creationId xmlns:a16="http://schemas.microsoft.com/office/drawing/2014/main" id="{EB23F50D-50B5-D998-AE13-CD88718049C3}"/>
                </a:ext>
              </a:extLst>
            </p:cNvPr>
            <p:cNvSpPr>
              <a:spLocks/>
            </p:cNvSpPr>
            <p:nvPr/>
          </p:nvSpPr>
          <p:spPr>
            <a:xfrm>
              <a:off x="7734300" y="4762500"/>
              <a:ext cx="3448050" cy="0"/>
            </a:xfrm>
            <a:prstGeom prst="line">
              <a:avLst/>
            </a:prstGeom>
            <a:noFill/>
            <a:ln w="17145">
              <a:solidFill>
                <a:srgbClr val="444444"/>
              </a:solidFill>
            </a:ln>
          </p:spPr>
          <p:txBody>
            <a:bodyPr/>
            <a:lstStyle/>
            <a:p>
              <a:endParaRPr lang="en-US"/>
            </a:p>
          </p:txBody>
        </p:sp>
        <p:sp>
          <p:nvSpPr>
            <p:cNvPr id="103" name="Magic::line-88">
              <a:extLst>
                <a:ext uri="{FF2B5EF4-FFF2-40B4-BE49-F238E27FC236}">
                  <a16:creationId xmlns:a16="http://schemas.microsoft.com/office/drawing/2014/main" id="{0700BB8F-6F92-58E0-AFF0-EC3850A485C1}"/>
                </a:ext>
              </a:extLst>
            </p:cNvPr>
            <p:cNvSpPr>
              <a:spLocks/>
            </p:cNvSpPr>
            <p:nvPr/>
          </p:nvSpPr>
          <p:spPr>
            <a:xfrm>
              <a:off x="7734300" y="5029200"/>
              <a:ext cx="3448050" cy="0"/>
            </a:xfrm>
            <a:prstGeom prst="line">
              <a:avLst/>
            </a:prstGeom>
            <a:noFill/>
            <a:ln w="17145">
              <a:solidFill>
                <a:srgbClr val="444444"/>
              </a:solidFill>
            </a:ln>
          </p:spPr>
          <p:txBody>
            <a:bodyPr/>
            <a:lstStyle/>
            <a:p>
              <a:endParaRPr lang="en-US" dirty="0"/>
            </a:p>
          </p:txBody>
        </p:sp>
        <p:sp>
          <p:nvSpPr>
            <p:cNvPr id="104" name="Magic::line-89">
              <a:extLst>
                <a:ext uri="{FF2B5EF4-FFF2-40B4-BE49-F238E27FC236}">
                  <a16:creationId xmlns:a16="http://schemas.microsoft.com/office/drawing/2014/main" id="{1A6F98BF-B5AB-3C7E-EBA2-6EAED28BA41D}"/>
                </a:ext>
              </a:extLst>
            </p:cNvPr>
            <p:cNvSpPr>
              <a:spLocks/>
            </p:cNvSpPr>
            <p:nvPr/>
          </p:nvSpPr>
          <p:spPr>
            <a:xfrm>
              <a:off x="7734300" y="5295900"/>
              <a:ext cx="3448050" cy="0"/>
            </a:xfrm>
            <a:prstGeom prst="line">
              <a:avLst/>
            </a:prstGeom>
            <a:noFill/>
            <a:ln w="17145">
              <a:solidFill>
                <a:srgbClr val="444444"/>
              </a:solidFill>
            </a:ln>
          </p:spPr>
          <p:txBody>
            <a:bodyPr/>
            <a:lstStyle/>
            <a:p>
              <a:endParaRPr lang="en-US"/>
            </a:p>
          </p:txBody>
        </p:sp>
        <p:sp>
          <p:nvSpPr>
            <p:cNvPr id="105" name="Magic::gate-90">
              <a:extLst>
                <a:ext uri="{FF2B5EF4-FFF2-40B4-BE49-F238E27FC236}">
                  <a16:creationId xmlns:a16="http://schemas.microsoft.com/office/drawing/2014/main" id="{B1CE8CAE-C47B-FE7D-883C-142A474880F8}"/>
                </a:ext>
              </a:extLst>
            </p:cNvPr>
            <p:cNvSpPr>
              <a:spLocks/>
            </p:cNvSpPr>
            <p:nvPr/>
          </p:nvSpPr>
          <p:spPr>
            <a:xfrm>
              <a:off x="7862888" y="4381500"/>
              <a:ext cx="695325" cy="1028700"/>
            </a:xfrm>
            <a:prstGeom prst="rect">
              <a:avLst/>
            </a:prstGeom>
            <a:solidFill>
              <a:srgbClr val="ECEEF1"/>
            </a:solidFill>
            <a:ln w="16193">
              <a:solidFill>
                <a:srgbClr val="888E96"/>
              </a:solidFill>
            </a:ln>
          </p:spPr>
          <p:txBody>
            <a:bodyPr wrap="none" lIns="0" tIns="0" rIns="0" bIns="0" anchor="ctr"/>
            <a:lstStyle/>
            <a:p>
              <a:pPr algn="ctr">
                <a:defRPr sz="1275">
                  <a:solidFill>
                    <a:srgbClr val="888E96"/>
                  </a:solidFill>
                  <a:latin typeface="Calibri"/>
                  <a:ea typeface="Calibri"/>
                  <a:cs typeface="Calibri"/>
                </a:defRPr>
              </a:pPr>
              <a:r>
                <a:rPr sz="1275">
                  <a:solidFill>
                    <a:srgbClr val="888E96"/>
                  </a:solidFill>
                  <a:latin typeface="Calibri"/>
                  <a:ea typeface="Calibri"/>
                  <a:cs typeface="Calibri"/>
                </a:rPr>
                <a:t>Clifford</a:t>
              </a:r>
            </a:p>
          </p:txBody>
        </p:sp>
        <p:sp>
          <p:nvSpPr>
            <p:cNvPr id="106" name="Magic::gate-91">
              <a:extLst>
                <a:ext uri="{FF2B5EF4-FFF2-40B4-BE49-F238E27FC236}">
                  <a16:creationId xmlns:a16="http://schemas.microsoft.com/office/drawing/2014/main" id="{3334B108-F089-CA52-B818-6B78CE7298B3}"/>
                </a:ext>
              </a:extLst>
            </p:cNvPr>
            <p:cNvSpPr>
              <a:spLocks/>
            </p:cNvSpPr>
            <p:nvPr/>
          </p:nvSpPr>
          <p:spPr>
            <a:xfrm>
              <a:off x="8896350" y="4400550"/>
              <a:ext cx="190500" cy="457200"/>
            </a:xfrm>
            <a:prstGeom prst="rect">
              <a:avLst/>
            </a:prstGeom>
            <a:solidFill>
              <a:srgbClr val="ECE2F3"/>
            </a:solidFill>
            <a:ln w="16193">
              <a:solidFill>
                <a:srgbClr val="7030A0"/>
              </a:solidFill>
            </a:ln>
          </p:spPr>
          <p:txBody>
            <a:bodyPr/>
            <a:lstStyle/>
            <a:p>
              <a:endParaRPr lang="en-US"/>
            </a:p>
          </p:txBody>
        </p:sp>
        <p:sp>
          <p:nvSpPr>
            <p:cNvPr id="107" name="Magic::gate-92">
              <a:extLst>
                <a:ext uri="{FF2B5EF4-FFF2-40B4-BE49-F238E27FC236}">
                  <a16:creationId xmlns:a16="http://schemas.microsoft.com/office/drawing/2014/main" id="{3B04A130-C651-2535-F31F-B8B9E9038490}"/>
                </a:ext>
              </a:extLst>
            </p:cNvPr>
            <p:cNvSpPr>
              <a:spLocks/>
            </p:cNvSpPr>
            <p:nvPr/>
          </p:nvSpPr>
          <p:spPr>
            <a:xfrm>
              <a:off x="8896350" y="5195888"/>
              <a:ext cx="190500" cy="200025"/>
            </a:xfrm>
            <a:prstGeom prst="rect">
              <a:avLst/>
            </a:prstGeom>
            <a:solidFill>
              <a:srgbClr val="ECE2F3"/>
            </a:solidFill>
            <a:ln w="16193">
              <a:solidFill>
                <a:srgbClr val="7030A0"/>
              </a:solidFill>
            </a:ln>
          </p:spPr>
          <p:txBody>
            <a:bodyPr/>
            <a:lstStyle/>
            <a:p>
              <a:endParaRPr lang="en-US"/>
            </a:p>
          </p:txBody>
        </p:sp>
        <p:sp>
          <p:nvSpPr>
            <p:cNvPr id="108" name="Magic::gate-93">
              <a:extLst>
                <a:ext uri="{FF2B5EF4-FFF2-40B4-BE49-F238E27FC236}">
                  <a16:creationId xmlns:a16="http://schemas.microsoft.com/office/drawing/2014/main" id="{05B64017-39AE-2CFB-FC11-52F2896F25D0}"/>
                </a:ext>
              </a:extLst>
            </p:cNvPr>
            <p:cNvSpPr>
              <a:spLocks/>
            </p:cNvSpPr>
            <p:nvPr/>
          </p:nvSpPr>
          <p:spPr>
            <a:xfrm>
              <a:off x="9182100" y="4395788"/>
              <a:ext cx="190500" cy="200025"/>
            </a:xfrm>
            <a:prstGeom prst="rect">
              <a:avLst/>
            </a:prstGeom>
            <a:solidFill>
              <a:srgbClr val="ECE2F3"/>
            </a:solidFill>
            <a:ln w="16193">
              <a:solidFill>
                <a:srgbClr val="7030A0"/>
              </a:solidFill>
            </a:ln>
          </p:spPr>
          <p:txBody>
            <a:bodyPr/>
            <a:lstStyle/>
            <a:p>
              <a:endParaRPr lang="en-US"/>
            </a:p>
          </p:txBody>
        </p:sp>
        <p:sp>
          <p:nvSpPr>
            <p:cNvPr id="109" name="Magic::gate-94">
              <a:extLst>
                <a:ext uri="{FF2B5EF4-FFF2-40B4-BE49-F238E27FC236}">
                  <a16:creationId xmlns:a16="http://schemas.microsoft.com/office/drawing/2014/main" id="{3C6F768A-0B01-8682-8F34-A64E08A98FD8}"/>
                </a:ext>
              </a:extLst>
            </p:cNvPr>
            <p:cNvSpPr>
              <a:spLocks/>
            </p:cNvSpPr>
            <p:nvPr/>
          </p:nvSpPr>
          <p:spPr>
            <a:xfrm>
              <a:off x="9182100" y="4800600"/>
              <a:ext cx="190500" cy="457200"/>
            </a:xfrm>
            <a:prstGeom prst="rect">
              <a:avLst/>
            </a:prstGeom>
            <a:solidFill>
              <a:srgbClr val="ECE2F3"/>
            </a:solidFill>
            <a:ln w="16193">
              <a:solidFill>
                <a:srgbClr val="7030A0"/>
              </a:solidFill>
            </a:ln>
          </p:spPr>
          <p:txBody>
            <a:bodyPr/>
            <a:lstStyle/>
            <a:p>
              <a:endParaRPr lang="en-US"/>
            </a:p>
          </p:txBody>
        </p:sp>
        <p:sp>
          <p:nvSpPr>
            <p:cNvPr id="110" name="Magic::gate-95">
              <a:extLst>
                <a:ext uri="{FF2B5EF4-FFF2-40B4-BE49-F238E27FC236}">
                  <a16:creationId xmlns:a16="http://schemas.microsoft.com/office/drawing/2014/main" id="{1FE66C02-8183-92AB-39D1-95D0F904CE24}"/>
                </a:ext>
              </a:extLst>
            </p:cNvPr>
            <p:cNvSpPr>
              <a:spLocks/>
            </p:cNvSpPr>
            <p:nvPr/>
          </p:nvSpPr>
          <p:spPr>
            <a:xfrm>
              <a:off x="9472613" y="4381500"/>
              <a:ext cx="695325" cy="1028700"/>
            </a:xfrm>
            <a:prstGeom prst="rect">
              <a:avLst/>
            </a:prstGeom>
            <a:solidFill>
              <a:srgbClr val="ECEEF1"/>
            </a:solidFill>
            <a:ln w="16193">
              <a:solidFill>
                <a:srgbClr val="888E96"/>
              </a:solidFill>
            </a:ln>
          </p:spPr>
          <p:txBody>
            <a:bodyPr wrap="none" lIns="0" tIns="0" rIns="0" bIns="0" anchor="ctr"/>
            <a:lstStyle/>
            <a:p>
              <a:pPr algn="ctr">
                <a:defRPr sz="1275">
                  <a:solidFill>
                    <a:srgbClr val="888E96"/>
                  </a:solidFill>
                  <a:latin typeface="Calibri"/>
                  <a:ea typeface="Calibri"/>
                  <a:cs typeface="Calibri"/>
                </a:defRPr>
              </a:pPr>
              <a:r>
                <a:rPr sz="1275" dirty="0">
                  <a:solidFill>
                    <a:srgbClr val="888E96"/>
                  </a:solidFill>
                  <a:latin typeface="Calibri"/>
                  <a:ea typeface="Calibri"/>
                  <a:cs typeface="Calibri"/>
                </a:rPr>
                <a:t>Clifford</a:t>
              </a:r>
            </a:p>
          </p:txBody>
        </p:sp>
        <p:sp>
          <p:nvSpPr>
            <p:cNvPr id="111" name="Magic::gate-96">
              <a:extLst>
                <a:ext uri="{FF2B5EF4-FFF2-40B4-BE49-F238E27FC236}">
                  <a16:creationId xmlns:a16="http://schemas.microsoft.com/office/drawing/2014/main" id="{9D244726-AD59-9CA8-7AEB-BCAA58822356}"/>
                </a:ext>
              </a:extLst>
            </p:cNvPr>
            <p:cNvSpPr>
              <a:spLocks/>
            </p:cNvSpPr>
            <p:nvPr/>
          </p:nvSpPr>
          <p:spPr>
            <a:xfrm>
              <a:off x="10467975" y="4395788"/>
              <a:ext cx="190500" cy="200025"/>
            </a:xfrm>
            <a:prstGeom prst="rect">
              <a:avLst/>
            </a:prstGeom>
            <a:solidFill>
              <a:srgbClr val="ECE2F3"/>
            </a:solidFill>
            <a:ln w="16193">
              <a:solidFill>
                <a:srgbClr val="7030A0"/>
              </a:solidFill>
            </a:ln>
          </p:spPr>
          <p:txBody>
            <a:bodyPr/>
            <a:lstStyle/>
            <a:p>
              <a:endParaRPr lang="en-US"/>
            </a:p>
          </p:txBody>
        </p:sp>
        <p:sp>
          <p:nvSpPr>
            <p:cNvPr id="112" name="Magic::gate-97">
              <a:extLst>
                <a:ext uri="{FF2B5EF4-FFF2-40B4-BE49-F238E27FC236}">
                  <a16:creationId xmlns:a16="http://schemas.microsoft.com/office/drawing/2014/main" id="{C5BF8CF6-47F6-1A73-93EA-43167BC6E527}"/>
                </a:ext>
              </a:extLst>
            </p:cNvPr>
            <p:cNvSpPr>
              <a:spLocks/>
            </p:cNvSpPr>
            <p:nvPr/>
          </p:nvSpPr>
          <p:spPr>
            <a:xfrm>
              <a:off x="10467975" y="4933950"/>
              <a:ext cx="190500" cy="457200"/>
            </a:xfrm>
            <a:prstGeom prst="rect">
              <a:avLst/>
            </a:prstGeom>
            <a:solidFill>
              <a:srgbClr val="ECE2F3"/>
            </a:solidFill>
            <a:ln w="16193">
              <a:solidFill>
                <a:srgbClr val="7030A0"/>
              </a:solidFill>
            </a:ln>
          </p:spPr>
          <p:txBody>
            <a:bodyPr/>
            <a:lstStyle/>
            <a:p>
              <a:endParaRPr lang="en-US"/>
            </a:p>
          </p:txBody>
        </p:sp>
        <p:sp>
          <p:nvSpPr>
            <p:cNvPr id="113" name="Magic::gate-98">
              <a:extLst>
                <a:ext uri="{FF2B5EF4-FFF2-40B4-BE49-F238E27FC236}">
                  <a16:creationId xmlns:a16="http://schemas.microsoft.com/office/drawing/2014/main" id="{60EE4F83-5819-4B81-E8AD-3AFDA5F9E772}"/>
                </a:ext>
              </a:extLst>
            </p:cNvPr>
            <p:cNvSpPr>
              <a:spLocks/>
            </p:cNvSpPr>
            <p:nvPr/>
          </p:nvSpPr>
          <p:spPr>
            <a:xfrm>
              <a:off x="10753725" y="4662488"/>
              <a:ext cx="190500" cy="200025"/>
            </a:xfrm>
            <a:prstGeom prst="rect">
              <a:avLst/>
            </a:prstGeom>
            <a:solidFill>
              <a:srgbClr val="ECE2F3"/>
            </a:solidFill>
            <a:ln w="16193">
              <a:solidFill>
                <a:srgbClr val="7030A0"/>
              </a:solidFill>
            </a:ln>
          </p:spPr>
          <p:txBody>
            <a:bodyPr/>
            <a:lstStyle/>
            <a:p>
              <a:endParaRPr lang="en-US"/>
            </a:p>
          </p:txBody>
        </p:sp>
        <p:sp>
          <p:nvSpPr>
            <p:cNvPr id="114" name="Magic::label-99">
              <a:extLst>
                <a:ext uri="{FF2B5EF4-FFF2-40B4-BE49-F238E27FC236}">
                  <a16:creationId xmlns:a16="http://schemas.microsoft.com/office/drawing/2014/main" id="{8D8DFF13-6CC7-C945-42BF-31C5D0788995}"/>
                </a:ext>
              </a:extLst>
            </p:cNvPr>
            <p:cNvSpPr>
              <a:spLocks/>
            </p:cNvSpPr>
            <p:nvPr/>
          </p:nvSpPr>
          <p:spPr>
            <a:xfrm>
              <a:off x="7658100" y="5543550"/>
              <a:ext cx="360045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lang="en-US" sz="2175" dirty="0">
                  <a:solidFill>
                    <a:srgbClr val="161616"/>
                  </a:solidFill>
                  <a:latin typeface="Calibri"/>
                  <a:ea typeface="Calibri"/>
                  <a:cs typeface="Calibri"/>
                </a:rPr>
                <a:t>T-depth/</a:t>
              </a:r>
              <a:r>
                <a:rPr sz="2175" dirty="0">
                  <a:solidFill>
                    <a:srgbClr val="161616"/>
                  </a:solidFill>
                  <a:latin typeface="Calibri"/>
                  <a:ea typeface="Calibri"/>
                  <a:cs typeface="Calibri"/>
                </a:rPr>
                <a:t>Magic hierarchy</a:t>
              </a:r>
            </a:p>
          </p:txBody>
        </p:sp>
      </p:grpSp>
      <p:pic>
        <p:nvPicPr>
          <p:cNvPr id="5" name="Picture 2" descr="Analog simulators of quantum chemistry – QUINFOG">
            <a:extLst>
              <a:ext uri="{FF2B5EF4-FFF2-40B4-BE49-F238E27FC236}">
                <a16:creationId xmlns:a16="http://schemas.microsoft.com/office/drawing/2014/main" id="{C4E857FF-F6E7-39E1-826A-D3AB1009EA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892" y="4078005"/>
            <a:ext cx="2724520" cy="15448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CC3AC08F-026E-C4C7-E24D-2D97F753B201}"/>
              </a:ext>
            </a:extLst>
          </p:cNvPr>
          <p:cNvSpPr txBox="1"/>
          <p:nvPr/>
        </p:nvSpPr>
        <p:spPr>
          <a:xfrm>
            <a:off x="477551" y="5723714"/>
            <a:ext cx="2933202" cy="646331"/>
          </a:xfrm>
          <a:prstGeom prst="rect">
            <a:avLst/>
          </a:prstGeom>
          <a:noFill/>
        </p:spPr>
        <p:txBody>
          <a:bodyPr wrap="square" rtlCol="0">
            <a:spAutoFit/>
          </a:bodyPr>
          <a:lstStyle/>
          <a:p>
            <a:pPr algn="ctr"/>
            <a:r>
              <a:rPr lang="en-US" dirty="0"/>
              <a:t>O(1)-time Hamiltonian</a:t>
            </a:r>
            <a:br>
              <a:rPr lang="en-US" dirty="0"/>
            </a:br>
            <a:r>
              <a:rPr lang="en-US" dirty="0"/>
              <a:t>simulators</a:t>
            </a:r>
          </a:p>
        </p:txBody>
      </p:sp>
      <p:pic>
        <p:nvPicPr>
          <p:cNvPr id="3" name="Picture 2">
            <a:extLst>
              <a:ext uri="{FF2B5EF4-FFF2-40B4-BE49-F238E27FC236}">
                <a16:creationId xmlns:a16="http://schemas.microsoft.com/office/drawing/2014/main" id="{19B0CBEB-8102-1DE5-604D-B2E89B2373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2097" y="6973990"/>
            <a:ext cx="3056443" cy="11493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D5B21FC4-9921-F489-8ED0-1FB22E9751B2}"/>
              </a:ext>
            </a:extLst>
          </p:cNvPr>
          <p:cNvSpPr/>
          <p:nvPr/>
        </p:nvSpPr>
        <p:spPr>
          <a:xfrm>
            <a:off x="300251" y="1514901"/>
            <a:ext cx="11723427" cy="4855144"/>
          </a:xfrm>
          <a:prstGeom prst="rect">
            <a:avLst/>
          </a:prstGeom>
          <a:solidFill>
            <a:srgbClr val="FFFFFF">
              <a:alpha val="8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851696D4-290D-211F-A41D-992C9001F324}"/>
              </a:ext>
            </a:extLst>
          </p:cNvPr>
          <p:cNvSpPr txBox="1"/>
          <p:nvPr/>
        </p:nvSpPr>
        <p:spPr>
          <a:xfrm>
            <a:off x="3101045" y="1791584"/>
            <a:ext cx="5989909" cy="4401205"/>
          </a:xfrm>
          <a:prstGeom prst="rect">
            <a:avLst/>
          </a:prstGeom>
          <a:solidFill>
            <a:schemeClr val="bg1"/>
          </a:solidFill>
          <a:ln w="76200">
            <a:solidFill>
              <a:srgbClr val="7030A0"/>
            </a:solidFill>
          </a:ln>
        </p:spPr>
        <p:txBody>
          <a:bodyPr wrap="square" rtlCol="0">
            <a:spAutoFit/>
          </a:bodyPr>
          <a:lstStyle/>
          <a:p>
            <a:r>
              <a:rPr lang="en-US" sz="2800" dirty="0"/>
              <a:t>How powerful are these models? </a:t>
            </a:r>
            <a:br>
              <a:rPr lang="en-US" sz="2800" dirty="0"/>
            </a:br>
            <a:br>
              <a:rPr lang="en-US" sz="2800" dirty="0"/>
            </a:br>
            <a:r>
              <a:rPr lang="en-US" sz="2800" dirty="0"/>
              <a:t>What are their limitations?</a:t>
            </a:r>
          </a:p>
          <a:p>
            <a:endParaRPr lang="en-US" sz="2800" dirty="0"/>
          </a:p>
          <a:p>
            <a:r>
              <a:rPr lang="en-US" sz="2800" dirty="0"/>
              <a:t>How do they compare to each other?</a:t>
            </a:r>
          </a:p>
          <a:p>
            <a:endParaRPr lang="en-US" sz="2800" dirty="0"/>
          </a:p>
          <a:p>
            <a:r>
              <a:rPr lang="en-US" sz="2800" dirty="0"/>
              <a:t>What do they tell us about physics and computation?</a:t>
            </a:r>
          </a:p>
          <a:p>
            <a:endParaRPr lang="en-US" sz="2800" dirty="0"/>
          </a:p>
          <a:p>
            <a:r>
              <a:rPr lang="en-US" sz="2800" dirty="0"/>
              <a:t>Can they be experimentally realized?</a:t>
            </a:r>
          </a:p>
        </p:txBody>
      </p:sp>
      <p:sp>
        <p:nvSpPr>
          <p:cNvPr id="60" name="Right Brace 59">
            <a:extLst>
              <a:ext uri="{FF2B5EF4-FFF2-40B4-BE49-F238E27FC236}">
                <a16:creationId xmlns:a16="http://schemas.microsoft.com/office/drawing/2014/main" id="{B9EE0AF8-B6E2-7B3B-4148-9662BD172554}"/>
              </a:ext>
            </a:extLst>
          </p:cNvPr>
          <p:cNvSpPr/>
          <p:nvPr/>
        </p:nvSpPr>
        <p:spPr>
          <a:xfrm>
            <a:off x="9239535" y="1897038"/>
            <a:ext cx="286603" cy="2811439"/>
          </a:xfrm>
          <a:prstGeom prst="rightBrace">
            <a:avLst/>
          </a:prstGeom>
          <a:ln w="76200">
            <a:solidFill>
              <a:srgbClr val="7030A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9" name="TextBox 98">
            <a:extLst>
              <a:ext uri="{FF2B5EF4-FFF2-40B4-BE49-F238E27FC236}">
                <a16:creationId xmlns:a16="http://schemas.microsoft.com/office/drawing/2014/main" id="{75AF1B32-A4CF-7CA8-1A6F-C6754E76F816}"/>
              </a:ext>
            </a:extLst>
          </p:cNvPr>
          <p:cNvSpPr txBox="1"/>
          <p:nvPr/>
        </p:nvSpPr>
        <p:spPr>
          <a:xfrm>
            <a:off x="9526138" y="3010369"/>
            <a:ext cx="1663890" cy="584775"/>
          </a:xfrm>
          <a:prstGeom prst="rect">
            <a:avLst/>
          </a:prstGeom>
          <a:solidFill>
            <a:schemeClr val="bg1"/>
          </a:solidFill>
        </p:spPr>
        <p:txBody>
          <a:bodyPr wrap="square" rtlCol="0">
            <a:spAutoFit/>
          </a:bodyPr>
          <a:lstStyle/>
          <a:p>
            <a:r>
              <a:rPr lang="en-US" sz="3200" b="1" dirty="0">
                <a:solidFill>
                  <a:srgbClr val="C00000"/>
                </a:solidFill>
              </a:rPr>
              <a:t>This talk</a:t>
            </a:r>
          </a:p>
        </p:txBody>
      </p:sp>
    </p:spTree>
    <p:extLst>
      <p:ext uri="{BB962C8B-B14F-4D97-AF65-F5344CB8AC3E}">
        <p14:creationId xmlns:p14="http://schemas.microsoft.com/office/powerpoint/2010/main" val="3684164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80B07B-1E8E-A7AC-BB46-C25EC90B70D1}"/>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05C8AAF3-5807-52AF-5800-F3163D60B0DD}"/>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A zoo of constant-time models</a:t>
            </a:r>
          </a:p>
        </p:txBody>
      </p:sp>
      <p:grpSp>
        <p:nvGrpSpPr>
          <p:cNvPr id="12" name="QNC⁰ specimen">
            <a:extLst>
              <a:ext uri="{FF2B5EF4-FFF2-40B4-BE49-F238E27FC236}">
                <a16:creationId xmlns:a16="http://schemas.microsoft.com/office/drawing/2014/main" id="{71AD4188-4C17-2C9E-459D-49B24CEC9508}"/>
              </a:ext>
            </a:extLst>
          </p:cNvPr>
          <p:cNvGrpSpPr/>
          <p:nvPr/>
        </p:nvGrpSpPr>
        <p:grpSpPr>
          <a:xfrm>
            <a:off x="753527" y="1909763"/>
            <a:ext cx="2381250" cy="1519237"/>
            <a:chOff x="542925" y="3119438"/>
            <a:chExt cx="2381250" cy="1519237"/>
          </a:xfrm>
        </p:grpSpPr>
        <p:sp>
          <p:nvSpPr>
            <p:cNvPr id="13" name="QNC0::line-2">
              <a:extLst>
                <a:ext uri="{FF2B5EF4-FFF2-40B4-BE49-F238E27FC236}">
                  <a16:creationId xmlns:a16="http://schemas.microsoft.com/office/drawing/2014/main" id="{3D80B4A5-3ECB-FC0E-61B6-C74600DFEC7D}"/>
                </a:ext>
              </a:extLst>
            </p:cNvPr>
            <p:cNvSpPr>
              <a:spLocks/>
            </p:cNvSpPr>
            <p:nvPr/>
          </p:nvSpPr>
          <p:spPr>
            <a:xfrm>
              <a:off x="742950" y="3219450"/>
              <a:ext cx="1971675" cy="0"/>
            </a:xfrm>
            <a:prstGeom prst="line">
              <a:avLst/>
            </a:prstGeom>
            <a:noFill/>
            <a:ln w="17145">
              <a:solidFill>
                <a:srgbClr val="444444"/>
              </a:solidFill>
            </a:ln>
          </p:spPr>
          <p:txBody>
            <a:bodyPr/>
            <a:lstStyle/>
            <a:p>
              <a:endParaRPr lang="en-US"/>
            </a:p>
          </p:txBody>
        </p:sp>
        <p:sp>
          <p:nvSpPr>
            <p:cNvPr id="14" name="QNC0::line-3">
              <a:extLst>
                <a:ext uri="{FF2B5EF4-FFF2-40B4-BE49-F238E27FC236}">
                  <a16:creationId xmlns:a16="http://schemas.microsoft.com/office/drawing/2014/main" id="{60762C13-B3B8-7E90-5D62-7B24000370E4}"/>
                </a:ext>
              </a:extLst>
            </p:cNvPr>
            <p:cNvSpPr>
              <a:spLocks/>
            </p:cNvSpPr>
            <p:nvPr/>
          </p:nvSpPr>
          <p:spPr>
            <a:xfrm>
              <a:off x="742950" y="3486150"/>
              <a:ext cx="1971675" cy="0"/>
            </a:xfrm>
            <a:prstGeom prst="line">
              <a:avLst/>
            </a:prstGeom>
            <a:noFill/>
            <a:ln w="17145">
              <a:solidFill>
                <a:srgbClr val="444444"/>
              </a:solidFill>
            </a:ln>
          </p:spPr>
          <p:txBody>
            <a:bodyPr/>
            <a:lstStyle/>
            <a:p>
              <a:endParaRPr lang="en-US"/>
            </a:p>
          </p:txBody>
        </p:sp>
        <p:sp>
          <p:nvSpPr>
            <p:cNvPr id="15" name="QNC0::line-4">
              <a:extLst>
                <a:ext uri="{FF2B5EF4-FFF2-40B4-BE49-F238E27FC236}">
                  <a16:creationId xmlns:a16="http://schemas.microsoft.com/office/drawing/2014/main" id="{B33611BB-0839-77A2-9AEF-96F516D5C368}"/>
                </a:ext>
              </a:extLst>
            </p:cNvPr>
            <p:cNvSpPr>
              <a:spLocks/>
            </p:cNvSpPr>
            <p:nvPr/>
          </p:nvSpPr>
          <p:spPr>
            <a:xfrm>
              <a:off x="742950" y="3752850"/>
              <a:ext cx="1971675" cy="0"/>
            </a:xfrm>
            <a:prstGeom prst="line">
              <a:avLst/>
            </a:prstGeom>
            <a:noFill/>
            <a:ln w="17145">
              <a:solidFill>
                <a:srgbClr val="444444"/>
              </a:solidFill>
            </a:ln>
          </p:spPr>
          <p:txBody>
            <a:bodyPr/>
            <a:lstStyle/>
            <a:p>
              <a:endParaRPr lang="en-US"/>
            </a:p>
          </p:txBody>
        </p:sp>
        <p:sp>
          <p:nvSpPr>
            <p:cNvPr id="16" name="QNC0::line-5">
              <a:extLst>
                <a:ext uri="{FF2B5EF4-FFF2-40B4-BE49-F238E27FC236}">
                  <a16:creationId xmlns:a16="http://schemas.microsoft.com/office/drawing/2014/main" id="{9C8E329C-CA2C-167D-8AF2-E42A2CA06151}"/>
                </a:ext>
              </a:extLst>
            </p:cNvPr>
            <p:cNvSpPr>
              <a:spLocks/>
            </p:cNvSpPr>
            <p:nvPr/>
          </p:nvSpPr>
          <p:spPr>
            <a:xfrm>
              <a:off x="742950" y="4019550"/>
              <a:ext cx="1971675" cy="0"/>
            </a:xfrm>
            <a:prstGeom prst="line">
              <a:avLst/>
            </a:prstGeom>
            <a:noFill/>
            <a:ln w="17145">
              <a:solidFill>
                <a:srgbClr val="444444"/>
              </a:solidFill>
            </a:ln>
          </p:spPr>
          <p:txBody>
            <a:bodyPr/>
            <a:lstStyle/>
            <a:p>
              <a:endParaRPr lang="en-US"/>
            </a:p>
          </p:txBody>
        </p:sp>
        <p:sp>
          <p:nvSpPr>
            <p:cNvPr id="17" name="QNC0::gate-6">
              <a:extLst>
                <a:ext uri="{FF2B5EF4-FFF2-40B4-BE49-F238E27FC236}">
                  <a16:creationId xmlns:a16="http://schemas.microsoft.com/office/drawing/2014/main" id="{E23B1F5F-6497-FF85-E0A0-09B99214389F}"/>
                </a:ext>
              </a:extLst>
            </p:cNvPr>
            <p:cNvSpPr>
              <a:spLocks/>
            </p:cNvSpPr>
            <p:nvPr/>
          </p:nvSpPr>
          <p:spPr>
            <a:xfrm>
              <a:off x="952500" y="3124200"/>
              <a:ext cx="228600" cy="457200"/>
            </a:xfrm>
            <a:prstGeom prst="rect">
              <a:avLst/>
            </a:prstGeom>
            <a:solidFill>
              <a:srgbClr val="DCE6F6"/>
            </a:solidFill>
            <a:ln w="16193">
              <a:solidFill>
                <a:srgbClr val="4472C4"/>
              </a:solidFill>
            </a:ln>
          </p:spPr>
          <p:txBody>
            <a:bodyPr/>
            <a:lstStyle/>
            <a:p>
              <a:endParaRPr lang="en-US"/>
            </a:p>
          </p:txBody>
        </p:sp>
        <p:sp>
          <p:nvSpPr>
            <p:cNvPr id="18" name="QNC0::gate-7">
              <a:extLst>
                <a:ext uri="{FF2B5EF4-FFF2-40B4-BE49-F238E27FC236}">
                  <a16:creationId xmlns:a16="http://schemas.microsoft.com/office/drawing/2014/main" id="{BF92E1D8-2240-4081-FDCD-85CA90909436}"/>
                </a:ext>
              </a:extLst>
            </p:cNvPr>
            <p:cNvSpPr>
              <a:spLocks/>
            </p:cNvSpPr>
            <p:nvPr/>
          </p:nvSpPr>
          <p:spPr>
            <a:xfrm>
              <a:off x="957263" y="3919538"/>
              <a:ext cx="219075" cy="200025"/>
            </a:xfrm>
            <a:prstGeom prst="rect">
              <a:avLst/>
            </a:prstGeom>
            <a:solidFill>
              <a:srgbClr val="DCE6F6"/>
            </a:solidFill>
            <a:ln w="16193">
              <a:solidFill>
                <a:srgbClr val="4472C4"/>
              </a:solidFill>
            </a:ln>
          </p:spPr>
          <p:txBody>
            <a:bodyPr/>
            <a:lstStyle/>
            <a:p>
              <a:endParaRPr lang="en-US"/>
            </a:p>
          </p:txBody>
        </p:sp>
        <p:sp>
          <p:nvSpPr>
            <p:cNvPr id="19" name="QNC0::gate-8">
              <a:extLst>
                <a:ext uri="{FF2B5EF4-FFF2-40B4-BE49-F238E27FC236}">
                  <a16:creationId xmlns:a16="http://schemas.microsoft.com/office/drawing/2014/main" id="{A7008885-A6CE-F0B3-95E7-3F7B6B767F79}"/>
                </a:ext>
              </a:extLst>
            </p:cNvPr>
            <p:cNvSpPr>
              <a:spLocks/>
            </p:cNvSpPr>
            <p:nvPr/>
          </p:nvSpPr>
          <p:spPr>
            <a:xfrm>
              <a:off x="1443038" y="3119438"/>
              <a:ext cx="219075" cy="200025"/>
            </a:xfrm>
            <a:prstGeom prst="rect">
              <a:avLst/>
            </a:prstGeom>
            <a:solidFill>
              <a:srgbClr val="DCE6F6"/>
            </a:solidFill>
            <a:ln w="16193">
              <a:solidFill>
                <a:srgbClr val="4472C4"/>
              </a:solidFill>
            </a:ln>
          </p:spPr>
          <p:txBody>
            <a:bodyPr/>
            <a:lstStyle/>
            <a:p>
              <a:endParaRPr lang="en-US"/>
            </a:p>
          </p:txBody>
        </p:sp>
        <p:sp>
          <p:nvSpPr>
            <p:cNvPr id="20" name="QNC0::gate-9">
              <a:extLst>
                <a:ext uri="{FF2B5EF4-FFF2-40B4-BE49-F238E27FC236}">
                  <a16:creationId xmlns:a16="http://schemas.microsoft.com/office/drawing/2014/main" id="{B04BEA95-4754-2AC1-9232-8B6D44BA8203}"/>
                </a:ext>
              </a:extLst>
            </p:cNvPr>
            <p:cNvSpPr>
              <a:spLocks/>
            </p:cNvSpPr>
            <p:nvPr/>
          </p:nvSpPr>
          <p:spPr>
            <a:xfrm>
              <a:off x="1438275" y="3657600"/>
              <a:ext cx="228600" cy="457200"/>
            </a:xfrm>
            <a:prstGeom prst="rect">
              <a:avLst/>
            </a:prstGeom>
            <a:solidFill>
              <a:srgbClr val="DCE6F6"/>
            </a:solidFill>
            <a:ln w="16193">
              <a:solidFill>
                <a:srgbClr val="4472C4"/>
              </a:solidFill>
            </a:ln>
          </p:spPr>
          <p:txBody>
            <a:bodyPr/>
            <a:lstStyle/>
            <a:p>
              <a:endParaRPr lang="en-US"/>
            </a:p>
          </p:txBody>
        </p:sp>
        <p:sp>
          <p:nvSpPr>
            <p:cNvPr id="21" name="QNC0::gate-10">
              <a:extLst>
                <a:ext uri="{FF2B5EF4-FFF2-40B4-BE49-F238E27FC236}">
                  <a16:creationId xmlns:a16="http://schemas.microsoft.com/office/drawing/2014/main" id="{84453F56-0C14-9D56-095D-879E6AA8A005}"/>
                </a:ext>
              </a:extLst>
            </p:cNvPr>
            <p:cNvSpPr>
              <a:spLocks/>
            </p:cNvSpPr>
            <p:nvPr/>
          </p:nvSpPr>
          <p:spPr>
            <a:xfrm>
              <a:off x="1962150" y="3390900"/>
              <a:ext cx="228600" cy="457200"/>
            </a:xfrm>
            <a:prstGeom prst="rect">
              <a:avLst/>
            </a:prstGeom>
            <a:solidFill>
              <a:srgbClr val="DCE6F6"/>
            </a:solidFill>
            <a:ln w="16193">
              <a:solidFill>
                <a:srgbClr val="4472C4"/>
              </a:solidFill>
            </a:ln>
          </p:spPr>
          <p:txBody>
            <a:bodyPr/>
            <a:lstStyle/>
            <a:p>
              <a:endParaRPr lang="en-US"/>
            </a:p>
          </p:txBody>
        </p:sp>
        <p:sp>
          <p:nvSpPr>
            <p:cNvPr id="22" name="QNC0::gate-11">
              <a:extLst>
                <a:ext uri="{FF2B5EF4-FFF2-40B4-BE49-F238E27FC236}">
                  <a16:creationId xmlns:a16="http://schemas.microsoft.com/office/drawing/2014/main" id="{F4F870F4-5B0B-6B46-98EF-8075190B9078}"/>
                </a:ext>
              </a:extLst>
            </p:cNvPr>
            <p:cNvSpPr>
              <a:spLocks/>
            </p:cNvSpPr>
            <p:nvPr/>
          </p:nvSpPr>
          <p:spPr>
            <a:xfrm>
              <a:off x="1966913" y="3919538"/>
              <a:ext cx="219075" cy="200025"/>
            </a:xfrm>
            <a:prstGeom prst="rect">
              <a:avLst/>
            </a:prstGeom>
            <a:solidFill>
              <a:srgbClr val="DCE6F6"/>
            </a:solidFill>
            <a:ln w="16193">
              <a:solidFill>
                <a:srgbClr val="4472C4"/>
              </a:solidFill>
            </a:ln>
          </p:spPr>
          <p:txBody>
            <a:bodyPr/>
            <a:lstStyle/>
            <a:p>
              <a:endParaRPr lang="en-US"/>
            </a:p>
          </p:txBody>
        </p:sp>
        <p:sp>
          <p:nvSpPr>
            <p:cNvPr id="23" name="QNC0::label-12">
              <a:extLst>
                <a:ext uri="{FF2B5EF4-FFF2-40B4-BE49-F238E27FC236}">
                  <a16:creationId xmlns:a16="http://schemas.microsoft.com/office/drawing/2014/main" id="{925BF95B-A387-ADC4-331A-2AC1DBFA6EFD}"/>
                </a:ext>
              </a:extLst>
            </p:cNvPr>
            <p:cNvSpPr>
              <a:spLocks/>
            </p:cNvSpPr>
            <p:nvPr/>
          </p:nvSpPr>
          <p:spPr>
            <a:xfrm>
              <a:off x="542925" y="4267200"/>
              <a:ext cx="238125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sz="2175">
                  <a:solidFill>
                    <a:srgbClr val="161616"/>
                  </a:solidFill>
                  <a:latin typeface="Calibri"/>
                  <a:ea typeface="Calibri"/>
                  <a:cs typeface="Calibri"/>
                </a:rPr>
                <a:t>QNC⁰</a:t>
              </a:r>
            </a:p>
          </p:txBody>
        </p:sp>
      </p:grpSp>
      <p:grpSp>
        <p:nvGrpSpPr>
          <p:cNvPr id="24" name="QAC⁰ Toffoli specimen">
            <a:extLst>
              <a:ext uri="{FF2B5EF4-FFF2-40B4-BE49-F238E27FC236}">
                <a16:creationId xmlns:a16="http://schemas.microsoft.com/office/drawing/2014/main" id="{44C20D4E-017B-F263-B2D6-9D1C7F618203}"/>
              </a:ext>
            </a:extLst>
          </p:cNvPr>
          <p:cNvGrpSpPr/>
          <p:nvPr/>
        </p:nvGrpSpPr>
        <p:grpSpPr>
          <a:xfrm>
            <a:off x="4396688" y="1909763"/>
            <a:ext cx="2381250" cy="1519237"/>
            <a:chOff x="3352800" y="2014538"/>
            <a:chExt cx="2381250" cy="1519237"/>
          </a:xfrm>
        </p:grpSpPr>
        <p:sp>
          <p:nvSpPr>
            <p:cNvPr id="25" name="QAC0::line-13">
              <a:extLst>
                <a:ext uri="{FF2B5EF4-FFF2-40B4-BE49-F238E27FC236}">
                  <a16:creationId xmlns:a16="http://schemas.microsoft.com/office/drawing/2014/main" id="{AA1E6CA5-6CE4-9CC8-7092-AF6C54C5C814}"/>
                </a:ext>
              </a:extLst>
            </p:cNvPr>
            <p:cNvSpPr>
              <a:spLocks/>
            </p:cNvSpPr>
            <p:nvPr/>
          </p:nvSpPr>
          <p:spPr>
            <a:xfrm>
              <a:off x="3429000" y="2114550"/>
              <a:ext cx="2238375" cy="0"/>
            </a:xfrm>
            <a:prstGeom prst="line">
              <a:avLst/>
            </a:prstGeom>
            <a:noFill/>
            <a:ln w="17145">
              <a:solidFill>
                <a:srgbClr val="444444"/>
              </a:solidFill>
            </a:ln>
          </p:spPr>
          <p:txBody>
            <a:bodyPr/>
            <a:lstStyle/>
            <a:p>
              <a:endParaRPr lang="en-US"/>
            </a:p>
          </p:txBody>
        </p:sp>
        <p:sp>
          <p:nvSpPr>
            <p:cNvPr id="26" name="QAC0::line-14">
              <a:extLst>
                <a:ext uri="{FF2B5EF4-FFF2-40B4-BE49-F238E27FC236}">
                  <a16:creationId xmlns:a16="http://schemas.microsoft.com/office/drawing/2014/main" id="{DC5087B2-71F0-C24F-5E07-02781C98834F}"/>
                </a:ext>
              </a:extLst>
            </p:cNvPr>
            <p:cNvSpPr>
              <a:spLocks/>
            </p:cNvSpPr>
            <p:nvPr/>
          </p:nvSpPr>
          <p:spPr>
            <a:xfrm>
              <a:off x="3429000" y="2381250"/>
              <a:ext cx="2238375" cy="0"/>
            </a:xfrm>
            <a:prstGeom prst="line">
              <a:avLst/>
            </a:prstGeom>
            <a:noFill/>
            <a:ln w="17145">
              <a:solidFill>
                <a:srgbClr val="444444"/>
              </a:solidFill>
            </a:ln>
          </p:spPr>
          <p:txBody>
            <a:bodyPr/>
            <a:lstStyle/>
            <a:p>
              <a:endParaRPr lang="en-US"/>
            </a:p>
          </p:txBody>
        </p:sp>
        <p:sp>
          <p:nvSpPr>
            <p:cNvPr id="27" name="QAC0::line-15">
              <a:extLst>
                <a:ext uri="{FF2B5EF4-FFF2-40B4-BE49-F238E27FC236}">
                  <a16:creationId xmlns:a16="http://schemas.microsoft.com/office/drawing/2014/main" id="{9AD6C155-4AD0-234E-14C7-25041F7F6089}"/>
                </a:ext>
              </a:extLst>
            </p:cNvPr>
            <p:cNvSpPr>
              <a:spLocks/>
            </p:cNvSpPr>
            <p:nvPr/>
          </p:nvSpPr>
          <p:spPr>
            <a:xfrm>
              <a:off x="3429000" y="2647950"/>
              <a:ext cx="2238375" cy="0"/>
            </a:xfrm>
            <a:prstGeom prst="line">
              <a:avLst/>
            </a:prstGeom>
            <a:noFill/>
            <a:ln w="17145">
              <a:solidFill>
                <a:srgbClr val="444444"/>
              </a:solidFill>
            </a:ln>
          </p:spPr>
          <p:txBody>
            <a:bodyPr/>
            <a:lstStyle/>
            <a:p>
              <a:endParaRPr lang="en-US"/>
            </a:p>
          </p:txBody>
        </p:sp>
        <p:sp>
          <p:nvSpPr>
            <p:cNvPr id="28" name="QAC0::line-16">
              <a:extLst>
                <a:ext uri="{FF2B5EF4-FFF2-40B4-BE49-F238E27FC236}">
                  <a16:creationId xmlns:a16="http://schemas.microsoft.com/office/drawing/2014/main" id="{A8E07205-3816-B7FD-7F9E-194074CCE58E}"/>
                </a:ext>
              </a:extLst>
            </p:cNvPr>
            <p:cNvSpPr>
              <a:spLocks/>
            </p:cNvSpPr>
            <p:nvPr/>
          </p:nvSpPr>
          <p:spPr>
            <a:xfrm>
              <a:off x="3429000" y="2914650"/>
              <a:ext cx="2238375" cy="0"/>
            </a:xfrm>
            <a:prstGeom prst="line">
              <a:avLst/>
            </a:prstGeom>
            <a:noFill/>
            <a:ln w="17145">
              <a:solidFill>
                <a:srgbClr val="444444"/>
              </a:solidFill>
            </a:ln>
          </p:spPr>
          <p:txBody>
            <a:bodyPr/>
            <a:lstStyle/>
            <a:p>
              <a:endParaRPr lang="en-US"/>
            </a:p>
          </p:txBody>
        </p:sp>
        <p:sp>
          <p:nvSpPr>
            <p:cNvPr id="29" name="QAC0::gate-17">
              <a:extLst>
                <a:ext uri="{FF2B5EF4-FFF2-40B4-BE49-F238E27FC236}">
                  <a16:creationId xmlns:a16="http://schemas.microsoft.com/office/drawing/2014/main" id="{1F1999FA-14C1-B2AE-41F9-0EC1ED5C5F08}"/>
                </a:ext>
              </a:extLst>
            </p:cNvPr>
            <p:cNvSpPr>
              <a:spLocks/>
            </p:cNvSpPr>
            <p:nvPr/>
          </p:nvSpPr>
          <p:spPr>
            <a:xfrm>
              <a:off x="3643313" y="2014538"/>
              <a:ext cx="219075" cy="200025"/>
            </a:xfrm>
            <a:prstGeom prst="rect">
              <a:avLst/>
            </a:prstGeom>
            <a:solidFill>
              <a:srgbClr val="DCE6F6"/>
            </a:solidFill>
            <a:ln w="16193">
              <a:solidFill>
                <a:srgbClr val="4472C4"/>
              </a:solidFill>
            </a:ln>
          </p:spPr>
          <p:txBody>
            <a:bodyPr/>
            <a:lstStyle/>
            <a:p>
              <a:endParaRPr lang="en-US"/>
            </a:p>
          </p:txBody>
        </p:sp>
        <p:sp>
          <p:nvSpPr>
            <p:cNvPr id="30" name="QAC0::gate-18">
              <a:extLst>
                <a:ext uri="{FF2B5EF4-FFF2-40B4-BE49-F238E27FC236}">
                  <a16:creationId xmlns:a16="http://schemas.microsoft.com/office/drawing/2014/main" id="{8EF76A8F-8F69-ACEA-C3FB-E910F6B70A13}"/>
                </a:ext>
              </a:extLst>
            </p:cNvPr>
            <p:cNvSpPr>
              <a:spLocks/>
            </p:cNvSpPr>
            <p:nvPr/>
          </p:nvSpPr>
          <p:spPr>
            <a:xfrm>
              <a:off x="5148263" y="2281238"/>
              <a:ext cx="219075" cy="200025"/>
            </a:xfrm>
            <a:prstGeom prst="rect">
              <a:avLst/>
            </a:prstGeom>
            <a:solidFill>
              <a:srgbClr val="DCE6F6"/>
            </a:solidFill>
            <a:ln w="16193">
              <a:solidFill>
                <a:srgbClr val="4472C4"/>
              </a:solidFill>
            </a:ln>
          </p:spPr>
          <p:txBody>
            <a:bodyPr/>
            <a:lstStyle/>
            <a:p>
              <a:endParaRPr lang="en-US"/>
            </a:p>
          </p:txBody>
        </p:sp>
        <p:sp>
          <p:nvSpPr>
            <p:cNvPr id="31" name="QAC0::gate-19">
              <a:extLst>
                <a:ext uri="{FF2B5EF4-FFF2-40B4-BE49-F238E27FC236}">
                  <a16:creationId xmlns:a16="http://schemas.microsoft.com/office/drawing/2014/main" id="{C65C9292-E29F-1466-FC75-414AB472B677}"/>
                </a:ext>
              </a:extLst>
            </p:cNvPr>
            <p:cNvSpPr>
              <a:spLocks/>
            </p:cNvSpPr>
            <p:nvPr/>
          </p:nvSpPr>
          <p:spPr>
            <a:xfrm>
              <a:off x="5148263" y="2814638"/>
              <a:ext cx="219075" cy="200025"/>
            </a:xfrm>
            <a:prstGeom prst="rect">
              <a:avLst/>
            </a:prstGeom>
            <a:solidFill>
              <a:srgbClr val="DCE6F6"/>
            </a:solidFill>
            <a:ln w="16193">
              <a:solidFill>
                <a:srgbClr val="4472C4"/>
              </a:solidFill>
            </a:ln>
          </p:spPr>
          <p:txBody>
            <a:bodyPr/>
            <a:lstStyle/>
            <a:p>
              <a:endParaRPr lang="en-US"/>
            </a:p>
          </p:txBody>
        </p:sp>
        <p:sp>
          <p:nvSpPr>
            <p:cNvPr id="32" name="QAC0::line-20">
              <a:extLst>
                <a:ext uri="{FF2B5EF4-FFF2-40B4-BE49-F238E27FC236}">
                  <a16:creationId xmlns:a16="http://schemas.microsoft.com/office/drawing/2014/main" id="{8CEA1558-89A2-FA91-AAEB-70E92AAAA0D1}"/>
                </a:ext>
              </a:extLst>
            </p:cNvPr>
            <p:cNvSpPr>
              <a:spLocks/>
            </p:cNvSpPr>
            <p:nvPr/>
          </p:nvSpPr>
          <p:spPr>
            <a:xfrm>
              <a:off x="4543425" y="2114550"/>
              <a:ext cx="0" cy="800100"/>
            </a:xfrm>
            <a:prstGeom prst="line">
              <a:avLst/>
            </a:prstGeom>
            <a:noFill/>
            <a:ln w="20955">
              <a:solidFill>
                <a:srgbClr val="4472C4"/>
              </a:solidFill>
            </a:ln>
          </p:spPr>
          <p:txBody>
            <a:bodyPr/>
            <a:lstStyle/>
            <a:p>
              <a:endParaRPr lang="en-US"/>
            </a:p>
          </p:txBody>
        </p:sp>
        <p:sp>
          <p:nvSpPr>
            <p:cNvPr id="33" name="QAC0::ellipse-21">
              <a:extLst>
                <a:ext uri="{FF2B5EF4-FFF2-40B4-BE49-F238E27FC236}">
                  <a16:creationId xmlns:a16="http://schemas.microsoft.com/office/drawing/2014/main" id="{E0389718-9B71-4417-38FE-0C74BC0176FE}"/>
                </a:ext>
              </a:extLst>
            </p:cNvPr>
            <p:cNvSpPr>
              <a:spLocks/>
            </p:cNvSpPr>
            <p:nvPr/>
          </p:nvSpPr>
          <p:spPr>
            <a:xfrm>
              <a:off x="4495800" y="2066925"/>
              <a:ext cx="95250" cy="95250"/>
            </a:xfrm>
            <a:prstGeom prst="ellipse">
              <a:avLst/>
            </a:prstGeom>
            <a:solidFill>
              <a:srgbClr val="4472C4"/>
            </a:solidFill>
            <a:ln w="9525">
              <a:solidFill>
                <a:srgbClr val="4472C4"/>
              </a:solidFill>
            </a:ln>
          </p:spPr>
          <p:txBody>
            <a:bodyPr/>
            <a:lstStyle/>
            <a:p>
              <a:endParaRPr lang="en-US"/>
            </a:p>
          </p:txBody>
        </p:sp>
        <p:sp>
          <p:nvSpPr>
            <p:cNvPr id="34" name="QAC0::ellipse-22">
              <a:extLst>
                <a:ext uri="{FF2B5EF4-FFF2-40B4-BE49-F238E27FC236}">
                  <a16:creationId xmlns:a16="http://schemas.microsoft.com/office/drawing/2014/main" id="{26AF6121-6A4A-BEA0-AB7A-2C9FA73609DD}"/>
                </a:ext>
              </a:extLst>
            </p:cNvPr>
            <p:cNvSpPr>
              <a:spLocks/>
            </p:cNvSpPr>
            <p:nvPr/>
          </p:nvSpPr>
          <p:spPr>
            <a:xfrm>
              <a:off x="4495800" y="2333625"/>
              <a:ext cx="95250" cy="95250"/>
            </a:xfrm>
            <a:prstGeom prst="ellipse">
              <a:avLst/>
            </a:prstGeom>
            <a:solidFill>
              <a:srgbClr val="4472C4"/>
            </a:solidFill>
            <a:ln w="9525">
              <a:solidFill>
                <a:srgbClr val="4472C4"/>
              </a:solidFill>
            </a:ln>
          </p:spPr>
          <p:txBody>
            <a:bodyPr/>
            <a:lstStyle/>
            <a:p>
              <a:endParaRPr lang="en-US"/>
            </a:p>
          </p:txBody>
        </p:sp>
        <p:sp>
          <p:nvSpPr>
            <p:cNvPr id="35" name="QAC0::ellipse-23">
              <a:extLst>
                <a:ext uri="{FF2B5EF4-FFF2-40B4-BE49-F238E27FC236}">
                  <a16:creationId xmlns:a16="http://schemas.microsoft.com/office/drawing/2014/main" id="{B8E74ED6-9878-2EFA-0FC2-A84FB97D2766}"/>
                </a:ext>
              </a:extLst>
            </p:cNvPr>
            <p:cNvSpPr>
              <a:spLocks/>
            </p:cNvSpPr>
            <p:nvPr/>
          </p:nvSpPr>
          <p:spPr>
            <a:xfrm>
              <a:off x="4495800" y="2600325"/>
              <a:ext cx="95250" cy="95250"/>
            </a:xfrm>
            <a:prstGeom prst="ellipse">
              <a:avLst/>
            </a:prstGeom>
            <a:solidFill>
              <a:srgbClr val="4472C4"/>
            </a:solidFill>
            <a:ln w="9525">
              <a:solidFill>
                <a:srgbClr val="4472C4"/>
              </a:solidFill>
            </a:ln>
          </p:spPr>
          <p:txBody>
            <a:bodyPr/>
            <a:lstStyle/>
            <a:p>
              <a:endParaRPr lang="en-US"/>
            </a:p>
          </p:txBody>
        </p:sp>
        <p:sp>
          <p:nvSpPr>
            <p:cNvPr id="36" name="QAC0::ellipse-24">
              <a:extLst>
                <a:ext uri="{FF2B5EF4-FFF2-40B4-BE49-F238E27FC236}">
                  <a16:creationId xmlns:a16="http://schemas.microsoft.com/office/drawing/2014/main" id="{F2E80B70-983A-E3D6-0274-452C415BBB63}"/>
                </a:ext>
              </a:extLst>
            </p:cNvPr>
            <p:cNvSpPr>
              <a:spLocks/>
            </p:cNvSpPr>
            <p:nvPr/>
          </p:nvSpPr>
          <p:spPr>
            <a:xfrm>
              <a:off x="4467225" y="2838450"/>
              <a:ext cx="152400" cy="152400"/>
            </a:xfrm>
            <a:prstGeom prst="ellipse">
              <a:avLst/>
            </a:prstGeom>
            <a:solidFill>
              <a:srgbClr val="FFFFFF"/>
            </a:solidFill>
            <a:ln w="18098">
              <a:solidFill>
                <a:srgbClr val="4472C4"/>
              </a:solidFill>
            </a:ln>
          </p:spPr>
          <p:txBody>
            <a:bodyPr/>
            <a:lstStyle/>
            <a:p>
              <a:endParaRPr lang="en-US"/>
            </a:p>
          </p:txBody>
        </p:sp>
        <p:sp>
          <p:nvSpPr>
            <p:cNvPr id="37" name="QAC0::line-25">
              <a:extLst>
                <a:ext uri="{FF2B5EF4-FFF2-40B4-BE49-F238E27FC236}">
                  <a16:creationId xmlns:a16="http://schemas.microsoft.com/office/drawing/2014/main" id="{0178A91D-9AD1-741F-429A-09F604329DC6}"/>
                </a:ext>
              </a:extLst>
            </p:cNvPr>
            <p:cNvSpPr>
              <a:spLocks/>
            </p:cNvSpPr>
            <p:nvPr/>
          </p:nvSpPr>
          <p:spPr>
            <a:xfrm>
              <a:off x="4486275" y="2914650"/>
              <a:ext cx="114300" cy="0"/>
            </a:xfrm>
            <a:prstGeom prst="line">
              <a:avLst/>
            </a:prstGeom>
            <a:noFill/>
            <a:ln w="15240">
              <a:solidFill>
                <a:srgbClr val="4472C4"/>
              </a:solidFill>
            </a:ln>
          </p:spPr>
          <p:txBody>
            <a:bodyPr/>
            <a:lstStyle/>
            <a:p>
              <a:endParaRPr lang="en-US"/>
            </a:p>
          </p:txBody>
        </p:sp>
        <p:sp>
          <p:nvSpPr>
            <p:cNvPr id="38" name="QAC0::line-26">
              <a:extLst>
                <a:ext uri="{FF2B5EF4-FFF2-40B4-BE49-F238E27FC236}">
                  <a16:creationId xmlns:a16="http://schemas.microsoft.com/office/drawing/2014/main" id="{9D719C30-40EF-769C-426A-8813B1317825}"/>
                </a:ext>
              </a:extLst>
            </p:cNvPr>
            <p:cNvSpPr>
              <a:spLocks/>
            </p:cNvSpPr>
            <p:nvPr/>
          </p:nvSpPr>
          <p:spPr>
            <a:xfrm>
              <a:off x="4543425" y="2857500"/>
              <a:ext cx="0" cy="114300"/>
            </a:xfrm>
            <a:prstGeom prst="line">
              <a:avLst/>
            </a:prstGeom>
            <a:noFill/>
            <a:ln w="15240">
              <a:solidFill>
                <a:srgbClr val="4472C4"/>
              </a:solidFill>
            </a:ln>
          </p:spPr>
          <p:txBody>
            <a:bodyPr/>
            <a:lstStyle/>
            <a:p>
              <a:endParaRPr lang="en-US"/>
            </a:p>
          </p:txBody>
        </p:sp>
        <p:sp>
          <p:nvSpPr>
            <p:cNvPr id="39" name="QAC0::label-27">
              <a:extLst>
                <a:ext uri="{FF2B5EF4-FFF2-40B4-BE49-F238E27FC236}">
                  <a16:creationId xmlns:a16="http://schemas.microsoft.com/office/drawing/2014/main" id="{BA2B3C1F-A49F-4E7E-2B8A-FC220EA21922}"/>
                </a:ext>
              </a:extLst>
            </p:cNvPr>
            <p:cNvSpPr>
              <a:spLocks/>
            </p:cNvSpPr>
            <p:nvPr/>
          </p:nvSpPr>
          <p:spPr>
            <a:xfrm>
              <a:off x="3352800" y="3162300"/>
              <a:ext cx="238125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lang="en-US" sz="2175" dirty="0">
                  <a:solidFill>
                    <a:srgbClr val="161616"/>
                  </a:solidFill>
                  <a:latin typeface="Calibri"/>
                  <a:ea typeface="Calibri"/>
                  <a:cs typeface="Calibri"/>
                </a:rPr>
                <a:t>QNC⁰ + Toffoli</a:t>
              </a:r>
            </a:p>
          </p:txBody>
        </p:sp>
      </p:grpSp>
      <p:grpSp>
        <p:nvGrpSpPr>
          <p:cNvPr id="40" name="QNC⁰ + Fanout specimen">
            <a:extLst>
              <a:ext uri="{FF2B5EF4-FFF2-40B4-BE49-F238E27FC236}">
                <a16:creationId xmlns:a16="http://schemas.microsoft.com/office/drawing/2014/main" id="{C2785E0E-3CCA-A404-34D1-BC239C6FE2D0}"/>
              </a:ext>
            </a:extLst>
          </p:cNvPr>
          <p:cNvGrpSpPr/>
          <p:nvPr/>
        </p:nvGrpSpPr>
        <p:grpSpPr>
          <a:xfrm>
            <a:off x="4287504" y="4462188"/>
            <a:ext cx="2667000" cy="1519237"/>
            <a:chOff x="3209925" y="4376738"/>
            <a:chExt cx="2667000" cy="1519237"/>
          </a:xfrm>
        </p:grpSpPr>
        <p:sp>
          <p:nvSpPr>
            <p:cNvPr id="41" name="Fanout::line-28">
              <a:extLst>
                <a:ext uri="{FF2B5EF4-FFF2-40B4-BE49-F238E27FC236}">
                  <a16:creationId xmlns:a16="http://schemas.microsoft.com/office/drawing/2014/main" id="{6FBC3057-F200-561F-5DE0-371EBACD1BD9}"/>
                </a:ext>
              </a:extLst>
            </p:cNvPr>
            <p:cNvSpPr>
              <a:spLocks/>
            </p:cNvSpPr>
            <p:nvPr/>
          </p:nvSpPr>
          <p:spPr>
            <a:xfrm>
              <a:off x="3429000" y="4476750"/>
              <a:ext cx="2238375" cy="0"/>
            </a:xfrm>
            <a:prstGeom prst="line">
              <a:avLst/>
            </a:prstGeom>
            <a:noFill/>
            <a:ln w="17145">
              <a:solidFill>
                <a:srgbClr val="444444"/>
              </a:solidFill>
            </a:ln>
          </p:spPr>
          <p:txBody>
            <a:bodyPr/>
            <a:lstStyle/>
            <a:p>
              <a:endParaRPr lang="en-US"/>
            </a:p>
          </p:txBody>
        </p:sp>
        <p:sp>
          <p:nvSpPr>
            <p:cNvPr id="42" name="Fanout::line-29">
              <a:extLst>
                <a:ext uri="{FF2B5EF4-FFF2-40B4-BE49-F238E27FC236}">
                  <a16:creationId xmlns:a16="http://schemas.microsoft.com/office/drawing/2014/main" id="{3A41539B-F3E5-5292-B3DC-C970C355EDD6}"/>
                </a:ext>
              </a:extLst>
            </p:cNvPr>
            <p:cNvSpPr>
              <a:spLocks/>
            </p:cNvSpPr>
            <p:nvPr/>
          </p:nvSpPr>
          <p:spPr>
            <a:xfrm>
              <a:off x="3429000" y="4743450"/>
              <a:ext cx="2238375" cy="0"/>
            </a:xfrm>
            <a:prstGeom prst="line">
              <a:avLst/>
            </a:prstGeom>
            <a:noFill/>
            <a:ln w="17145">
              <a:solidFill>
                <a:srgbClr val="444444"/>
              </a:solidFill>
            </a:ln>
          </p:spPr>
          <p:txBody>
            <a:bodyPr/>
            <a:lstStyle/>
            <a:p>
              <a:endParaRPr lang="en-US"/>
            </a:p>
          </p:txBody>
        </p:sp>
        <p:sp>
          <p:nvSpPr>
            <p:cNvPr id="43" name="Fanout::line-30">
              <a:extLst>
                <a:ext uri="{FF2B5EF4-FFF2-40B4-BE49-F238E27FC236}">
                  <a16:creationId xmlns:a16="http://schemas.microsoft.com/office/drawing/2014/main" id="{73303A45-DA9C-FCAF-6182-7B1ADDF8845E}"/>
                </a:ext>
              </a:extLst>
            </p:cNvPr>
            <p:cNvSpPr>
              <a:spLocks/>
            </p:cNvSpPr>
            <p:nvPr/>
          </p:nvSpPr>
          <p:spPr>
            <a:xfrm>
              <a:off x="3429000" y="5010150"/>
              <a:ext cx="2238375" cy="0"/>
            </a:xfrm>
            <a:prstGeom prst="line">
              <a:avLst/>
            </a:prstGeom>
            <a:noFill/>
            <a:ln w="17145">
              <a:solidFill>
                <a:srgbClr val="444444"/>
              </a:solidFill>
            </a:ln>
          </p:spPr>
          <p:txBody>
            <a:bodyPr/>
            <a:lstStyle/>
            <a:p>
              <a:endParaRPr lang="en-US"/>
            </a:p>
          </p:txBody>
        </p:sp>
        <p:sp>
          <p:nvSpPr>
            <p:cNvPr id="44" name="Fanout::line-31">
              <a:extLst>
                <a:ext uri="{FF2B5EF4-FFF2-40B4-BE49-F238E27FC236}">
                  <a16:creationId xmlns:a16="http://schemas.microsoft.com/office/drawing/2014/main" id="{0633A09F-A518-BCA2-EB1B-976380290643}"/>
                </a:ext>
              </a:extLst>
            </p:cNvPr>
            <p:cNvSpPr>
              <a:spLocks/>
            </p:cNvSpPr>
            <p:nvPr/>
          </p:nvSpPr>
          <p:spPr>
            <a:xfrm>
              <a:off x="3429000" y="5276850"/>
              <a:ext cx="2238375" cy="0"/>
            </a:xfrm>
            <a:prstGeom prst="line">
              <a:avLst/>
            </a:prstGeom>
            <a:noFill/>
            <a:ln w="17145">
              <a:solidFill>
                <a:srgbClr val="444444"/>
              </a:solidFill>
            </a:ln>
          </p:spPr>
          <p:txBody>
            <a:bodyPr/>
            <a:lstStyle/>
            <a:p>
              <a:endParaRPr lang="en-US"/>
            </a:p>
          </p:txBody>
        </p:sp>
        <p:sp>
          <p:nvSpPr>
            <p:cNvPr id="45" name="Fanout::gate-32">
              <a:extLst>
                <a:ext uri="{FF2B5EF4-FFF2-40B4-BE49-F238E27FC236}">
                  <a16:creationId xmlns:a16="http://schemas.microsoft.com/office/drawing/2014/main" id="{71CEC784-F9D2-7354-43F1-5AEA33AACA7F}"/>
                </a:ext>
              </a:extLst>
            </p:cNvPr>
            <p:cNvSpPr>
              <a:spLocks/>
            </p:cNvSpPr>
            <p:nvPr/>
          </p:nvSpPr>
          <p:spPr>
            <a:xfrm>
              <a:off x="3643313" y="4376738"/>
              <a:ext cx="219075" cy="200025"/>
            </a:xfrm>
            <a:prstGeom prst="rect">
              <a:avLst/>
            </a:prstGeom>
            <a:solidFill>
              <a:srgbClr val="DCE6F6"/>
            </a:solidFill>
            <a:ln w="16193">
              <a:solidFill>
                <a:srgbClr val="4472C4"/>
              </a:solidFill>
            </a:ln>
          </p:spPr>
          <p:txBody>
            <a:bodyPr/>
            <a:lstStyle/>
            <a:p>
              <a:endParaRPr lang="en-US"/>
            </a:p>
          </p:txBody>
        </p:sp>
        <p:sp>
          <p:nvSpPr>
            <p:cNvPr id="46" name="Fanout::gate-33">
              <a:extLst>
                <a:ext uri="{FF2B5EF4-FFF2-40B4-BE49-F238E27FC236}">
                  <a16:creationId xmlns:a16="http://schemas.microsoft.com/office/drawing/2014/main" id="{A65644E3-EF33-24F1-2C5F-BF7FF392900E}"/>
                </a:ext>
              </a:extLst>
            </p:cNvPr>
            <p:cNvSpPr>
              <a:spLocks/>
            </p:cNvSpPr>
            <p:nvPr/>
          </p:nvSpPr>
          <p:spPr>
            <a:xfrm>
              <a:off x="5148263" y="4643438"/>
              <a:ext cx="219075" cy="200025"/>
            </a:xfrm>
            <a:prstGeom prst="rect">
              <a:avLst/>
            </a:prstGeom>
            <a:solidFill>
              <a:srgbClr val="DCE6F6"/>
            </a:solidFill>
            <a:ln w="16193">
              <a:solidFill>
                <a:srgbClr val="4472C4"/>
              </a:solidFill>
            </a:ln>
          </p:spPr>
          <p:txBody>
            <a:bodyPr/>
            <a:lstStyle/>
            <a:p>
              <a:endParaRPr lang="en-US"/>
            </a:p>
          </p:txBody>
        </p:sp>
        <p:sp>
          <p:nvSpPr>
            <p:cNvPr id="47" name="Fanout::gate-34">
              <a:extLst>
                <a:ext uri="{FF2B5EF4-FFF2-40B4-BE49-F238E27FC236}">
                  <a16:creationId xmlns:a16="http://schemas.microsoft.com/office/drawing/2014/main" id="{A26F73E0-7073-ECB4-328D-0FA2557DA885}"/>
                </a:ext>
              </a:extLst>
            </p:cNvPr>
            <p:cNvSpPr>
              <a:spLocks/>
            </p:cNvSpPr>
            <p:nvPr/>
          </p:nvSpPr>
          <p:spPr>
            <a:xfrm>
              <a:off x="5148263" y="5176838"/>
              <a:ext cx="219075" cy="200025"/>
            </a:xfrm>
            <a:prstGeom prst="rect">
              <a:avLst/>
            </a:prstGeom>
            <a:solidFill>
              <a:srgbClr val="DCE6F6"/>
            </a:solidFill>
            <a:ln w="16193">
              <a:solidFill>
                <a:srgbClr val="4472C4"/>
              </a:solidFill>
            </a:ln>
          </p:spPr>
          <p:txBody>
            <a:bodyPr/>
            <a:lstStyle/>
            <a:p>
              <a:endParaRPr lang="en-US"/>
            </a:p>
          </p:txBody>
        </p:sp>
        <p:sp>
          <p:nvSpPr>
            <p:cNvPr id="48" name="Fanout::line-35">
              <a:extLst>
                <a:ext uri="{FF2B5EF4-FFF2-40B4-BE49-F238E27FC236}">
                  <a16:creationId xmlns:a16="http://schemas.microsoft.com/office/drawing/2014/main" id="{BD98A605-5DF1-8D79-097F-AEDFF3F8E80E}"/>
                </a:ext>
              </a:extLst>
            </p:cNvPr>
            <p:cNvSpPr>
              <a:spLocks/>
            </p:cNvSpPr>
            <p:nvPr/>
          </p:nvSpPr>
          <p:spPr>
            <a:xfrm>
              <a:off x="4543425" y="4476750"/>
              <a:ext cx="0" cy="800100"/>
            </a:xfrm>
            <a:prstGeom prst="line">
              <a:avLst/>
            </a:prstGeom>
            <a:noFill/>
            <a:ln w="20955">
              <a:solidFill>
                <a:srgbClr val="4472C4"/>
              </a:solidFill>
            </a:ln>
          </p:spPr>
          <p:txBody>
            <a:bodyPr/>
            <a:lstStyle/>
            <a:p>
              <a:endParaRPr lang="en-US"/>
            </a:p>
          </p:txBody>
        </p:sp>
        <p:sp>
          <p:nvSpPr>
            <p:cNvPr id="49" name="Fanout::ellipse-36">
              <a:extLst>
                <a:ext uri="{FF2B5EF4-FFF2-40B4-BE49-F238E27FC236}">
                  <a16:creationId xmlns:a16="http://schemas.microsoft.com/office/drawing/2014/main" id="{8D695E61-8C57-8F8B-8EB0-12BC052A79EC}"/>
                </a:ext>
              </a:extLst>
            </p:cNvPr>
            <p:cNvSpPr>
              <a:spLocks/>
            </p:cNvSpPr>
            <p:nvPr/>
          </p:nvSpPr>
          <p:spPr>
            <a:xfrm>
              <a:off x="4495800" y="4429125"/>
              <a:ext cx="95250" cy="95250"/>
            </a:xfrm>
            <a:prstGeom prst="ellipse">
              <a:avLst/>
            </a:prstGeom>
            <a:solidFill>
              <a:srgbClr val="4472C4"/>
            </a:solidFill>
            <a:ln w="9525">
              <a:solidFill>
                <a:srgbClr val="4472C4"/>
              </a:solidFill>
            </a:ln>
          </p:spPr>
          <p:txBody>
            <a:bodyPr/>
            <a:lstStyle/>
            <a:p>
              <a:endParaRPr lang="en-US"/>
            </a:p>
          </p:txBody>
        </p:sp>
        <p:sp>
          <p:nvSpPr>
            <p:cNvPr id="50" name="Fanout::ellipse-37">
              <a:extLst>
                <a:ext uri="{FF2B5EF4-FFF2-40B4-BE49-F238E27FC236}">
                  <a16:creationId xmlns:a16="http://schemas.microsoft.com/office/drawing/2014/main" id="{E108CAA0-3D2E-705A-00C0-522EEFE68056}"/>
                </a:ext>
              </a:extLst>
            </p:cNvPr>
            <p:cNvSpPr>
              <a:spLocks/>
            </p:cNvSpPr>
            <p:nvPr/>
          </p:nvSpPr>
          <p:spPr>
            <a:xfrm>
              <a:off x="4467225" y="4667250"/>
              <a:ext cx="152400" cy="152400"/>
            </a:xfrm>
            <a:prstGeom prst="ellipse">
              <a:avLst/>
            </a:prstGeom>
            <a:solidFill>
              <a:srgbClr val="FFFFFF"/>
            </a:solidFill>
            <a:ln w="18098">
              <a:solidFill>
                <a:srgbClr val="4472C4"/>
              </a:solidFill>
            </a:ln>
          </p:spPr>
          <p:txBody>
            <a:bodyPr/>
            <a:lstStyle/>
            <a:p>
              <a:endParaRPr lang="en-US"/>
            </a:p>
          </p:txBody>
        </p:sp>
        <p:sp>
          <p:nvSpPr>
            <p:cNvPr id="51" name="Fanout::line-38">
              <a:extLst>
                <a:ext uri="{FF2B5EF4-FFF2-40B4-BE49-F238E27FC236}">
                  <a16:creationId xmlns:a16="http://schemas.microsoft.com/office/drawing/2014/main" id="{77FD2A4C-1237-0C73-AFEB-2651E047304B}"/>
                </a:ext>
              </a:extLst>
            </p:cNvPr>
            <p:cNvSpPr>
              <a:spLocks/>
            </p:cNvSpPr>
            <p:nvPr/>
          </p:nvSpPr>
          <p:spPr>
            <a:xfrm>
              <a:off x="4486275" y="4743450"/>
              <a:ext cx="114300" cy="0"/>
            </a:xfrm>
            <a:prstGeom prst="line">
              <a:avLst/>
            </a:prstGeom>
            <a:noFill/>
            <a:ln w="15240">
              <a:solidFill>
                <a:srgbClr val="4472C4"/>
              </a:solidFill>
            </a:ln>
          </p:spPr>
          <p:txBody>
            <a:bodyPr/>
            <a:lstStyle/>
            <a:p>
              <a:endParaRPr lang="en-US"/>
            </a:p>
          </p:txBody>
        </p:sp>
        <p:sp>
          <p:nvSpPr>
            <p:cNvPr id="52" name="Fanout::line-39">
              <a:extLst>
                <a:ext uri="{FF2B5EF4-FFF2-40B4-BE49-F238E27FC236}">
                  <a16:creationId xmlns:a16="http://schemas.microsoft.com/office/drawing/2014/main" id="{247DE403-BD0F-B5FE-CEF2-05C67DAE9CF0}"/>
                </a:ext>
              </a:extLst>
            </p:cNvPr>
            <p:cNvSpPr>
              <a:spLocks/>
            </p:cNvSpPr>
            <p:nvPr/>
          </p:nvSpPr>
          <p:spPr>
            <a:xfrm>
              <a:off x="4543425" y="4686300"/>
              <a:ext cx="0" cy="114300"/>
            </a:xfrm>
            <a:prstGeom prst="line">
              <a:avLst/>
            </a:prstGeom>
            <a:noFill/>
            <a:ln w="15240">
              <a:solidFill>
                <a:srgbClr val="4472C4"/>
              </a:solidFill>
            </a:ln>
          </p:spPr>
          <p:txBody>
            <a:bodyPr/>
            <a:lstStyle/>
            <a:p>
              <a:endParaRPr lang="en-US"/>
            </a:p>
          </p:txBody>
        </p:sp>
        <p:sp>
          <p:nvSpPr>
            <p:cNvPr id="53" name="Fanout::ellipse-40">
              <a:extLst>
                <a:ext uri="{FF2B5EF4-FFF2-40B4-BE49-F238E27FC236}">
                  <a16:creationId xmlns:a16="http://schemas.microsoft.com/office/drawing/2014/main" id="{783D097E-9C54-1382-CC0A-E75CEE37774D}"/>
                </a:ext>
              </a:extLst>
            </p:cNvPr>
            <p:cNvSpPr>
              <a:spLocks/>
            </p:cNvSpPr>
            <p:nvPr/>
          </p:nvSpPr>
          <p:spPr>
            <a:xfrm>
              <a:off x="4467225" y="4933950"/>
              <a:ext cx="152400" cy="152400"/>
            </a:xfrm>
            <a:prstGeom prst="ellipse">
              <a:avLst/>
            </a:prstGeom>
            <a:solidFill>
              <a:srgbClr val="FFFFFF"/>
            </a:solidFill>
            <a:ln w="18098">
              <a:solidFill>
                <a:srgbClr val="4472C4"/>
              </a:solidFill>
            </a:ln>
          </p:spPr>
          <p:txBody>
            <a:bodyPr/>
            <a:lstStyle/>
            <a:p>
              <a:endParaRPr lang="en-US"/>
            </a:p>
          </p:txBody>
        </p:sp>
        <p:sp>
          <p:nvSpPr>
            <p:cNvPr id="54" name="Fanout::line-41">
              <a:extLst>
                <a:ext uri="{FF2B5EF4-FFF2-40B4-BE49-F238E27FC236}">
                  <a16:creationId xmlns:a16="http://schemas.microsoft.com/office/drawing/2014/main" id="{793C2804-A7E3-9436-20FD-212FFFD19B8A}"/>
                </a:ext>
              </a:extLst>
            </p:cNvPr>
            <p:cNvSpPr>
              <a:spLocks/>
            </p:cNvSpPr>
            <p:nvPr/>
          </p:nvSpPr>
          <p:spPr>
            <a:xfrm>
              <a:off x="4486275" y="5010150"/>
              <a:ext cx="114300" cy="0"/>
            </a:xfrm>
            <a:prstGeom prst="line">
              <a:avLst/>
            </a:prstGeom>
            <a:noFill/>
            <a:ln w="15240">
              <a:solidFill>
                <a:srgbClr val="4472C4"/>
              </a:solidFill>
            </a:ln>
          </p:spPr>
          <p:txBody>
            <a:bodyPr/>
            <a:lstStyle/>
            <a:p>
              <a:endParaRPr lang="en-US"/>
            </a:p>
          </p:txBody>
        </p:sp>
        <p:sp>
          <p:nvSpPr>
            <p:cNvPr id="55" name="Fanout::line-42">
              <a:extLst>
                <a:ext uri="{FF2B5EF4-FFF2-40B4-BE49-F238E27FC236}">
                  <a16:creationId xmlns:a16="http://schemas.microsoft.com/office/drawing/2014/main" id="{5DDE5FD8-1B4E-790A-A0F2-625F08398F77}"/>
                </a:ext>
              </a:extLst>
            </p:cNvPr>
            <p:cNvSpPr>
              <a:spLocks/>
            </p:cNvSpPr>
            <p:nvPr/>
          </p:nvSpPr>
          <p:spPr>
            <a:xfrm>
              <a:off x="4543425" y="4953000"/>
              <a:ext cx="0" cy="114300"/>
            </a:xfrm>
            <a:prstGeom prst="line">
              <a:avLst/>
            </a:prstGeom>
            <a:noFill/>
            <a:ln w="15240">
              <a:solidFill>
                <a:srgbClr val="4472C4"/>
              </a:solidFill>
            </a:ln>
          </p:spPr>
          <p:txBody>
            <a:bodyPr/>
            <a:lstStyle/>
            <a:p>
              <a:endParaRPr lang="en-US"/>
            </a:p>
          </p:txBody>
        </p:sp>
        <p:sp>
          <p:nvSpPr>
            <p:cNvPr id="56" name="Fanout::ellipse-43">
              <a:extLst>
                <a:ext uri="{FF2B5EF4-FFF2-40B4-BE49-F238E27FC236}">
                  <a16:creationId xmlns:a16="http://schemas.microsoft.com/office/drawing/2014/main" id="{BF95C709-B40D-411E-0CFB-54472175D6E1}"/>
                </a:ext>
              </a:extLst>
            </p:cNvPr>
            <p:cNvSpPr>
              <a:spLocks/>
            </p:cNvSpPr>
            <p:nvPr/>
          </p:nvSpPr>
          <p:spPr>
            <a:xfrm>
              <a:off x="4467225" y="5200650"/>
              <a:ext cx="152400" cy="152400"/>
            </a:xfrm>
            <a:prstGeom prst="ellipse">
              <a:avLst/>
            </a:prstGeom>
            <a:solidFill>
              <a:srgbClr val="FFFFFF"/>
            </a:solidFill>
            <a:ln w="18098">
              <a:solidFill>
                <a:srgbClr val="4472C4"/>
              </a:solidFill>
            </a:ln>
          </p:spPr>
          <p:txBody>
            <a:bodyPr/>
            <a:lstStyle/>
            <a:p>
              <a:endParaRPr lang="en-US"/>
            </a:p>
          </p:txBody>
        </p:sp>
        <p:sp>
          <p:nvSpPr>
            <p:cNvPr id="57" name="Fanout::line-44">
              <a:extLst>
                <a:ext uri="{FF2B5EF4-FFF2-40B4-BE49-F238E27FC236}">
                  <a16:creationId xmlns:a16="http://schemas.microsoft.com/office/drawing/2014/main" id="{C2620346-9B56-5774-82B6-48E90345143F}"/>
                </a:ext>
              </a:extLst>
            </p:cNvPr>
            <p:cNvSpPr>
              <a:spLocks/>
            </p:cNvSpPr>
            <p:nvPr/>
          </p:nvSpPr>
          <p:spPr>
            <a:xfrm>
              <a:off x="4486275" y="5276850"/>
              <a:ext cx="114300" cy="0"/>
            </a:xfrm>
            <a:prstGeom prst="line">
              <a:avLst/>
            </a:prstGeom>
            <a:noFill/>
            <a:ln w="15240">
              <a:solidFill>
                <a:srgbClr val="4472C4"/>
              </a:solidFill>
            </a:ln>
          </p:spPr>
          <p:txBody>
            <a:bodyPr/>
            <a:lstStyle/>
            <a:p>
              <a:endParaRPr lang="en-US"/>
            </a:p>
          </p:txBody>
        </p:sp>
        <p:sp>
          <p:nvSpPr>
            <p:cNvPr id="58" name="Fanout::line-45">
              <a:extLst>
                <a:ext uri="{FF2B5EF4-FFF2-40B4-BE49-F238E27FC236}">
                  <a16:creationId xmlns:a16="http://schemas.microsoft.com/office/drawing/2014/main" id="{EA4DC6E8-9157-24EA-4BE7-D158218A81BB}"/>
                </a:ext>
              </a:extLst>
            </p:cNvPr>
            <p:cNvSpPr>
              <a:spLocks/>
            </p:cNvSpPr>
            <p:nvPr/>
          </p:nvSpPr>
          <p:spPr>
            <a:xfrm>
              <a:off x="4543425" y="5219700"/>
              <a:ext cx="0" cy="114300"/>
            </a:xfrm>
            <a:prstGeom prst="line">
              <a:avLst/>
            </a:prstGeom>
            <a:noFill/>
            <a:ln w="15240">
              <a:solidFill>
                <a:srgbClr val="4472C4"/>
              </a:solidFill>
            </a:ln>
          </p:spPr>
          <p:txBody>
            <a:bodyPr/>
            <a:lstStyle/>
            <a:p>
              <a:endParaRPr lang="en-US"/>
            </a:p>
          </p:txBody>
        </p:sp>
        <p:sp>
          <p:nvSpPr>
            <p:cNvPr id="59" name="Fanout::label-46">
              <a:extLst>
                <a:ext uri="{FF2B5EF4-FFF2-40B4-BE49-F238E27FC236}">
                  <a16:creationId xmlns:a16="http://schemas.microsoft.com/office/drawing/2014/main" id="{0ABF884D-26FC-5C7E-185D-3879263A3A16}"/>
                </a:ext>
              </a:extLst>
            </p:cNvPr>
            <p:cNvSpPr>
              <a:spLocks/>
            </p:cNvSpPr>
            <p:nvPr/>
          </p:nvSpPr>
          <p:spPr>
            <a:xfrm>
              <a:off x="3209925" y="5524500"/>
              <a:ext cx="266700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sz="2175" dirty="0">
                  <a:solidFill>
                    <a:srgbClr val="161616"/>
                  </a:solidFill>
                  <a:latin typeface="Calibri"/>
                  <a:ea typeface="Calibri"/>
                  <a:cs typeface="Calibri"/>
                </a:rPr>
                <a:t>QNC⁰ + Fanout</a:t>
              </a:r>
            </a:p>
          </p:txBody>
        </p:sp>
      </p:grpSp>
      <p:grpSp>
        <p:nvGrpSpPr>
          <p:cNvPr id="4" name="Group 3">
            <a:extLst>
              <a:ext uri="{FF2B5EF4-FFF2-40B4-BE49-F238E27FC236}">
                <a16:creationId xmlns:a16="http://schemas.microsoft.com/office/drawing/2014/main" id="{62FA4E85-A183-4956-23CC-8D5E1DB86D3C}"/>
              </a:ext>
            </a:extLst>
          </p:cNvPr>
          <p:cNvGrpSpPr/>
          <p:nvPr/>
        </p:nvGrpSpPr>
        <p:grpSpPr>
          <a:xfrm>
            <a:off x="8257308" y="1630580"/>
            <a:ext cx="3276600" cy="1847850"/>
            <a:chOff x="7747164" y="1685925"/>
            <a:chExt cx="3276600" cy="1847850"/>
          </a:xfrm>
        </p:grpSpPr>
        <p:sp>
          <p:nvSpPr>
            <p:cNvPr id="61" name="Dynamic::line-47">
              <a:extLst>
                <a:ext uri="{FF2B5EF4-FFF2-40B4-BE49-F238E27FC236}">
                  <a16:creationId xmlns:a16="http://schemas.microsoft.com/office/drawing/2014/main" id="{9CBFC165-7A79-E50B-225B-78FFF2EFEE22}"/>
                </a:ext>
              </a:extLst>
            </p:cNvPr>
            <p:cNvSpPr>
              <a:spLocks/>
            </p:cNvSpPr>
            <p:nvPr/>
          </p:nvSpPr>
          <p:spPr>
            <a:xfrm>
              <a:off x="7918614" y="2114550"/>
              <a:ext cx="1133475" cy="0"/>
            </a:xfrm>
            <a:prstGeom prst="line">
              <a:avLst/>
            </a:prstGeom>
            <a:noFill/>
            <a:ln w="17145">
              <a:solidFill>
                <a:srgbClr val="444444"/>
              </a:solidFill>
            </a:ln>
          </p:spPr>
          <p:txBody>
            <a:bodyPr/>
            <a:lstStyle/>
            <a:p>
              <a:endParaRPr lang="en-US"/>
            </a:p>
          </p:txBody>
        </p:sp>
        <p:sp>
          <p:nvSpPr>
            <p:cNvPr id="62" name="Dynamic::line-48">
              <a:extLst>
                <a:ext uri="{FF2B5EF4-FFF2-40B4-BE49-F238E27FC236}">
                  <a16:creationId xmlns:a16="http://schemas.microsoft.com/office/drawing/2014/main" id="{640EEF87-162C-67A6-C78C-3EC992720CDF}"/>
                </a:ext>
              </a:extLst>
            </p:cNvPr>
            <p:cNvSpPr>
              <a:spLocks/>
            </p:cNvSpPr>
            <p:nvPr/>
          </p:nvSpPr>
          <p:spPr>
            <a:xfrm>
              <a:off x="7918614" y="2381250"/>
              <a:ext cx="1133475" cy="0"/>
            </a:xfrm>
            <a:prstGeom prst="line">
              <a:avLst/>
            </a:prstGeom>
            <a:noFill/>
            <a:ln w="17145">
              <a:solidFill>
                <a:srgbClr val="444444"/>
              </a:solidFill>
            </a:ln>
          </p:spPr>
          <p:txBody>
            <a:bodyPr/>
            <a:lstStyle/>
            <a:p>
              <a:endParaRPr lang="en-US"/>
            </a:p>
          </p:txBody>
        </p:sp>
        <p:sp>
          <p:nvSpPr>
            <p:cNvPr id="63" name="Dynamic::line-49">
              <a:extLst>
                <a:ext uri="{FF2B5EF4-FFF2-40B4-BE49-F238E27FC236}">
                  <a16:creationId xmlns:a16="http://schemas.microsoft.com/office/drawing/2014/main" id="{D65184F5-176E-F67F-36B2-EC41A8937D9D}"/>
                </a:ext>
              </a:extLst>
            </p:cNvPr>
            <p:cNvSpPr>
              <a:spLocks/>
            </p:cNvSpPr>
            <p:nvPr/>
          </p:nvSpPr>
          <p:spPr>
            <a:xfrm>
              <a:off x="7918614" y="2647950"/>
              <a:ext cx="2857500" cy="0"/>
            </a:xfrm>
            <a:prstGeom prst="line">
              <a:avLst/>
            </a:prstGeom>
            <a:noFill/>
            <a:ln w="17145">
              <a:solidFill>
                <a:srgbClr val="444444"/>
              </a:solidFill>
            </a:ln>
          </p:spPr>
          <p:txBody>
            <a:bodyPr/>
            <a:lstStyle/>
            <a:p>
              <a:endParaRPr lang="en-US"/>
            </a:p>
          </p:txBody>
        </p:sp>
        <p:sp>
          <p:nvSpPr>
            <p:cNvPr id="64" name="Dynamic::line-50">
              <a:extLst>
                <a:ext uri="{FF2B5EF4-FFF2-40B4-BE49-F238E27FC236}">
                  <a16:creationId xmlns:a16="http://schemas.microsoft.com/office/drawing/2014/main" id="{00509235-2439-21CE-09D3-B06322BCA73D}"/>
                </a:ext>
              </a:extLst>
            </p:cNvPr>
            <p:cNvSpPr>
              <a:spLocks/>
            </p:cNvSpPr>
            <p:nvPr/>
          </p:nvSpPr>
          <p:spPr>
            <a:xfrm>
              <a:off x="7918614" y="2914650"/>
              <a:ext cx="2857500" cy="0"/>
            </a:xfrm>
            <a:prstGeom prst="line">
              <a:avLst/>
            </a:prstGeom>
            <a:noFill/>
            <a:ln w="17145">
              <a:solidFill>
                <a:srgbClr val="444444"/>
              </a:solidFill>
            </a:ln>
          </p:spPr>
          <p:txBody>
            <a:bodyPr/>
            <a:lstStyle/>
            <a:p>
              <a:endParaRPr lang="en-US"/>
            </a:p>
          </p:txBody>
        </p:sp>
        <p:sp>
          <p:nvSpPr>
            <p:cNvPr id="65" name="Dynamic::gate-51">
              <a:extLst>
                <a:ext uri="{FF2B5EF4-FFF2-40B4-BE49-F238E27FC236}">
                  <a16:creationId xmlns:a16="http://schemas.microsoft.com/office/drawing/2014/main" id="{8AE69B9D-B470-F44D-C8AE-A23F4CBE5E2C}"/>
                </a:ext>
              </a:extLst>
            </p:cNvPr>
            <p:cNvSpPr>
              <a:spLocks/>
            </p:cNvSpPr>
            <p:nvPr/>
          </p:nvSpPr>
          <p:spPr>
            <a:xfrm>
              <a:off x="8123402" y="2014538"/>
              <a:ext cx="219075" cy="200025"/>
            </a:xfrm>
            <a:prstGeom prst="rect">
              <a:avLst/>
            </a:prstGeom>
            <a:solidFill>
              <a:srgbClr val="DCE6F6"/>
            </a:solidFill>
            <a:ln w="16193">
              <a:solidFill>
                <a:srgbClr val="4472C4"/>
              </a:solidFill>
            </a:ln>
          </p:spPr>
          <p:txBody>
            <a:bodyPr/>
            <a:lstStyle/>
            <a:p>
              <a:endParaRPr lang="en-US"/>
            </a:p>
          </p:txBody>
        </p:sp>
        <p:sp>
          <p:nvSpPr>
            <p:cNvPr id="66" name="Dynamic::gate-52">
              <a:extLst>
                <a:ext uri="{FF2B5EF4-FFF2-40B4-BE49-F238E27FC236}">
                  <a16:creationId xmlns:a16="http://schemas.microsoft.com/office/drawing/2014/main" id="{57595F7B-B20E-C3AD-FC89-8A8CD9867C21}"/>
                </a:ext>
              </a:extLst>
            </p:cNvPr>
            <p:cNvSpPr>
              <a:spLocks/>
            </p:cNvSpPr>
            <p:nvPr/>
          </p:nvSpPr>
          <p:spPr>
            <a:xfrm>
              <a:off x="8123402" y="2547938"/>
              <a:ext cx="219075" cy="200025"/>
            </a:xfrm>
            <a:prstGeom prst="rect">
              <a:avLst/>
            </a:prstGeom>
            <a:solidFill>
              <a:srgbClr val="DCE6F6"/>
            </a:solidFill>
            <a:ln w="16193">
              <a:solidFill>
                <a:srgbClr val="4472C4"/>
              </a:solidFill>
            </a:ln>
          </p:spPr>
          <p:txBody>
            <a:bodyPr/>
            <a:lstStyle/>
            <a:p>
              <a:endParaRPr lang="en-US"/>
            </a:p>
          </p:txBody>
        </p:sp>
        <p:sp>
          <p:nvSpPr>
            <p:cNvPr id="67" name="Dynamic::gate-53">
              <a:extLst>
                <a:ext uri="{FF2B5EF4-FFF2-40B4-BE49-F238E27FC236}">
                  <a16:creationId xmlns:a16="http://schemas.microsoft.com/office/drawing/2014/main" id="{A9DA296E-2B16-B9F0-4E9C-FD917381E767}"/>
                </a:ext>
              </a:extLst>
            </p:cNvPr>
            <p:cNvSpPr>
              <a:spLocks/>
            </p:cNvSpPr>
            <p:nvPr/>
          </p:nvSpPr>
          <p:spPr>
            <a:xfrm>
              <a:off x="8494877" y="2552700"/>
              <a:ext cx="219075" cy="457200"/>
            </a:xfrm>
            <a:prstGeom prst="rect">
              <a:avLst/>
            </a:prstGeom>
            <a:solidFill>
              <a:srgbClr val="DCE6F6"/>
            </a:solidFill>
            <a:ln w="16193">
              <a:solidFill>
                <a:srgbClr val="4472C4"/>
              </a:solidFill>
            </a:ln>
          </p:spPr>
          <p:txBody>
            <a:bodyPr/>
            <a:lstStyle/>
            <a:p>
              <a:endParaRPr lang="en-US"/>
            </a:p>
          </p:txBody>
        </p:sp>
        <p:sp>
          <p:nvSpPr>
            <p:cNvPr id="68" name="Dynamic::line-54">
              <a:extLst>
                <a:ext uri="{FF2B5EF4-FFF2-40B4-BE49-F238E27FC236}">
                  <a16:creationId xmlns:a16="http://schemas.microsoft.com/office/drawing/2014/main" id="{1E8C90CF-06C5-39AC-E258-1AE5ACEACE21}"/>
                </a:ext>
              </a:extLst>
            </p:cNvPr>
            <p:cNvSpPr>
              <a:spLocks/>
            </p:cNvSpPr>
            <p:nvPr/>
          </p:nvSpPr>
          <p:spPr>
            <a:xfrm>
              <a:off x="9137814" y="2100263"/>
              <a:ext cx="152400" cy="0"/>
            </a:xfrm>
            <a:prstGeom prst="line">
              <a:avLst/>
            </a:prstGeom>
            <a:noFill/>
            <a:ln w="12383">
              <a:solidFill>
                <a:srgbClr val="548235"/>
              </a:solidFill>
            </a:ln>
          </p:spPr>
          <p:txBody>
            <a:bodyPr/>
            <a:lstStyle/>
            <a:p>
              <a:endParaRPr lang="en-US"/>
            </a:p>
          </p:txBody>
        </p:sp>
        <p:sp>
          <p:nvSpPr>
            <p:cNvPr id="69" name="Dynamic::line-55">
              <a:extLst>
                <a:ext uri="{FF2B5EF4-FFF2-40B4-BE49-F238E27FC236}">
                  <a16:creationId xmlns:a16="http://schemas.microsoft.com/office/drawing/2014/main" id="{D65257B3-2449-7C63-0BD4-72F1F40D3ACD}"/>
                </a:ext>
              </a:extLst>
            </p:cNvPr>
            <p:cNvSpPr>
              <a:spLocks/>
            </p:cNvSpPr>
            <p:nvPr/>
          </p:nvSpPr>
          <p:spPr>
            <a:xfrm>
              <a:off x="9137814" y="2128838"/>
              <a:ext cx="152400" cy="0"/>
            </a:xfrm>
            <a:prstGeom prst="line">
              <a:avLst/>
            </a:prstGeom>
            <a:noFill/>
            <a:ln w="12383">
              <a:solidFill>
                <a:srgbClr val="548235"/>
              </a:solidFill>
            </a:ln>
          </p:spPr>
          <p:txBody>
            <a:bodyPr/>
            <a:lstStyle/>
            <a:p>
              <a:endParaRPr lang="en-US"/>
            </a:p>
          </p:txBody>
        </p:sp>
        <p:sp>
          <p:nvSpPr>
            <p:cNvPr id="70" name="Dynamic::line-56">
              <a:extLst>
                <a:ext uri="{FF2B5EF4-FFF2-40B4-BE49-F238E27FC236}">
                  <a16:creationId xmlns:a16="http://schemas.microsoft.com/office/drawing/2014/main" id="{7F8E4EE1-5165-6413-AB00-C162A8E52D8E}"/>
                </a:ext>
              </a:extLst>
            </p:cNvPr>
            <p:cNvSpPr>
              <a:spLocks/>
            </p:cNvSpPr>
            <p:nvPr/>
          </p:nvSpPr>
          <p:spPr>
            <a:xfrm>
              <a:off x="9275927" y="1752600"/>
              <a:ext cx="0" cy="361950"/>
            </a:xfrm>
            <a:prstGeom prst="line">
              <a:avLst/>
            </a:prstGeom>
            <a:noFill/>
            <a:ln w="12383">
              <a:solidFill>
                <a:srgbClr val="548235"/>
              </a:solidFill>
            </a:ln>
          </p:spPr>
          <p:txBody>
            <a:bodyPr/>
            <a:lstStyle/>
            <a:p>
              <a:endParaRPr lang="en-US"/>
            </a:p>
          </p:txBody>
        </p:sp>
        <p:sp>
          <p:nvSpPr>
            <p:cNvPr id="71" name="Dynamic::line-57">
              <a:extLst>
                <a:ext uri="{FF2B5EF4-FFF2-40B4-BE49-F238E27FC236}">
                  <a16:creationId xmlns:a16="http://schemas.microsoft.com/office/drawing/2014/main" id="{85EA5B80-2B6F-8E4C-EDFD-A8E3182A9B56}"/>
                </a:ext>
              </a:extLst>
            </p:cNvPr>
            <p:cNvSpPr>
              <a:spLocks/>
            </p:cNvSpPr>
            <p:nvPr/>
          </p:nvSpPr>
          <p:spPr>
            <a:xfrm>
              <a:off x="9304502" y="1752600"/>
              <a:ext cx="0" cy="361950"/>
            </a:xfrm>
            <a:prstGeom prst="line">
              <a:avLst/>
            </a:prstGeom>
            <a:noFill/>
            <a:ln w="12383">
              <a:solidFill>
                <a:srgbClr val="548235"/>
              </a:solidFill>
            </a:ln>
          </p:spPr>
          <p:txBody>
            <a:bodyPr/>
            <a:lstStyle/>
            <a:p>
              <a:endParaRPr lang="en-US"/>
            </a:p>
          </p:txBody>
        </p:sp>
        <p:sp>
          <p:nvSpPr>
            <p:cNvPr id="72" name="Dynamic::line-58">
              <a:extLst>
                <a:ext uri="{FF2B5EF4-FFF2-40B4-BE49-F238E27FC236}">
                  <a16:creationId xmlns:a16="http://schemas.microsoft.com/office/drawing/2014/main" id="{76DAA31E-084B-8324-D3B2-CD81F89E9393}"/>
                </a:ext>
              </a:extLst>
            </p:cNvPr>
            <p:cNvSpPr>
              <a:spLocks/>
            </p:cNvSpPr>
            <p:nvPr/>
          </p:nvSpPr>
          <p:spPr>
            <a:xfrm>
              <a:off x="9290214" y="1738313"/>
              <a:ext cx="304800" cy="0"/>
            </a:xfrm>
            <a:prstGeom prst="line">
              <a:avLst/>
            </a:prstGeom>
            <a:noFill/>
            <a:ln w="12383">
              <a:solidFill>
                <a:srgbClr val="548235"/>
              </a:solidFill>
            </a:ln>
          </p:spPr>
          <p:txBody>
            <a:bodyPr/>
            <a:lstStyle/>
            <a:p>
              <a:endParaRPr lang="en-US"/>
            </a:p>
          </p:txBody>
        </p:sp>
        <p:sp>
          <p:nvSpPr>
            <p:cNvPr id="73" name="Dynamic::line-59">
              <a:extLst>
                <a:ext uri="{FF2B5EF4-FFF2-40B4-BE49-F238E27FC236}">
                  <a16:creationId xmlns:a16="http://schemas.microsoft.com/office/drawing/2014/main" id="{A88EAD61-BCB8-472E-24E1-43AA0643D9FB}"/>
                </a:ext>
              </a:extLst>
            </p:cNvPr>
            <p:cNvSpPr>
              <a:spLocks/>
            </p:cNvSpPr>
            <p:nvPr/>
          </p:nvSpPr>
          <p:spPr>
            <a:xfrm>
              <a:off x="9290214" y="1766888"/>
              <a:ext cx="304800" cy="0"/>
            </a:xfrm>
            <a:prstGeom prst="line">
              <a:avLst/>
            </a:prstGeom>
            <a:noFill/>
            <a:ln w="12383">
              <a:solidFill>
                <a:srgbClr val="548235"/>
              </a:solidFill>
            </a:ln>
          </p:spPr>
          <p:txBody>
            <a:bodyPr/>
            <a:lstStyle/>
            <a:p>
              <a:endParaRPr lang="en-US"/>
            </a:p>
          </p:txBody>
        </p:sp>
        <p:sp>
          <p:nvSpPr>
            <p:cNvPr id="74" name="Dynamic::line-60">
              <a:extLst>
                <a:ext uri="{FF2B5EF4-FFF2-40B4-BE49-F238E27FC236}">
                  <a16:creationId xmlns:a16="http://schemas.microsoft.com/office/drawing/2014/main" id="{044BCB0B-8CB5-E9F7-B1EE-EA90C5455C90}"/>
                </a:ext>
              </a:extLst>
            </p:cNvPr>
            <p:cNvSpPr>
              <a:spLocks/>
            </p:cNvSpPr>
            <p:nvPr/>
          </p:nvSpPr>
          <p:spPr>
            <a:xfrm>
              <a:off x="9137814" y="2366963"/>
              <a:ext cx="295275" cy="0"/>
            </a:xfrm>
            <a:prstGeom prst="line">
              <a:avLst/>
            </a:prstGeom>
            <a:noFill/>
            <a:ln w="12383">
              <a:solidFill>
                <a:srgbClr val="548235"/>
              </a:solidFill>
            </a:ln>
          </p:spPr>
          <p:txBody>
            <a:bodyPr/>
            <a:lstStyle/>
            <a:p>
              <a:endParaRPr lang="en-US"/>
            </a:p>
          </p:txBody>
        </p:sp>
        <p:sp>
          <p:nvSpPr>
            <p:cNvPr id="75" name="Dynamic::line-61">
              <a:extLst>
                <a:ext uri="{FF2B5EF4-FFF2-40B4-BE49-F238E27FC236}">
                  <a16:creationId xmlns:a16="http://schemas.microsoft.com/office/drawing/2014/main" id="{21A18784-17E5-460C-4DB4-931D01A3295B}"/>
                </a:ext>
              </a:extLst>
            </p:cNvPr>
            <p:cNvSpPr>
              <a:spLocks/>
            </p:cNvSpPr>
            <p:nvPr/>
          </p:nvSpPr>
          <p:spPr>
            <a:xfrm>
              <a:off x="9137814" y="2395538"/>
              <a:ext cx="295275" cy="0"/>
            </a:xfrm>
            <a:prstGeom prst="line">
              <a:avLst/>
            </a:prstGeom>
            <a:noFill/>
            <a:ln w="12383">
              <a:solidFill>
                <a:srgbClr val="548235"/>
              </a:solidFill>
            </a:ln>
          </p:spPr>
          <p:txBody>
            <a:bodyPr/>
            <a:lstStyle/>
            <a:p>
              <a:endParaRPr lang="en-US"/>
            </a:p>
          </p:txBody>
        </p:sp>
        <p:sp>
          <p:nvSpPr>
            <p:cNvPr id="76" name="Dynamic::line-62">
              <a:extLst>
                <a:ext uri="{FF2B5EF4-FFF2-40B4-BE49-F238E27FC236}">
                  <a16:creationId xmlns:a16="http://schemas.microsoft.com/office/drawing/2014/main" id="{D2731637-BD9E-4E5B-298D-5A7B55224437}"/>
                </a:ext>
              </a:extLst>
            </p:cNvPr>
            <p:cNvSpPr>
              <a:spLocks/>
            </p:cNvSpPr>
            <p:nvPr/>
          </p:nvSpPr>
          <p:spPr>
            <a:xfrm>
              <a:off x="9418802" y="1866900"/>
              <a:ext cx="0" cy="514350"/>
            </a:xfrm>
            <a:prstGeom prst="line">
              <a:avLst/>
            </a:prstGeom>
            <a:noFill/>
            <a:ln w="12383">
              <a:solidFill>
                <a:srgbClr val="548235"/>
              </a:solidFill>
            </a:ln>
          </p:spPr>
          <p:txBody>
            <a:bodyPr/>
            <a:lstStyle/>
            <a:p>
              <a:endParaRPr lang="en-US"/>
            </a:p>
          </p:txBody>
        </p:sp>
        <p:sp>
          <p:nvSpPr>
            <p:cNvPr id="77" name="Dynamic::line-63">
              <a:extLst>
                <a:ext uri="{FF2B5EF4-FFF2-40B4-BE49-F238E27FC236}">
                  <a16:creationId xmlns:a16="http://schemas.microsoft.com/office/drawing/2014/main" id="{F25B37E9-C201-887C-D823-9D46D61A23F9}"/>
                </a:ext>
              </a:extLst>
            </p:cNvPr>
            <p:cNvSpPr>
              <a:spLocks/>
            </p:cNvSpPr>
            <p:nvPr/>
          </p:nvSpPr>
          <p:spPr>
            <a:xfrm>
              <a:off x="9447377" y="1866900"/>
              <a:ext cx="0" cy="514350"/>
            </a:xfrm>
            <a:prstGeom prst="line">
              <a:avLst/>
            </a:prstGeom>
            <a:noFill/>
            <a:ln w="12383">
              <a:solidFill>
                <a:srgbClr val="548235"/>
              </a:solidFill>
            </a:ln>
          </p:spPr>
          <p:txBody>
            <a:bodyPr/>
            <a:lstStyle/>
            <a:p>
              <a:endParaRPr lang="en-US"/>
            </a:p>
          </p:txBody>
        </p:sp>
        <p:sp>
          <p:nvSpPr>
            <p:cNvPr id="78" name="Dynamic::line-64">
              <a:extLst>
                <a:ext uri="{FF2B5EF4-FFF2-40B4-BE49-F238E27FC236}">
                  <a16:creationId xmlns:a16="http://schemas.microsoft.com/office/drawing/2014/main" id="{1F7C40B5-F9D5-0376-8EA5-303ACAC1F9F6}"/>
                </a:ext>
              </a:extLst>
            </p:cNvPr>
            <p:cNvSpPr>
              <a:spLocks/>
            </p:cNvSpPr>
            <p:nvPr/>
          </p:nvSpPr>
          <p:spPr>
            <a:xfrm>
              <a:off x="9433089" y="1852613"/>
              <a:ext cx="161925" cy="0"/>
            </a:xfrm>
            <a:prstGeom prst="line">
              <a:avLst/>
            </a:prstGeom>
            <a:noFill/>
            <a:ln w="12383">
              <a:solidFill>
                <a:srgbClr val="548235"/>
              </a:solidFill>
            </a:ln>
          </p:spPr>
          <p:txBody>
            <a:bodyPr/>
            <a:lstStyle/>
            <a:p>
              <a:endParaRPr lang="en-US"/>
            </a:p>
          </p:txBody>
        </p:sp>
        <p:sp>
          <p:nvSpPr>
            <p:cNvPr id="79" name="Dynamic::line-65">
              <a:extLst>
                <a:ext uri="{FF2B5EF4-FFF2-40B4-BE49-F238E27FC236}">
                  <a16:creationId xmlns:a16="http://schemas.microsoft.com/office/drawing/2014/main" id="{5B6C430D-E16A-39D8-42F0-2CEA58666F73}"/>
                </a:ext>
              </a:extLst>
            </p:cNvPr>
            <p:cNvSpPr>
              <a:spLocks/>
            </p:cNvSpPr>
            <p:nvPr/>
          </p:nvSpPr>
          <p:spPr>
            <a:xfrm>
              <a:off x="9433089" y="1881188"/>
              <a:ext cx="161925" cy="0"/>
            </a:xfrm>
            <a:prstGeom prst="line">
              <a:avLst/>
            </a:prstGeom>
            <a:noFill/>
            <a:ln w="12383">
              <a:solidFill>
                <a:srgbClr val="548235"/>
              </a:solidFill>
            </a:ln>
          </p:spPr>
          <p:txBody>
            <a:bodyPr/>
            <a:lstStyle/>
            <a:p>
              <a:endParaRPr lang="en-US"/>
            </a:p>
          </p:txBody>
        </p:sp>
        <p:sp>
          <p:nvSpPr>
            <p:cNvPr id="80" name="Dynamic::line-66">
              <a:extLst>
                <a:ext uri="{FF2B5EF4-FFF2-40B4-BE49-F238E27FC236}">
                  <a16:creationId xmlns:a16="http://schemas.microsoft.com/office/drawing/2014/main" id="{2AC356C9-0D6A-A67E-6473-5FEF90E239A4}"/>
                </a:ext>
              </a:extLst>
            </p:cNvPr>
            <p:cNvSpPr>
              <a:spLocks/>
            </p:cNvSpPr>
            <p:nvPr/>
          </p:nvSpPr>
          <p:spPr>
            <a:xfrm>
              <a:off x="9842664" y="1795463"/>
              <a:ext cx="571500" cy="0"/>
            </a:xfrm>
            <a:prstGeom prst="line">
              <a:avLst/>
            </a:prstGeom>
            <a:noFill/>
            <a:ln w="12383">
              <a:solidFill>
                <a:srgbClr val="548235"/>
              </a:solidFill>
            </a:ln>
          </p:spPr>
          <p:txBody>
            <a:bodyPr/>
            <a:lstStyle/>
            <a:p>
              <a:endParaRPr lang="en-US"/>
            </a:p>
          </p:txBody>
        </p:sp>
        <p:sp>
          <p:nvSpPr>
            <p:cNvPr id="81" name="Dynamic::line-67">
              <a:extLst>
                <a:ext uri="{FF2B5EF4-FFF2-40B4-BE49-F238E27FC236}">
                  <a16:creationId xmlns:a16="http://schemas.microsoft.com/office/drawing/2014/main" id="{B2ECDBDA-9FD7-AAA5-892C-43C259029C3E}"/>
                </a:ext>
              </a:extLst>
            </p:cNvPr>
            <p:cNvSpPr>
              <a:spLocks/>
            </p:cNvSpPr>
            <p:nvPr/>
          </p:nvSpPr>
          <p:spPr>
            <a:xfrm>
              <a:off x="9842664" y="1824038"/>
              <a:ext cx="571500" cy="0"/>
            </a:xfrm>
            <a:prstGeom prst="line">
              <a:avLst/>
            </a:prstGeom>
            <a:noFill/>
            <a:ln w="12383">
              <a:solidFill>
                <a:srgbClr val="548235"/>
              </a:solidFill>
            </a:ln>
          </p:spPr>
          <p:txBody>
            <a:bodyPr/>
            <a:lstStyle/>
            <a:p>
              <a:endParaRPr lang="en-US"/>
            </a:p>
          </p:txBody>
        </p:sp>
        <p:sp>
          <p:nvSpPr>
            <p:cNvPr id="82" name="Dynamic::line-68">
              <a:extLst>
                <a:ext uri="{FF2B5EF4-FFF2-40B4-BE49-F238E27FC236}">
                  <a16:creationId xmlns:a16="http://schemas.microsoft.com/office/drawing/2014/main" id="{3E98845D-3570-63FF-BB28-165E0374C2D1}"/>
                </a:ext>
              </a:extLst>
            </p:cNvPr>
            <p:cNvSpPr>
              <a:spLocks/>
            </p:cNvSpPr>
            <p:nvPr/>
          </p:nvSpPr>
          <p:spPr>
            <a:xfrm>
              <a:off x="10399877" y="1809750"/>
              <a:ext cx="0" cy="714375"/>
            </a:xfrm>
            <a:prstGeom prst="line">
              <a:avLst/>
            </a:prstGeom>
            <a:noFill/>
            <a:ln w="12383">
              <a:solidFill>
                <a:srgbClr val="548235"/>
              </a:solidFill>
            </a:ln>
          </p:spPr>
          <p:txBody>
            <a:bodyPr/>
            <a:lstStyle/>
            <a:p>
              <a:endParaRPr lang="en-US"/>
            </a:p>
          </p:txBody>
        </p:sp>
        <p:sp>
          <p:nvSpPr>
            <p:cNvPr id="83" name="Dynamic::line-69">
              <a:extLst>
                <a:ext uri="{FF2B5EF4-FFF2-40B4-BE49-F238E27FC236}">
                  <a16:creationId xmlns:a16="http://schemas.microsoft.com/office/drawing/2014/main" id="{41360659-3B86-77A0-5F2F-A4E308FFE5C2}"/>
                </a:ext>
              </a:extLst>
            </p:cNvPr>
            <p:cNvSpPr>
              <a:spLocks/>
            </p:cNvSpPr>
            <p:nvPr/>
          </p:nvSpPr>
          <p:spPr>
            <a:xfrm>
              <a:off x="10428452" y="1809750"/>
              <a:ext cx="0" cy="714375"/>
            </a:xfrm>
            <a:prstGeom prst="line">
              <a:avLst/>
            </a:prstGeom>
            <a:noFill/>
            <a:ln w="12383">
              <a:solidFill>
                <a:srgbClr val="548235"/>
              </a:solidFill>
            </a:ln>
          </p:spPr>
          <p:txBody>
            <a:bodyPr/>
            <a:lstStyle/>
            <a:p>
              <a:endParaRPr lang="en-US"/>
            </a:p>
          </p:txBody>
        </p:sp>
        <p:sp>
          <p:nvSpPr>
            <p:cNvPr id="84" name="Dynamic::gate-70">
              <a:extLst>
                <a:ext uri="{FF2B5EF4-FFF2-40B4-BE49-F238E27FC236}">
                  <a16:creationId xmlns:a16="http://schemas.microsoft.com/office/drawing/2014/main" id="{B8FC983F-F9BA-3396-96F7-155E4885D03E}"/>
                </a:ext>
              </a:extLst>
            </p:cNvPr>
            <p:cNvSpPr>
              <a:spLocks/>
            </p:cNvSpPr>
            <p:nvPr/>
          </p:nvSpPr>
          <p:spPr>
            <a:xfrm>
              <a:off x="8866352" y="2000250"/>
              <a:ext cx="276225" cy="228600"/>
            </a:xfrm>
            <a:prstGeom prst="rect">
              <a:avLst/>
            </a:prstGeom>
            <a:solidFill>
              <a:srgbClr val="F4F4F4"/>
            </a:solidFill>
            <a:ln w="16193">
              <a:solidFill>
                <a:srgbClr val="60666D"/>
              </a:solidFill>
            </a:ln>
          </p:spPr>
          <p:txBody>
            <a:bodyPr/>
            <a:lstStyle/>
            <a:p>
              <a:endParaRPr lang="en-US"/>
            </a:p>
          </p:txBody>
        </p:sp>
        <p:sp>
          <p:nvSpPr>
            <p:cNvPr id="85" name="Dynamic::meter-arc-71">
              <a:extLst>
                <a:ext uri="{FF2B5EF4-FFF2-40B4-BE49-F238E27FC236}">
                  <a16:creationId xmlns:a16="http://schemas.microsoft.com/office/drawing/2014/main" id="{9E589FAE-DECA-EE97-E9E0-3C4954CF6C29}"/>
                </a:ext>
              </a:extLst>
            </p:cNvPr>
            <p:cNvSpPr>
              <a:spLocks/>
            </p:cNvSpPr>
            <p:nvPr/>
          </p:nvSpPr>
          <p:spPr>
            <a:xfrm>
              <a:off x="8871114" y="2000250"/>
              <a:ext cx="266700" cy="228600"/>
            </a:xfrm>
            <a:custGeom>
              <a:avLst/>
              <a:gdLst/>
              <a:ahLst/>
              <a:cxnLst/>
              <a:rect l="0" t="0" r="0" b="0"/>
              <a:pathLst>
                <a:path w="266700" h="228600">
                  <a:moveTo>
                    <a:pt x="57150" y="161925"/>
                  </a:moveTo>
                  <a:lnTo>
                    <a:pt x="59746" y="142203"/>
                  </a:lnTo>
                  <a:lnTo>
                    <a:pt x="67359" y="123825"/>
                  </a:lnTo>
                  <a:lnTo>
                    <a:pt x="79468" y="108043"/>
                  </a:lnTo>
                  <a:lnTo>
                    <a:pt x="95250" y="95934"/>
                  </a:lnTo>
                  <a:lnTo>
                    <a:pt x="113628" y="88321"/>
                  </a:lnTo>
                  <a:lnTo>
                    <a:pt x="133350" y="85725"/>
                  </a:lnTo>
                  <a:lnTo>
                    <a:pt x="153072" y="88321"/>
                  </a:lnTo>
                  <a:lnTo>
                    <a:pt x="171450" y="95934"/>
                  </a:lnTo>
                  <a:lnTo>
                    <a:pt x="187232" y="108043"/>
                  </a:lnTo>
                  <a:lnTo>
                    <a:pt x="199341" y="123825"/>
                  </a:lnTo>
                  <a:lnTo>
                    <a:pt x="206954" y="142203"/>
                  </a:lnTo>
                  <a:lnTo>
                    <a:pt x="209550" y="161925"/>
                  </a:lnTo>
                </a:path>
              </a:pathLst>
            </a:custGeom>
            <a:noFill/>
            <a:ln w="12383">
              <a:solidFill>
                <a:srgbClr val="60666D"/>
              </a:solidFill>
            </a:ln>
          </p:spPr>
          <p:txBody>
            <a:bodyPr/>
            <a:lstStyle/>
            <a:p>
              <a:endParaRPr lang="en-US"/>
            </a:p>
          </p:txBody>
        </p:sp>
        <p:sp>
          <p:nvSpPr>
            <p:cNvPr id="86" name="Dynamic::line-72">
              <a:extLst>
                <a:ext uri="{FF2B5EF4-FFF2-40B4-BE49-F238E27FC236}">
                  <a16:creationId xmlns:a16="http://schemas.microsoft.com/office/drawing/2014/main" id="{A96B8EC1-3419-7191-BCD1-37A3CEB89E9C}"/>
                </a:ext>
              </a:extLst>
            </p:cNvPr>
            <p:cNvSpPr>
              <a:spLocks/>
            </p:cNvSpPr>
            <p:nvPr/>
          </p:nvSpPr>
          <p:spPr>
            <a:xfrm flipV="1">
              <a:off x="9004464" y="2057400"/>
              <a:ext cx="57150" cy="104775"/>
            </a:xfrm>
            <a:prstGeom prst="line">
              <a:avLst/>
            </a:prstGeom>
            <a:noFill/>
            <a:ln w="13335">
              <a:solidFill>
                <a:srgbClr val="60666D"/>
              </a:solidFill>
            </a:ln>
          </p:spPr>
          <p:txBody>
            <a:bodyPr/>
            <a:lstStyle/>
            <a:p>
              <a:endParaRPr lang="en-US"/>
            </a:p>
          </p:txBody>
        </p:sp>
        <p:sp>
          <p:nvSpPr>
            <p:cNvPr id="87" name="Dynamic::ellipse-73">
              <a:extLst>
                <a:ext uri="{FF2B5EF4-FFF2-40B4-BE49-F238E27FC236}">
                  <a16:creationId xmlns:a16="http://schemas.microsoft.com/office/drawing/2014/main" id="{EE3B883C-EA76-190C-7D8D-629D1A560E69}"/>
                </a:ext>
              </a:extLst>
            </p:cNvPr>
            <p:cNvSpPr>
              <a:spLocks/>
            </p:cNvSpPr>
            <p:nvPr/>
          </p:nvSpPr>
          <p:spPr>
            <a:xfrm>
              <a:off x="8992082" y="2149793"/>
              <a:ext cx="24765" cy="24765"/>
            </a:xfrm>
            <a:prstGeom prst="ellipse">
              <a:avLst/>
            </a:prstGeom>
            <a:solidFill>
              <a:srgbClr val="60666D"/>
            </a:solidFill>
            <a:ln w="9525">
              <a:solidFill>
                <a:srgbClr val="60666D"/>
              </a:solidFill>
            </a:ln>
          </p:spPr>
          <p:txBody>
            <a:bodyPr/>
            <a:lstStyle/>
            <a:p>
              <a:endParaRPr lang="en-US"/>
            </a:p>
          </p:txBody>
        </p:sp>
        <p:sp>
          <p:nvSpPr>
            <p:cNvPr id="88" name="Dynamic::gate-74">
              <a:extLst>
                <a:ext uri="{FF2B5EF4-FFF2-40B4-BE49-F238E27FC236}">
                  <a16:creationId xmlns:a16="http://schemas.microsoft.com/office/drawing/2014/main" id="{C0F7CF05-81EC-2166-7073-E00AAF927673}"/>
                </a:ext>
              </a:extLst>
            </p:cNvPr>
            <p:cNvSpPr>
              <a:spLocks/>
            </p:cNvSpPr>
            <p:nvPr/>
          </p:nvSpPr>
          <p:spPr>
            <a:xfrm>
              <a:off x="8866352" y="2266950"/>
              <a:ext cx="276225" cy="228600"/>
            </a:xfrm>
            <a:prstGeom prst="rect">
              <a:avLst/>
            </a:prstGeom>
            <a:solidFill>
              <a:srgbClr val="F4F4F4"/>
            </a:solidFill>
            <a:ln w="16193">
              <a:solidFill>
                <a:srgbClr val="60666D"/>
              </a:solidFill>
            </a:ln>
          </p:spPr>
          <p:txBody>
            <a:bodyPr/>
            <a:lstStyle/>
            <a:p>
              <a:endParaRPr lang="en-US"/>
            </a:p>
          </p:txBody>
        </p:sp>
        <p:sp>
          <p:nvSpPr>
            <p:cNvPr id="89" name="Dynamic::meter-arc-75">
              <a:extLst>
                <a:ext uri="{FF2B5EF4-FFF2-40B4-BE49-F238E27FC236}">
                  <a16:creationId xmlns:a16="http://schemas.microsoft.com/office/drawing/2014/main" id="{037D6CB7-D763-F0F7-17B6-18B3571602DB}"/>
                </a:ext>
              </a:extLst>
            </p:cNvPr>
            <p:cNvSpPr>
              <a:spLocks/>
            </p:cNvSpPr>
            <p:nvPr/>
          </p:nvSpPr>
          <p:spPr>
            <a:xfrm>
              <a:off x="8871114" y="2266950"/>
              <a:ext cx="266700" cy="228600"/>
            </a:xfrm>
            <a:custGeom>
              <a:avLst/>
              <a:gdLst/>
              <a:ahLst/>
              <a:cxnLst/>
              <a:rect l="0" t="0" r="0" b="0"/>
              <a:pathLst>
                <a:path w="266700" h="228600">
                  <a:moveTo>
                    <a:pt x="57150" y="161925"/>
                  </a:moveTo>
                  <a:lnTo>
                    <a:pt x="59746" y="142203"/>
                  </a:lnTo>
                  <a:lnTo>
                    <a:pt x="67359" y="123825"/>
                  </a:lnTo>
                  <a:lnTo>
                    <a:pt x="79468" y="108043"/>
                  </a:lnTo>
                  <a:lnTo>
                    <a:pt x="95250" y="95934"/>
                  </a:lnTo>
                  <a:lnTo>
                    <a:pt x="113628" y="88321"/>
                  </a:lnTo>
                  <a:lnTo>
                    <a:pt x="133350" y="85725"/>
                  </a:lnTo>
                  <a:lnTo>
                    <a:pt x="153072" y="88321"/>
                  </a:lnTo>
                  <a:lnTo>
                    <a:pt x="171450" y="95934"/>
                  </a:lnTo>
                  <a:lnTo>
                    <a:pt x="187232" y="108043"/>
                  </a:lnTo>
                  <a:lnTo>
                    <a:pt x="199341" y="123825"/>
                  </a:lnTo>
                  <a:lnTo>
                    <a:pt x="206954" y="142203"/>
                  </a:lnTo>
                  <a:lnTo>
                    <a:pt x="209550" y="161925"/>
                  </a:lnTo>
                </a:path>
              </a:pathLst>
            </a:custGeom>
            <a:noFill/>
            <a:ln w="12383">
              <a:solidFill>
                <a:srgbClr val="60666D"/>
              </a:solidFill>
            </a:ln>
          </p:spPr>
          <p:txBody>
            <a:bodyPr/>
            <a:lstStyle/>
            <a:p>
              <a:endParaRPr lang="en-US"/>
            </a:p>
          </p:txBody>
        </p:sp>
        <p:sp>
          <p:nvSpPr>
            <p:cNvPr id="90" name="Dynamic::line-76">
              <a:extLst>
                <a:ext uri="{FF2B5EF4-FFF2-40B4-BE49-F238E27FC236}">
                  <a16:creationId xmlns:a16="http://schemas.microsoft.com/office/drawing/2014/main" id="{6E428077-9151-1213-A8B7-14F5CC01A0DC}"/>
                </a:ext>
              </a:extLst>
            </p:cNvPr>
            <p:cNvSpPr>
              <a:spLocks/>
            </p:cNvSpPr>
            <p:nvPr/>
          </p:nvSpPr>
          <p:spPr>
            <a:xfrm flipV="1">
              <a:off x="9004464" y="2324100"/>
              <a:ext cx="57150" cy="104775"/>
            </a:xfrm>
            <a:prstGeom prst="line">
              <a:avLst/>
            </a:prstGeom>
            <a:noFill/>
            <a:ln w="13335">
              <a:solidFill>
                <a:srgbClr val="60666D"/>
              </a:solidFill>
            </a:ln>
          </p:spPr>
          <p:txBody>
            <a:bodyPr/>
            <a:lstStyle/>
            <a:p>
              <a:endParaRPr lang="en-US"/>
            </a:p>
          </p:txBody>
        </p:sp>
        <p:sp>
          <p:nvSpPr>
            <p:cNvPr id="91" name="Dynamic::ellipse-77">
              <a:extLst>
                <a:ext uri="{FF2B5EF4-FFF2-40B4-BE49-F238E27FC236}">
                  <a16:creationId xmlns:a16="http://schemas.microsoft.com/office/drawing/2014/main" id="{10080132-CE88-B23E-2F20-1734499ACE62}"/>
                </a:ext>
              </a:extLst>
            </p:cNvPr>
            <p:cNvSpPr>
              <a:spLocks/>
            </p:cNvSpPr>
            <p:nvPr/>
          </p:nvSpPr>
          <p:spPr>
            <a:xfrm>
              <a:off x="8992082" y="2416493"/>
              <a:ext cx="24765" cy="24765"/>
            </a:xfrm>
            <a:prstGeom prst="ellipse">
              <a:avLst/>
            </a:prstGeom>
            <a:solidFill>
              <a:srgbClr val="60666D"/>
            </a:solidFill>
            <a:ln w="9525">
              <a:solidFill>
                <a:srgbClr val="60666D"/>
              </a:solidFill>
            </a:ln>
          </p:spPr>
          <p:txBody>
            <a:bodyPr/>
            <a:lstStyle/>
            <a:p>
              <a:endParaRPr lang="en-US"/>
            </a:p>
          </p:txBody>
        </p:sp>
        <p:sp>
          <p:nvSpPr>
            <p:cNvPr id="92" name="Dynamic::gate-78">
              <a:extLst>
                <a:ext uri="{FF2B5EF4-FFF2-40B4-BE49-F238E27FC236}">
                  <a16:creationId xmlns:a16="http://schemas.microsoft.com/office/drawing/2014/main" id="{E25744DE-32C1-D08A-B605-F19993A7969F}"/>
                </a:ext>
              </a:extLst>
            </p:cNvPr>
            <p:cNvSpPr>
              <a:spLocks/>
            </p:cNvSpPr>
            <p:nvPr/>
          </p:nvSpPr>
          <p:spPr>
            <a:xfrm>
              <a:off x="9585489" y="1685925"/>
              <a:ext cx="266700" cy="247650"/>
            </a:xfrm>
            <a:prstGeom prst="rect">
              <a:avLst/>
            </a:prstGeom>
            <a:solidFill>
              <a:srgbClr val="E7EFDF"/>
            </a:solidFill>
            <a:ln w="16193">
              <a:solidFill>
                <a:srgbClr val="548235"/>
              </a:solidFill>
            </a:ln>
          </p:spPr>
          <p:txBody>
            <a:bodyPr/>
            <a:lstStyle/>
            <a:p>
              <a:endParaRPr lang="en-US"/>
            </a:p>
          </p:txBody>
        </p:sp>
        <p:sp>
          <p:nvSpPr>
            <p:cNvPr id="93" name="Dynamic::ellipse-79">
              <a:extLst>
                <a:ext uri="{FF2B5EF4-FFF2-40B4-BE49-F238E27FC236}">
                  <a16:creationId xmlns:a16="http://schemas.microsoft.com/office/drawing/2014/main" id="{1BE58C9A-CA2D-095B-3336-35549F3AC53E}"/>
                </a:ext>
              </a:extLst>
            </p:cNvPr>
            <p:cNvSpPr>
              <a:spLocks/>
            </p:cNvSpPr>
            <p:nvPr/>
          </p:nvSpPr>
          <p:spPr>
            <a:xfrm>
              <a:off x="9652164" y="1743075"/>
              <a:ext cx="133350" cy="133350"/>
            </a:xfrm>
            <a:prstGeom prst="ellipse">
              <a:avLst/>
            </a:prstGeom>
            <a:solidFill>
              <a:srgbClr val="FFFFFF"/>
            </a:solidFill>
            <a:ln w="18098">
              <a:solidFill>
                <a:srgbClr val="548235"/>
              </a:solidFill>
            </a:ln>
          </p:spPr>
          <p:txBody>
            <a:bodyPr/>
            <a:lstStyle/>
            <a:p>
              <a:endParaRPr lang="en-US"/>
            </a:p>
          </p:txBody>
        </p:sp>
        <p:sp>
          <p:nvSpPr>
            <p:cNvPr id="94" name="Dynamic::line-80">
              <a:extLst>
                <a:ext uri="{FF2B5EF4-FFF2-40B4-BE49-F238E27FC236}">
                  <a16:creationId xmlns:a16="http://schemas.microsoft.com/office/drawing/2014/main" id="{D5B2BFA9-C463-750C-CCE3-D9C9254980DE}"/>
                </a:ext>
              </a:extLst>
            </p:cNvPr>
            <p:cNvSpPr>
              <a:spLocks/>
            </p:cNvSpPr>
            <p:nvPr/>
          </p:nvSpPr>
          <p:spPr>
            <a:xfrm>
              <a:off x="9671214" y="1809750"/>
              <a:ext cx="95250" cy="0"/>
            </a:xfrm>
            <a:prstGeom prst="line">
              <a:avLst/>
            </a:prstGeom>
            <a:noFill/>
            <a:ln w="15240">
              <a:solidFill>
                <a:srgbClr val="548235"/>
              </a:solidFill>
            </a:ln>
          </p:spPr>
          <p:txBody>
            <a:bodyPr/>
            <a:lstStyle/>
            <a:p>
              <a:endParaRPr lang="en-US"/>
            </a:p>
          </p:txBody>
        </p:sp>
        <p:sp>
          <p:nvSpPr>
            <p:cNvPr id="95" name="Dynamic::line-81">
              <a:extLst>
                <a:ext uri="{FF2B5EF4-FFF2-40B4-BE49-F238E27FC236}">
                  <a16:creationId xmlns:a16="http://schemas.microsoft.com/office/drawing/2014/main" id="{8BC88BEA-AF98-5368-6BB9-EB3B27C28E96}"/>
                </a:ext>
              </a:extLst>
            </p:cNvPr>
            <p:cNvSpPr>
              <a:spLocks/>
            </p:cNvSpPr>
            <p:nvPr/>
          </p:nvSpPr>
          <p:spPr>
            <a:xfrm>
              <a:off x="9718839" y="1762125"/>
              <a:ext cx="0" cy="95250"/>
            </a:xfrm>
            <a:prstGeom prst="line">
              <a:avLst/>
            </a:prstGeom>
            <a:noFill/>
            <a:ln w="15240">
              <a:solidFill>
                <a:srgbClr val="548235"/>
              </a:solidFill>
            </a:ln>
          </p:spPr>
          <p:txBody>
            <a:bodyPr/>
            <a:lstStyle/>
            <a:p>
              <a:endParaRPr lang="en-US"/>
            </a:p>
          </p:txBody>
        </p:sp>
        <p:sp>
          <p:nvSpPr>
            <p:cNvPr id="96" name="Dynamic::gate-82">
              <a:extLst>
                <a:ext uri="{FF2B5EF4-FFF2-40B4-BE49-F238E27FC236}">
                  <a16:creationId xmlns:a16="http://schemas.microsoft.com/office/drawing/2014/main" id="{226567D7-E988-28A1-1F27-CB5DA7569E22}"/>
                </a:ext>
              </a:extLst>
            </p:cNvPr>
            <p:cNvSpPr>
              <a:spLocks/>
            </p:cNvSpPr>
            <p:nvPr/>
          </p:nvSpPr>
          <p:spPr>
            <a:xfrm>
              <a:off x="10285577" y="2524125"/>
              <a:ext cx="257175" cy="247650"/>
            </a:xfrm>
            <a:prstGeom prst="rect">
              <a:avLst/>
            </a:prstGeom>
            <a:solidFill>
              <a:srgbClr val="DCE6F6"/>
            </a:solidFill>
            <a:ln w="16193">
              <a:solidFill>
                <a:srgbClr val="4472C4"/>
              </a:solidFill>
            </a:ln>
          </p:spPr>
          <p:txBody>
            <a:bodyPr wrap="none" lIns="0" tIns="0" rIns="0" bIns="0" anchor="ctr"/>
            <a:lstStyle/>
            <a:p>
              <a:pPr algn="ctr">
                <a:defRPr sz="1275">
                  <a:solidFill>
                    <a:srgbClr val="4472C4"/>
                  </a:solidFill>
                  <a:latin typeface="Calibri"/>
                  <a:ea typeface="Calibri"/>
                  <a:cs typeface="Calibri"/>
                </a:defRPr>
              </a:pPr>
              <a:r>
                <a:rPr sz="1275">
                  <a:solidFill>
                    <a:srgbClr val="4472C4"/>
                  </a:solidFill>
                  <a:latin typeface="Calibri"/>
                  <a:ea typeface="Calibri"/>
                  <a:cs typeface="Calibri"/>
                </a:rPr>
                <a:t>X</a:t>
              </a:r>
            </a:p>
          </p:txBody>
        </p:sp>
        <p:sp>
          <p:nvSpPr>
            <p:cNvPr id="97" name="Dynamic::gate-83">
              <a:extLst>
                <a:ext uri="{FF2B5EF4-FFF2-40B4-BE49-F238E27FC236}">
                  <a16:creationId xmlns:a16="http://schemas.microsoft.com/office/drawing/2014/main" id="{0BD882B6-D365-EAAE-2E73-D1EADF273AA3}"/>
                </a:ext>
              </a:extLst>
            </p:cNvPr>
            <p:cNvSpPr>
              <a:spLocks/>
            </p:cNvSpPr>
            <p:nvPr/>
          </p:nvSpPr>
          <p:spPr>
            <a:xfrm>
              <a:off x="9790277" y="2814638"/>
              <a:ext cx="219075" cy="200025"/>
            </a:xfrm>
            <a:prstGeom prst="rect">
              <a:avLst/>
            </a:prstGeom>
            <a:solidFill>
              <a:srgbClr val="DCE6F6"/>
            </a:solidFill>
            <a:ln w="16193">
              <a:solidFill>
                <a:srgbClr val="4472C4"/>
              </a:solidFill>
            </a:ln>
          </p:spPr>
          <p:txBody>
            <a:bodyPr/>
            <a:lstStyle/>
            <a:p>
              <a:endParaRPr lang="en-US"/>
            </a:p>
          </p:txBody>
        </p:sp>
        <p:sp>
          <p:nvSpPr>
            <p:cNvPr id="98" name="Dynamic::label-84">
              <a:extLst>
                <a:ext uri="{FF2B5EF4-FFF2-40B4-BE49-F238E27FC236}">
                  <a16:creationId xmlns:a16="http://schemas.microsoft.com/office/drawing/2014/main" id="{FB8E63FC-016B-6865-31BB-5A6C8EA5B2A8}"/>
                </a:ext>
              </a:extLst>
            </p:cNvPr>
            <p:cNvSpPr>
              <a:spLocks/>
            </p:cNvSpPr>
            <p:nvPr/>
          </p:nvSpPr>
          <p:spPr>
            <a:xfrm>
              <a:off x="7747164" y="3162300"/>
              <a:ext cx="327660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lang="en-US" sz="2175" dirty="0">
                  <a:solidFill>
                    <a:srgbClr val="161616"/>
                  </a:solidFill>
                  <a:latin typeface="Calibri"/>
                  <a:ea typeface="Calibri"/>
                  <a:cs typeface="Calibri"/>
                </a:rPr>
                <a:t>Dynamic QNC⁰</a:t>
              </a:r>
              <a:endParaRPr sz="2175" dirty="0">
                <a:solidFill>
                  <a:srgbClr val="161616"/>
                </a:solidFill>
                <a:latin typeface="Calibri"/>
                <a:ea typeface="Calibri"/>
                <a:cs typeface="Calibri"/>
              </a:endParaRPr>
            </a:p>
          </p:txBody>
        </p:sp>
      </p:grpSp>
      <p:grpSp>
        <p:nvGrpSpPr>
          <p:cNvPr id="100" name="Magic hierarchy specimen">
            <a:extLst>
              <a:ext uri="{FF2B5EF4-FFF2-40B4-BE49-F238E27FC236}">
                <a16:creationId xmlns:a16="http://schemas.microsoft.com/office/drawing/2014/main" id="{9F4D81DC-5C5A-84AA-99B9-6022616171E8}"/>
              </a:ext>
            </a:extLst>
          </p:cNvPr>
          <p:cNvGrpSpPr/>
          <p:nvPr/>
        </p:nvGrpSpPr>
        <p:grpSpPr>
          <a:xfrm>
            <a:off x="8113999" y="4394906"/>
            <a:ext cx="3600450" cy="1533525"/>
            <a:chOff x="7658100" y="4381500"/>
            <a:chExt cx="3600450" cy="1533525"/>
          </a:xfrm>
        </p:grpSpPr>
        <p:sp>
          <p:nvSpPr>
            <p:cNvPr id="101" name="Magic::line-86">
              <a:extLst>
                <a:ext uri="{FF2B5EF4-FFF2-40B4-BE49-F238E27FC236}">
                  <a16:creationId xmlns:a16="http://schemas.microsoft.com/office/drawing/2014/main" id="{EBDEEC2E-6F14-3199-B9EC-52C01F0DADE8}"/>
                </a:ext>
              </a:extLst>
            </p:cNvPr>
            <p:cNvSpPr>
              <a:spLocks/>
            </p:cNvSpPr>
            <p:nvPr/>
          </p:nvSpPr>
          <p:spPr>
            <a:xfrm>
              <a:off x="7734300" y="4495800"/>
              <a:ext cx="3448050" cy="0"/>
            </a:xfrm>
            <a:prstGeom prst="line">
              <a:avLst/>
            </a:prstGeom>
            <a:noFill/>
            <a:ln w="17145">
              <a:solidFill>
                <a:srgbClr val="444444"/>
              </a:solidFill>
            </a:ln>
          </p:spPr>
          <p:txBody>
            <a:bodyPr/>
            <a:lstStyle/>
            <a:p>
              <a:endParaRPr lang="en-US"/>
            </a:p>
          </p:txBody>
        </p:sp>
        <p:sp>
          <p:nvSpPr>
            <p:cNvPr id="102" name="Magic::line-87">
              <a:extLst>
                <a:ext uri="{FF2B5EF4-FFF2-40B4-BE49-F238E27FC236}">
                  <a16:creationId xmlns:a16="http://schemas.microsoft.com/office/drawing/2014/main" id="{E39E7370-E196-C357-441B-793424D87AC9}"/>
                </a:ext>
              </a:extLst>
            </p:cNvPr>
            <p:cNvSpPr>
              <a:spLocks/>
            </p:cNvSpPr>
            <p:nvPr/>
          </p:nvSpPr>
          <p:spPr>
            <a:xfrm>
              <a:off x="7734300" y="4762500"/>
              <a:ext cx="3448050" cy="0"/>
            </a:xfrm>
            <a:prstGeom prst="line">
              <a:avLst/>
            </a:prstGeom>
            <a:noFill/>
            <a:ln w="17145">
              <a:solidFill>
                <a:srgbClr val="444444"/>
              </a:solidFill>
            </a:ln>
          </p:spPr>
          <p:txBody>
            <a:bodyPr/>
            <a:lstStyle/>
            <a:p>
              <a:endParaRPr lang="en-US"/>
            </a:p>
          </p:txBody>
        </p:sp>
        <p:sp>
          <p:nvSpPr>
            <p:cNvPr id="103" name="Magic::line-88">
              <a:extLst>
                <a:ext uri="{FF2B5EF4-FFF2-40B4-BE49-F238E27FC236}">
                  <a16:creationId xmlns:a16="http://schemas.microsoft.com/office/drawing/2014/main" id="{8F3A23A4-D528-8040-566C-85048C102146}"/>
                </a:ext>
              </a:extLst>
            </p:cNvPr>
            <p:cNvSpPr>
              <a:spLocks/>
            </p:cNvSpPr>
            <p:nvPr/>
          </p:nvSpPr>
          <p:spPr>
            <a:xfrm>
              <a:off x="7734300" y="5029200"/>
              <a:ext cx="3448050" cy="0"/>
            </a:xfrm>
            <a:prstGeom prst="line">
              <a:avLst/>
            </a:prstGeom>
            <a:noFill/>
            <a:ln w="17145">
              <a:solidFill>
                <a:srgbClr val="444444"/>
              </a:solidFill>
            </a:ln>
          </p:spPr>
          <p:txBody>
            <a:bodyPr/>
            <a:lstStyle/>
            <a:p>
              <a:endParaRPr lang="en-US" dirty="0"/>
            </a:p>
          </p:txBody>
        </p:sp>
        <p:sp>
          <p:nvSpPr>
            <p:cNvPr id="104" name="Magic::line-89">
              <a:extLst>
                <a:ext uri="{FF2B5EF4-FFF2-40B4-BE49-F238E27FC236}">
                  <a16:creationId xmlns:a16="http://schemas.microsoft.com/office/drawing/2014/main" id="{EE029FB2-5F81-C2A3-752C-B5AB69A9B6A9}"/>
                </a:ext>
              </a:extLst>
            </p:cNvPr>
            <p:cNvSpPr>
              <a:spLocks/>
            </p:cNvSpPr>
            <p:nvPr/>
          </p:nvSpPr>
          <p:spPr>
            <a:xfrm>
              <a:off x="7734300" y="5295900"/>
              <a:ext cx="3448050" cy="0"/>
            </a:xfrm>
            <a:prstGeom prst="line">
              <a:avLst/>
            </a:prstGeom>
            <a:noFill/>
            <a:ln w="17145">
              <a:solidFill>
                <a:srgbClr val="444444"/>
              </a:solidFill>
            </a:ln>
          </p:spPr>
          <p:txBody>
            <a:bodyPr/>
            <a:lstStyle/>
            <a:p>
              <a:endParaRPr lang="en-US"/>
            </a:p>
          </p:txBody>
        </p:sp>
        <p:sp>
          <p:nvSpPr>
            <p:cNvPr id="105" name="Magic::gate-90">
              <a:extLst>
                <a:ext uri="{FF2B5EF4-FFF2-40B4-BE49-F238E27FC236}">
                  <a16:creationId xmlns:a16="http://schemas.microsoft.com/office/drawing/2014/main" id="{C14A03C8-CFE5-220F-B50B-3C6FF78E4867}"/>
                </a:ext>
              </a:extLst>
            </p:cNvPr>
            <p:cNvSpPr>
              <a:spLocks/>
            </p:cNvSpPr>
            <p:nvPr/>
          </p:nvSpPr>
          <p:spPr>
            <a:xfrm>
              <a:off x="7862888" y="4381500"/>
              <a:ext cx="695325" cy="1028700"/>
            </a:xfrm>
            <a:prstGeom prst="rect">
              <a:avLst/>
            </a:prstGeom>
            <a:solidFill>
              <a:srgbClr val="ECEEF1"/>
            </a:solidFill>
            <a:ln w="16193">
              <a:solidFill>
                <a:srgbClr val="888E96"/>
              </a:solidFill>
            </a:ln>
          </p:spPr>
          <p:txBody>
            <a:bodyPr wrap="none" lIns="0" tIns="0" rIns="0" bIns="0" anchor="ctr"/>
            <a:lstStyle/>
            <a:p>
              <a:pPr algn="ctr">
                <a:defRPr sz="1275">
                  <a:solidFill>
                    <a:srgbClr val="888E96"/>
                  </a:solidFill>
                  <a:latin typeface="Calibri"/>
                  <a:ea typeface="Calibri"/>
                  <a:cs typeface="Calibri"/>
                </a:defRPr>
              </a:pPr>
              <a:r>
                <a:rPr sz="1275">
                  <a:solidFill>
                    <a:srgbClr val="888E96"/>
                  </a:solidFill>
                  <a:latin typeface="Calibri"/>
                  <a:ea typeface="Calibri"/>
                  <a:cs typeface="Calibri"/>
                </a:rPr>
                <a:t>Clifford</a:t>
              </a:r>
            </a:p>
          </p:txBody>
        </p:sp>
        <p:sp>
          <p:nvSpPr>
            <p:cNvPr id="106" name="Magic::gate-91">
              <a:extLst>
                <a:ext uri="{FF2B5EF4-FFF2-40B4-BE49-F238E27FC236}">
                  <a16:creationId xmlns:a16="http://schemas.microsoft.com/office/drawing/2014/main" id="{61BA011D-132D-EAEB-CA73-C5380FC5DA1A}"/>
                </a:ext>
              </a:extLst>
            </p:cNvPr>
            <p:cNvSpPr>
              <a:spLocks/>
            </p:cNvSpPr>
            <p:nvPr/>
          </p:nvSpPr>
          <p:spPr>
            <a:xfrm>
              <a:off x="8896350" y="4400550"/>
              <a:ext cx="190500" cy="457200"/>
            </a:xfrm>
            <a:prstGeom prst="rect">
              <a:avLst/>
            </a:prstGeom>
            <a:solidFill>
              <a:srgbClr val="ECE2F3"/>
            </a:solidFill>
            <a:ln w="16193">
              <a:solidFill>
                <a:srgbClr val="7030A0"/>
              </a:solidFill>
            </a:ln>
          </p:spPr>
          <p:txBody>
            <a:bodyPr/>
            <a:lstStyle/>
            <a:p>
              <a:endParaRPr lang="en-US"/>
            </a:p>
          </p:txBody>
        </p:sp>
        <p:sp>
          <p:nvSpPr>
            <p:cNvPr id="107" name="Magic::gate-92">
              <a:extLst>
                <a:ext uri="{FF2B5EF4-FFF2-40B4-BE49-F238E27FC236}">
                  <a16:creationId xmlns:a16="http://schemas.microsoft.com/office/drawing/2014/main" id="{D4B3D494-788D-064B-8187-4287812AAC65}"/>
                </a:ext>
              </a:extLst>
            </p:cNvPr>
            <p:cNvSpPr>
              <a:spLocks/>
            </p:cNvSpPr>
            <p:nvPr/>
          </p:nvSpPr>
          <p:spPr>
            <a:xfrm>
              <a:off x="8896350" y="5195888"/>
              <a:ext cx="190500" cy="200025"/>
            </a:xfrm>
            <a:prstGeom prst="rect">
              <a:avLst/>
            </a:prstGeom>
            <a:solidFill>
              <a:srgbClr val="ECE2F3"/>
            </a:solidFill>
            <a:ln w="16193">
              <a:solidFill>
                <a:srgbClr val="7030A0"/>
              </a:solidFill>
            </a:ln>
          </p:spPr>
          <p:txBody>
            <a:bodyPr/>
            <a:lstStyle/>
            <a:p>
              <a:endParaRPr lang="en-US"/>
            </a:p>
          </p:txBody>
        </p:sp>
        <p:sp>
          <p:nvSpPr>
            <p:cNvPr id="108" name="Magic::gate-93">
              <a:extLst>
                <a:ext uri="{FF2B5EF4-FFF2-40B4-BE49-F238E27FC236}">
                  <a16:creationId xmlns:a16="http://schemas.microsoft.com/office/drawing/2014/main" id="{4D14FCCE-5115-A1B4-DE08-8334D0EEB420}"/>
                </a:ext>
              </a:extLst>
            </p:cNvPr>
            <p:cNvSpPr>
              <a:spLocks/>
            </p:cNvSpPr>
            <p:nvPr/>
          </p:nvSpPr>
          <p:spPr>
            <a:xfrm>
              <a:off x="9182100" y="4395788"/>
              <a:ext cx="190500" cy="200025"/>
            </a:xfrm>
            <a:prstGeom prst="rect">
              <a:avLst/>
            </a:prstGeom>
            <a:solidFill>
              <a:srgbClr val="ECE2F3"/>
            </a:solidFill>
            <a:ln w="16193">
              <a:solidFill>
                <a:srgbClr val="7030A0"/>
              </a:solidFill>
            </a:ln>
          </p:spPr>
          <p:txBody>
            <a:bodyPr/>
            <a:lstStyle/>
            <a:p>
              <a:endParaRPr lang="en-US"/>
            </a:p>
          </p:txBody>
        </p:sp>
        <p:sp>
          <p:nvSpPr>
            <p:cNvPr id="109" name="Magic::gate-94">
              <a:extLst>
                <a:ext uri="{FF2B5EF4-FFF2-40B4-BE49-F238E27FC236}">
                  <a16:creationId xmlns:a16="http://schemas.microsoft.com/office/drawing/2014/main" id="{064914C5-9EF5-57E7-F3AB-AFFFF3481434}"/>
                </a:ext>
              </a:extLst>
            </p:cNvPr>
            <p:cNvSpPr>
              <a:spLocks/>
            </p:cNvSpPr>
            <p:nvPr/>
          </p:nvSpPr>
          <p:spPr>
            <a:xfrm>
              <a:off x="9182100" y="4800600"/>
              <a:ext cx="190500" cy="457200"/>
            </a:xfrm>
            <a:prstGeom prst="rect">
              <a:avLst/>
            </a:prstGeom>
            <a:solidFill>
              <a:srgbClr val="ECE2F3"/>
            </a:solidFill>
            <a:ln w="16193">
              <a:solidFill>
                <a:srgbClr val="7030A0"/>
              </a:solidFill>
            </a:ln>
          </p:spPr>
          <p:txBody>
            <a:bodyPr/>
            <a:lstStyle/>
            <a:p>
              <a:endParaRPr lang="en-US"/>
            </a:p>
          </p:txBody>
        </p:sp>
        <p:sp>
          <p:nvSpPr>
            <p:cNvPr id="110" name="Magic::gate-95">
              <a:extLst>
                <a:ext uri="{FF2B5EF4-FFF2-40B4-BE49-F238E27FC236}">
                  <a16:creationId xmlns:a16="http://schemas.microsoft.com/office/drawing/2014/main" id="{C09FBE27-5CCB-1C31-8EF6-7F39F4379406}"/>
                </a:ext>
              </a:extLst>
            </p:cNvPr>
            <p:cNvSpPr>
              <a:spLocks/>
            </p:cNvSpPr>
            <p:nvPr/>
          </p:nvSpPr>
          <p:spPr>
            <a:xfrm>
              <a:off x="9472613" y="4381500"/>
              <a:ext cx="695325" cy="1028700"/>
            </a:xfrm>
            <a:prstGeom prst="rect">
              <a:avLst/>
            </a:prstGeom>
            <a:solidFill>
              <a:srgbClr val="ECEEF1"/>
            </a:solidFill>
            <a:ln w="16193">
              <a:solidFill>
                <a:srgbClr val="888E96"/>
              </a:solidFill>
            </a:ln>
          </p:spPr>
          <p:txBody>
            <a:bodyPr wrap="none" lIns="0" tIns="0" rIns="0" bIns="0" anchor="ctr"/>
            <a:lstStyle/>
            <a:p>
              <a:pPr algn="ctr">
                <a:defRPr sz="1275">
                  <a:solidFill>
                    <a:srgbClr val="888E96"/>
                  </a:solidFill>
                  <a:latin typeface="Calibri"/>
                  <a:ea typeface="Calibri"/>
                  <a:cs typeface="Calibri"/>
                </a:defRPr>
              </a:pPr>
              <a:r>
                <a:rPr sz="1275" dirty="0">
                  <a:solidFill>
                    <a:srgbClr val="888E96"/>
                  </a:solidFill>
                  <a:latin typeface="Calibri"/>
                  <a:ea typeface="Calibri"/>
                  <a:cs typeface="Calibri"/>
                </a:rPr>
                <a:t>Clifford</a:t>
              </a:r>
            </a:p>
          </p:txBody>
        </p:sp>
        <p:sp>
          <p:nvSpPr>
            <p:cNvPr id="111" name="Magic::gate-96">
              <a:extLst>
                <a:ext uri="{FF2B5EF4-FFF2-40B4-BE49-F238E27FC236}">
                  <a16:creationId xmlns:a16="http://schemas.microsoft.com/office/drawing/2014/main" id="{681807B3-70A0-63F4-0F96-FF657C12FDB3}"/>
                </a:ext>
              </a:extLst>
            </p:cNvPr>
            <p:cNvSpPr>
              <a:spLocks/>
            </p:cNvSpPr>
            <p:nvPr/>
          </p:nvSpPr>
          <p:spPr>
            <a:xfrm>
              <a:off x="10467975" y="4395788"/>
              <a:ext cx="190500" cy="200025"/>
            </a:xfrm>
            <a:prstGeom prst="rect">
              <a:avLst/>
            </a:prstGeom>
            <a:solidFill>
              <a:srgbClr val="ECE2F3"/>
            </a:solidFill>
            <a:ln w="16193">
              <a:solidFill>
                <a:srgbClr val="7030A0"/>
              </a:solidFill>
            </a:ln>
          </p:spPr>
          <p:txBody>
            <a:bodyPr/>
            <a:lstStyle/>
            <a:p>
              <a:endParaRPr lang="en-US"/>
            </a:p>
          </p:txBody>
        </p:sp>
        <p:sp>
          <p:nvSpPr>
            <p:cNvPr id="112" name="Magic::gate-97">
              <a:extLst>
                <a:ext uri="{FF2B5EF4-FFF2-40B4-BE49-F238E27FC236}">
                  <a16:creationId xmlns:a16="http://schemas.microsoft.com/office/drawing/2014/main" id="{52173ACB-22BB-F182-863C-59965F4BB454}"/>
                </a:ext>
              </a:extLst>
            </p:cNvPr>
            <p:cNvSpPr>
              <a:spLocks/>
            </p:cNvSpPr>
            <p:nvPr/>
          </p:nvSpPr>
          <p:spPr>
            <a:xfrm>
              <a:off x="10467975" y="4933950"/>
              <a:ext cx="190500" cy="457200"/>
            </a:xfrm>
            <a:prstGeom prst="rect">
              <a:avLst/>
            </a:prstGeom>
            <a:solidFill>
              <a:srgbClr val="ECE2F3"/>
            </a:solidFill>
            <a:ln w="16193">
              <a:solidFill>
                <a:srgbClr val="7030A0"/>
              </a:solidFill>
            </a:ln>
          </p:spPr>
          <p:txBody>
            <a:bodyPr/>
            <a:lstStyle/>
            <a:p>
              <a:endParaRPr lang="en-US"/>
            </a:p>
          </p:txBody>
        </p:sp>
        <p:sp>
          <p:nvSpPr>
            <p:cNvPr id="113" name="Magic::gate-98">
              <a:extLst>
                <a:ext uri="{FF2B5EF4-FFF2-40B4-BE49-F238E27FC236}">
                  <a16:creationId xmlns:a16="http://schemas.microsoft.com/office/drawing/2014/main" id="{AE85051C-0D9A-F39B-7BA4-245E56E9C2E3}"/>
                </a:ext>
              </a:extLst>
            </p:cNvPr>
            <p:cNvSpPr>
              <a:spLocks/>
            </p:cNvSpPr>
            <p:nvPr/>
          </p:nvSpPr>
          <p:spPr>
            <a:xfrm>
              <a:off x="10753725" y="4662488"/>
              <a:ext cx="190500" cy="200025"/>
            </a:xfrm>
            <a:prstGeom prst="rect">
              <a:avLst/>
            </a:prstGeom>
            <a:solidFill>
              <a:srgbClr val="ECE2F3"/>
            </a:solidFill>
            <a:ln w="16193">
              <a:solidFill>
                <a:srgbClr val="7030A0"/>
              </a:solidFill>
            </a:ln>
          </p:spPr>
          <p:txBody>
            <a:bodyPr/>
            <a:lstStyle/>
            <a:p>
              <a:endParaRPr lang="en-US"/>
            </a:p>
          </p:txBody>
        </p:sp>
        <p:sp>
          <p:nvSpPr>
            <p:cNvPr id="114" name="Magic::label-99">
              <a:extLst>
                <a:ext uri="{FF2B5EF4-FFF2-40B4-BE49-F238E27FC236}">
                  <a16:creationId xmlns:a16="http://schemas.microsoft.com/office/drawing/2014/main" id="{E5EB2EDF-D8CB-584C-04E5-D03579F49AEB}"/>
                </a:ext>
              </a:extLst>
            </p:cNvPr>
            <p:cNvSpPr>
              <a:spLocks/>
            </p:cNvSpPr>
            <p:nvPr/>
          </p:nvSpPr>
          <p:spPr>
            <a:xfrm>
              <a:off x="7658100" y="5543550"/>
              <a:ext cx="360045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lang="en-US" sz="2175" dirty="0">
                  <a:solidFill>
                    <a:srgbClr val="161616"/>
                  </a:solidFill>
                  <a:latin typeface="Calibri"/>
                  <a:ea typeface="Calibri"/>
                  <a:cs typeface="Calibri"/>
                </a:rPr>
                <a:t>T-depth/</a:t>
              </a:r>
              <a:r>
                <a:rPr sz="2175" dirty="0">
                  <a:solidFill>
                    <a:srgbClr val="161616"/>
                  </a:solidFill>
                  <a:latin typeface="Calibri"/>
                  <a:ea typeface="Calibri"/>
                  <a:cs typeface="Calibri"/>
                </a:rPr>
                <a:t>Magic hierarchy</a:t>
              </a:r>
            </a:p>
          </p:txBody>
        </p:sp>
      </p:grpSp>
      <p:pic>
        <p:nvPicPr>
          <p:cNvPr id="5" name="Picture 2" descr="Analog simulators of quantum chemistry – QUINFOG">
            <a:extLst>
              <a:ext uri="{FF2B5EF4-FFF2-40B4-BE49-F238E27FC236}">
                <a16:creationId xmlns:a16="http://schemas.microsoft.com/office/drawing/2014/main" id="{0D48BE0F-0225-B5B7-4DA4-6B55B95C4A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892" y="4078005"/>
            <a:ext cx="2724520" cy="15448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5DC79B1-AF7E-3691-8D2D-EB3B87166B93}"/>
              </a:ext>
            </a:extLst>
          </p:cNvPr>
          <p:cNvSpPr txBox="1"/>
          <p:nvPr/>
        </p:nvSpPr>
        <p:spPr>
          <a:xfrm>
            <a:off x="477551" y="5723714"/>
            <a:ext cx="2933202" cy="646331"/>
          </a:xfrm>
          <a:prstGeom prst="rect">
            <a:avLst/>
          </a:prstGeom>
          <a:noFill/>
        </p:spPr>
        <p:txBody>
          <a:bodyPr wrap="square" rtlCol="0">
            <a:spAutoFit/>
          </a:bodyPr>
          <a:lstStyle/>
          <a:p>
            <a:pPr algn="ctr"/>
            <a:r>
              <a:rPr lang="en-US" dirty="0"/>
              <a:t>O(1)-time Hamiltonian</a:t>
            </a:r>
            <a:br>
              <a:rPr lang="en-US" dirty="0"/>
            </a:br>
            <a:r>
              <a:rPr lang="en-US" dirty="0"/>
              <a:t>simulators</a:t>
            </a:r>
          </a:p>
        </p:txBody>
      </p:sp>
      <p:pic>
        <p:nvPicPr>
          <p:cNvPr id="3" name="Picture 2">
            <a:extLst>
              <a:ext uri="{FF2B5EF4-FFF2-40B4-BE49-F238E27FC236}">
                <a16:creationId xmlns:a16="http://schemas.microsoft.com/office/drawing/2014/main" id="{04D3DED8-AC52-79D6-3C36-928D85F4C8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2097" y="6973990"/>
            <a:ext cx="3056443" cy="114935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84C31A2B-9B08-9771-4272-CBEEDDE153F8}"/>
              </a:ext>
            </a:extLst>
          </p:cNvPr>
          <p:cNvSpPr/>
          <p:nvPr/>
        </p:nvSpPr>
        <p:spPr>
          <a:xfrm>
            <a:off x="4238368" y="1514901"/>
            <a:ext cx="7785310" cy="4855144"/>
          </a:xfrm>
          <a:prstGeom prst="rect">
            <a:avLst/>
          </a:prstGeom>
          <a:solidFill>
            <a:srgbClr val="FFFFFF">
              <a:alpha val="8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FA635ED9-D9AA-B85D-4509-90DA888BB4A9}"/>
              </a:ext>
            </a:extLst>
          </p:cNvPr>
          <p:cNvSpPr/>
          <p:nvPr/>
        </p:nvSpPr>
        <p:spPr>
          <a:xfrm>
            <a:off x="581892" y="4078005"/>
            <a:ext cx="7785310" cy="4855144"/>
          </a:xfrm>
          <a:prstGeom prst="rect">
            <a:avLst/>
          </a:prstGeom>
          <a:solidFill>
            <a:srgbClr val="FFFFFF">
              <a:alpha val="8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741184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6AA2E-D8CD-BABD-332D-94EB9811A439}"/>
              </a:ext>
            </a:extLst>
          </p:cNvPr>
          <p:cNvSpPr>
            <a:spLocks noGrp="1"/>
          </p:cNvSpPr>
          <p:nvPr>
            <p:ph type="title"/>
          </p:nvPr>
        </p:nvSpPr>
        <p:spPr/>
        <p:txBody>
          <a:bodyPr/>
          <a:lstStyle/>
          <a:p>
            <a:r>
              <a:rPr lang="en-US" dirty="0"/>
              <a:t>QNC</a:t>
            </a:r>
            <a:r>
              <a:rPr lang="en-US" baseline="30000" dirty="0"/>
              <a:t>0  </a:t>
            </a:r>
            <a:r>
              <a:rPr lang="en-US" dirty="0"/>
              <a:t>circuits</a:t>
            </a:r>
          </a:p>
        </p:txBody>
      </p:sp>
      <mc:AlternateContent xmlns:mc="http://schemas.openxmlformats.org/markup-compatibility/2006">
        <mc:Choice xmlns:a14="http://schemas.microsoft.com/office/drawing/2010/main" Requires="a14">
          <p:sp>
            <p:nvSpPr>
              <p:cNvPr id="69" name="TextBox 68">
                <a:extLst>
                  <a:ext uri="{FF2B5EF4-FFF2-40B4-BE49-F238E27FC236}">
                    <a16:creationId xmlns:a16="http://schemas.microsoft.com/office/drawing/2014/main" id="{239CC605-9EE0-64D1-B4D5-6B01A71372D3}"/>
                  </a:ext>
                </a:extLst>
              </p:cNvPr>
              <p:cNvSpPr txBox="1"/>
              <p:nvPr/>
            </p:nvSpPr>
            <p:spPr>
              <a:xfrm>
                <a:off x="794728" y="1662002"/>
                <a:ext cx="9011257" cy="461665"/>
              </a:xfrm>
              <a:prstGeom prst="rect">
                <a:avLst/>
              </a:prstGeom>
              <a:noFill/>
            </p:spPr>
            <p:txBody>
              <a:bodyPr wrap="square">
                <a:spAutoFit/>
              </a:bodyPr>
              <a:lstStyle/>
              <a:p>
                <a:r>
                  <a:rPr lang="en-US" sz="2400" dirty="0"/>
                  <a:t>Unitary circuits w/ 1- and 2-qubit gates, with depth independent of </a:t>
                </a:r>
                <a14:m>
                  <m:oMath xmlns:m="http://schemas.openxmlformats.org/officeDocument/2006/math">
                    <m:r>
                      <a:rPr lang="en-US" sz="2400" i="1">
                        <a:latin typeface="Cambria Math" panose="02040503050406030204" pitchFamily="18" charset="0"/>
                      </a:rPr>
                      <m:t>𝑛</m:t>
                    </m:r>
                  </m:oMath>
                </a14:m>
                <a:r>
                  <a:rPr lang="en-US" sz="2400" dirty="0"/>
                  <a:t>. </a:t>
                </a:r>
              </a:p>
            </p:txBody>
          </p:sp>
        </mc:Choice>
        <mc:Fallback>
          <p:sp>
            <p:nvSpPr>
              <p:cNvPr id="69" name="TextBox 68">
                <a:extLst>
                  <a:ext uri="{FF2B5EF4-FFF2-40B4-BE49-F238E27FC236}">
                    <a16:creationId xmlns:a16="http://schemas.microsoft.com/office/drawing/2014/main" id="{239CC605-9EE0-64D1-B4D5-6B01A71372D3}"/>
                  </a:ext>
                </a:extLst>
              </p:cNvPr>
              <p:cNvSpPr txBox="1">
                <a:spLocks noRot="1" noChangeAspect="1" noMove="1" noResize="1" noEditPoints="1" noAdjustHandles="1" noChangeArrowheads="1" noChangeShapeType="1" noTextEdit="1"/>
              </p:cNvSpPr>
              <p:nvPr/>
            </p:nvSpPr>
            <p:spPr>
              <a:xfrm>
                <a:off x="794728" y="1662002"/>
                <a:ext cx="9011257" cy="461665"/>
              </a:xfrm>
              <a:prstGeom prst="rect">
                <a:avLst/>
              </a:prstGeom>
              <a:blipFill>
                <a:blip r:embed="rId3"/>
                <a:stretch>
                  <a:fillRect l="-985" t="-8108" b="-29730"/>
                </a:stretch>
              </a:blipFill>
            </p:spPr>
            <p:txBody>
              <a:bodyPr/>
              <a:lstStyle/>
              <a:p>
                <a:r>
                  <a:rPr lang="en-US">
                    <a:noFill/>
                  </a:rPr>
                  <a:t> </a:t>
                </a:r>
              </a:p>
            </p:txBody>
          </p:sp>
        </mc:Fallback>
      </mc:AlternateContent>
      <p:pic>
        <p:nvPicPr>
          <p:cNvPr id="70" name="Picture 69">
            <a:extLst>
              <a:ext uri="{FF2B5EF4-FFF2-40B4-BE49-F238E27FC236}">
                <a16:creationId xmlns:a16="http://schemas.microsoft.com/office/drawing/2014/main" id="{2AD5DB34-2A1A-64D8-2539-F700CF19A0F6}"/>
              </a:ext>
            </a:extLst>
          </p:cNvPr>
          <p:cNvPicPr>
            <a:picLocks noChangeAspect="1"/>
          </p:cNvPicPr>
          <p:nvPr/>
        </p:nvPicPr>
        <p:blipFill>
          <a:blip r:embed="rId4"/>
          <a:stretch>
            <a:fillRect/>
          </a:stretch>
        </p:blipFill>
        <p:spPr>
          <a:xfrm>
            <a:off x="10162811" y="1690688"/>
            <a:ext cx="1433552" cy="2704814"/>
          </a:xfrm>
          <a:prstGeom prst="rect">
            <a:avLst/>
          </a:prstGeom>
        </p:spPr>
      </p:pic>
      <p:sp>
        <p:nvSpPr>
          <p:cNvPr id="4" name="Content Placeholder 2">
            <a:extLst>
              <a:ext uri="{FF2B5EF4-FFF2-40B4-BE49-F238E27FC236}">
                <a16:creationId xmlns:a16="http://schemas.microsoft.com/office/drawing/2014/main" id="{ED59312D-EC59-9AD7-7479-EB2001296952}"/>
              </a:ext>
            </a:extLst>
          </p:cNvPr>
          <p:cNvSpPr txBox="1">
            <a:spLocks/>
          </p:cNvSpPr>
          <p:nvPr/>
        </p:nvSpPr>
        <p:spPr>
          <a:xfrm>
            <a:off x="838200" y="2587546"/>
            <a:ext cx="8738286" cy="150063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solidFill>
                  <a:srgbClr val="00B050"/>
                </a:solidFill>
              </a:rPr>
              <a:t>Powerful</a:t>
            </a:r>
            <a:r>
              <a:rPr lang="en-US" sz="2400" dirty="0"/>
              <a:t>: QNC</a:t>
            </a:r>
            <a:r>
              <a:rPr lang="en-US" sz="2400" baseline="30000" dirty="0"/>
              <a:t>0</a:t>
            </a:r>
            <a:r>
              <a:rPr lang="en-US" sz="2400" dirty="0"/>
              <a:t> circuits can generate probability distributions that cannot be classically sampled from (under plausible complexity assumptions). </a:t>
            </a:r>
          </a:p>
        </p:txBody>
      </p:sp>
      <p:sp>
        <p:nvSpPr>
          <p:cNvPr id="5" name="TextBox 4">
            <a:extLst>
              <a:ext uri="{FF2B5EF4-FFF2-40B4-BE49-F238E27FC236}">
                <a16:creationId xmlns:a16="http://schemas.microsoft.com/office/drawing/2014/main" id="{1C868624-07AB-B106-A43E-4A29F6176EDC}"/>
              </a:ext>
            </a:extLst>
          </p:cNvPr>
          <p:cNvSpPr txBox="1"/>
          <p:nvPr/>
        </p:nvSpPr>
        <p:spPr>
          <a:xfrm>
            <a:off x="3885816" y="3606628"/>
            <a:ext cx="6098582" cy="369332"/>
          </a:xfrm>
          <a:prstGeom prst="rect">
            <a:avLst/>
          </a:prstGeom>
          <a:noFill/>
        </p:spPr>
        <p:txBody>
          <a:bodyPr wrap="square">
            <a:spAutoFit/>
          </a:bodyPr>
          <a:lstStyle/>
          <a:p>
            <a:pPr marL="0" indent="0">
              <a:buNone/>
            </a:pPr>
            <a:r>
              <a:rPr lang="en-US" sz="1800" dirty="0">
                <a:solidFill>
                  <a:schemeClr val="bg1">
                    <a:lumMod val="50000"/>
                  </a:schemeClr>
                </a:solidFill>
              </a:rPr>
              <a:t>(DiVincenzo-</a:t>
            </a:r>
            <a:r>
              <a:rPr lang="en-US" sz="1800" dirty="0" err="1">
                <a:solidFill>
                  <a:schemeClr val="bg1">
                    <a:lumMod val="50000"/>
                  </a:schemeClr>
                </a:solidFill>
              </a:rPr>
              <a:t>Terhal</a:t>
            </a:r>
            <a:r>
              <a:rPr lang="en-US" sz="1800" dirty="0">
                <a:solidFill>
                  <a:schemeClr val="bg1">
                    <a:lumMod val="50000"/>
                  </a:schemeClr>
                </a:solidFill>
              </a:rPr>
              <a:t> ’03, Bremner-</a:t>
            </a:r>
            <a:r>
              <a:rPr lang="en-US" sz="1800" dirty="0" err="1">
                <a:solidFill>
                  <a:schemeClr val="bg1">
                    <a:lumMod val="50000"/>
                  </a:schemeClr>
                </a:solidFill>
              </a:rPr>
              <a:t>Josza</a:t>
            </a:r>
            <a:r>
              <a:rPr lang="en-US" sz="1800" dirty="0">
                <a:solidFill>
                  <a:schemeClr val="bg1">
                    <a:lumMod val="50000"/>
                  </a:schemeClr>
                </a:solidFill>
              </a:rPr>
              <a:t>-Shepherd ‘09, …)</a:t>
            </a:r>
          </a:p>
        </p:txBody>
      </p:sp>
      <mc:AlternateContent xmlns:mc="http://schemas.openxmlformats.org/markup-compatibility/2006">
        <mc:Choice xmlns:a14="http://schemas.microsoft.com/office/drawing/2010/main" Requires="a14">
          <p:sp>
            <p:nvSpPr>
              <p:cNvPr id="8" name="Content Placeholder 2">
                <a:extLst>
                  <a:ext uri="{FF2B5EF4-FFF2-40B4-BE49-F238E27FC236}">
                    <a16:creationId xmlns:a16="http://schemas.microsoft.com/office/drawing/2014/main" id="{B2A8FCE3-42D6-8F66-E59A-D649CD40DBB8}"/>
                  </a:ext>
                </a:extLst>
              </p:cNvPr>
              <p:cNvSpPr txBox="1">
                <a:spLocks/>
              </p:cNvSpPr>
              <p:nvPr/>
            </p:nvSpPr>
            <p:spPr>
              <a:xfrm>
                <a:off x="838200" y="4823059"/>
                <a:ext cx="10616514" cy="239769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solidFill>
                      <a:srgbClr val="C00000"/>
                    </a:solidFill>
                  </a:rPr>
                  <a:t>Weak</a:t>
                </a:r>
                <a:r>
                  <a:rPr lang="en-US" sz="2400" dirty="0"/>
                  <a:t>: cannot generate states/distributions with long-range correlations, starting from product state.</a:t>
                </a:r>
              </a:p>
              <a:p>
                <a:r>
                  <a:rPr lang="en-US" sz="2400" dirty="0"/>
                  <a:t>Ex: </a:t>
                </a:r>
                <a14:m>
                  <m:oMath xmlns:m="http://schemas.openxmlformats.org/officeDocument/2006/math">
                    <m:f>
                      <m:fPr>
                        <m:ctrlPr>
                          <a:rPr lang="en-US" sz="2400" b="0" i="1" smtClean="0">
                            <a:latin typeface="Cambria Math" panose="02040503050406030204" pitchFamily="18" charset="0"/>
                          </a:rPr>
                        </m:ctrlPr>
                      </m:fPr>
                      <m:num>
                        <m:r>
                          <a:rPr lang="en-US" sz="2400" b="0" i="1" smtClean="0">
                            <a:latin typeface="Cambria Math" panose="02040503050406030204" pitchFamily="18" charset="0"/>
                          </a:rPr>
                          <m:t>1</m:t>
                        </m:r>
                      </m:num>
                      <m:den>
                        <m:rad>
                          <m:radPr>
                            <m:degHide m:val="on"/>
                            <m:ctrlPr>
                              <a:rPr lang="en-US" sz="2400" b="0" i="1" smtClean="0">
                                <a:latin typeface="Cambria Math" panose="02040503050406030204" pitchFamily="18" charset="0"/>
                              </a:rPr>
                            </m:ctrlPr>
                          </m:radPr>
                          <m:deg/>
                          <m:e>
                            <m:r>
                              <a:rPr lang="en-US" sz="2400" b="0" i="1" smtClean="0">
                                <a:latin typeface="Cambria Math" panose="02040503050406030204" pitchFamily="18" charset="0"/>
                              </a:rPr>
                              <m:t>2</m:t>
                            </m:r>
                          </m:e>
                        </m:rad>
                        <m:r>
                          <a:rPr lang="en-US" sz="2400" b="0" i="1" smtClean="0">
                            <a:latin typeface="Cambria Math" panose="02040503050406030204" pitchFamily="18" charset="0"/>
                          </a:rPr>
                          <m:t> </m:t>
                        </m:r>
                      </m:den>
                    </m:f>
                    <m:d>
                      <m:dPr>
                        <m:ctrlPr>
                          <a:rPr lang="en-US" sz="2400" b="0" i="1" smtClean="0">
                            <a:latin typeface="Cambria Math" panose="02040503050406030204" pitchFamily="18" charset="0"/>
                          </a:rPr>
                        </m:ctrlPr>
                      </m:dPr>
                      <m:e>
                        <m:d>
                          <m:dPr>
                            <m:begChr m:val="|"/>
                            <m:endChr m:val="⟩"/>
                            <m:ctrlPr>
                              <a:rPr lang="en-US" sz="2400" b="0" i="1" smtClean="0">
                                <a:latin typeface="Cambria Math" panose="02040503050406030204" pitchFamily="18" charset="0"/>
                              </a:rPr>
                            </m:ctrlPr>
                          </m:dPr>
                          <m:e>
                            <m:r>
                              <a:rPr lang="en-US" sz="2400" b="0" i="1" smtClean="0">
                                <a:latin typeface="Cambria Math" panose="02040503050406030204" pitchFamily="18" charset="0"/>
                              </a:rPr>
                              <m:t>00⋯0</m:t>
                            </m:r>
                          </m:e>
                        </m:d>
                        <m:r>
                          <a:rPr lang="en-US" sz="2400" b="0" i="1" smtClean="0">
                            <a:latin typeface="Cambria Math" panose="02040503050406030204" pitchFamily="18" charset="0"/>
                          </a:rPr>
                          <m:t>+|11⋯1⟩</m:t>
                        </m:r>
                      </m:e>
                    </m:d>
                  </m:oMath>
                </a14:m>
                <a:r>
                  <a:rPr lang="en-US" sz="2400" dirty="0"/>
                  <a:t>, aka the ”Cat state”.</a:t>
                </a:r>
              </a:p>
              <a:p>
                <a:endParaRPr lang="en-US" sz="2400" dirty="0"/>
              </a:p>
            </p:txBody>
          </p:sp>
        </mc:Choice>
        <mc:Fallback>
          <p:sp>
            <p:nvSpPr>
              <p:cNvPr id="8" name="Content Placeholder 2">
                <a:extLst>
                  <a:ext uri="{FF2B5EF4-FFF2-40B4-BE49-F238E27FC236}">
                    <a16:creationId xmlns:a16="http://schemas.microsoft.com/office/drawing/2014/main" id="{B2A8FCE3-42D6-8F66-E59A-D649CD40DBB8}"/>
                  </a:ext>
                </a:extLst>
              </p:cNvPr>
              <p:cNvSpPr txBox="1">
                <a:spLocks noRot="1" noChangeAspect="1" noMove="1" noResize="1" noEditPoints="1" noAdjustHandles="1" noChangeArrowheads="1" noChangeShapeType="1" noTextEdit="1"/>
              </p:cNvSpPr>
              <p:nvPr/>
            </p:nvSpPr>
            <p:spPr>
              <a:xfrm>
                <a:off x="838200" y="4823059"/>
                <a:ext cx="10616514" cy="2397699"/>
              </a:xfrm>
              <a:prstGeom prst="rect">
                <a:avLst/>
              </a:prstGeom>
              <a:blipFill>
                <a:blip r:embed="rId5"/>
                <a:stretch>
                  <a:fillRect l="-957" t="-3158"/>
                </a:stretch>
              </a:blipFill>
            </p:spPr>
            <p:txBody>
              <a:bodyPr/>
              <a:lstStyle/>
              <a:p>
                <a:r>
                  <a:rPr lang="en-US">
                    <a:noFill/>
                  </a:rPr>
                  <a:t> </a:t>
                </a:r>
              </a:p>
            </p:txBody>
          </p:sp>
        </mc:Fallback>
      </mc:AlternateContent>
    </p:spTree>
    <p:extLst>
      <p:ext uri="{BB962C8B-B14F-4D97-AF65-F5344CB8AC3E}">
        <p14:creationId xmlns:p14="http://schemas.microsoft.com/office/powerpoint/2010/main" val="3800075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2873D-8267-E1BA-437F-BDCB99E6D85F}"/>
            </a:ext>
          </a:extLst>
        </p:cNvPr>
        <p:cNvGrpSpPr/>
        <p:nvPr/>
      </p:nvGrpSpPr>
      <p:grpSpPr>
        <a:xfrm>
          <a:off x="0" y="0"/>
          <a:ext cx="0" cy="0"/>
          <a:chOff x="0" y="0"/>
          <a:chExt cx="0" cy="0"/>
        </a:xfrm>
      </p:grpSpPr>
      <p:sp>
        <p:nvSpPr>
          <p:cNvPr id="17" name="Rounded Rectangle 16">
            <a:extLst>
              <a:ext uri="{FF2B5EF4-FFF2-40B4-BE49-F238E27FC236}">
                <a16:creationId xmlns:a16="http://schemas.microsoft.com/office/drawing/2014/main" id="{6C33659A-7EC0-E421-19BE-2306A6738591}"/>
              </a:ext>
            </a:extLst>
          </p:cNvPr>
          <p:cNvSpPr/>
          <p:nvPr/>
        </p:nvSpPr>
        <p:spPr>
          <a:xfrm>
            <a:off x="548876" y="2844470"/>
            <a:ext cx="9088116" cy="2032331"/>
          </a:xfrm>
          <a:prstGeom prst="roundRect">
            <a:avLst/>
          </a:prstGeom>
          <a:solidFill>
            <a:schemeClr val="accent6">
              <a:lumMod val="20000"/>
              <a:lumOff val="80000"/>
              <a:alpha val="98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67C3BC-B91A-B995-36C9-FCB6959B08FE}"/>
              </a:ext>
            </a:extLst>
          </p:cNvPr>
          <p:cNvSpPr>
            <a:spLocks noGrp="1"/>
          </p:cNvSpPr>
          <p:nvPr>
            <p:ph type="title"/>
          </p:nvPr>
        </p:nvSpPr>
        <p:spPr/>
        <p:txBody>
          <a:bodyPr/>
          <a:lstStyle/>
          <a:p>
            <a:r>
              <a:rPr lang="en-US" dirty="0"/>
              <a:t>The </a:t>
            </a:r>
            <a:r>
              <a:rPr lang="en-US" dirty="0" err="1"/>
              <a:t>lightcone</a:t>
            </a:r>
            <a:r>
              <a:rPr lang="en-US" dirty="0"/>
              <a:t> argument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8F7B81E-9849-7751-13DA-5C62A270F45B}"/>
                  </a:ext>
                </a:extLst>
              </p:cNvPr>
              <p:cNvSpPr>
                <a:spLocks noGrp="1"/>
              </p:cNvSpPr>
              <p:nvPr>
                <p:ph idx="1"/>
              </p:nvPr>
            </p:nvSpPr>
            <p:spPr>
              <a:xfrm>
                <a:off x="838200" y="2002088"/>
                <a:ext cx="10515600" cy="1738985"/>
              </a:xfrm>
            </p:spPr>
            <p:txBody>
              <a:bodyPr>
                <a:normAutofit/>
              </a:bodyPr>
              <a:lstStyle/>
              <a:p>
                <a:pPr marL="0" indent="0">
                  <a:buNone/>
                </a:pPr>
                <a:r>
                  <a:rPr lang="en-US" sz="2600" dirty="0" err="1"/>
                  <a:t>Lightcone</a:t>
                </a:r>
                <a:r>
                  <a:rPr lang="en-US" sz="2600" dirty="0"/>
                  <a:t>(output qubit) = set of gates connected to it</a:t>
                </a:r>
              </a:p>
              <a:p>
                <a:pPr marL="0" indent="0">
                  <a:buNone/>
                </a:pPr>
                <a:endParaRPr lang="en-US" sz="2600" dirty="0"/>
              </a:p>
              <a:p>
                <a:pPr marL="0" indent="0">
                  <a:buNone/>
                </a:pPr>
                <a:r>
                  <a:rPr lang="en-US" sz="2600" b="1" dirty="0">
                    <a:solidFill>
                      <a:srgbClr val="C00000"/>
                    </a:solidFill>
                  </a:rPr>
                  <a:t>Key idea</a:t>
                </a:r>
                <a:r>
                  <a:rPr lang="en-US" sz="2600" dirty="0"/>
                  <a:t>: depth-</a:t>
                </a:r>
                <a14:m>
                  <m:oMath xmlns:m="http://schemas.openxmlformats.org/officeDocument/2006/math">
                    <m:r>
                      <a:rPr lang="en-US" sz="2600" b="0" i="1" smtClean="0">
                        <a:latin typeface="Cambria Math" panose="02040503050406030204" pitchFamily="18" charset="0"/>
                      </a:rPr>
                      <m:t>𝑑</m:t>
                    </m:r>
                  </m:oMath>
                </a14:m>
                <a:r>
                  <a:rPr lang="en-US" sz="2600" dirty="0"/>
                  <a:t> circuits have </a:t>
                </a:r>
                <a:r>
                  <a:rPr lang="en-US" sz="2600" dirty="0" err="1"/>
                  <a:t>lightcones</a:t>
                </a:r>
                <a:r>
                  <a:rPr lang="en-US" sz="2600" dirty="0"/>
                  <a:t> of size </a:t>
                </a:r>
                <a14:m>
                  <m:oMath xmlns:m="http://schemas.openxmlformats.org/officeDocument/2006/math">
                    <m:sSup>
                      <m:sSupPr>
                        <m:ctrlPr>
                          <a:rPr lang="en-US" sz="2600" b="0" i="1" smtClean="0">
                            <a:latin typeface="Cambria Math" panose="02040503050406030204" pitchFamily="18" charset="0"/>
                          </a:rPr>
                        </m:ctrlPr>
                      </m:sSupPr>
                      <m:e>
                        <m:r>
                          <a:rPr lang="en-US" sz="2600" b="0" i="1" smtClean="0">
                            <a:latin typeface="Cambria Math" panose="02040503050406030204" pitchFamily="18" charset="0"/>
                          </a:rPr>
                          <m:t>2</m:t>
                        </m:r>
                      </m:e>
                      <m:sup>
                        <m:r>
                          <a:rPr lang="en-US" sz="2600" b="0" i="1" smtClean="0">
                            <a:latin typeface="Cambria Math" panose="02040503050406030204" pitchFamily="18" charset="0"/>
                          </a:rPr>
                          <m:t>𝑂</m:t>
                        </m:r>
                        <m:r>
                          <a:rPr lang="en-US" sz="2600" b="0" i="1" smtClean="0">
                            <a:latin typeface="Cambria Math" panose="02040503050406030204" pitchFamily="18" charset="0"/>
                          </a:rPr>
                          <m:t>(</m:t>
                        </m:r>
                        <m:r>
                          <a:rPr lang="en-US" sz="2600" b="0" i="1" smtClean="0">
                            <a:latin typeface="Cambria Math" panose="02040503050406030204" pitchFamily="18" charset="0"/>
                          </a:rPr>
                          <m:t>𝑑</m:t>
                        </m:r>
                        <m:r>
                          <a:rPr lang="en-US" sz="2600" b="0" i="1" smtClean="0">
                            <a:latin typeface="Cambria Math" panose="02040503050406030204" pitchFamily="18" charset="0"/>
                          </a:rPr>
                          <m:t>)</m:t>
                        </m:r>
                      </m:sup>
                    </m:sSup>
                  </m:oMath>
                </a14:m>
                <a:endParaRPr lang="en-US" sz="2600" dirty="0"/>
              </a:p>
            </p:txBody>
          </p:sp>
        </mc:Choice>
        <mc:Fallback xmlns="">
          <p:sp>
            <p:nvSpPr>
              <p:cNvPr id="3" name="Content Placeholder 2">
                <a:extLst>
                  <a:ext uri="{FF2B5EF4-FFF2-40B4-BE49-F238E27FC236}">
                    <a16:creationId xmlns:a16="http://schemas.microsoft.com/office/drawing/2014/main" id="{58F7B81E-9849-7751-13DA-5C62A270F45B}"/>
                  </a:ext>
                </a:extLst>
              </p:cNvPr>
              <p:cNvSpPr>
                <a:spLocks noGrp="1" noRot="1" noChangeAspect="1" noMove="1" noResize="1" noEditPoints="1" noAdjustHandles="1" noChangeArrowheads="1" noChangeShapeType="1" noTextEdit="1"/>
              </p:cNvSpPr>
              <p:nvPr>
                <p:ph idx="1"/>
              </p:nvPr>
            </p:nvSpPr>
            <p:spPr>
              <a:xfrm>
                <a:off x="838200" y="2002088"/>
                <a:ext cx="10515600" cy="1738985"/>
              </a:xfrm>
              <a:blipFill>
                <a:blip r:embed="rId2"/>
                <a:stretch>
                  <a:fillRect l="-1086" t="-5072"/>
                </a:stretch>
              </a:blipFill>
            </p:spPr>
            <p:txBody>
              <a:bodyPr/>
              <a:lstStyle/>
              <a:p>
                <a:r>
                  <a:rPr lang="en-US">
                    <a:noFill/>
                  </a:rPr>
                  <a:t> </a:t>
                </a:r>
              </a:p>
            </p:txBody>
          </p:sp>
        </mc:Fallback>
      </mc:AlternateContent>
      <p:sp>
        <p:nvSpPr>
          <p:cNvPr id="8" name="Content Placeholder 2">
            <a:extLst>
              <a:ext uri="{FF2B5EF4-FFF2-40B4-BE49-F238E27FC236}">
                <a16:creationId xmlns:a16="http://schemas.microsoft.com/office/drawing/2014/main" id="{43E6D662-079A-1575-FFE6-F1EAB088B122}"/>
              </a:ext>
            </a:extLst>
          </p:cNvPr>
          <p:cNvSpPr txBox="1">
            <a:spLocks/>
          </p:cNvSpPr>
          <p:nvPr/>
        </p:nvSpPr>
        <p:spPr>
          <a:xfrm>
            <a:off x="838200" y="3876011"/>
            <a:ext cx="8418095" cy="100079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600" dirty="0"/>
              <a:t>O</a:t>
            </a:r>
            <a:r>
              <a:rPr lang="en-US" sz="2400" dirty="0"/>
              <a:t>utput qubits with disjoint </a:t>
            </a:r>
            <a:r>
              <a:rPr lang="en-US" sz="2400" dirty="0" err="1"/>
              <a:t>lightcones</a:t>
            </a:r>
            <a:r>
              <a:rPr lang="en-US" sz="2400" dirty="0"/>
              <a:t> must be uncorrelated with each other.</a:t>
            </a:r>
          </a:p>
          <a:p>
            <a:pPr marL="0" indent="0">
              <a:buFont typeface="Arial" panose="020B0604020202020204" pitchFamily="34" charset="0"/>
              <a:buNone/>
            </a:pPr>
            <a:endParaRPr lang="en-US" sz="2400" dirty="0"/>
          </a:p>
          <a:p>
            <a:pPr marL="0" indent="0">
              <a:buFont typeface="Arial" panose="020B0604020202020204" pitchFamily="34" charset="0"/>
              <a:buNone/>
            </a:pPr>
            <a:endParaRPr lang="en-US" sz="2400" dirty="0"/>
          </a:p>
          <a:p>
            <a:pPr marL="0" indent="0">
              <a:buFont typeface="Arial" panose="020B0604020202020204" pitchFamily="34" charset="0"/>
              <a:buNone/>
            </a:pPr>
            <a:endParaRPr lang="en-US" sz="2600" dirty="0"/>
          </a:p>
        </p:txBody>
      </p:sp>
      <p:pic>
        <p:nvPicPr>
          <p:cNvPr id="9" name="Image" descr="Image">
            <a:extLst>
              <a:ext uri="{FF2B5EF4-FFF2-40B4-BE49-F238E27FC236}">
                <a16:creationId xmlns:a16="http://schemas.microsoft.com/office/drawing/2014/main" id="{6F4C0DA2-B54B-D8BA-BE26-7B7EF7DAA8E2}"/>
              </a:ext>
            </a:extLst>
          </p:cNvPr>
          <p:cNvPicPr>
            <a:picLocks noChangeAspect="1"/>
          </p:cNvPicPr>
          <p:nvPr/>
        </p:nvPicPr>
        <p:blipFill>
          <a:blip r:embed="rId3"/>
          <a:srcRect t="670" r="81375" b="58546"/>
          <a:stretch/>
        </p:blipFill>
        <p:spPr>
          <a:xfrm>
            <a:off x="9986293" y="1882599"/>
            <a:ext cx="1808788" cy="2547509"/>
          </a:xfrm>
          <a:prstGeom prst="rect">
            <a:avLst/>
          </a:prstGeom>
          <a:ln w="12700">
            <a:miter lim="400000"/>
          </a:ln>
        </p:spPr>
      </p:pic>
      <p:cxnSp>
        <p:nvCxnSpPr>
          <p:cNvPr id="10" name="Straight Arrow Connector 9">
            <a:extLst>
              <a:ext uri="{FF2B5EF4-FFF2-40B4-BE49-F238E27FC236}">
                <a16:creationId xmlns:a16="http://schemas.microsoft.com/office/drawing/2014/main" id="{BD4A532B-E5C6-BA6B-6E76-57FDBD07188A}"/>
              </a:ext>
            </a:extLst>
          </p:cNvPr>
          <p:cNvCxnSpPr/>
          <p:nvPr/>
        </p:nvCxnSpPr>
        <p:spPr>
          <a:xfrm>
            <a:off x="11643123" y="2052470"/>
            <a:ext cx="0" cy="2255395"/>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0A24443-ABBC-1A6B-A066-E0AC1450F86D}"/>
              </a:ext>
            </a:extLst>
          </p:cNvPr>
          <p:cNvCxnSpPr>
            <a:cxnSpLocks/>
          </p:cNvCxnSpPr>
          <p:nvPr/>
        </p:nvCxnSpPr>
        <p:spPr>
          <a:xfrm flipH="1">
            <a:off x="10338198" y="4588853"/>
            <a:ext cx="1042987" cy="0"/>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4807AB4D-EB9D-A136-F463-47A30FC422F0}"/>
                  </a:ext>
                </a:extLst>
              </p:cNvPr>
              <p:cNvSpPr txBox="1"/>
              <p:nvPr/>
            </p:nvSpPr>
            <p:spPr>
              <a:xfrm>
                <a:off x="11499062" y="2904271"/>
                <a:ext cx="692938" cy="523220"/>
              </a:xfrm>
              <a:prstGeom prst="rect">
                <a:avLst/>
              </a:prstGeom>
              <a:noFill/>
            </p:spPr>
            <p:txBody>
              <a:bodyPr wrap="square">
                <a:spAutoFit/>
              </a:bodyPr>
              <a:lstStyle/>
              <a:p>
                <a:pPr/>
                <a14:m>
                  <m:oMathPara xmlns:m="http://schemas.openxmlformats.org/officeDocument/2006/math">
                    <m:oMath>
                      <m:r>
                        <a:rPr lang="en-US" sz="2800" b="0" i="1" smtClean="0">
                          <a:latin typeface="Cambria Math" panose="02040503050406030204" pitchFamily="18" charset="0"/>
                        </a:rPr>
                        <m:t>𝑛</m:t>
                      </m:r>
                    </m:oMath>
                  </m:oMathPara>
                </a14:m>
                <a:endParaRPr lang="en-US" sz="2800" dirty="0"/>
              </a:p>
            </p:txBody>
          </p:sp>
        </mc:Choice>
        <mc:Fallback xmlns="">
          <p:sp>
            <p:nvSpPr>
              <p:cNvPr id="12" name="TextBox 11">
                <a:extLst>
                  <a:ext uri="{FF2B5EF4-FFF2-40B4-BE49-F238E27FC236}">
                    <a16:creationId xmlns:a16="http://schemas.microsoft.com/office/drawing/2014/main" id="{4807AB4D-EB9D-A136-F463-47A30FC422F0}"/>
                  </a:ext>
                </a:extLst>
              </p:cNvPr>
              <p:cNvSpPr txBox="1">
                <a:spLocks noRot="1" noChangeAspect="1" noMove="1" noResize="1" noEditPoints="1" noAdjustHandles="1" noChangeArrowheads="1" noChangeShapeType="1" noTextEdit="1"/>
              </p:cNvSpPr>
              <p:nvPr/>
            </p:nvSpPr>
            <p:spPr>
              <a:xfrm>
                <a:off x="11499062" y="2904271"/>
                <a:ext cx="692938"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622FF9DC-0B7D-D50A-D737-BD90D6ECD775}"/>
                  </a:ext>
                </a:extLst>
              </p:cNvPr>
              <p:cNvSpPr txBox="1"/>
              <p:nvPr/>
            </p:nvSpPr>
            <p:spPr>
              <a:xfrm>
                <a:off x="10400109" y="4718899"/>
                <a:ext cx="890588" cy="523220"/>
              </a:xfrm>
              <a:prstGeom prst="rect">
                <a:avLst/>
              </a:prstGeom>
              <a:noFill/>
            </p:spPr>
            <p:txBody>
              <a:bodyPr wrap="square">
                <a:spAutoFit/>
              </a:bodyPr>
              <a:lstStyle/>
              <a:p>
                <a:pPr/>
                <a14:m>
                  <m:oMathPara xmlns:m="http://schemas.openxmlformats.org/officeDocument/2006/math">
                    <m:oMath>
                      <m:r>
                        <a:rPr lang="en-US" sz="2800" b="0" i="1" smtClean="0">
                          <a:latin typeface="Cambria Math" panose="02040503050406030204" pitchFamily="18" charset="0"/>
                        </a:rPr>
                        <m:t>𝑂</m:t>
                      </m:r>
                      <m:r>
                        <a:rPr lang="en-US" sz="2800" b="0" i="1" smtClean="0">
                          <a:latin typeface="Cambria Math" panose="02040503050406030204" pitchFamily="18" charset="0"/>
                        </a:rPr>
                        <m:t>(1)</m:t>
                      </m:r>
                    </m:oMath>
                  </m:oMathPara>
                </a14:m>
                <a:endParaRPr lang="en-US" sz="2800" dirty="0"/>
              </a:p>
            </p:txBody>
          </p:sp>
        </mc:Choice>
        <mc:Fallback xmlns="">
          <p:sp>
            <p:nvSpPr>
              <p:cNvPr id="13" name="TextBox 12">
                <a:extLst>
                  <a:ext uri="{FF2B5EF4-FFF2-40B4-BE49-F238E27FC236}">
                    <a16:creationId xmlns:a16="http://schemas.microsoft.com/office/drawing/2014/main" id="{622FF9DC-0B7D-D50A-D737-BD90D6ECD775}"/>
                  </a:ext>
                </a:extLst>
              </p:cNvPr>
              <p:cNvSpPr txBox="1">
                <a:spLocks noRot="1" noChangeAspect="1" noMove="1" noResize="1" noEditPoints="1" noAdjustHandles="1" noChangeArrowheads="1" noChangeShapeType="1" noTextEdit="1"/>
              </p:cNvSpPr>
              <p:nvPr/>
            </p:nvSpPr>
            <p:spPr>
              <a:xfrm>
                <a:off x="10400109" y="4718899"/>
                <a:ext cx="890588" cy="523220"/>
              </a:xfrm>
              <a:prstGeom prst="rect">
                <a:avLst/>
              </a:prstGeom>
              <a:blipFill>
                <a:blip r:embed="rId5"/>
                <a:stretch>
                  <a:fillRect l="-2817" r="-12676" b="-19048"/>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BB31215B-D0C3-519A-AE20-1B5582775CD8}"/>
              </a:ext>
            </a:extLst>
          </p:cNvPr>
          <p:cNvSpPr txBox="1"/>
          <p:nvPr/>
        </p:nvSpPr>
        <p:spPr>
          <a:xfrm>
            <a:off x="721895" y="5272490"/>
            <a:ext cx="9616303" cy="461665"/>
          </a:xfrm>
          <a:prstGeom prst="rect">
            <a:avLst/>
          </a:prstGeom>
          <a:noFill/>
        </p:spPr>
        <p:txBody>
          <a:bodyPr wrap="square" rtlCol="0">
            <a:spAutoFit/>
          </a:bodyPr>
          <a:lstStyle/>
          <a:p>
            <a:r>
              <a:rPr lang="en-US" sz="2400" dirty="0"/>
              <a:t>The main technique we have for showing limitations of quantum circuits!</a:t>
            </a:r>
          </a:p>
        </p:txBody>
      </p:sp>
      <p:sp>
        <p:nvSpPr>
          <p:cNvPr id="5" name="TextBox 4">
            <a:extLst>
              <a:ext uri="{FF2B5EF4-FFF2-40B4-BE49-F238E27FC236}">
                <a16:creationId xmlns:a16="http://schemas.microsoft.com/office/drawing/2014/main" id="{64AA3401-D459-D199-B3DF-7AB832ACCD4A}"/>
              </a:ext>
            </a:extLst>
          </p:cNvPr>
          <p:cNvSpPr txBox="1"/>
          <p:nvPr/>
        </p:nvSpPr>
        <p:spPr>
          <a:xfrm>
            <a:off x="721894" y="5961525"/>
            <a:ext cx="9616303" cy="461665"/>
          </a:xfrm>
          <a:prstGeom prst="rect">
            <a:avLst/>
          </a:prstGeom>
          <a:noFill/>
        </p:spPr>
        <p:txBody>
          <a:bodyPr wrap="square" rtlCol="0">
            <a:spAutoFit/>
          </a:bodyPr>
          <a:lstStyle/>
          <a:p>
            <a:r>
              <a:rPr lang="en-US" sz="2400" dirty="0"/>
              <a:t>What to do when the </a:t>
            </a:r>
            <a:r>
              <a:rPr lang="en-US" sz="2400" dirty="0" err="1"/>
              <a:t>lightcone</a:t>
            </a:r>
            <a:r>
              <a:rPr lang="en-US" sz="2400" dirty="0"/>
              <a:t> argument breaks down?</a:t>
            </a:r>
          </a:p>
        </p:txBody>
      </p:sp>
    </p:spTree>
    <p:extLst>
      <p:ext uri="{BB962C8B-B14F-4D97-AF65-F5344CB8AC3E}">
        <p14:creationId xmlns:p14="http://schemas.microsoft.com/office/powerpoint/2010/main" val="1281243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ABEBC4-7D6C-4558-48BF-B7ABFE0AF780}"/>
            </a:ext>
          </a:extLst>
        </p:cNvPr>
        <p:cNvGrpSpPr/>
        <p:nvPr/>
      </p:nvGrpSpPr>
      <p:grpSpPr>
        <a:xfrm>
          <a:off x="0" y="0"/>
          <a:ext cx="0" cy="0"/>
          <a:chOff x="0" y="0"/>
          <a:chExt cx="0" cy="0"/>
        </a:xfrm>
      </p:grpSpPr>
      <p:grpSp>
        <p:nvGrpSpPr>
          <p:cNvPr id="12" name="QNC⁰ specimen">
            <a:extLst>
              <a:ext uri="{FF2B5EF4-FFF2-40B4-BE49-F238E27FC236}">
                <a16:creationId xmlns:a16="http://schemas.microsoft.com/office/drawing/2014/main" id="{DD70D55F-BE33-3EEA-8F1A-1DF3DDF27B9C}"/>
              </a:ext>
            </a:extLst>
          </p:cNvPr>
          <p:cNvGrpSpPr/>
          <p:nvPr/>
        </p:nvGrpSpPr>
        <p:grpSpPr>
          <a:xfrm>
            <a:off x="753527" y="1909763"/>
            <a:ext cx="2381250" cy="1519237"/>
            <a:chOff x="542925" y="3119438"/>
            <a:chExt cx="2381250" cy="1519237"/>
          </a:xfrm>
        </p:grpSpPr>
        <p:sp>
          <p:nvSpPr>
            <p:cNvPr id="13" name="QNC0::line-2">
              <a:extLst>
                <a:ext uri="{FF2B5EF4-FFF2-40B4-BE49-F238E27FC236}">
                  <a16:creationId xmlns:a16="http://schemas.microsoft.com/office/drawing/2014/main" id="{CE74489C-2BF2-124B-BD04-8749E43169F0}"/>
                </a:ext>
              </a:extLst>
            </p:cNvPr>
            <p:cNvSpPr>
              <a:spLocks/>
            </p:cNvSpPr>
            <p:nvPr/>
          </p:nvSpPr>
          <p:spPr>
            <a:xfrm>
              <a:off x="742950" y="3219450"/>
              <a:ext cx="1971675" cy="0"/>
            </a:xfrm>
            <a:prstGeom prst="line">
              <a:avLst/>
            </a:prstGeom>
            <a:noFill/>
            <a:ln w="17145">
              <a:solidFill>
                <a:srgbClr val="444444"/>
              </a:solidFill>
            </a:ln>
          </p:spPr>
          <p:txBody>
            <a:bodyPr/>
            <a:lstStyle/>
            <a:p>
              <a:endParaRPr lang="en-US"/>
            </a:p>
          </p:txBody>
        </p:sp>
        <p:sp>
          <p:nvSpPr>
            <p:cNvPr id="14" name="QNC0::line-3">
              <a:extLst>
                <a:ext uri="{FF2B5EF4-FFF2-40B4-BE49-F238E27FC236}">
                  <a16:creationId xmlns:a16="http://schemas.microsoft.com/office/drawing/2014/main" id="{1282963B-EFC1-FADB-8B87-1A50B89B812A}"/>
                </a:ext>
              </a:extLst>
            </p:cNvPr>
            <p:cNvSpPr>
              <a:spLocks/>
            </p:cNvSpPr>
            <p:nvPr/>
          </p:nvSpPr>
          <p:spPr>
            <a:xfrm>
              <a:off x="742950" y="3486150"/>
              <a:ext cx="1971675" cy="0"/>
            </a:xfrm>
            <a:prstGeom prst="line">
              <a:avLst/>
            </a:prstGeom>
            <a:noFill/>
            <a:ln w="17145">
              <a:solidFill>
                <a:srgbClr val="444444"/>
              </a:solidFill>
            </a:ln>
          </p:spPr>
          <p:txBody>
            <a:bodyPr/>
            <a:lstStyle/>
            <a:p>
              <a:endParaRPr lang="en-US"/>
            </a:p>
          </p:txBody>
        </p:sp>
        <p:sp>
          <p:nvSpPr>
            <p:cNvPr id="15" name="QNC0::line-4">
              <a:extLst>
                <a:ext uri="{FF2B5EF4-FFF2-40B4-BE49-F238E27FC236}">
                  <a16:creationId xmlns:a16="http://schemas.microsoft.com/office/drawing/2014/main" id="{6CD61168-64AC-CAD2-D7E6-FBFF08881A56}"/>
                </a:ext>
              </a:extLst>
            </p:cNvPr>
            <p:cNvSpPr>
              <a:spLocks/>
            </p:cNvSpPr>
            <p:nvPr/>
          </p:nvSpPr>
          <p:spPr>
            <a:xfrm>
              <a:off x="742950" y="3752850"/>
              <a:ext cx="1971675" cy="0"/>
            </a:xfrm>
            <a:prstGeom prst="line">
              <a:avLst/>
            </a:prstGeom>
            <a:noFill/>
            <a:ln w="17145">
              <a:solidFill>
                <a:srgbClr val="444444"/>
              </a:solidFill>
            </a:ln>
          </p:spPr>
          <p:txBody>
            <a:bodyPr/>
            <a:lstStyle/>
            <a:p>
              <a:endParaRPr lang="en-US"/>
            </a:p>
          </p:txBody>
        </p:sp>
        <p:sp>
          <p:nvSpPr>
            <p:cNvPr id="16" name="QNC0::line-5">
              <a:extLst>
                <a:ext uri="{FF2B5EF4-FFF2-40B4-BE49-F238E27FC236}">
                  <a16:creationId xmlns:a16="http://schemas.microsoft.com/office/drawing/2014/main" id="{6A09DB14-D568-2373-FFEA-14C3E987C8A9}"/>
                </a:ext>
              </a:extLst>
            </p:cNvPr>
            <p:cNvSpPr>
              <a:spLocks/>
            </p:cNvSpPr>
            <p:nvPr/>
          </p:nvSpPr>
          <p:spPr>
            <a:xfrm>
              <a:off x="742950" y="4019550"/>
              <a:ext cx="1971675" cy="0"/>
            </a:xfrm>
            <a:prstGeom prst="line">
              <a:avLst/>
            </a:prstGeom>
            <a:noFill/>
            <a:ln w="17145">
              <a:solidFill>
                <a:srgbClr val="444444"/>
              </a:solidFill>
            </a:ln>
          </p:spPr>
          <p:txBody>
            <a:bodyPr/>
            <a:lstStyle/>
            <a:p>
              <a:endParaRPr lang="en-US"/>
            </a:p>
          </p:txBody>
        </p:sp>
        <p:sp>
          <p:nvSpPr>
            <p:cNvPr id="17" name="QNC0::gate-6">
              <a:extLst>
                <a:ext uri="{FF2B5EF4-FFF2-40B4-BE49-F238E27FC236}">
                  <a16:creationId xmlns:a16="http://schemas.microsoft.com/office/drawing/2014/main" id="{A8947ED8-0DDB-80B4-FAD2-7C9E23933235}"/>
                </a:ext>
              </a:extLst>
            </p:cNvPr>
            <p:cNvSpPr>
              <a:spLocks/>
            </p:cNvSpPr>
            <p:nvPr/>
          </p:nvSpPr>
          <p:spPr>
            <a:xfrm>
              <a:off x="952500" y="3124200"/>
              <a:ext cx="228600" cy="457200"/>
            </a:xfrm>
            <a:prstGeom prst="rect">
              <a:avLst/>
            </a:prstGeom>
            <a:solidFill>
              <a:srgbClr val="DCE6F6"/>
            </a:solidFill>
            <a:ln w="16193">
              <a:solidFill>
                <a:srgbClr val="4472C4"/>
              </a:solidFill>
            </a:ln>
          </p:spPr>
          <p:txBody>
            <a:bodyPr/>
            <a:lstStyle/>
            <a:p>
              <a:endParaRPr lang="en-US"/>
            </a:p>
          </p:txBody>
        </p:sp>
        <p:sp>
          <p:nvSpPr>
            <p:cNvPr id="18" name="QNC0::gate-7">
              <a:extLst>
                <a:ext uri="{FF2B5EF4-FFF2-40B4-BE49-F238E27FC236}">
                  <a16:creationId xmlns:a16="http://schemas.microsoft.com/office/drawing/2014/main" id="{E805F985-AE64-DA00-03F4-370B916347BE}"/>
                </a:ext>
              </a:extLst>
            </p:cNvPr>
            <p:cNvSpPr>
              <a:spLocks/>
            </p:cNvSpPr>
            <p:nvPr/>
          </p:nvSpPr>
          <p:spPr>
            <a:xfrm>
              <a:off x="957263" y="3919538"/>
              <a:ext cx="219075" cy="200025"/>
            </a:xfrm>
            <a:prstGeom prst="rect">
              <a:avLst/>
            </a:prstGeom>
            <a:solidFill>
              <a:srgbClr val="DCE6F6"/>
            </a:solidFill>
            <a:ln w="16193">
              <a:solidFill>
                <a:srgbClr val="4472C4"/>
              </a:solidFill>
            </a:ln>
          </p:spPr>
          <p:txBody>
            <a:bodyPr/>
            <a:lstStyle/>
            <a:p>
              <a:endParaRPr lang="en-US"/>
            </a:p>
          </p:txBody>
        </p:sp>
        <p:sp>
          <p:nvSpPr>
            <p:cNvPr id="19" name="QNC0::gate-8">
              <a:extLst>
                <a:ext uri="{FF2B5EF4-FFF2-40B4-BE49-F238E27FC236}">
                  <a16:creationId xmlns:a16="http://schemas.microsoft.com/office/drawing/2014/main" id="{C3B7E579-BAE5-6DC8-5D7B-5E52EB055C65}"/>
                </a:ext>
              </a:extLst>
            </p:cNvPr>
            <p:cNvSpPr>
              <a:spLocks/>
            </p:cNvSpPr>
            <p:nvPr/>
          </p:nvSpPr>
          <p:spPr>
            <a:xfrm>
              <a:off x="1443038" y="3119438"/>
              <a:ext cx="219075" cy="200025"/>
            </a:xfrm>
            <a:prstGeom prst="rect">
              <a:avLst/>
            </a:prstGeom>
            <a:solidFill>
              <a:srgbClr val="DCE6F6"/>
            </a:solidFill>
            <a:ln w="16193">
              <a:solidFill>
                <a:srgbClr val="4472C4"/>
              </a:solidFill>
            </a:ln>
          </p:spPr>
          <p:txBody>
            <a:bodyPr/>
            <a:lstStyle/>
            <a:p>
              <a:endParaRPr lang="en-US"/>
            </a:p>
          </p:txBody>
        </p:sp>
        <p:sp>
          <p:nvSpPr>
            <p:cNvPr id="20" name="QNC0::gate-9">
              <a:extLst>
                <a:ext uri="{FF2B5EF4-FFF2-40B4-BE49-F238E27FC236}">
                  <a16:creationId xmlns:a16="http://schemas.microsoft.com/office/drawing/2014/main" id="{6B2337E7-00DE-F23E-2441-8442D321D748}"/>
                </a:ext>
              </a:extLst>
            </p:cNvPr>
            <p:cNvSpPr>
              <a:spLocks/>
            </p:cNvSpPr>
            <p:nvPr/>
          </p:nvSpPr>
          <p:spPr>
            <a:xfrm>
              <a:off x="1438275" y="3657600"/>
              <a:ext cx="228600" cy="457200"/>
            </a:xfrm>
            <a:prstGeom prst="rect">
              <a:avLst/>
            </a:prstGeom>
            <a:solidFill>
              <a:srgbClr val="DCE6F6"/>
            </a:solidFill>
            <a:ln w="16193">
              <a:solidFill>
                <a:srgbClr val="4472C4"/>
              </a:solidFill>
            </a:ln>
          </p:spPr>
          <p:txBody>
            <a:bodyPr/>
            <a:lstStyle/>
            <a:p>
              <a:endParaRPr lang="en-US"/>
            </a:p>
          </p:txBody>
        </p:sp>
        <p:sp>
          <p:nvSpPr>
            <p:cNvPr id="21" name="QNC0::gate-10">
              <a:extLst>
                <a:ext uri="{FF2B5EF4-FFF2-40B4-BE49-F238E27FC236}">
                  <a16:creationId xmlns:a16="http://schemas.microsoft.com/office/drawing/2014/main" id="{6B4047BD-750A-B766-B9D8-27E3FC35405A}"/>
                </a:ext>
              </a:extLst>
            </p:cNvPr>
            <p:cNvSpPr>
              <a:spLocks/>
            </p:cNvSpPr>
            <p:nvPr/>
          </p:nvSpPr>
          <p:spPr>
            <a:xfrm>
              <a:off x="1962150" y="3390900"/>
              <a:ext cx="228600" cy="457200"/>
            </a:xfrm>
            <a:prstGeom prst="rect">
              <a:avLst/>
            </a:prstGeom>
            <a:solidFill>
              <a:srgbClr val="DCE6F6"/>
            </a:solidFill>
            <a:ln w="16193">
              <a:solidFill>
                <a:srgbClr val="4472C4"/>
              </a:solidFill>
            </a:ln>
          </p:spPr>
          <p:txBody>
            <a:bodyPr/>
            <a:lstStyle/>
            <a:p>
              <a:endParaRPr lang="en-US"/>
            </a:p>
          </p:txBody>
        </p:sp>
        <p:sp>
          <p:nvSpPr>
            <p:cNvPr id="22" name="QNC0::gate-11">
              <a:extLst>
                <a:ext uri="{FF2B5EF4-FFF2-40B4-BE49-F238E27FC236}">
                  <a16:creationId xmlns:a16="http://schemas.microsoft.com/office/drawing/2014/main" id="{CFDE251B-0CBB-9F17-2385-E25EFFEDFE09}"/>
                </a:ext>
              </a:extLst>
            </p:cNvPr>
            <p:cNvSpPr>
              <a:spLocks/>
            </p:cNvSpPr>
            <p:nvPr/>
          </p:nvSpPr>
          <p:spPr>
            <a:xfrm>
              <a:off x="1966913" y="3919538"/>
              <a:ext cx="219075" cy="200025"/>
            </a:xfrm>
            <a:prstGeom prst="rect">
              <a:avLst/>
            </a:prstGeom>
            <a:solidFill>
              <a:srgbClr val="DCE6F6"/>
            </a:solidFill>
            <a:ln w="16193">
              <a:solidFill>
                <a:srgbClr val="4472C4"/>
              </a:solidFill>
            </a:ln>
          </p:spPr>
          <p:txBody>
            <a:bodyPr/>
            <a:lstStyle/>
            <a:p>
              <a:endParaRPr lang="en-US"/>
            </a:p>
          </p:txBody>
        </p:sp>
        <p:sp>
          <p:nvSpPr>
            <p:cNvPr id="23" name="QNC0::label-12">
              <a:extLst>
                <a:ext uri="{FF2B5EF4-FFF2-40B4-BE49-F238E27FC236}">
                  <a16:creationId xmlns:a16="http://schemas.microsoft.com/office/drawing/2014/main" id="{62B88984-C6E7-2F90-CC0E-3C9652FFEBE5}"/>
                </a:ext>
              </a:extLst>
            </p:cNvPr>
            <p:cNvSpPr>
              <a:spLocks/>
            </p:cNvSpPr>
            <p:nvPr/>
          </p:nvSpPr>
          <p:spPr>
            <a:xfrm>
              <a:off x="542925" y="4267200"/>
              <a:ext cx="238125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sz="2175">
                  <a:solidFill>
                    <a:srgbClr val="161616"/>
                  </a:solidFill>
                  <a:latin typeface="Calibri"/>
                  <a:ea typeface="Calibri"/>
                  <a:cs typeface="Calibri"/>
                </a:rPr>
                <a:t>QNC⁰</a:t>
              </a:r>
            </a:p>
          </p:txBody>
        </p:sp>
      </p:grpSp>
      <p:grpSp>
        <p:nvGrpSpPr>
          <p:cNvPr id="24" name="QAC⁰ Toffoli specimen">
            <a:extLst>
              <a:ext uri="{FF2B5EF4-FFF2-40B4-BE49-F238E27FC236}">
                <a16:creationId xmlns:a16="http://schemas.microsoft.com/office/drawing/2014/main" id="{52D36433-0D61-C273-0156-F888F3556575}"/>
              </a:ext>
            </a:extLst>
          </p:cNvPr>
          <p:cNvGrpSpPr/>
          <p:nvPr/>
        </p:nvGrpSpPr>
        <p:grpSpPr>
          <a:xfrm>
            <a:off x="4396688" y="1909763"/>
            <a:ext cx="2381250" cy="1519237"/>
            <a:chOff x="3352800" y="2014538"/>
            <a:chExt cx="2381250" cy="1519237"/>
          </a:xfrm>
        </p:grpSpPr>
        <p:sp>
          <p:nvSpPr>
            <p:cNvPr id="25" name="QAC0::line-13">
              <a:extLst>
                <a:ext uri="{FF2B5EF4-FFF2-40B4-BE49-F238E27FC236}">
                  <a16:creationId xmlns:a16="http://schemas.microsoft.com/office/drawing/2014/main" id="{C6CCB6E0-500D-3594-69A5-771A0A852DD1}"/>
                </a:ext>
              </a:extLst>
            </p:cNvPr>
            <p:cNvSpPr>
              <a:spLocks/>
            </p:cNvSpPr>
            <p:nvPr/>
          </p:nvSpPr>
          <p:spPr>
            <a:xfrm>
              <a:off x="3429000" y="2114550"/>
              <a:ext cx="2238375" cy="0"/>
            </a:xfrm>
            <a:prstGeom prst="line">
              <a:avLst/>
            </a:prstGeom>
            <a:noFill/>
            <a:ln w="17145">
              <a:solidFill>
                <a:srgbClr val="444444"/>
              </a:solidFill>
            </a:ln>
          </p:spPr>
          <p:txBody>
            <a:bodyPr/>
            <a:lstStyle/>
            <a:p>
              <a:endParaRPr lang="en-US"/>
            </a:p>
          </p:txBody>
        </p:sp>
        <p:sp>
          <p:nvSpPr>
            <p:cNvPr id="26" name="QAC0::line-14">
              <a:extLst>
                <a:ext uri="{FF2B5EF4-FFF2-40B4-BE49-F238E27FC236}">
                  <a16:creationId xmlns:a16="http://schemas.microsoft.com/office/drawing/2014/main" id="{D1485957-721C-F303-00EC-BA6A8D6CF336}"/>
                </a:ext>
              </a:extLst>
            </p:cNvPr>
            <p:cNvSpPr>
              <a:spLocks/>
            </p:cNvSpPr>
            <p:nvPr/>
          </p:nvSpPr>
          <p:spPr>
            <a:xfrm>
              <a:off x="3429000" y="2381250"/>
              <a:ext cx="2238375" cy="0"/>
            </a:xfrm>
            <a:prstGeom prst="line">
              <a:avLst/>
            </a:prstGeom>
            <a:noFill/>
            <a:ln w="17145">
              <a:solidFill>
                <a:srgbClr val="444444"/>
              </a:solidFill>
            </a:ln>
          </p:spPr>
          <p:txBody>
            <a:bodyPr/>
            <a:lstStyle/>
            <a:p>
              <a:endParaRPr lang="en-US"/>
            </a:p>
          </p:txBody>
        </p:sp>
        <p:sp>
          <p:nvSpPr>
            <p:cNvPr id="27" name="QAC0::line-15">
              <a:extLst>
                <a:ext uri="{FF2B5EF4-FFF2-40B4-BE49-F238E27FC236}">
                  <a16:creationId xmlns:a16="http://schemas.microsoft.com/office/drawing/2014/main" id="{68D69CC6-B21E-0270-D94E-E25A381E4CE7}"/>
                </a:ext>
              </a:extLst>
            </p:cNvPr>
            <p:cNvSpPr>
              <a:spLocks/>
            </p:cNvSpPr>
            <p:nvPr/>
          </p:nvSpPr>
          <p:spPr>
            <a:xfrm>
              <a:off x="3429000" y="2647950"/>
              <a:ext cx="2238375" cy="0"/>
            </a:xfrm>
            <a:prstGeom prst="line">
              <a:avLst/>
            </a:prstGeom>
            <a:noFill/>
            <a:ln w="17145">
              <a:solidFill>
                <a:srgbClr val="444444"/>
              </a:solidFill>
            </a:ln>
          </p:spPr>
          <p:txBody>
            <a:bodyPr/>
            <a:lstStyle/>
            <a:p>
              <a:endParaRPr lang="en-US"/>
            </a:p>
          </p:txBody>
        </p:sp>
        <p:sp>
          <p:nvSpPr>
            <p:cNvPr id="28" name="QAC0::line-16">
              <a:extLst>
                <a:ext uri="{FF2B5EF4-FFF2-40B4-BE49-F238E27FC236}">
                  <a16:creationId xmlns:a16="http://schemas.microsoft.com/office/drawing/2014/main" id="{5639B082-B86D-8CD9-9BC3-BB1FDF510F25}"/>
                </a:ext>
              </a:extLst>
            </p:cNvPr>
            <p:cNvSpPr>
              <a:spLocks/>
            </p:cNvSpPr>
            <p:nvPr/>
          </p:nvSpPr>
          <p:spPr>
            <a:xfrm>
              <a:off x="3429000" y="2914650"/>
              <a:ext cx="2238375" cy="0"/>
            </a:xfrm>
            <a:prstGeom prst="line">
              <a:avLst/>
            </a:prstGeom>
            <a:noFill/>
            <a:ln w="17145">
              <a:solidFill>
                <a:srgbClr val="444444"/>
              </a:solidFill>
            </a:ln>
          </p:spPr>
          <p:txBody>
            <a:bodyPr/>
            <a:lstStyle/>
            <a:p>
              <a:endParaRPr lang="en-US"/>
            </a:p>
          </p:txBody>
        </p:sp>
        <p:sp>
          <p:nvSpPr>
            <p:cNvPr id="29" name="QAC0::gate-17">
              <a:extLst>
                <a:ext uri="{FF2B5EF4-FFF2-40B4-BE49-F238E27FC236}">
                  <a16:creationId xmlns:a16="http://schemas.microsoft.com/office/drawing/2014/main" id="{8166F170-81CB-0C4E-6C53-881F26BF6C19}"/>
                </a:ext>
              </a:extLst>
            </p:cNvPr>
            <p:cNvSpPr>
              <a:spLocks/>
            </p:cNvSpPr>
            <p:nvPr/>
          </p:nvSpPr>
          <p:spPr>
            <a:xfrm>
              <a:off x="3643313" y="2014538"/>
              <a:ext cx="219075" cy="200025"/>
            </a:xfrm>
            <a:prstGeom prst="rect">
              <a:avLst/>
            </a:prstGeom>
            <a:solidFill>
              <a:srgbClr val="DCE6F6"/>
            </a:solidFill>
            <a:ln w="16193">
              <a:solidFill>
                <a:srgbClr val="4472C4"/>
              </a:solidFill>
            </a:ln>
          </p:spPr>
          <p:txBody>
            <a:bodyPr/>
            <a:lstStyle/>
            <a:p>
              <a:endParaRPr lang="en-US"/>
            </a:p>
          </p:txBody>
        </p:sp>
        <p:sp>
          <p:nvSpPr>
            <p:cNvPr id="30" name="QAC0::gate-18">
              <a:extLst>
                <a:ext uri="{FF2B5EF4-FFF2-40B4-BE49-F238E27FC236}">
                  <a16:creationId xmlns:a16="http://schemas.microsoft.com/office/drawing/2014/main" id="{FCABDBA0-34E9-788E-5B46-1104A226414E}"/>
                </a:ext>
              </a:extLst>
            </p:cNvPr>
            <p:cNvSpPr>
              <a:spLocks/>
            </p:cNvSpPr>
            <p:nvPr/>
          </p:nvSpPr>
          <p:spPr>
            <a:xfrm>
              <a:off x="5148263" y="2281238"/>
              <a:ext cx="219075" cy="200025"/>
            </a:xfrm>
            <a:prstGeom prst="rect">
              <a:avLst/>
            </a:prstGeom>
            <a:solidFill>
              <a:srgbClr val="DCE6F6"/>
            </a:solidFill>
            <a:ln w="16193">
              <a:solidFill>
                <a:srgbClr val="4472C4"/>
              </a:solidFill>
            </a:ln>
          </p:spPr>
          <p:txBody>
            <a:bodyPr/>
            <a:lstStyle/>
            <a:p>
              <a:endParaRPr lang="en-US"/>
            </a:p>
          </p:txBody>
        </p:sp>
        <p:sp>
          <p:nvSpPr>
            <p:cNvPr id="31" name="QAC0::gate-19">
              <a:extLst>
                <a:ext uri="{FF2B5EF4-FFF2-40B4-BE49-F238E27FC236}">
                  <a16:creationId xmlns:a16="http://schemas.microsoft.com/office/drawing/2014/main" id="{06DA7008-F7A0-EDEC-4633-1DA7B401AFBA}"/>
                </a:ext>
              </a:extLst>
            </p:cNvPr>
            <p:cNvSpPr>
              <a:spLocks/>
            </p:cNvSpPr>
            <p:nvPr/>
          </p:nvSpPr>
          <p:spPr>
            <a:xfrm>
              <a:off x="5148263" y="2814638"/>
              <a:ext cx="219075" cy="200025"/>
            </a:xfrm>
            <a:prstGeom prst="rect">
              <a:avLst/>
            </a:prstGeom>
            <a:solidFill>
              <a:srgbClr val="DCE6F6"/>
            </a:solidFill>
            <a:ln w="16193">
              <a:solidFill>
                <a:srgbClr val="4472C4"/>
              </a:solidFill>
            </a:ln>
          </p:spPr>
          <p:txBody>
            <a:bodyPr/>
            <a:lstStyle/>
            <a:p>
              <a:endParaRPr lang="en-US"/>
            </a:p>
          </p:txBody>
        </p:sp>
        <p:sp>
          <p:nvSpPr>
            <p:cNvPr id="32" name="QAC0::line-20">
              <a:extLst>
                <a:ext uri="{FF2B5EF4-FFF2-40B4-BE49-F238E27FC236}">
                  <a16:creationId xmlns:a16="http://schemas.microsoft.com/office/drawing/2014/main" id="{BB9DCBF4-5B33-1688-BAB7-F5054BA7D34C}"/>
                </a:ext>
              </a:extLst>
            </p:cNvPr>
            <p:cNvSpPr>
              <a:spLocks/>
            </p:cNvSpPr>
            <p:nvPr/>
          </p:nvSpPr>
          <p:spPr>
            <a:xfrm>
              <a:off x="4543425" y="2114550"/>
              <a:ext cx="0" cy="800100"/>
            </a:xfrm>
            <a:prstGeom prst="line">
              <a:avLst/>
            </a:prstGeom>
            <a:noFill/>
            <a:ln w="20955">
              <a:solidFill>
                <a:srgbClr val="4472C4"/>
              </a:solidFill>
            </a:ln>
          </p:spPr>
          <p:txBody>
            <a:bodyPr/>
            <a:lstStyle/>
            <a:p>
              <a:endParaRPr lang="en-US"/>
            </a:p>
          </p:txBody>
        </p:sp>
        <p:sp>
          <p:nvSpPr>
            <p:cNvPr id="33" name="QAC0::ellipse-21">
              <a:extLst>
                <a:ext uri="{FF2B5EF4-FFF2-40B4-BE49-F238E27FC236}">
                  <a16:creationId xmlns:a16="http://schemas.microsoft.com/office/drawing/2014/main" id="{D22CF79D-4DC3-D9CC-9468-F02883FA6AF5}"/>
                </a:ext>
              </a:extLst>
            </p:cNvPr>
            <p:cNvSpPr>
              <a:spLocks/>
            </p:cNvSpPr>
            <p:nvPr/>
          </p:nvSpPr>
          <p:spPr>
            <a:xfrm>
              <a:off x="4495800" y="2066925"/>
              <a:ext cx="95250" cy="95250"/>
            </a:xfrm>
            <a:prstGeom prst="ellipse">
              <a:avLst/>
            </a:prstGeom>
            <a:solidFill>
              <a:srgbClr val="4472C4"/>
            </a:solidFill>
            <a:ln w="9525">
              <a:solidFill>
                <a:srgbClr val="4472C4"/>
              </a:solidFill>
            </a:ln>
          </p:spPr>
          <p:txBody>
            <a:bodyPr/>
            <a:lstStyle/>
            <a:p>
              <a:endParaRPr lang="en-US"/>
            </a:p>
          </p:txBody>
        </p:sp>
        <p:sp>
          <p:nvSpPr>
            <p:cNvPr id="34" name="QAC0::ellipse-22">
              <a:extLst>
                <a:ext uri="{FF2B5EF4-FFF2-40B4-BE49-F238E27FC236}">
                  <a16:creationId xmlns:a16="http://schemas.microsoft.com/office/drawing/2014/main" id="{49603A39-0106-F678-7000-EDAA57462490}"/>
                </a:ext>
              </a:extLst>
            </p:cNvPr>
            <p:cNvSpPr>
              <a:spLocks/>
            </p:cNvSpPr>
            <p:nvPr/>
          </p:nvSpPr>
          <p:spPr>
            <a:xfrm>
              <a:off x="4495800" y="2333625"/>
              <a:ext cx="95250" cy="95250"/>
            </a:xfrm>
            <a:prstGeom prst="ellipse">
              <a:avLst/>
            </a:prstGeom>
            <a:solidFill>
              <a:srgbClr val="4472C4"/>
            </a:solidFill>
            <a:ln w="9525">
              <a:solidFill>
                <a:srgbClr val="4472C4"/>
              </a:solidFill>
            </a:ln>
          </p:spPr>
          <p:txBody>
            <a:bodyPr/>
            <a:lstStyle/>
            <a:p>
              <a:endParaRPr lang="en-US"/>
            </a:p>
          </p:txBody>
        </p:sp>
        <p:sp>
          <p:nvSpPr>
            <p:cNvPr id="35" name="QAC0::ellipse-23">
              <a:extLst>
                <a:ext uri="{FF2B5EF4-FFF2-40B4-BE49-F238E27FC236}">
                  <a16:creationId xmlns:a16="http://schemas.microsoft.com/office/drawing/2014/main" id="{BE255BF4-4169-C8D3-10B5-1711831E0A49}"/>
                </a:ext>
              </a:extLst>
            </p:cNvPr>
            <p:cNvSpPr>
              <a:spLocks/>
            </p:cNvSpPr>
            <p:nvPr/>
          </p:nvSpPr>
          <p:spPr>
            <a:xfrm>
              <a:off x="4495800" y="2600325"/>
              <a:ext cx="95250" cy="95250"/>
            </a:xfrm>
            <a:prstGeom prst="ellipse">
              <a:avLst/>
            </a:prstGeom>
            <a:solidFill>
              <a:srgbClr val="4472C4"/>
            </a:solidFill>
            <a:ln w="9525">
              <a:solidFill>
                <a:srgbClr val="4472C4"/>
              </a:solidFill>
            </a:ln>
          </p:spPr>
          <p:txBody>
            <a:bodyPr/>
            <a:lstStyle/>
            <a:p>
              <a:endParaRPr lang="en-US"/>
            </a:p>
          </p:txBody>
        </p:sp>
        <p:sp>
          <p:nvSpPr>
            <p:cNvPr id="36" name="QAC0::ellipse-24">
              <a:extLst>
                <a:ext uri="{FF2B5EF4-FFF2-40B4-BE49-F238E27FC236}">
                  <a16:creationId xmlns:a16="http://schemas.microsoft.com/office/drawing/2014/main" id="{D456F5F9-9216-9BCC-3918-40E7CE8989A8}"/>
                </a:ext>
              </a:extLst>
            </p:cNvPr>
            <p:cNvSpPr>
              <a:spLocks/>
            </p:cNvSpPr>
            <p:nvPr/>
          </p:nvSpPr>
          <p:spPr>
            <a:xfrm>
              <a:off x="4467225" y="2838450"/>
              <a:ext cx="152400" cy="152400"/>
            </a:xfrm>
            <a:prstGeom prst="ellipse">
              <a:avLst/>
            </a:prstGeom>
            <a:solidFill>
              <a:srgbClr val="FFFFFF"/>
            </a:solidFill>
            <a:ln w="18098">
              <a:solidFill>
                <a:srgbClr val="4472C4"/>
              </a:solidFill>
            </a:ln>
          </p:spPr>
          <p:txBody>
            <a:bodyPr/>
            <a:lstStyle/>
            <a:p>
              <a:endParaRPr lang="en-US"/>
            </a:p>
          </p:txBody>
        </p:sp>
        <p:sp>
          <p:nvSpPr>
            <p:cNvPr id="37" name="QAC0::line-25">
              <a:extLst>
                <a:ext uri="{FF2B5EF4-FFF2-40B4-BE49-F238E27FC236}">
                  <a16:creationId xmlns:a16="http://schemas.microsoft.com/office/drawing/2014/main" id="{60ADAAE4-FEA2-51ED-60AE-7D71D6578810}"/>
                </a:ext>
              </a:extLst>
            </p:cNvPr>
            <p:cNvSpPr>
              <a:spLocks/>
            </p:cNvSpPr>
            <p:nvPr/>
          </p:nvSpPr>
          <p:spPr>
            <a:xfrm>
              <a:off x="4486275" y="2914650"/>
              <a:ext cx="114300" cy="0"/>
            </a:xfrm>
            <a:prstGeom prst="line">
              <a:avLst/>
            </a:prstGeom>
            <a:noFill/>
            <a:ln w="15240">
              <a:solidFill>
                <a:srgbClr val="4472C4"/>
              </a:solidFill>
            </a:ln>
          </p:spPr>
          <p:txBody>
            <a:bodyPr/>
            <a:lstStyle/>
            <a:p>
              <a:endParaRPr lang="en-US"/>
            </a:p>
          </p:txBody>
        </p:sp>
        <p:sp>
          <p:nvSpPr>
            <p:cNvPr id="38" name="QAC0::line-26">
              <a:extLst>
                <a:ext uri="{FF2B5EF4-FFF2-40B4-BE49-F238E27FC236}">
                  <a16:creationId xmlns:a16="http://schemas.microsoft.com/office/drawing/2014/main" id="{1A26720E-E700-49E4-BDA1-B08559796A38}"/>
                </a:ext>
              </a:extLst>
            </p:cNvPr>
            <p:cNvSpPr>
              <a:spLocks/>
            </p:cNvSpPr>
            <p:nvPr/>
          </p:nvSpPr>
          <p:spPr>
            <a:xfrm>
              <a:off x="4543425" y="2857500"/>
              <a:ext cx="0" cy="114300"/>
            </a:xfrm>
            <a:prstGeom prst="line">
              <a:avLst/>
            </a:prstGeom>
            <a:noFill/>
            <a:ln w="15240">
              <a:solidFill>
                <a:srgbClr val="4472C4"/>
              </a:solidFill>
            </a:ln>
          </p:spPr>
          <p:txBody>
            <a:bodyPr/>
            <a:lstStyle/>
            <a:p>
              <a:endParaRPr lang="en-US"/>
            </a:p>
          </p:txBody>
        </p:sp>
        <p:sp>
          <p:nvSpPr>
            <p:cNvPr id="39" name="QAC0::label-27">
              <a:extLst>
                <a:ext uri="{FF2B5EF4-FFF2-40B4-BE49-F238E27FC236}">
                  <a16:creationId xmlns:a16="http://schemas.microsoft.com/office/drawing/2014/main" id="{7FC95950-BFDD-B938-FC43-A7D13727FAF4}"/>
                </a:ext>
              </a:extLst>
            </p:cNvPr>
            <p:cNvSpPr>
              <a:spLocks/>
            </p:cNvSpPr>
            <p:nvPr/>
          </p:nvSpPr>
          <p:spPr>
            <a:xfrm>
              <a:off x="3352800" y="3162300"/>
              <a:ext cx="238125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lang="en-US" sz="2175" dirty="0">
                  <a:solidFill>
                    <a:srgbClr val="161616"/>
                  </a:solidFill>
                  <a:latin typeface="Calibri"/>
                  <a:ea typeface="Calibri"/>
                  <a:cs typeface="Calibri"/>
                </a:rPr>
                <a:t>QNC⁰ + Toffoli</a:t>
              </a:r>
            </a:p>
          </p:txBody>
        </p:sp>
      </p:grpSp>
      <p:grpSp>
        <p:nvGrpSpPr>
          <p:cNvPr id="40" name="QNC⁰ + Fanout specimen">
            <a:extLst>
              <a:ext uri="{FF2B5EF4-FFF2-40B4-BE49-F238E27FC236}">
                <a16:creationId xmlns:a16="http://schemas.microsoft.com/office/drawing/2014/main" id="{FBD65504-7F50-F942-31D9-38B2698D3E5A}"/>
              </a:ext>
            </a:extLst>
          </p:cNvPr>
          <p:cNvGrpSpPr/>
          <p:nvPr/>
        </p:nvGrpSpPr>
        <p:grpSpPr>
          <a:xfrm>
            <a:off x="4287504" y="4462188"/>
            <a:ext cx="2667000" cy="1519237"/>
            <a:chOff x="3209925" y="4376738"/>
            <a:chExt cx="2667000" cy="1519237"/>
          </a:xfrm>
        </p:grpSpPr>
        <p:sp>
          <p:nvSpPr>
            <p:cNvPr id="41" name="Fanout::line-28">
              <a:extLst>
                <a:ext uri="{FF2B5EF4-FFF2-40B4-BE49-F238E27FC236}">
                  <a16:creationId xmlns:a16="http://schemas.microsoft.com/office/drawing/2014/main" id="{40DE5DAD-561F-278E-BFD6-99C629AED336}"/>
                </a:ext>
              </a:extLst>
            </p:cNvPr>
            <p:cNvSpPr>
              <a:spLocks/>
            </p:cNvSpPr>
            <p:nvPr/>
          </p:nvSpPr>
          <p:spPr>
            <a:xfrm>
              <a:off x="3429000" y="4476750"/>
              <a:ext cx="2238375" cy="0"/>
            </a:xfrm>
            <a:prstGeom prst="line">
              <a:avLst/>
            </a:prstGeom>
            <a:noFill/>
            <a:ln w="17145">
              <a:solidFill>
                <a:srgbClr val="444444"/>
              </a:solidFill>
            </a:ln>
          </p:spPr>
          <p:txBody>
            <a:bodyPr/>
            <a:lstStyle/>
            <a:p>
              <a:endParaRPr lang="en-US"/>
            </a:p>
          </p:txBody>
        </p:sp>
        <p:sp>
          <p:nvSpPr>
            <p:cNvPr id="42" name="Fanout::line-29">
              <a:extLst>
                <a:ext uri="{FF2B5EF4-FFF2-40B4-BE49-F238E27FC236}">
                  <a16:creationId xmlns:a16="http://schemas.microsoft.com/office/drawing/2014/main" id="{AB139156-4E6B-3B7E-C911-EF6E48175139}"/>
                </a:ext>
              </a:extLst>
            </p:cNvPr>
            <p:cNvSpPr>
              <a:spLocks/>
            </p:cNvSpPr>
            <p:nvPr/>
          </p:nvSpPr>
          <p:spPr>
            <a:xfrm>
              <a:off x="3429000" y="4743450"/>
              <a:ext cx="2238375" cy="0"/>
            </a:xfrm>
            <a:prstGeom prst="line">
              <a:avLst/>
            </a:prstGeom>
            <a:noFill/>
            <a:ln w="17145">
              <a:solidFill>
                <a:srgbClr val="444444"/>
              </a:solidFill>
            </a:ln>
          </p:spPr>
          <p:txBody>
            <a:bodyPr/>
            <a:lstStyle/>
            <a:p>
              <a:endParaRPr lang="en-US"/>
            </a:p>
          </p:txBody>
        </p:sp>
        <p:sp>
          <p:nvSpPr>
            <p:cNvPr id="43" name="Fanout::line-30">
              <a:extLst>
                <a:ext uri="{FF2B5EF4-FFF2-40B4-BE49-F238E27FC236}">
                  <a16:creationId xmlns:a16="http://schemas.microsoft.com/office/drawing/2014/main" id="{79013BD3-3C6C-4471-D756-1230D0E84A36}"/>
                </a:ext>
              </a:extLst>
            </p:cNvPr>
            <p:cNvSpPr>
              <a:spLocks/>
            </p:cNvSpPr>
            <p:nvPr/>
          </p:nvSpPr>
          <p:spPr>
            <a:xfrm>
              <a:off x="3429000" y="5010150"/>
              <a:ext cx="2238375" cy="0"/>
            </a:xfrm>
            <a:prstGeom prst="line">
              <a:avLst/>
            </a:prstGeom>
            <a:noFill/>
            <a:ln w="17145">
              <a:solidFill>
                <a:srgbClr val="444444"/>
              </a:solidFill>
            </a:ln>
          </p:spPr>
          <p:txBody>
            <a:bodyPr/>
            <a:lstStyle/>
            <a:p>
              <a:endParaRPr lang="en-US"/>
            </a:p>
          </p:txBody>
        </p:sp>
        <p:sp>
          <p:nvSpPr>
            <p:cNvPr id="44" name="Fanout::line-31">
              <a:extLst>
                <a:ext uri="{FF2B5EF4-FFF2-40B4-BE49-F238E27FC236}">
                  <a16:creationId xmlns:a16="http://schemas.microsoft.com/office/drawing/2014/main" id="{5F1186A3-B79C-44BB-968F-98A24E8D6FF0}"/>
                </a:ext>
              </a:extLst>
            </p:cNvPr>
            <p:cNvSpPr>
              <a:spLocks/>
            </p:cNvSpPr>
            <p:nvPr/>
          </p:nvSpPr>
          <p:spPr>
            <a:xfrm>
              <a:off x="3429000" y="5276850"/>
              <a:ext cx="2238375" cy="0"/>
            </a:xfrm>
            <a:prstGeom prst="line">
              <a:avLst/>
            </a:prstGeom>
            <a:noFill/>
            <a:ln w="17145">
              <a:solidFill>
                <a:srgbClr val="444444"/>
              </a:solidFill>
            </a:ln>
          </p:spPr>
          <p:txBody>
            <a:bodyPr/>
            <a:lstStyle/>
            <a:p>
              <a:endParaRPr lang="en-US"/>
            </a:p>
          </p:txBody>
        </p:sp>
        <p:sp>
          <p:nvSpPr>
            <p:cNvPr id="45" name="Fanout::gate-32">
              <a:extLst>
                <a:ext uri="{FF2B5EF4-FFF2-40B4-BE49-F238E27FC236}">
                  <a16:creationId xmlns:a16="http://schemas.microsoft.com/office/drawing/2014/main" id="{B5BD7AF1-599D-78DF-0558-02489C520A24}"/>
                </a:ext>
              </a:extLst>
            </p:cNvPr>
            <p:cNvSpPr>
              <a:spLocks/>
            </p:cNvSpPr>
            <p:nvPr/>
          </p:nvSpPr>
          <p:spPr>
            <a:xfrm>
              <a:off x="3643313" y="4376738"/>
              <a:ext cx="219075" cy="200025"/>
            </a:xfrm>
            <a:prstGeom prst="rect">
              <a:avLst/>
            </a:prstGeom>
            <a:solidFill>
              <a:srgbClr val="DCE6F6"/>
            </a:solidFill>
            <a:ln w="16193">
              <a:solidFill>
                <a:srgbClr val="4472C4"/>
              </a:solidFill>
            </a:ln>
          </p:spPr>
          <p:txBody>
            <a:bodyPr/>
            <a:lstStyle/>
            <a:p>
              <a:endParaRPr lang="en-US"/>
            </a:p>
          </p:txBody>
        </p:sp>
        <p:sp>
          <p:nvSpPr>
            <p:cNvPr id="46" name="Fanout::gate-33">
              <a:extLst>
                <a:ext uri="{FF2B5EF4-FFF2-40B4-BE49-F238E27FC236}">
                  <a16:creationId xmlns:a16="http://schemas.microsoft.com/office/drawing/2014/main" id="{AC56C3C5-E940-F22F-204E-BDD16EAD5C4E}"/>
                </a:ext>
              </a:extLst>
            </p:cNvPr>
            <p:cNvSpPr>
              <a:spLocks/>
            </p:cNvSpPr>
            <p:nvPr/>
          </p:nvSpPr>
          <p:spPr>
            <a:xfrm>
              <a:off x="5148263" y="4643438"/>
              <a:ext cx="219075" cy="200025"/>
            </a:xfrm>
            <a:prstGeom prst="rect">
              <a:avLst/>
            </a:prstGeom>
            <a:solidFill>
              <a:srgbClr val="DCE6F6"/>
            </a:solidFill>
            <a:ln w="16193">
              <a:solidFill>
                <a:srgbClr val="4472C4"/>
              </a:solidFill>
            </a:ln>
          </p:spPr>
          <p:txBody>
            <a:bodyPr/>
            <a:lstStyle/>
            <a:p>
              <a:endParaRPr lang="en-US"/>
            </a:p>
          </p:txBody>
        </p:sp>
        <p:sp>
          <p:nvSpPr>
            <p:cNvPr id="47" name="Fanout::gate-34">
              <a:extLst>
                <a:ext uri="{FF2B5EF4-FFF2-40B4-BE49-F238E27FC236}">
                  <a16:creationId xmlns:a16="http://schemas.microsoft.com/office/drawing/2014/main" id="{2D1187A9-D86F-AF0F-50D8-7E1CBEE14ED3}"/>
                </a:ext>
              </a:extLst>
            </p:cNvPr>
            <p:cNvSpPr>
              <a:spLocks/>
            </p:cNvSpPr>
            <p:nvPr/>
          </p:nvSpPr>
          <p:spPr>
            <a:xfrm>
              <a:off x="5148263" y="5176838"/>
              <a:ext cx="219075" cy="200025"/>
            </a:xfrm>
            <a:prstGeom prst="rect">
              <a:avLst/>
            </a:prstGeom>
            <a:solidFill>
              <a:srgbClr val="DCE6F6"/>
            </a:solidFill>
            <a:ln w="16193">
              <a:solidFill>
                <a:srgbClr val="4472C4"/>
              </a:solidFill>
            </a:ln>
          </p:spPr>
          <p:txBody>
            <a:bodyPr/>
            <a:lstStyle/>
            <a:p>
              <a:endParaRPr lang="en-US"/>
            </a:p>
          </p:txBody>
        </p:sp>
        <p:sp>
          <p:nvSpPr>
            <p:cNvPr id="48" name="Fanout::line-35">
              <a:extLst>
                <a:ext uri="{FF2B5EF4-FFF2-40B4-BE49-F238E27FC236}">
                  <a16:creationId xmlns:a16="http://schemas.microsoft.com/office/drawing/2014/main" id="{98F574FD-7887-B974-8403-F85D5958501B}"/>
                </a:ext>
              </a:extLst>
            </p:cNvPr>
            <p:cNvSpPr>
              <a:spLocks/>
            </p:cNvSpPr>
            <p:nvPr/>
          </p:nvSpPr>
          <p:spPr>
            <a:xfrm>
              <a:off x="4543425" y="4476750"/>
              <a:ext cx="0" cy="800100"/>
            </a:xfrm>
            <a:prstGeom prst="line">
              <a:avLst/>
            </a:prstGeom>
            <a:noFill/>
            <a:ln w="20955">
              <a:solidFill>
                <a:srgbClr val="4472C4"/>
              </a:solidFill>
            </a:ln>
          </p:spPr>
          <p:txBody>
            <a:bodyPr/>
            <a:lstStyle/>
            <a:p>
              <a:endParaRPr lang="en-US"/>
            </a:p>
          </p:txBody>
        </p:sp>
        <p:sp>
          <p:nvSpPr>
            <p:cNvPr id="49" name="Fanout::ellipse-36">
              <a:extLst>
                <a:ext uri="{FF2B5EF4-FFF2-40B4-BE49-F238E27FC236}">
                  <a16:creationId xmlns:a16="http://schemas.microsoft.com/office/drawing/2014/main" id="{35F35D6A-84ED-2AE0-F29F-8AB70CE320D4}"/>
                </a:ext>
              </a:extLst>
            </p:cNvPr>
            <p:cNvSpPr>
              <a:spLocks/>
            </p:cNvSpPr>
            <p:nvPr/>
          </p:nvSpPr>
          <p:spPr>
            <a:xfrm>
              <a:off x="4495800" y="4429125"/>
              <a:ext cx="95250" cy="95250"/>
            </a:xfrm>
            <a:prstGeom prst="ellipse">
              <a:avLst/>
            </a:prstGeom>
            <a:solidFill>
              <a:srgbClr val="4472C4"/>
            </a:solidFill>
            <a:ln w="9525">
              <a:solidFill>
                <a:srgbClr val="4472C4"/>
              </a:solidFill>
            </a:ln>
          </p:spPr>
          <p:txBody>
            <a:bodyPr/>
            <a:lstStyle/>
            <a:p>
              <a:endParaRPr lang="en-US"/>
            </a:p>
          </p:txBody>
        </p:sp>
        <p:sp>
          <p:nvSpPr>
            <p:cNvPr id="50" name="Fanout::ellipse-37">
              <a:extLst>
                <a:ext uri="{FF2B5EF4-FFF2-40B4-BE49-F238E27FC236}">
                  <a16:creationId xmlns:a16="http://schemas.microsoft.com/office/drawing/2014/main" id="{0AA08426-6411-8162-1C4A-48120AEA0EB0}"/>
                </a:ext>
              </a:extLst>
            </p:cNvPr>
            <p:cNvSpPr>
              <a:spLocks/>
            </p:cNvSpPr>
            <p:nvPr/>
          </p:nvSpPr>
          <p:spPr>
            <a:xfrm>
              <a:off x="4467225" y="4667250"/>
              <a:ext cx="152400" cy="152400"/>
            </a:xfrm>
            <a:prstGeom prst="ellipse">
              <a:avLst/>
            </a:prstGeom>
            <a:solidFill>
              <a:srgbClr val="FFFFFF"/>
            </a:solidFill>
            <a:ln w="18098">
              <a:solidFill>
                <a:srgbClr val="4472C4"/>
              </a:solidFill>
            </a:ln>
          </p:spPr>
          <p:txBody>
            <a:bodyPr/>
            <a:lstStyle/>
            <a:p>
              <a:endParaRPr lang="en-US"/>
            </a:p>
          </p:txBody>
        </p:sp>
        <p:sp>
          <p:nvSpPr>
            <p:cNvPr id="51" name="Fanout::line-38">
              <a:extLst>
                <a:ext uri="{FF2B5EF4-FFF2-40B4-BE49-F238E27FC236}">
                  <a16:creationId xmlns:a16="http://schemas.microsoft.com/office/drawing/2014/main" id="{5C9F59F5-A5D6-CE22-0E12-7E07DE5C9E1C}"/>
                </a:ext>
              </a:extLst>
            </p:cNvPr>
            <p:cNvSpPr>
              <a:spLocks/>
            </p:cNvSpPr>
            <p:nvPr/>
          </p:nvSpPr>
          <p:spPr>
            <a:xfrm>
              <a:off x="4486275" y="4743450"/>
              <a:ext cx="114300" cy="0"/>
            </a:xfrm>
            <a:prstGeom prst="line">
              <a:avLst/>
            </a:prstGeom>
            <a:noFill/>
            <a:ln w="15240">
              <a:solidFill>
                <a:srgbClr val="4472C4"/>
              </a:solidFill>
            </a:ln>
          </p:spPr>
          <p:txBody>
            <a:bodyPr/>
            <a:lstStyle/>
            <a:p>
              <a:endParaRPr lang="en-US"/>
            </a:p>
          </p:txBody>
        </p:sp>
        <p:sp>
          <p:nvSpPr>
            <p:cNvPr id="52" name="Fanout::line-39">
              <a:extLst>
                <a:ext uri="{FF2B5EF4-FFF2-40B4-BE49-F238E27FC236}">
                  <a16:creationId xmlns:a16="http://schemas.microsoft.com/office/drawing/2014/main" id="{8A2568BD-66F4-92F4-5516-17E34B0763BA}"/>
                </a:ext>
              </a:extLst>
            </p:cNvPr>
            <p:cNvSpPr>
              <a:spLocks/>
            </p:cNvSpPr>
            <p:nvPr/>
          </p:nvSpPr>
          <p:spPr>
            <a:xfrm>
              <a:off x="4543425" y="4686300"/>
              <a:ext cx="0" cy="114300"/>
            </a:xfrm>
            <a:prstGeom prst="line">
              <a:avLst/>
            </a:prstGeom>
            <a:noFill/>
            <a:ln w="15240">
              <a:solidFill>
                <a:srgbClr val="4472C4"/>
              </a:solidFill>
            </a:ln>
          </p:spPr>
          <p:txBody>
            <a:bodyPr/>
            <a:lstStyle/>
            <a:p>
              <a:endParaRPr lang="en-US"/>
            </a:p>
          </p:txBody>
        </p:sp>
        <p:sp>
          <p:nvSpPr>
            <p:cNvPr id="53" name="Fanout::ellipse-40">
              <a:extLst>
                <a:ext uri="{FF2B5EF4-FFF2-40B4-BE49-F238E27FC236}">
                  <a16:creationId xmlns:a16="http://schemas.microsoft.com/office/drawing/2014/main" id="{DFC10FE8-0F5B-8AD5-198A-A43F22A29086}"/>
                </a:ext>
              </a:extLst>
            </p:cNvPr>
            <p:cNvSpPr>
              <a:spLocks/>
            </p:cNvSpPr>
            <p:nvPr/>
          </p:nvSpPr>
          <p:spPr>
            <a:xfrm>
              <a:off x="4467225" y="4933950"/>
              <a:ext cx="152400" cy="152400"/>
            </a:xfrm>
            <a:prstGeom prst="ellipse">
              <a:avLst/>
            </a:prstGeom>
            <a:solidFill>
              <a:srgbClr val="FFFFFF"/>
            </a:solidFill>
            <a:ln w="18098">
              <a:solidFill>
                <a:srgbClr val="4472C4"/>
              </a:solidFill>
            </a:ln>
          </p:spPr>
          <p:txBody>
            <a:bodyPr/>
            <a:lstStyle/>
            <a:p>
              <a:endParaRPr lang="en-US"/>
            </a:p>
          </p:txBody>
        </p:sp>
        <p:sp>
          <p:nvSpPr>
            <p:cNvPr id="54" name="Fanout::line-41">
              <a:extLst>
                <a:ext uri="{FF2B5EF4-FFF2-40B4-BE49-F238E27FC236}">
                  <a16:creationId xmlns:a16="http://schemas.microsoft.com/office/drawing/2014/main" id="{5B4818F8-C40A-A65A-F147-F53359181EAA}"/>
                </a:ext>
              </a:extLst>
            </p:cNvPr>
            <p:cNvSpPr>
              <a:spLocks/>
            </p:cNvSpPr>
            <p:nvPr/>
          </p:nvSpPr>
          <p:spPr>
            <a:xfrm>
              <a:off x="4486275" y="5010150"/>
              <a:ext cx="114300" cy="0"/>
            </a:xfrm>
            <a:prstGeom prst="line">
              <a:avLst/>
            </a:prstGeom>
            <a:noFill/>
            <a:ln w="15240">
              <a:solidFill>
                <a:srgbClr val="4472C4"/>
              </a:solidFill>
            </a:ln>
          </p:spPr>
          <p:txBody>
            <a:bodyPr/>
            <a:lstStyle/>
            <a:p>
              <a:endParaRPr lang="en-US"/>
            </a:p>
          </p:txBody>
        </p:sp>
        <p:sp>
          <p:nvSpPr>
            <p:cNvPr id="55" name="Fanout::line-42">
              <a:extLst>
                <a:ext uri="{FF2B5EF4-FFF2-40B4-BE49-F238E27FC236}">
                  <a16:creationId xmlns:a16="http://schemas.microsoft.com/office/drawing/2014/main" id="{EF4B4B81-EA8F-C13B-A1F2-EC98531289C9}"/>
                </a:ext>
              </a:extLst>
            </p:cNvPr>
            <p:cNvSpPr>
              <a:spLocks/>
            </p:cNvSpPr>
            <p:nvPr/>
          </p:nvSpPr>
          <p:spPr>
            <a:xfrm>
              <a:off x="4543425" y="4953000"/>
              <a:ext cx="0" cy="114300"/>
            </a:xfrm>
            <a:prstGeom prst="line">
              <a:avLst/>
            </a:prstGeom>
            <a:noFill/>
            <a:ln w="15240">
              <a:solidFill>
                <a:srgbClr val="4472C4"/>
              </a:solidFill>
            </a:ln>
          </p:spPr>
          <p:txBody>
            <a:bodyPr/>
            <a:lstStyle/>
            <a:p>
              <a:endParaRPr lang="en-US"/>
            </a:p>
          </p:txBody>
        </p:sp>
        <p:sp>
          <p:nvSpPr>
            <p:cNvPr id="56" name="Fanout::ellipse-43">
              <a:extLst>
                <a:ext uri="{FF2B5EF4-FFF2-40B4-BE49-F238E27FC236}">
                  <a16:creationId xmlns:a16="http://schemas.microsoft.com/office/drawing/2014/main" id="{0ACDCB73-A51C-FC23-AD23-A8F371F30734}"/>
                </a:ext>
              </a:extLst>
            </p:cNvPr>
            <p:cNvSpPr>
              <a:spLocks/>
            </p:cNvSpPr>
            <p:nvPr/>
          </p:nvSpPr>
          <p:spPr>
            <a:xfrm>
              <a:off x="4467225" y="5200650"/>
              <a:ext cx="152400" cy="152400"/>
            </a:xfrm>
            <a:prstGeom prst="ellipse">
              <a:avLst/>
            </a:prstGeom>
            <a:solidFill>
              <a:srgbClr val="FFFFFF"/>
            </a:solidFill>
            <a:ln w="18098">
              <a:solidFill>
                <a:srgbClr val="4472C4"/>
              </a:solidFill>
            </a:ln>
          </p:spPr>
          <p:txBody>
            <a:bodyPr/>
            <a:lstStyle/>
            <a:p>
              <a:endParaRPr lang="en-US"/>
            </a:p>
          </p:txBody>
        </p:sp>
        <p:sp>
          <p:nvSpPr>
            <p:cNvPr id="57" name="Fanout::line-44">
              <a:extLst>
                <a:ext uri="{FF2B5EF4-FFF2-40B4-BE49-F238E27FC236}">
                  <a16:creationId xmlns:a16="http://schemas.microsoft.com/office/drawing/2014/main" id="{368FD054-C033-9EBB-4A62-EA3AEAC7E084}"/>
                </a:ext>
              </a:extLst>
            </p:cNvPr>
            <p:cNvSpPr>
              <a:spLocks/>
            </p:cNvSpPr>
            <p:nvPr/>
          </p:nvSpPr>
          <p:spPr>
            <a:xfrm>
              <a:off x="4486275" y="5276850"/>
              <a:ext cx="114300" cy="0"/>
            </a:xfrm>
            <a:prstGeom prst="line">
              <a:avLst/>
            </a:prstGeom>
            <a:noFill/>
            <a:ln w="15240">
              <a:solidFill>
                <a:srgbClr val="4472C4"/>
              </a:solidFill>
            </a:ln>
          </p:spPr>
          <p:txBody>
            <a:bodyPr/>
            <a:lstStyle/>
            <a:p>
              <a:endParaRPr lang="en-US"/>
            </a:p>
          </p:txBody>
        </p:sp>
        <p:sp>
          <p:nvSpPr>
            <p:cNvPr id="58" name="Fanout::line-45">
              <a:extLst>
                <a:ext uri="{FF2B5EF4-FFF2-40B4-BE49-F238E27FC236}">
                  <a16:creationId xmlns:a16="http://schemas.microsoft.com/office/drawing/2014/main" id="{7B54B3BB-5A88-7574-5965-4428729C6221}"/>
                </a:ext>
              </a:extLst>
            </p:cNvPr>
            <p:cNvSpPr>
              <a:spLocks/>
            </p:cNvSpPr>
            <p:nvPr/>
          </p:nvSpPr>
          <p:spPr>
            <a:xfrm>
              <a:off x="4543425" y="5219700"/>
              <a:ext cx="0" cy="114300"/>
            </a:xfrm>
            <a:prstGeom prst="line">
              <a:avLst/>
            </a:prstGeom>
            <a:noFill/>
            <a:ln w="15240">
              <a:solidFill>
                <a:srgbClr val="4472C4"/>
              </a:solidFill>
            </a:ln>
          </p:spPr>
          <p:txBody>
            <a:bodyPr/>
            <a:lstStyle/>
            <a:p>
              <a:endParaRPr lang="en-US"/>
            </a:p>
          </p:txBody>
        </p:sp>
        <p:sp>
          <p:nvSpPr>
            <p:cNvPr id="59" name="Fanout::label-46">
              <a:extLst>
                <a:ext uri="{FF2B5EF4-FFF2-40B4-BE49-F238E27FC236}">
                  <a16:creationId xmlns:a16="http://schemas.microsoft.com/office/drawing/2014/main" id="{651D28E0-788B-5D28-5150-1809180C4FEE}"/>
                </a:ext>
              </a:extLst>
            </p:cNvPr>
            <p:cNvSpPr>
              <a:spLocks/>
            </p:cNvSpPr>
            <p:nvPr/>
          </p:nvSpPr>
          <p:spPr>
            <a:xfrm>
              <a:off x="3209925" y="5524500"/>
              <a:ext cx="266700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sz="2175" dirty="0">
                  <a:solidFill>
                    <a:srgbClr val="161616"/>
                  </a:solidFill>
                  <a:latin typeface="Calibri"/>
                  <a:ea typeface="Calibri"/>
                  <a:cs typeface="Calibri"/>
                </a:rPr>
                <a:t>QNC⁰ + Fanout</a:t>
              </a:r>
            </a:p>
          </p:txBody>
        </p:sp>
      </p:grpSp>
      <p:grpSp>
        <p:nvGrpSpPr>
          <p:cNvPr id="4" name="Group 3">
            <a:extLst>
              <a:ext uri="{FF2B5EF4-FFF2-40B4-BE49-F238E27FC236}">
                <a16:creationId xmlns:a16="http://schemas.microsoft.com/office/drawing/2014/main" id="{B52601F4-F1D5-A67D-BD9E-B0305A9402C8}"/>
              </a:ext>
            </a:extLst>
          </p:cNvPr>
          <p:cNvGrpSpPr/>
          <p:nvPr/>
        </p:nvGrpSpPr>
        <p:grpSpPr>
          <a:xfrm>
            <a:off x="8257308" y="1630580"/>
            <a:ext cx="3276600" cy="1847850"/>
            <a:chOff x="7747164" y="1685925"/>
            <a:chExt cx="3276600" cy="1847850"/>
          </a:xfrm>
        </p:grpSpPr>
        <p:sp>
          <p:nvSpPr>
            <p:cNvPr id="61" name="Dynamic::line-47">
              <a:extLst>
                <a:ext uri="{FF2B5EF4-FFF2-40B4-BE49-F238E27FC236}">
                  <a16:creationId xmlns:a16="http://schemas.microsoft.com/office/drawing/2014/main" id="{D6035802-6D78-E498-CD0B-5AFF970A7E32}"/>
                </a:ext>
              </a:extLst>
            </p:cNvPr>
            <p:cNvSpPr>
              <a:spLocks/>
            </p:cNvSpPr>
            <p:nvPr/>
          </p:nvSpPr>
          <p:spPr>
            <a:xfrm>
              <a:off x="7918614" y="2114550"/>
              <a:ext cx="1133475" cy="0"/>
            </a:xfrm>
            <a:prstGeom prst="line">
              <a:avLst/>
            </a:prstGeom>
            <a:noFill/>
            <a:ln w="17145">
              <a:solidFill>
                <a:srgbClr val="444444"/>
              </a:solidFill>
            </a:ln>
          </p:spPr>
          <p:txBody>
            <a:bodyPr/>
            <a:lstStyle/>
            <a:p>
              <a:endParaRPr lang="en-US"/>
            </a:p>
          </p:txBody>
        </p:sp>
        <p:sp>
          <p:nvSpPr>
            <p:cNvPr id="62" name="Dynamic::line-48">
              <a:extLst>
                <a:ext uri="{FF2B5EF4-FFF2-40B4-BE49-F238E27FC236}">
                  <a16:creationId xmlns:a16="http://schemas.microsoft.com/office/drawing/2014/main" id="{516AB7B7-A606-65FA-9CB0-ED621B3A5780}"/>
                </a:ext>
              </a:extLst>
            </p:cNvPr>
            <p:cNvSpPr>
              <a:spLocks/>
            </p:cNvSpPr>
            <p:nvPr/>
          </p:nvSpPr>
          <p:spPr>
            <a:xfrm>
              <a:off x="7918614" y="2381250"/>
              <a:ext cx="1133475" cy="0"/>
            </a:xfrm>
            <a:prstGeom prst="line">
              <a:avLst/>
            </a:prstGeom>
            <a:noFill/>
            <a:ln w="17145">
              <a:solidFill>
                <a:srgbClr val="444444"/>
              </a:solidFill>
            </a:ln>
          </p:spPr>
          <p:txBody>
            <a:bodyPr/>
            <a:lstStyle/>
            <a:p>
              <a:endParaRPr lang="en-US"/>
            </a:p>
          </p:txBody>
        </p:sp>
        <p:sp>
          <p:nvSpPr>
            <p:cNvPr id="63" name="Dynamic::line-49">
              <a:extLst>
                <a:ext uri="{FF2B5EF4-FFF2-40B4-BE49-F238E27FC236}">
                  <a16:creationId xmlns:a16="http://schemas.microsoft.com/office/drawing/2014/main" id="{B58693C5-8EDE-5A2E-4C04-76854DA90256}"/>
                </a:ext>
              </a:extLst>
            </p:cNvPr>
            <p:cNvSpPr>
              <a:spLocks/>
            </p:cNvSpPr>
            <p:nvPr/>
          </p:nvSpPr>
          <p:spPr>
            <a:xfrm>
              <a:off x="7918614" y="2647950"/>
              <a:ext cx="2857500" cy="0"/>
            </a:xfrm>
            <a:prstGeom prst="line">
              <a:avLst/>
            </a:prstGeom>
            <a:noFill/>
            <a:ln w="17145">
              <a:solidFill>
                <a:srgbClr val="444444"/>
              </a:solidFill>
            </a:ln>
          </p:spPr>
          <p:txBody>
            <a:bodyPr/>
            <a:lstStyle/>
            <a:p>
              <a:endParaRPr lang="en-US"/>
            </a:p>
          </p:txBody>
        </p:sp>
        <p:sp>
          <p:nvSpPr>
            <p:cNvPr id="64" name="Dynamic::line-50">
              <a:extLst>
                <a:ext uri="{FF2B5EF4-FFF2-40B4-BE49-F238E27FC236}">
                  <a16:creationId xmlns:a16="http://schemas.microsoft.com/office/drawing/2014/main" id="{04C7CD43-A532-AC8B-D1F7-8CF9A4A37783}"/>
                </a:ext>
              </a:extLst>
            </p:cNvPr>
            <p:cNvSpPr>
              <a:spLocks/>
            </p:cNvSpPr>
            <p:nvPr/>
          </p:nvSpPr>
          <p:spPr>
            <a:xfrm>
              <a:off x="7918614" y="2914650"/>
              <a:ext cx="2857500" cy="0"/>
            </a:xfrm>
            <a:prstGeom prst="line">
              <a:avLst/>
            </a:prstGeom>
            <a:noFill/>
            <a:ln w="17145">
              <a:solidFill>
                <a:srgbClr val="444444"/>
              </a:solidFill>
            </a:ln>
          </p:spPr>
          <p:txBody>
            <a:bodyPr/>
            <a:lstStyle/>
            <a:p>
              <a:endParaRPr lang="en-US"/>
            </a:p>
          </p:txBody>
        </p:sp>
        <p:sp>
          <p:nvSpPr>
            <p:cNvPr id="65" name="Dynamic::gate-51">
              <a:extLst>
                <a:ext uri="{FF2B5EF4-FFF2-40B4-BE49-F238E27FC236}">
                  <a16:creationId xmlns:a16="http://schemas.microsoft.com/office/drawing/2014/main" id="{B632FAD1-A4E4-DFC2-9FB8-72FD65560212}"/>
                </a:ext>
              </a:extLst>
            </p:cNvPr>
            <p:cNvSpPr>
              <a:spLocks/>
            </p:cNvSpPr>
            <p:nvPr/>
          </p:nvSpPr>
          <p:spPr>
            <a:xfrm>
              <a:off x="8123402" y="2014538"/>
              <a:ext cx="219075" cy="200025"/>
            </a:xfrm>
            <a:prstGeom prst="rect">
              <a:avLst/>
            </a:prstGeom>
            <a:solidFill>
              <a:srgbClr val="DCE6F6"/>
            </a:solidFill>
            <a:ln w="16193">
              <a:solidFill>
                <a:srgbClr val="4472C4"/>
              </a:solidFill>
            </a:ln>
          </p:spPr>
          <p:txBody>
            <a:bodyPr/>
            <a:lstStyle/>
            <a:p>
              <a:endParaRPr lang="en-US"/>
            </a:p>
          </p:txBody>
        </p:sp>
        <p:sp>
          <p:nvSpPr>
            <p:cNvPr id="66" name="Dynamic::gate-52">
              <a:extLst>
                <a:ext uri="{FF2B5EF4-FFF2-40B4-BE49-F238E27FC236}">
                  <a16:creationId xmlns:a16="http://schemas.microsoft.com/office/drawing/2014/main" id="{785E8A54-0ECC-4144-0A2D-D6A414923DF5}"/>
                </a:ext>
              </a:extLst>
            </p:cNvPr>
            <p:cNvSpPr>
              <a:spLocks/>
            </p:cNvSpPr>
            <p:nvPr/>
          </p:nvSpPr>
          <p:spPr>
            <a:xfrm>
              <a:off x="8123402" y="2547938"/>
              <a:ext cx="219075" cy="200025"/>
            </a:xfrm>
            <a:prstGeom prst="rect">
              <a:avLst/>
            </a:prstGeom>
            <a:solidFill>
              <a:srgbClr val="DCE6F6"/>
            </a:solidFill>
            <a:ln w="16193">
              <a:solidFill>
                <a:srgbClr val="4472C4"/>
              </a:solidFill>
            </a:ln>
          </p:spPr>
          <p:txBody>
            <a:bodyPr/>
            <a:lstStyle/>
            <a:p>
              <a:endParaRPr lang="en-US"/>
            </a:p>
          </p:txBody>
        </p:sp>
        <p:sp>
          <p:nvSpPr>
            <p:cNvPr id="67" name="Dynamic::gate-53">
              <a:extLst>
                <a:ext uri="{FF2B5EF4-FFF2-40B4-BE49-F238E27FC236}">
                  <a16:creationId xmlns:a16="http://schemas.microsoft.com/office/drawing/2014/main" id="{290E5858-D3D6-A080-5CB9-BD29E0CD9571}"/>
                </a:ext>
              </a:extLst>
            </p:cNvPr>
            <p:cNvSpPr>
              <a:spLocks/>
            </p:cNvSpPr>
            <p:nvPr/>
          </p:nvSpPr>
          <p:spPr>
            <a:xfrm>
              <a:off x="8494877" y="2552700"/>
              <a:ext cx="219075" cy="457200"/>
            </a:xfrm>
            <a:prstGeom prst="rect">
              <a:avLst/>
            </a:prstGeom>
            <a:solidFill>
              <a:srgbClr val="DCE6F6"/>
            </a:solidFill>
            <a:ln w="16193">
              <a:solidFill>
                <a:srgbClr val="4472C4"/>
              </a:solidFill>
            </a:ln>
          </p:spPr>
          <p:txBody>
            <a:bodyPr/>
            <a:lstStyle/>
            <a:p>
              <a:endParaRPr lang="en-US"/>
            </a:p>
          </p:txBody>
        </p:sp>
        <p:sp>
          <p:nvSpPr>
            <p:cNvPr id="68" name="Dynamic::line-54">
              <a:extLst>
                <a:ext uri="{FF2B5EF4-FFF2-40B4-BE49-F238E27FC236}">
                  <a16:creationId xmlns:a16="http://schemas.microsoft.com/office/drawing/2014/main" id="{CB65BBB8-6D61-B074-1653-BC5A3007875D}"/>
                </a:ext>
              </a:extLst>
            </p:cNvPr>
            <p:cNvSpPr>
              <a:spLocks/>
            </p:cNvSpPr>
            <p:nvPr/>
          </p:nvSpPr>
          <p:spPr>
            <a:xfrm>
              <a:off x="9137814" y="2100263"/>
              <a:ext cx="152400" cy="0"/>
            </a:xfrm>
            <a:prstGeom prst="line">
              <a:avLst/>
            </a:prstGeom>
            <a:noFill/>
            <a:ln w="12383">
              <a:solidFill>
                <a:srgbClr val="548235"/>
              </a:solidFill>
            </a:ln>
          </p:spPr>
          <p:txBody>
            <a:bodyPr/>
            <a:lstStyle/>
            <a:p>
              <a:endParaRPr lang="en-US"/>
            </a:p>
          </p:txBody>
        </p:sp>
        <p:sp>
          <p:nvSpPr>
            <p:cNvPr id="69" name="Dynamic::line-55">
              <a:extLst>
                <a:ext uri="{FF2B5EF4-FFF2-40B4-BE49-F238E27FC236}">
                  <a16:creationId xmlns:a16="http://schemas.microsoft.com/office/drawing/2014/main" id="{BCC00342-828E-1097-2AE7-B453AE6FE964}"/>
                </a:ext>
              </a:extLst>
            </p:cNvPr>
            <p:cNvSpPr>
              <a:spLocks/>
            </p:cNvSpPr>
            <p:nvPr/>
          </p:nvSpPr>
          <p:spPr>
            <a:xfrm>
              <a:off x="9137814" y="2128838"/>
              <a:ext cx="152400" cy="0"/>
            </a:xfrm>
            <a:prstGeom prst="line">
              <a:avLst/>
            </a:prstGeom>
            <a:noFill/>
            <a:ln w="12383">
              <a:solidFill>
                <a:srgbClr val="548235"/>
              </a:solidFill>
            </a:ln>
          </p:spPr>
          <p:txBody>
            <a:bodyPr/>
            <a:lstStyle/>
            <a:p>
              <a:endParaRPr lang="en-US"/>
            </a:p>
          </p:txBody>
        </p:sp>
        <p:sp>
          <p:nvSpPr>
            <p:cNvPr id="70" name="Dynamic::line-56">
              <a:extLst>
                <a:ext uri="{FF2B5EF4-FFF2-40B4-BE49-F238E27FC236}">
                  <a16:creationId xmlns:a16="http://schemas.microsoft.com/office/drawing/2014/main" id="{C53E7EB0-E167-BC6A-72FA-8B323B59234D}"/>
                </a:ext>
              </a:extLst>
            </p:cNvPr>
            <p:cNvSpPr>
              <a:spLocks/>
            </p:cNvSpPr>
            <p:nvPr/>
          </p:nvSpPr>
          <p:spPr>
            <a:xfrm>
              <a:off x="9275927" y="1752600"/>
              <a:ext cx="0" cy="361950"/>
            </a:xfrm>
            <a:prstGeom prst="line">
              <a:avLst/>
            </a:prstGeom>
            <a:noFill/>
            <a:ln w="12383">
              <a:solidFill>
                <a:srgbClr val="548235"/>
              </a:solidFill>
            </a:ln>
          </p:spPr>
          <p:txBody>
            <a:bodyPr/>
            <a:lstStyle/>
            <a:p>
              <a:endParaRPr lang="en-US"/>
            </a:p>
          </p:txBody>
        </p:sp>
        <p:sp>
          <p:nvSpPr>
            <p:cNvPr id="71" name="Dynamic::line-57">
              <a:extLst>
                <a:ext uri="{FF2B5EF4-FFF2-40B4-BE49-F238E27FC236}">
                  <a16:creationId xmlns:a16="http://schemas.microsoft.com/office/drawing/2014/main" id="{BEEE6D97-4AB1-BDD5-4B16-89217C4619D0}"/>
                </a:ext>
              </a:extLst>
            </p:cNvPr>
            <p:cNvSpPr>
              <a:spLocks/>
            </p:cNvSpPr>
            <p:nvPr/>
          </p:nvSpPr>
          <p:spPr>
            <a:xfrm>
              <a:off x="9304502" y="1752600"/>
              <a:ext cx="0" cy="361950"/>
            </a:xfrm>
            <a:prstGeom prst="line">
              <a:avLst/>
            </a:prstGeom>
            <a:noFill/>
            <a:ln w="12383">
              <a:solidFill>
                <a:srgbClr val="548235"/>
              </a:solidFill>
            </a:ln>
          </p:spPr>
          <p:txBody>
            <a:bodyPr/>
            <a:lstStyle/>
            <a:p>
              <a:endParaRPr lang="en-US"/>
            </a:p>
          </p:txBody>
        </p:sp>
        <p:sp>
          <p:nvSpPr>
            <p:cNvPr id="72" name="Dynamic::line-58">
              <a:extLst>
                <a:ext uri="{FF2B5EF4-FFF2-40B4-BE49-F238E27FC236}">
                  <a16:creationId xmlns:a16="http://schemas.microsoft.com/office/drawing/2014/main" id="{BE03279D-1EEC-ADC9-FB19-9E14D87899FE}"/>
                </a:ext>
              </a:extLst>
            </p:cNvPr>
            <p:cNvSpPr>
              <a:spLocks/>
            </p:cNvSpPr>
            <p:nvPr/>
          </p:nvSpPr>
          <p:spPr>
            <a:xfrm>
              <a:off x="9290214" y="1738313"/>
              <a:ext cx="304800" cy="0"/>
            </a:xfrm>
            <a:prstGeom prst="line">
              <a:avLst/>
            </a:prstGeom>
            <a:noFill/>
            <a:ln w="12383">
              <a:solidFill>
                <a:srgbClr val="548235"/>
              </a:solidFill>
            </a:ln>
          </p:spPr>
          <p:txBody>
            <a:bodyPr/>
            <a:lstStyle/>
            <a:p>
              <a:endParaRPr lang="en-US"/>
            </a:p>
          </p:txBody>
        </p:sp>
        <p:sp>
          <p:nvSpPr>
            <p:cNvPr id="73" name="Dynamic::line-59">
              <a:extLst>
                <a:ext uri="{FF2B5EF4-FFF2-40B4-BE49-F238E27FC236}">
                  <a16:creationId xmlns:a16="http://schemas.microsoft.com/office/drawing/2014/main" id="{32E99737-585A-FB58-A3B9-35E29ABB87C0}"/>
                </a:ext>
              </a:extLst>
            </p:cNvPr>
            <p:cNvSpPr>
              <a:spLocks/>
            </p:cNvSpPr>
            <p:nvPr/>
          </p:nvSpPr>
          <p:spPr>
            <a:xfrm>
              <a:off x="9290214" y="1766888"/>
              <a:ext cx="304800" cy="0"/>
            </a:xfrm>
            <a:prstGeom prst="line">
              <a:avLst/>
            </a:prstGeom>
            <a:noFill/>
            <a:ln w="12383">
              <a:solidFill>
                <a:srgbClr val="548235"/>
              </a:solidFill>
            </a:ln>
          </p:spPr>
          <p:txBody>
            <a:bodyPr/>
            <a:lstStyle/>
            <a:p>
              <a:endParaRPr lang="en-US"/>
            </a:p>
          </p:txBody>
        </p:sp>
        <p:sp>
          <p:nvSpPr>
            <p:cNvPr id="74" name="Dynamic::line-60">
              <a:extLst>
                <a:ext uri="{FF2B5EF4-FFF2-40B4-BE49-F238E27FC236}">
                  <a16:creationId xmlns:a16="http://schemas.microsoft.com/office/drawing/2014/main" id="{2EDA1677-B295-8C7D-7A47-99591F7A8C48}"/>
                </a:ext>
              </a:extLst>
            </p:cNvPr>
            <p:cNvSpPr>
              <a:spLocks/>
            </p:cNvSpPr>
            <p:nvPr/>
          </p:nvSpPr>
          <p:spPr>
            <a:xfrm>
              <a:off x="9137814" y="2366963"/>
              <a:ext cx="295275" cy="0"/>
            </a:xfrm>
            <a:prstGeom prst="line">
              <a:avLst/>
            </a:prstGeom>
            <a:noFill/>
            <a:ln w="12383">
              <a:solidFill>
                <a:srgbClr val="548235"/>
              </a:solidFill>
            </a:ln>
          </p:spPr>
          <p:txBody>
            <a:bodyPr/>
            <a:lstStyle/>
            <a:p>
              <a:endParaRPr lang="en-US"/>
            </a:p>
          </p:txBody>
        </p:sp>
        <p:sp>
          <p:nvSpPr>
            <p:cNvPr id="75" name="Dynamic::line-61">
              <a:extLst>
                <a:ext uri="{FF2B5EF4-FFF2-40B4-BE49-F238E27FC236}">
                  <a16:creationId xmlns:a16="http://schemas.microsoft.com/office/drawing/2014/main" id="{E2C93A41-7BC3-8353-CBCB-C64074A361D7}"/>
                </a:ext>
              </a:extLst>
            </p:cNvPr>
            <p:cNvSpPr>
              <a:spLocks/>
            </p:cNvSpPr>
            <p:nvPr/>
          </p:nvSpPr>
          <p:spPr>
            <a:xfrm>
              <a:off x="9137814" y="2395538"/>
              <a:ext cx="295275" cy="0"/>
            </a:xfrm>
            <a:prstGeom prst="line">
              <a:avLst/>
            </a:prstGeom>
            <a:noFill/>
            <a:ln w="12383">
              <a:solidFill>
                <a:srgbClr val="548235"/>
              </a:solidFill>
            </a:ln>
          </p:spPr>
          <p:txBody>
            <a:bodyPr/>
            <a:lstStyle/>
            <a:p>
              <a:endParaRPr lang="en-US"/>
            </a:p>
          </p:txBody>
        </p:sp>
        <p:sp>
          <p:nvSpPr>
            <p:cNvPr id="76" name="Dynamic::line-62">
              <a:extLst>
                <a:ext uri="{FF2B5EF4-FFF2-40B4-BE49-F238E27FC236}">
                  <a16:creationId xmlns:a16="http://schemas.microsoft.com/office/drawing/2014/main" id="{699112CE-0E50-30AF-A675-89CBDBC62CBB}"/>
                </a:ext>
              </a:extLst>
            </p:cNvPr>
            <p:cNvSpPr>
              <a:spLocks/>
            </p:cNvSpPr>
            <p:nvPr/>
          </p:nvSpPr>
          <p:spPr>
            <a:xfrm>
              <a:off x="9418802" y="1866900"/>
              <a:ext cx="0" cy="514350"/>
            </a:xfrm>
            <a:prstGeom prst="line">
              <a:avLst/>
            </a:prstGeom>
            <a:noFill/>
            <a:ln w="12383">
              <a:solidFill>
                <a:srgbClr val="548235"/>
              </a:solidFill>
            </a:ln>
          </p:spPr>
          <p:txBody>
            <a:bodyPr/>
            <a:lstStyle/>
            <a:p>
              <a:endParaRPr lang="en-US"/>
            </a:p>
          </p:txBody>
        </p:sp>
        <p:sp>
          <p:nvSpPr>
            <p:cNvPr id="77" name="Dynamic::line-63">
              <a:extLst>
                <a:ext uri="{FF2B5EF4-FFF2-40B4-BE49-F238E27FC236}">
                  <a16:creationId xmlns:a16="http://schemas.microsoft.com/office/drawing/2014/main" id="{07BA67EB-E4DE-328D-75DE-CFE18D1D0C76}"/>
                </a:ext>
              </a:extLst>
            </p:cNvPr>
            <p:cNvSpPr>
              <a:spLocks/>
            </p:cNvSpPr>
            <p:nvPr/>
          </p:nvSpPr>
          <p:spPr>
            <a:xfrm>
              <a:off x="9447377" y="1866900"/>
              <a:ext cx="0" cy="514350"/>
            </a:xfrm>
            <a:prstGeom prst="line">
              <a:avLst/>
            </a:prstGeom>
            <a:noFill/>
            <a:ln w="12383">
              <a:solidFill>
                <a:srgbClr val="548235"/>
              </a:solidFill>
            </a:ln>
          </p:spPr>
          <p:txBody>
            <a:bodyPr/>
            <a:lstStyle/>
            <a:p>
              <a:endParaRPr lang="en-US"/>
            </a:p>
          </p:txBody>
        </p:sp>
        <p:sp>
          <p:nvSpPr>
            <p:cNvPr id="78" name="Dynamic::line-64">
              <a:extLst>
                <a:ext uri="{FF2B5EF4-FFF2-40B4-BE49-F238E27FC236}">
                  <a16:creationId xmlns:a16="http://schemas.microsoft.com/office/drawing/2014/main" id="{50561281-14F3-1A06-2075-D4A4700FAE11}"/>
                </a:ext>
              </a:extLst>
            </p:cNvPr>
            <p:cNvSpPr>
              <a:spLocks/>
            </p:cNvSpPr>
            <p:nvPr/>
          </p:nvSpPr>
          <p:spPr>
            <a:xfrm>
              <a:off x="9433089" y="1852613"/>
              <a:ext cx="161925" cy="0"/>
            </a:xfrm>
            <a:prstGeom prst="line">
              <a:avLst/>
            </a:prstGeom>
            <a:noFill/>
            <a:ln w="12383">
              <a:solidFill>
                <a:srgbClr val="548235"/>
              </a:solidFill>
            </a:ln>
          </p:spPr>
          <p:txBody>
            <a:bodyPr/>
            <a:lstStyle/>
            <a:p>
              <a:endParaRPr lang="en-US"/>
            </a:p>
          </p:txBody>
        </p:sp>
        <p:sp>
          <p:nvSpPr>
            <p:cNvPr id="79" name="Dynamic::line-65">
              <a:extLst>
                <a:ext uri="{FF2B5EF4-FFF2-40B4-BE49-F238E27FC236}">
                  <a16:creationId xmlns:a16="http://schemas.microsoft.com/office/drawing/2014/main" id="{26AA2F9F-5A66-82EF-986F-998972E984C5}"/>
                </a:ext>
              </a:extLst>
            </p:cNvPr>
            <p:cNvSpPr>
              <a:spLocks/>
            </p:cNvSpPr>
            <p:nvPr/>
          </p:nvSpPr>
          <p:spPr>
            <a:xfrm>
              <a:off x="9433089" y="1881188"/>
              <a:ext cx="161925" cy="0"/>
            </a:xfrm>
            <a:prstGeom prst="line">
              <a:avLst/>
            </a:prstGeom>
            <a:noFill/>
            <a:ln w="12383">
              <a:solidFill>
                <a:srgbClr val="548235"/>
              </a:solidFill>
            </a:ln>
          </p:spPr>
          <p:txBody>
            <a:bodyPr/>
            <a:lstStyle/>
            <a:p>
              <a:endParaRPr lang="en-US"/>
            </a:p>
          </p:txBody>
        </p:sp>
        <p:sp>
          <p:nvSpPr>
            <p:cNvPr id="80" name="Dynamic::line-66">
              <a:extLst>
                <a:ext uri="{FF2B5EF4-FFF2-40B4-BE49-F238E27FC236}">
                  <a16:creationId xmlns:a16="http://schemas.microsoft.com/office/drawing/2014/main" id="{92047C9E-DCDB-E323-07BC-B836AF0A2ADA}"/>
                </a:ext>
              </a:extLst>
            </p:cNvPr>
            <p:cNvSpPr>
              <a:spLocks/>
            </p:cNvSpPr>
            <p:nvPr/>
          </p:nvSpPr>
          <p:spPr>
            <a:xfrm>
              <a:off x="9842664" y="1795463"/>
              <a:ext cx="571500" cy="0"/>
            </a:xfrm>
            <a:prstGeom prst="line">
              <a:avLst/>
            </a:prstGeom>
            <a:noFill/>
            <a:ln w="12383">
              <a:solidFill>
                <a:srgbClr val="548235"/>
              </a:solidFill>
            </a:ln>
          </p:spPr>
          <p:txBody>
            <a:bodyPr/>
            <a:lstStyle/>
            <a:p>
              <a:endParaRPr lang="en-US"/>
            </a:p>
          </p:txBody>
        </p:sp>
        <p:sp>
          <p:nvSpPr>
            <p:cNvPr id="81" name="Dynamic::line-67">
              <a:extLst>
                <a:ext uri="{FF2B5EF4-FFF2-40B4-BE49-F238E27FC236}">
                  <a16:creationId xmlns:a16="http://schemas.microsoft.com/office/drawing/2014/main" id="{9A88FB8C-3595-B0E7-E9DE-CEA1B9F72E9C}"/>
                </a:ext>
              </a:extLst>
            </p:cNvPr>
            <p:cNvSpPr>
              <a:spLocks/>
            </p:cNvSpPr>
            <p:nvPr/>
          </p:nvSpPr>
          <p:spPr>
            <a:xfrm>
              <a:off x="9842664" y="1824038"/>
              <a:ext cx="571500" cy="0"/>
            </a:xfrm>
            <a:prstGeom prst="line">
              <a:avLst/>
            </a:prstGeom>
            <a:noFill/>
            <a:ln w="12383">
              <a:solidFill>
                <a:srgbClr val="548235"/>
              </a:solidFill>
            </a:ln>
          </p:spPr>
          <p:txBody>
            <a:bodyPr/>
            <a:lstStyle/>
            <a:p>
              <a:endParaRPr lang="en-US"/>
            </a:p>
          </p:txBody>
        </p:sp>
        <p:sp>
          <p:nvSpPr>
            <p:cNvPr id="82" name="Dynamic::line-68">
              <a:extLst>
                <a:ext uri="{FF2B5EF4-FFF2-40B4-BE49-F238E27FC236}">
                  <a16:creationId xmlns:a16="http://schemas.microsoft.com/office/drawing/2014/main" id="{B5F0E012-7822-E5AA-F8F1-56FA6235718B}"/>
                </a:ext>
              </a:extLst>
            </p:cNvPr>
            <p:cNvSpPr>
              <a:spLocks/>
            </p:cNvSpPr>
            <p:nvPr/>
          </p:nvSpPr>
          <p:spPr>
            <a:xfrm>
              <a:off x="10399877" y="1809750"/>
              <a:ext cx="0" cy="714375"/>
            </a:xfrm>
            <a:prstGeom prst="line">
              <a:avLst/>
            </a:prstGeom>
            <a:noFill/>
            <a:ln w="12383">
              <a:solidFill>
                <a:srgbClr val="548235"/>
              </a:solidFill>
            </a:ln>
          </p:spPr>
          <p:txBody>
            <a:bodyPr/>
            <a:lstStyle/>
            <a:p>
              <a:endParaRPr lang="en-US"/>
            </a:p>
          </p:txBody>
        </p:sp>
        <p:sp>
          <p:nvSpPr>
            <p:cNvPr id="83" name="Dynamic::line-69">
              <a:extLst>
                <a:ext uri="{FF2B5EF4-FFF2-40B4-BE49-F238E27FC236}">
                  <a16:creationId xmlns:a16="http://schemas.microsoft.com/office/drawing/2014/main" id="{B2743567-B472-42C3-802F-EC80AADFD2B0}"/>
                </a:ext>
              </a:extLst>
            </p:cNvPr>
            <p:cNvSpPr>
              <a:spLocks/>
            </p:cNvSpPr>
            <p:nvPr/>
          </p:nvSpPr>
          <p:spPr>
            <a:xfrm>
              <a:off x="10428452" y="1809750"/>
              <a:ext cx="0" cy="714375"/>
            </a:xfrm>
            <a:prstGeom prst="line">
              <a:avLst/>
            </a:prstGeom>
            <a:noFill/>
            <a:ln w="12383">
              <a:solidFill>
                <a:srgbClr val="548235"/>
              </a:solidFill>
            </a:ln>
          </p:spPr>
          <p:txBody>
            <a:bodyPr/>
            <a:lstStyle/>
            <a:p>
              <a:endParaRPr lang="en-US"/>
            </a:p>
          </p:txBody>
        </p:sp>
        <p:sp>
          <p:nvSpPr>
            <p:cNvPr id="84" name="Dynamic::gate-70">
              <a:extLst>
                <a:ext uri="{FF2B5EF4-FFF2-40B4-BE49-F238E27FC236}">
                  <a16:creationId xmlns:a16="http://schemas.microsoft.com/office/drawing/2014/main" id="{D0801647-00FC-730E-725C-4A3DD8270C28}"/>
                </a:ext>
              </a:extLst>
            </p:cNvPr>
            <p:cNvSpPr>
              <a:spLocks/>
            </p:cNvSpPr>
            <p:nvPr/>
          </p:nvSpPr>
          <p:spPr>
            <a:xfrm>
              <a:off x="8866352" y="2000250"/>
              <a:ext cx="276225" cy="228600"/>
            </a:xfrm>
            <a:prstGeom prst="rect">
              <a:avLst/>
            </a:prstGeom>
            <a:solidFill>
              <a:srgbClr val="F4F4F4"/>
            </a:solidFill>
            <a:ln w="16193">
              <a:solidFill>
                <a:srgbClr val="60666D"/>
              </a:solidFill>
            </a:ln>
          </p:spPr>
          <p:txBody>
            <a:bodyPr/>
            <a:lstStyle/>
            <a:p>
              <a:endParaRPr lang="en-US"/>
            </a:p>
          </p:txBody>
        </p:sp>
        <p:sp>
          <p:nvSpPr>
            <p:cNvPr id="85" name="Dynamic::meter-arc-71">
              <a:extLst>
                <a:ext uri="{FF2B5EF4-FFF2-40B4-BE49-F238E27FC236}">
                  <a16:creationId xmlns:a16="http://schemas.microsoft.com/office/drawing/2014/main" id="{C52E0F14-D227-95D9-3FC2-D0CAB1915C59}"/>
                </a:ext>
              </a:extLst>
            </p:cNvPr>
            <p:cNvSpPr>
              <a:spLocks/>
            </p:cNvSpPr>
            <p:nvPr/>
          </p:nvSpPr>
          <p:spPr>
            <a:xfrm>
              <a:off x="8871114" y="2000250"/>
              <a:ext cx="266700" cy="228600"/>
            </a:xfrm>
            <a:custGeom>
              <a:avLst/>
              <a:gdLst/>
              <a:ahLst/>
              <a:cxnLst/>
              <a:rect l="0" t="0" r="0" b="0"/>
              <a:pathLst>
                <a:path w="266700" h="228600">
                  <a:moveTo>
                    <a:pt x="57150" y="161925"/>
                  </a:moveTo>
                  <a:lnTo>
                    <a:pt x="59746" y="142203"/>
                  </a:lnTo>
                  <a:lnTo>
                    <a:pt x="67359" y="123825"/>
                  </a:lnTo>
                  <a:lnTo>
                    <a:pt x="79468" y="108043"/>
                  </a:lnTo>
                  <a:lnTo>
                    <a:pt x="95250" y="95934"/>
                  </a:lnTo>
                  <a:lnTo>
                    <a:pt x="113628" y="88321"/>
                  </a:lnTo>
                  <a:lnTo>
                    <a:pt x="133350" y="85725"/>
                  </a:lnTo>
                  <a:lnTo>
                    <a:pt x="153072" y="88321"/>
                  </a:lnTo>
                  <a:lnTo>
                    <a:pt x="171450" y="95934"/>
                  </a:lnTo>
                  <a:lnTo>
                    <a:pt x="187232" y="108043"/>
                  </a:lnTo>
                  <a:lnTo>
                    <a:pt x="199341" y="123825"/>
                  </a:lnTo>
                  <a:lnTo>
                    <a:pt x="206954" y="142203"/>
                  </a:lnTo>
                  <a:lnTo>
                    <a:pt x="209550" y="161925"/>
                  </a:lnTo>
                </a:path>
              </a:pathLst>
            </a:custGeom>
            <a:noFill/>
            <a:ln w="12383">
              <a:solidFill>
                <a:srgbClr val="60666D"/>
              </a:solidFill>
            </a:ln>
          </p:spPr>
          <p:txBody>
            <a:bodyPr/>
            <a:lstStyle/>
            <a:p>
              <a:endParaRPr lang="en-US"/>
            </a:p>
          </p:txBody>
        </p:sp>
        <p:sp>
          <p:nvSpPr>
            <p:cNvPr id="86" name="Dynamic::line-72">
              <a:extLst>
                <a:ext uri="{FF2B5EF4-FFF2-40B4-BE49-F238E27FC236}">
                  <a16:creationId xmlns:a16="http://schemas.microsoft.com/office/drawing/2014/main" id="{47AC7D1A-0BD0-5A6C-A98C-8CFA2D9961EE}"/>
                </a:ext>
              </a:extLst>
            </p:cNvPr>
            <p:cNvSpPr>
              <a:spLocks/>
            </p:cNvSpPr>
            <p:nvPr/>
          </p:nvSpPr>
          <p:spPr>
            <a:xfrm flipV="1">
              <a:off x="9004464" y="2057400"/>
              <a:ext cx="57150" cy="104775"/>
            </a:xfrm>
            <a:prstGeom prst="line">
              <a:avLst/>
            </a:prstGeom>
            <a:noFill/>
            <a:ln w="13335">
              <a:solidFill>
                <a:srgbClr val="60666D"/>
              </a:solidFill>
            </a:ln>
          </p:spPr>
          <p:txBody>
            <a:bodyPr/>
            <a:lstStyle/>
            <a:p>
              <a:endParaRPr lang="en-US"/>
            </a:p>
          </p:txBody>
        </p:sp>
        <p:sp>
          <p:nvSpPr>
            <p:cNvPr id="87" name="Dynamic::ellipse-73">
              <a:extLst>
                <a:ext uri="{FF2B5EF4-FFF2-40B4-BE49-F238E27FC236}">
                  <a16:creationId xmlns:a16="http://schemas.microsoft.com/office/drawing/2014/main" id="{564AF3CA-4F62-4F87-402D-514924191086}"/>
                </a:ext>
              </a:extLst>
            </p:cNvPr>
            <p:cNvSpPr>
              <a:spLocks/>
            </p:cNvSpPr>
            <p:nvPr/>
          </p:nvSpPr>
          <p:spPr>
            <a:xfrm>
              <a:off x="8992082" y="2149793"/>
              <a:ext cx="24765" cy="24765"/>
            </a:xfrm>
            <a:prstGeom prst="ellipse">
              <a:avLst/>
            </a:prstGeom>
            <a:solidFill>
              <a:srgbClr val="60666D"/>
            </a:solidFill>
            <a:ln w="9525">
              <a:solidFill>
                <a:srgbClr val="60666D"/>
              </a:solidFill>
            </a:ln>
          </p:spPr>
          <p:txBody>
            <a:bodyPr/>
            <a:lstStyle/>
            <a:p>
              <a:endParaRPr lang="en-US"/>
            </a:p>
          </p:txBody>
        </p:sp>
        <p:sp>
          <p:nvSpPr>
            <p:cNvPr id="88" name="Dynamic::gate-74">
              <a:extLst>
                <a:ext uri="{FF2B5EF4-FFF2-40B4-BE49-F238E27FC236}">
                  <a16:creationId xmlns:a16="http://schemas.microsoft.com/office/drawing/2014/main" id="{9081BD26-232E-3EB3-BE50-7D94B29282BA}"/>
                </a:ext>
              </a:extLst>
            </p:cNvPr>
            <p:cNvSpPr>
              <a:spLocks/>
            </p:cNvSpPr>
            <p:nvPr/>
          </p:nvSpPr>
          <p:spPr>
            <a:xfrm>
              <a:off x="8866352" y="2266950"/>
              <a:ext cx="276225" cy="228600"/>
            </a:xfrm>
            <a:prstGeom prst="rect">
              <a:avLst/>
            </a:prstGeom>
            <a:solidFill>
              <a:srgbClr val="F4F4F4"/>
            </a:solidFill>
            <a:ln w="16193">
              <a:solidFill>
                <a:srgbClr val="60666D"/>
              </a:solidFill>
            </a:ln>
          </p:spPr>
          <p:txBody>
            <a:bodyPr/>
            <a:lstStyle/>
            <a:p>
              <a:endParaRPr lang="en-US"/>
            </a:p>
          </p:txBody>
        </p:sp>
        <p:sp>
          <p:nvSpPr>
            <p:cNvPr id="89" name="Dynamic::meter-arc-75">
              <a:extLst>
                <a:ext uri="{FF2B5EF4-FFF2-40B4-BE49-F238E27FC236}">
                  <a16:creationId xmlns:a16="http://schemas.microsoft.com/office/drawing/2014/main" id="{988B6E6A-2912-C711-6202-19DC4CEC2682}"/>
                </a:ext>
              </a:extLst>
            </p:cNvPr>
            <p:cNvSpPr>
              <a:spLocks/>
            </p:cNvSpPr>
            <p:nvPr/>
          </p:nvSpPr>
          <p:spPr>
            <a:xfrm>
              <a:off x="8871114" y="2266950"/>
              <a:ext cx="266700" cy="228600"/>
            </a:xfrm>
            <a:custGeom>
              <a:avLst/>
              <a:gdLst/>
              <a:ahLst/>
              <a:cxnLst/>
              <a:rect l="0" t="0" r="0" b="0"/>
              <a:pathLst>
                <a:path w="266700" h="228600">
                  <a:moveTo>
                    <a:pt x="57150" y="161925"/>
                  </a:moveTo>
                  <a:lnTo>
                    <a:pt x="59746" y="142203"/>
                  </a:lnTo>
                  <a:lnTo>
                    <a:pt x="67359" y="123825"/>
                  </a:lnTo>
                  <a:lnTo>
                    <a:pt x="79468" y="108043"/>
                  </a:lnTo>
                  <a:lnTo>
                    <a:pt x="95250" y="95934"/>
                  </a:lnTo>
                  <a:lnTo>
                    <a:pt x="113628" y="88321"/>
                  </a:lnTo>
                  <a:lnTo>
                    <a:pt x="133350" y="85725"/>
                  </a:lnTo>
                  <a:lnTo>
                    <a:pt x="153072" y="88321"/>
                  </a:lnTo>
                  <a:lnTo>
                    <a:pt x="171450" y="95934"/>
                  </a:lnTo>
                  <a:lnTo>
                    <a:pt x="187232" y="108043"/>
                  </a:lnTo>
                  <a:lnTo>
                    <a:pt x="199341" y="123825"/>
                  </a:lnTo>
                  <a:lnTo>
                    <a:pt x="206954" y="142203"/>
                  </a:lnTo>
                  <a:lnTo>
                    <a:pt x="209550" y="161925"/>
                  </a:lnTo>
                </a:path>
              </a:pathLst>
            </a:custGeom>
            <a:noFill/>
            <a:ln w="12383">
              <a:solidFill>
                <a:srgbClr val="60666D"/>
              </a:solidFill>
            </a:ln>
          </p:spPr>
          <p:txBody>
            <a:bodyPr/>
            <a:lstStyle/>
            <a:p>
              <a:endParaRPr lang="en-US"/>
            </a:p>
          </p:txBody>
        </p:sp>
        <p:sp>
          <p:nvSpPr>
            <p:cNvPr id="90" name="Dynamic::line-76">
              <a:extLst>
                <a:ext uri="{FF2B5EF4-FFF2-40B4-BE49-F238E27FC236}">
                  <a16:creationId xmlns:a16="http://schemas.microsoft.com/office/drawing/2014/main" id="{A789E135-FC99-40F2-C345-F88630793223}"/>
                </a:ext>
              </a:extLst>
            </p:cNvPr>
            <p:cNvSpPr>
              <a:spLocks/>
            </p:cNvSpPr>
            <p:nvPr/>
          </p:nvSpPr>
          <p:spPr>
            <a:xfrm flipV="1">
              <a:off x="9004464" y="2324100"/>
              <a:ext cx="57150" cy="104775"/>
            </a:xfrm>
            <a:prstGeom prst="line">
              <a:avLst/>
            </a:prstGeom>
            <a:noFill/>
            <a:ln w="13335">
              <a:solidFill>
                <a:srgbClr val="60666D"/>
              </a:solidFill>
            </a:ln>
          </p:spPr>
          <p:txBody>
            <a:bodyPr/>
            <a:lstStyle/>
            <a:p>
              <a:endParaRPr lang="en-US"/>
            </a:p>
          </p:txBody>
        </p:sp>
        <p:sp>
          <p:nvSpPr>
            <p:cNvPr id="91" name="Dynamic::ellipse-77">
              <a:extLst>
                <a:ext uri="{FF2B5EF4-FFF2-40B4-BE49-F238E27FC236}">
                  <a16:creationId xmlns:a16="http://schemas.microsoft.com/office/drawing/2014/main" id="{49DCE9AD-55F9-F49D-CC3C-535EE6B6A0DC}"/>
                </a:ext>
              </a:extLst>
            </p:cNvPr>
            <p:cNvSpPr>
              <a:spLocks/>
            </p:cNvSpPr>
            <p:nvPr/>
          </p:nvSpPr>
          <p:spPr>
            <a:xfrm>
              <a:off x="8992082" y="2416493"/>
              <a:ext cx="24765" cy="24765"/>
            </a:xfrm>
            <a:prstGeom prst="ellipse">
              <a:avLst/>
            </a:prstGeom>
            <a:solidFill>
              <a:srgbClr val="60666D"/>
            </a:solidFill>
            <a:ln w="9525">
              <a:solidFill>
                <a:srgbClr val="60666D"/>
              </a:solidFill>
            </a:ln>
          </p:spPr>
          <p:txBody>
            <a:bodyPr/>
            <a:lstStyle/>
            <a:p>
              <a:endParaRPr lang="en-US"/>
            </a:p>
          </p:txBody>
        </p:sp>
        <p:sp>
          <p:nvSpPr>
            <p:cNvPr id="92" name="Dynamic::gate-78">
              <a:extLst>
                <a:ext uri="{FF2B5EF4-FFF2-40B4-BE49-F238E27FC236}">
                  <a16:creationId xmlns:a16="http://schemas.microsoft.com/office/drawing/2014/main" id="{8FED6D39-51E6-7A3D-2F1E-E01F991BE5A7}"/>
                </a:ext>
              </a:extLst>
            </p:cNvPr>
            <p:cNvSpPr>
              <a:spLocks/>
            </p:cNvSpPr>
            <p:nvPr/>
          </p:nvSpPr>
          <p:spPr>
            <a:xfrm>
              <a:off x="9585489" y="1685925"/>
              <a:ext cx="266700" cy="247650"/>
            </a:xfrm>
            <a:prstGeom prst="rect">
              <a:avLst/>
            </a:prstGeom>
            <a:solidFill>
              <a:srgbClr val="E7EFDF"/>
            </a:solidFill>
            <a:ln w="16193">
              <a:solidFill>
                <a:srgbClr val="548235"/>
              </a:solidFill>
            </a:ln>
          </p:spPr>
          <p:txBody>
            <a:bodyPr/>
            <a:lstStyle/>
            <a:p>
              <a:endParaRPr lang="en-US"/>
            </a:p>
          </p:txBody>
        </p:sp>
        <p:sp>
          <p:nvSpPr>
            <p:cNvPr id="93" name="Dynamic::ellipse-79">
              <a:extLst>
                <a:ext uri="{FF2B5EF4-FFF2-40B4-BE49-F238E27FC236}">
                  <a16:creationId xmlns:a16="http://schemas.microsoft.com/office/drawing/2014/main" id="{83559940-6C40-7224-1DFC-DB1E7EF9A669}"/>
                </a:ext>
              </a:extLst>
            </p:cNvPr>
            <p:cNvSpPr>
              <a:spLocks/>
            </p:cNvSpPr>
            <p:nvPr/>
          </p:nvSpPr>
          <p:spPr>
            <a:xfrm>
              <a:off x="9652164" y="1743075"/>
              <a:ext cx="133350" cy="133350"/>
            </a:xfrm>
            <a:prstGeom prst="ellipse">
              <a:avLst/>
            </a:prstGeom>
            <a:solidFill>
              <a:srgbClr val="FFFFFF"/>
            </a:solidFill>
            <a:ln w="18098">
              <a:solidFill>
                <a:srgbClr val="548235"/>
              </a:solidFill>
            </a:ln>
          </p:spPr>
          <p:txBody>
            <a:bodyPr/>
            <a:lstStyle/>
            <a:p>
              <a:endParaRPr lang="en-US"/>
            </a:p>
          </p:txBody>
        </p:sp>
        <p:sp>
          <p:nvSpPr>
            <p:cNvPr id="94" name="Dynamic::line-80">
              <a:extLst>
                <a:ext uri="{FF2B5EF4-FFF2-40B4-BE49-F238E27FC236}">
                  <a16:creationId xmlns:a16="http://schemas.microsoft.com/office/drawing/2014/main" id="{0127E396-C2A6-8940-DCC4-85FC4243BC2D}"/>
                </a:ext>
              </a:extLst>
            </p:cNvPr>
            <p:cNvSpPr>
              <a:spLocks/>
            </p:cNvSpPr>
            <p:nvPr/>
          </p:nvSpPr>
          <p:spPr>
            <a:xfrm>
              <a:off x="9671214" y="1809750"/>
              <a:ext cx="95250" cy="0"/>
            </a:xfrm>
            <a:prstGeom prst="line">
              <a:avLst/>
            </a:prstGeom>
            <a:noFill/>
            <a:ln w="15240">
              <a:solidFill>
                <a:srgbClr val="548235"/>
              </a:solidFill>
            </a:ln>
          </p:spPr>
          <p:txBody>
            <a:bodyPr/>
            <a:lstStyle/>
            <a:p>
              <a:endParaRPr lang="en-US"/>
            </a:p>
          </p:txBody>
        </p:sp>
        <p:sp>
          <p:nvSpPr>
            <p:cNvPr id="95" name="Dynamic::line-81">
              <a:extLst>
                <a:ext uri="{FF2B5EF4-FFF2-40B4-BE49-F238E27FC236}">
                  <a16:creationId xmlns:a16="http://schemas.microsoft.com/office/drawing/2014/main" id="{9AF8AA9D-E2FC-0643-8208-43D2E237875E}"/>
                </a:ext>
              </a:extLst>
            </p:cNvPr>
            <p:cNvSpPr>
              <a:spLocks/>
            </p:cNvSpPr>
            <p:nvPr/>
          </p:nvSpPr>
          <p:spPr>
            <a:xfrm>
              <a:off x="9718839" y="1762125"/>
              <a:ext cx="0" cy="95250"/>
            </a:xfrm>
            <a:prstGeom prst="line">
              <a:avLst/>
            </a:prstGeom>
            <a:noFill/>
            <a:ln w="15240">
              <a:solidFill>
                <a:srgbClr val="548235"/>
              </a:solidFill>
            </a:ln>
          </p:spPr>
          <p:txBody>
            <a:bodyPr/>
            <a:lstStyle/>
            <a:p>
              <a:endParaRPr lang="en-US"/>
            </a:p>
          </p:txBody>
        </p:sp>
        <p:sp>
          <p:nvSpPr>
            <p:cNvPr id="96" name="Dynamic::gate-82">
              <a:extLst>
                <a:ext uri="{FF2B5EF4-FFF2-40B4-BE49-F238E27FC236}">
                  <a16:creationId xmlns:a16="http://schemas.microsoft.com/office/drawing/2014/main" id="{B1EBD2D0-8AFE-DF17-DA2C-FDD58966F713}"/>
                </a:ext>
              </a:extLst>
            </p:cNvPr>
            <p:cNvSpPr>
              <a:spLocks/>
            </p:cNvSpPr>
            <p:nvPr/>
          </p:nvSpPr>
          <p:spPr>
            <a:xfrm>
              <a:off x="10285577" y="2524125"/>
              <a:ext cx="257175" cy="247650"/>
            </a:xfrm>
            <a:prstGeom prst="rect">
              <a:avLst/>
            </a:prstGeom>
            <a:solidFill>
              <a:srgbClr val="DCE6F6"/>
            </a:solidFill>
            <a:ln w="16193">
              <a:solidFill>
                <a:srgbClr val="4472C4"/>
              </a:solidFill>
            </a:ln>
          </p:spPr>
          <p:txBody>
            <a:bodyPr wrap="none" lIns="0" tIns="0" rIns="0" bIns="0" anchor="ctr"/>
            <a:lstStyle/>
            <a:p>
              <a:pPr algn="ctr">
                <a:defRPr sz="1275">
                  <a:solidFill>
                    <a:srgbClr val="4472C4"/>
                  </a:solidFill>
                  <a:latin typeface="Calibri"/>
                  <a:ea typeface="Calibri"/>
                  <a:cs typeface="Calibri"/>
                </a:defRPr>
              </a:pPr>
              <a:r>
                <a:rPr sz="1275">
                  <a:solidFill>
                    <a:srgbClr val="4472C4"/>
                  </a:solidFill>
                  <a:latin typeface="Calibri"/>
                  <a:ea typeface="Calibri"/>
                  <a:cs typeface="Calibri"/>
                </a:rPr>
                <a:t>X</a:t>
              </a:r>
            </a:p>
          </p:txBody>
        </p:sp>
        <p:sp>
          <p:nvSpPr>
            <p:cNvPr id="97" name="Dynamic::gate-83">
              <a:extLst>
                <a:ext uri="{FF2B5EF4-FFF2-40B4-BE49-F238E27FC236}">
                  <a16:creationId xmlns:a16="http://schemas.microsoft.com/office/drawing/2014/main" id="{571ABC1F-0054-B9EB-F6EC-E46DF672EB9E}"/>
                </a:ext>
              </a:extLst>
            </p:cNvPr>
            <p:cNvSpPr>
              <a:spLocks/>
            </p:cNvSpPr>
            <p:nvPr/>
          </p:nvSpPr>
          <p:spPr>
            <a:xfrm>
              <a:off x="9790277" y="2814638"/>
              <a:ext cx="219075" cy="200025"/>
            </a:xfrm>
            <a:prstGeom prst="rect">
              <a:avLst/>
            </a:prstGeom>
            <a:solidFill>
              <a:srgbClr val="DCE6F6"/>
            </a:solidFill>
            <a:ln w="16193">
              <a:solidFill>
                <a:srgbClr val="4472C4"/>
              </a:solidFill>
            </a:ln>
          </p:spPr>
          <p:txBody>
            <a:bodyPr/>
            <a:lstStyle/>
            <a:p>
              <a:endParaRPr lang="en-US"/>
            </a:p>
          </p:txBody>
        </p:sp>
        <p:sp>
          <p:nvSpPr>
            <p:cNvPr id="98" name="Dynamic::label-84">
              <a:extLst>
                <a:ext uri="{FF2B5EF4-FFF2-40B4-BE49-F238E27FC236}">
                  <a16:creationId xmlns:a16="http://schemas.microsoft.com/office/drawing/2014/main" id="{CEE52870-9F49-B827-4A54-E8BC219B4026}"/>
                </a:ext>
              </a:extLst>
            </p:cNvPr>
            <p:cNvSpPr>
              <a:spLocks/>
            </p:cNvSpPr>
            <p:nvPr/>
          </p:nvSpPr>
          <p:spPr>
            <a:xfrm>
              <a:off x="7747164" y="3162300"/>
              <a:ext cx="327660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lang="en-US" sz="2175" dirty="0">
                  <a:solidFill>
                    <a:srgbClr val="161616"/>
                  </a:solidFill>
                  <a:latin typeface="Calibri"/>
                  <a:ea typeface="Calibri"/>
                  <a:cs typeface="Calibri"/>
                </a:rPr>
                <a:t>Dynamic QNC⁰</a:t>
              </a:r>
              <a:endParaRPr sz="2175" dirty="0">
                <a:solidFill>
                  <a:srgbClr val="161616"/>
                </a:solidFill>
                <a:latin typeface="Calibri"/>
                <a:ea typeface="Calibri"/>
                <a:cs typeface="Calibri"/>
              </a:endParaRPr>
            </a:p>
          </p:txBody>
        </p:sp>
      </p:grpSp>
      <p:grpSp>
        <p:nvGrpSpPr>
          <p:cNvPr id="100" name="Magic hierarchy specimen">
            <a:extLst>
              <a:ext uri="{FF2B5EF4-FFF2-40B4-BE49-F238E27FC236}">
                <a16:creationId xmlns:a16="http://schemas.microsoft.com/office/drawing/2014/main" id="{10DF0A41-D452-C803-15E8-AA66A2820570}"/>
              </a:ext>
            </a:extLst>
          </p:cNvPr>
          <p:cNvGrpSpPr/>
          <p:nvPr/>
        </p:nvGrpSpPr>
        <p:grpSpPr>
          <a:xfrm>
            <a:off x="8113999" y="4394906"/>
            <a:ext cx="3600450" cy="1533525"/>
            <a:chOff x="7658100" y="4381500"/>
            <a:chExt cx="3600450" cy="1533525"/>
          </a:xfrm>
        </p:grpSpPr>
        <p:sp>
          <p:nvSpPr>
            <p:cNvPr id="101" name="Magic::line-86">
              <a:extLst>
                <a:ext uri="{FF2B5EF4-FFF2-40B4-BE49-F238E27FC236}">
                  <a16:creationId xmlns:a16="http://schemas.microsoft.com/office/drawing/2014/main" id="{424DEBDF-C495-E327-302F-BE0C9C6A9622}"/>
                </a:ext>
              </a:extLst>
            </p:cNvPr>
            <p:cNvSpPr>
              <a:spLocks/>
            </p:cNvSpPr>
            <p:nvPr/>
          </p:nvSpPr>
          <p:spPr>
            <a:xfrm>
              <a:off x="7734300" y="4495800"/>
              <a:ext cx="3448050" cy="0"/>
            </a:xfrm>
            <a:prstGeom prst="line">
              <a:avLst/>
            </a:prstGeom>
            <a:noFill/>
            <a:ln w="17145">
              <a:solidFill>
                <a:srgbClr val="444444"/>
              </a:solidFill>
            </a:ln>
          </p:spPr>
          <p:txBody>
            <a:bodyPr/>
            <a:lstStyle/>
            <a:p>
              <a:endParaRPr lang="en-US"/>
            </a:p>
          </p:txBody>
        </p:sp>
        <p:sp>
          <p:nvSpPr>
            <p:cNvPr id="102" name="Magic::line-87">
              <a:extLst>
                <a:ext uri="{FF2B5EF4-FFF2-40B4-BE49-F238E27FC236}">
                  <a16:creationId xmlns:a16="http://schemas.microsoft.com/office/drawing/2014/main" id="{4969650E-397C-2CB5-EFB1-3CA78C95AA95}"/>
                </a:ext>
              </a:extLst>
            </p:cNvPr>
            <p:cNvSpPr>
              <a:spLocks/>
            </p:cNvSpPr>
            <p:nvPr/>
          </p:nvSpPr>
          <p:spPr>
            <a:xfrm>
              <a:off x="7734300" y="4762500"/>
              <a:ext cx="3448050" cy="0"/>
            </a:xfrm>
            <a:prstGeom prst="line">
              <a:avLst/>
            </a:prstGeom>
            <a:noFill/>
            <a:ln w="17145">
              <a:solidFill>
                <a:srgbClr val="444444"/>
              </a:solidFill>
            </a:ln>
          </p:spPr>
          <p:txBody>
            <a:bodyPr/>
            <a:lstStyle/>
            <a:p>
              <a:endParaRPr lang="en-US"/>
            </a:p>
          </p:txBody>
        </p:sp>
        <p:sp>
          <p:nvSpPr>
            <p:cNvPr id="103" name="Magic::line-88">
              <a:extLst>
                <a:ext uri="{FF2B5EF4-FFF2-40B4-BE49-F238E27FC236}">
                  <a16:creationId xmlns:a16="http://schemas.microsoft.com/office/drawing/2014/main" id="{438F11AE-8F40-AFCA-7156-81E8B433BA80}"/>
                </a:ext>
              </a:extLst>
            </p:cNvPr>
            <p:cNvSpPr>
              <a:spLocks/>
            </p:cNvSpPr>
            <p:nvPr/>
          </p:nvSpPr>
          <p:spPr>
            <a:xfrm>
              <a:off x="7734300" y="5029200"/>
              <a:ext cx="3448050" cy="0"/>
            </a:xfrm>
            <a:prstGeom prst="line">
              <a:avLst/>
            </a:prstGeom>
            <a:noFill/>
            <a:ln w="17145">
              <a:solidFill>
                <a:srgbClr val="444444"/>
              </a:solidFill>
            </a:ln>
          </p:spPr>
          <p:txBody>
            <a:bodyPr/>
            <a:lstStyle/>
            <a:p>
              <a:endParaRPr lang="en-US" dirty="0"/>
            </a:p>
          </p:txBody>
        </p:sp>
        <p:sp>
          <p:nvSpPr>
            <p:cNvPr id="104" name="Magic::line-89">
              <a:extLst>
                <a:ext uri="{FF2B5EF4-FFF2-40B4-BE49-F238E27FC236}">
                  <a16:creationId xmlns:a16="http://schemas.microsoft.com/office/drawing/2014/main" id="{61F3D065-9947-88A0-25FC-DA5548B9F52D}"/>
                </a:ext>
              </a:extLst>
            </p:cNvPr>
            <p:cNvSpPr>
              <a:spLocks/>
            </p:cNvSpPr>
            <p:nvPr/>
          </p:nvSpPr>
          <p:spPr>
            <a:xfrm>
              <a:off x="7734300" y="5295900"/>
              <a:ext cx="3448050" cy="0"/>
            </a:xfrm>
            <a:prstGeom prst="line">
              <a:avLst/>
            </a:prstGeom>
            <a:noFill/>
            <a:ln w="17145">
              <a:solidFill>
                <a:srgbClr val="444444"/>
              </a:solidFill>
            </a:ln>
          </p:spPr>
          <p:txBody>
            <a:bodyPr/>
            <a:lstStyle/>
            <a:p>
              <a:endParaRPr lang="en-US"/>
            </a:p>
          </p:txBody>
        </p:sp>
        <p:sp>
          <p:nvSpPr>
            <p:cNvPr id="105" name="Magic::gate-90">
              <a:extLst>
                <a:ext uri="{FF2B5EF4-FFF2-40B4-BE49-F238E27FC236}">
                  <a16:creationId xmlns:a16="http://schemas.microsoft.com/office/drawing/2014/main" id="{3FAE9B4B-803E-076B-D20C-EF147CC2FDEC}"/>
                </a:ext>
              </a:extLst>
            </p:cNvPr>
            <p:cNvSpPr>
              <a:spLocks/>
            </p:cNvSpPr>
            <p:nvPr/>
          </p:nvSpPr>
          <p:spPr>
            <a:xfrm>
              <a:off x="7862888" y="4381500"/>
              <a:ext cx="695325" cy="1028700"/>
            </a:xfrm>
            <a:prstGeom prst="rect">
              <a:avLst/>
            </a:prstGeom>
            <a:solidFill>
              <a:srgbClr val="ECEEF1"/>
            </a:solidFill>
            <a:ln w="16193">
              <a:solidFill>
                <a:srgbClr val="888E96"/>
              </a:solidFill>
            </a:ln>
          </p:spPr>
          <p:txBody>
            <a:bodyPr wrap="none" lIns="0" tIns="0" rIns="0" bIns="0" anchor="ctr"/>
            <a:lstStyle/>
            <a:p>
              <a:pPr algn="ctr">
                <a:defRPr sz="1275">
                  <a:solidFill>
                    <a:srgbClr val="888E96"/>
                  </a:solidFill>
                  <a:latin typeface="Calibri"/>
                  <a:ea typeface="Calibri"/>
                  <a:cs typeface="Calibri"/>
                </a:defRPr>
              </a:pPr>
              <a:r>
                <a:rPr sz="1275">
                  <a:solidFill>
                    <a:srgbClr val="888E96"/>
                  </a:solidFill>
                  <a:latin typeface="Calibri"/>
                  <a:ea typeface="Calibri"/>
                  <a:cs typeface="Calibri"/>
                </a:rPr>
                <a:t>Clifford</a:t>
              </a:r>
            </a:p>
          </p:txBody>
        </p:sp>
        <p:sp>
          <p:nvSpPr>
            <p:cNvPr id="106" name="Magic::gate-91">
              <a:extLst>
                <a:ext uri="{FF2B5EF4-FFF2-40B4-BE49-F238E27FC236}">
                  <a16:creationId xmlns:a16="http://schemas.microsoft.com/office/drawing/2014/main" id="{12C2817D-195A-C34B-63D2-F592B52B2C33}"/>
                </a:ext>
              </a:extLst>
            </p:cNvPr>
            <p:cNvSpPr>
              <a:spLocks/>
            </p:cNvSpPr>
            <p:nvPr/>
          </p:nvSpPr>
          <p:spPr>
            <a:xfrm>
              <a:off x="8896350" y="4400550"/>
              <a:ext cx="190500" cy="457200"/>
            </a:xfrm>
            <a:prstGeom prst="rect">
              <a:avLst/>
            </a:prstGeom>
            <a:solidFill>
              <a:srgbClr val="ECE2F3"/>
            </a:solidFill>
            <a:ln w="16193">
              <a:solidFill>
                <a:srgbClr val="7030A0"/>
              </a:solidFill>
            </a:ln>
          </p:spPr>
          <p:txBody>
            <a:bodyPr/>
            <a:lstStyle/>
            <a:p>
              <a:endParaRPr lang="en-US"/>
            </a:p>
          </p:txBody>
        </p:sp>
        <p:sp>
          <p:nvSpPr>
            <p:cNvPr id="107" name="Magic::gate-92">
              <a:extLst>
                <a:ext uri="{FF2B5EF4-FFF2-40B4-BE49-F238E27FC236}">
                  <a16:creationId xmlns:a16="http://schemas.microsoft.com/office/drawing/2014/main" id="{B80BA535-3682-AF08-EECB-B251DEE65B75}"/>
                </a:ext>
              </a:extLst>
            </p:cNvPr>
            <p:cNvSpPr>
              <a:spLocks/>
            </p:cNvSpPr>
            <p:nvPr/>
          </p:nvSpPr>
          <p:spPr>
            <a:xfrm>
              <a:off x="8896350" y="5195888"/>
              <a:ext cx="190500" cy="200025"/>
            </a:xfrm>
            <a:prstGeom prst="rect">
              <a:avLst/>
            </a:prstGeom>
            <a:solidFill>
              <a:srgbClr val="ECE2F3"/>
            </a:solidFill>
            <a:ln w="16193">
              <a:solidFill>
                <a:srgbClr val="7030A0"/>
              </a:solidFill>
            </a:ln>
          </p:spPr>
          <p:txBody>
            <a:bodyPr/>
            <a:lstStyle/>
            <a:p>
              <a:endParaRPr lang="en-US"/>
            </a:p>
          </p:txBody>
        </p:sp>
        <p:sp>
          <p:nvSpPr>
            <p:cNvPr id="108" name="Magic::gate-93">
              <a:extLst>
                <a:ext uri="{FF2B5EF4-FFF2-40B4-BE49-F238E27FC236}">
                  <a16:creationId xmlns:a16="http://schemas.microsoft.com/office/drawing/2014/main" id="{A979CC0F-28FD-83B4-3240-BCA333D5E092}"/>
                </a:ext>
              </a:extLst>
            </p:cNvPr>
            <p:cNvSpPr>
              <a:spLocks/>
            </p:cNvSpPr>
            <p:nvPr/>
          </p:nvSpPr>
          <p:spPr>
            <a:xfrm>
              <a:off x="9182100" y="4395788"/>
              <a:ext cx="190500" cy="200025"/>
            </a:xfrm>
            <a:prstGeom prst="rect">
              <a:avLst/>
            </a:prstGeom>
            <a:solidFill>
              <a:srgbClr val="ECE2F3"/>
            </a:solidFill>
            <a:ln w="16193">
              <a:solidFill>
                <a:srgbClr val="7030A0"/>
              </a:solidFill>
            </a:ln>
          </p:spPr>
          <p:txBody>
            <a:bodyPr/>
            <a:lstStyle/>
            <a:p>
              <a:endParaRPr lang="en-US"/>
            </a:p>
          </p:txBody>
        </p:sp>
        <p:sp>
          <p:nvSpPr>
            <p:cNvPr id="109" name="Magic::gate-94">
              <a:extLst>
                <a:ext uri="{FF2B5EF4-FFF2-40B4-BE49-F238E27FC236}">
                  <a16:creationId xmlns:a16="http://schemas.microsoft.com/office/drawing/2014/main" id="{5EFC531C-3986-DF6F-72B7-1A02A23A8220}"/>
                </a:ext>
              </a:extLst>
            </p:cNvPr>
            <p:cNvSpPr>
              <a:spLocks/>
            </p:cNvSpPr>
            <p:nvPr/>
          </p:nvSpPr>
          <p:spPr>
            <a:xfrm>
              <a:off x="9182100" y="4800600"/>
              <a:ext cx="190500" cy="457200"/>
            </a:xfrm>
            <a:prstGeom prst="rect">
              <a:avLst/>
            </a:prstGeom>
            <a:solidFill>
              <a:srgbClr val="ECE2F3"/>
            </a:solidFill>
            <a:ln w="16193">
              <a:solidFill>
                <a:srgbClr val="7030A0"/>
              </a:solidFill>
            </a:ln>
          </p:spPr>
          <p:txBody>
            <a:bodyPr/>
            <a:lstStyle/>
            <a:p>
              <a:endParaRPr lang="en-US"/>
            </a:p>
          </p:txBody>
        </p:sp>
        <p:sp>
          <p:nvSpPr>
            <p:cNvPr id="110" name="Magic::gate-95">
              <a:extLst>
                <a:ext uri="{FF2B5EF4-FFF2-40B4-BE49-F238E27FC236}">
                  <a16:creationId xmlns:a16="http://schemas.microsoft.com/office/drawing/2014/main" id="{D901C9F5-8DE2-2DC6-4995-8B8997680993}"/>
                </a:ext>
              </a:extLst>
            </p:cNvPr>
            <p:cNvSpPr>
              <a:spLocks/>
            </p:cNvSpPr>
            <p:nvPr/>
          </p:nvSpPr>
          <p:spPr>
            <a:xfrm>
              <a:off x="9472613" y="4381500"/>
              <a:ext cx="695325" cy="1028700"/>
            </a:xfrm>
            <a:prstGeom prst="rect">
              <a:avLst/>
            </a:prstGeom>
            <a:solidFill>
              <a:srgbClr val="ECEEF1"/>
            </a:solidFill>
            <a:ln w="16193">
              <a:solidFill>
                <a:srgbClr val="888E96"/>
              </a:solidFill>
            </a:ln>
          </p:spPr>
          <p:txBody>
            <a:bodyPr wrap="none" lIns="0" tIns="0" rIns="0" bIns="0" anchor="ctr"/>
            <a:lstStyle/>
            <a:p>
              <a:pPr algn="ctr">
                <a:defRPr sz="1275">
                  <a:solidFill>
                    <a:srgbClr val="888E96"/>
                  </a:solidFill>
                  <a:latin typeface="Calibri"/>
                  <a:ea typeface="Calibri"/>
                  <a:cs typeface="Calibri"/>
                </a:defRPr>
              </a:pPr>
              <a:r>
                <a:rPr sz="1275" dirty="0">
                  <a:solidFill>
                    <a:srgbClr val="888E96"/>
                  </a:solidFill>
                  <a:latin typeface="Calibri"/>
                  <a:ea typeface="Calibri"/>
                  <a:cs typeface="Calibri"/>
                </a:rPr>
                <a:t>Clifford</a:t>
              </a:r>
            </a:p>
          </p:txBody>
        </p:sp>
        <p:sp>
          <p:nvSpPr>
            <p:cNvPr id="111" name="Magic::gate-96">
              <a:extLst>
                <a:ext uri="{FF2B5EF4-FFF2-40B4-BE49-F238E27FC236}">
                  <a16:creationId xmlns:a16="http://schemas.microsoft.com/office/drawing/2014/main" id="{0D171219-24E8-08DE-6E78-4452BCCCD0AC}"/>
                </a:ext>
              </a:extLst>
            </p:cNvPr>
            <p:cNvSpPr>
              <a:spLocks/>
            </p:cNvSpPr>
            <p:nvPr/>
          </p:nvSpPr>
          <p:spPr>
            <a:xfrm>
              <a:off x="10467975" y="4395788"/>
              <a:ext cx="190500" cy="200025"/>
            </a:xfrm>
            <a:prstGeom prst="rect">
              <a:avLst/>
            </a:prstGeom>
            <a:solidFill>
              <a:srgbClr val="ECE2F3"/>
            </a:solidFill>
            <a:ln w="16193">
              <a:solidFill>
                <a:srgbClr val="7030A0"/>
              </a:solidFill>
            </a:ln>
          </p:spPr>
          <p:txBody>
            <a:bodyPr/>
            <a:lstStyle/>
            <a:p>
              <a:endParaRPr lang="en-US"/>
            </a:p>
          </p:txBody>
        </p:sp>
        <p:sp>
          <p:nvSpPr>
            <p:cNvPr id="112" name="Magic::gate-97">
              <a:extLst>
                <a:ext uri="{FF2B5EF4-FFF2-40B4-BE49-F238E27FC236}">
                  <a16:creationId xmlns:a16="http://schemas.microsoft.com/office/drawing/2014/main" id="{A9831DD1-3902-DBA9-2B10-7A5BDFD8DE74}"/>
                </a:ext>
              </a:extLst>
            </p:cNvPr>
            <p:cNvSpPr>
              <a:spLocks/>
            </p:cNvSpPr>
            <p:nvPr/>
          </p:nvSpPr>
          <p:spPr>
            <a:xfrm>
              <a:off x="10467975" y="4933950"/>
              <a:ext cx="190500" cy="457200"/>
            </a:xfrm>
            <a:prstGeom prst="rect">
              <a:avLst/>
            </a:prstGeom>
            <a:solidFill>
              <a:srgbClr val="ECE2F3"/>
            </a:solidFill>
            <a:ln w="16193">
              <a:solidFill>
                <a:srgbClr val="7030A0"/>
              </a:solidFill>
            </a:ln>
          </p:spPr>
          <p:txBody>
            <a:bodyPr/>
            <a:lstStyle/>
            <a:p>
              <a:endParaRPr lang="en-US"/>
            </a:p>
          </p:txBody>
        </p:sp>
        <p:sp>
          <p:nvSpPr>
            <p:cNvPr id="113" name="Magic::gate-98">
              <a:extLst>
                <a:ext uri="{FF2B5EF4-FFF2-40B4-BE49-F238E27FC236}">
                  <a16:creationId xmlns:a16="http://schemas.microsoft.com/office/drawing/2014/main" id="{BD86AA00-E944-BDC8-C6F5-2966A3AE6153}"/>
                </a:ext>
              </a:extLst>
            </p:cNvPr>
            <p:cNvSpPr>
              <a:spLocks/>
            </p:cNvSpPr>
            <p:nvPr/>
          </p:nvSpPr>
          <p:spPr>
            <a:xfrm>
              <a:off x="10753725" y="4662488"/>
              <a:ext cx="190500" cy="200025"/>
            </a:xfrm>
            <a:prstGeom prst="rect">
              <a:avLst/>
            </a:prstGeom>
            <a:solidFill>
              <a:srgbClr val="ECE2F3"/>
            </a:solidFill>
            <a:ln w="16193">
              <a:solidFill>
                <a:srgbClr val="7030A0"/>
              </a:solidFill>
            </a:ln>
          </p:spPr>
          <p:txBody>
            <a:bodyPr/>
            <a:lstStyle/>
            <a:p>
              <a:endParaRPr lang="en-US"/>
            </a:p>
          </p:txBody>
        </p:sp>
        <p:sp>
          <p:nvSpPr>
            <p:cNvPr id="114" name="Magic::label-99">
              <a:extLst>
                <a:ext uri="{FF2B5EF4-FFF2-40B4-BE49-F238E27FC236}">
                  <a16:creationId xmlns:a16="http://schemas.microsoft.com/office/drawing/2014/main" id="{27F2D215-06E8-AE76-B539-C528C76D80D7}"/>
                </a:ext>
              </a:extLst>
            </p:cNvPr>
            <p:cNvSpPr>
              <a:spLocks/>
            </p:cNvSpPr>
            <p:nvPr/>
          </p:nvSpPr>
          <p:spPr>
            <a:xfrm>
              <a:off x="7658100" y="5543550"/>
              <a:ext cx="360045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lang="en-US" sz="2175" dirty="0">
                  <a:solidFill>
                    <a:srgbClr val="161616"/>
                  </a:solidFill>
                  <a:latin typeface="Calibri"/>
                  <a:ea typeface="Calibri"/>
                  <a:cs typeface="Calibri"/>
                </a:rPr>
                <a:t>T-depth/</a:t>
              </a:r>
              <a:r>
                <a:rPr sz="2175" dirty="0">
                  <a:solidFill>
                    <a:srgbClr val="161616"/>
                  </a:solidFill>
                  <a:latin typeface="Calibri"/>
                  <a:ea typeface="Calibri"/>
                  <a:cs typeface="Calibri"/>
                </a:rPr>
                <a:t>Magic hierarchy</a:t>
              </a:r>
            </a:p>
          </p:txBody>
        </p:sp>
      </p:grpSp>
      <p:pic>
        <p:nvPicPr>
          <p:cNvPr id="5" name="Picture 2" descr="Analog simulators of quantum chemistry – QUINFOG">
            <a:extLst>
              <a:ext uri="{FF2B5EF4-FFF2-40B4-BE49-F238E27FC236}">
                <a16:creationId xmlns:a16="http://schemas.microsoft.com/office/drawing/2014/main" id="{E5EABE90-DF76-5C68-8098-9ED90C612E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892" y="4078005"/>
            <a:ext cx="2724520" cy="15448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A887F4B-54A1-4E95-3BF9-27A9CBDC3140}"/>
              </a:ext>
            </a:extLst>
          </p:cNvPr>
          <p:cNvSpPr txBox="1"/>
          <p:nvPr/>
        </p:nvSpPr>
        <p:spPr>
          <a:xfrm>
            <a:off x="477551" y="5723714"/>
            <a:ext cx="2933202" cy="646331"/>
          </a:xfrm>
          <a:prstGeom prst="rect">
            <a:avLst/>
          </a:prstGeom>
          <a:noFill/>
        </p:spPr>
        <p:txBody>
          <a:bodyPr wrap="square" rtlCol="0">
            <a:spAutoFit/>
          </a:bodyPr>
          <a:lstStyle/>
          <a:p>
            <a:pPr algn="ctr"/>
            <a:r>
              <a:rPr lang="en-US" dirty="0"/>
              <a:t>O(1)-time Hamiltonian</a:t>
            </a:r>
            <a:br>
              <a:rPr lang="en-US" dirty="0"/>
            </a:br>
            <a:r>
              <a:rPr lang="en-US" dirty="0"/>
              <a:t>simulators</a:t>
            </a:r>
          </a:p>
        </p:txBody>
      </p:sp>
      <p:pic>
        <p:nvPicPr>
          <p:cNvPr id="3" name="Picture 2">
            <a:extLst>
              <a:ext uri="{FF2B5EF4-FFF2-40B4-BE49-F238E27FC236}">
                <a16:creationId xmlns:a16="http://schemas.microsoft.com/office/drawing/2014/main" id="{BA3559EB-1D33-32AC-8071-8F61CF7039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2097" y="6973990"/>
            <a:ext cx="3056443" cy="1149350"/>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a:extLst>
              <a:ext uri="{FF2B5EF4-FFF2-40B4-BE49-F238E27FC236}">
                <a16:creationId xmlns:a16="http://schemas.microsoft.com/office/drawing/2014/main" id="{31B31C33-449C-FD4F-BB5C-786644F82F59}"/>
              </a:ext>
            </a:extLst>
          </p:cNvPr>
          <p:cNvSpPr/>
          <p:nvPr/>
        </p:nvSpPr>
        <p:spPr>
          <a:xfrm>
            <a:off x="4039738" y="1690689"/>
            <a:ext cx="3056444" cy="4444744"/>
          </a:xfrm>
          <a:prstGeom prst="roundRect">
            <a:avLst/>
          </a:prstGeom>
          <a:noFill/>
          <a:ln w="38100">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2BDAD12-36AC-577F-F2FD-E46B4A7C4D2A}"/>
              </a:ext>
            </a:extLst>
          </p:cNvPr>
          <p:cNvSpPr txBox="1"/>
          <p:nvPr/>
        </p:nvSpPr>
        <p:spPr>
          <a:xfrm>
            <a:off x="4342097" y="3594861"/>
            <a:ext cx="2754085" cy="369332"/>
          </a:xfrm>
          <a:prstGeom prst="rect">
            <a:avLst/>
          </a:prstGeom>
          <a:noFill/>
        </p:spPr>
        <p:txBody>
          <a:bodyPr wrap="square" rtlCol="0">
            <a:spAutoFit/>
          </a:bodyPr>
          <a:lstStyle/>
          <a:p>
            <a:r>
              <a:rPr lang="en-US" b="1" dirty="0">
                <a:solidFill>
                  <a:srgbClr val="FF0000"/>
                </a:solidFill>
              </a:rPr>
              <a:t>Many-qubit gate models</a:t>
            </a:r>
          </a:p>
        </p:txBody>
      </p:sp>
      <p:sp>
        <p:nvSpPr>
          <p:cNvPr id="8" name="Rectangle 7">
            <a:extLst>
              <a:ext uri="{FF2B5EF4-FFF2-40B4-BE49-F238E27FC236}">
                <a16:creationId xmlns:a16="http://schemas.microsoft.com/office/drawing/2014/main" id="{BEDF8434-104F-6CE2-7A96-3A68A4F7DEB6}"/>
              </a:ext>
            </a:extLst>
          </p:cNvPr>
          <p:cNvSpPr/>
          <p:nvPr/>
        </p:nvSpPr>
        <p:spPr>
          <a:xfrm>
            <a:off x="300251" y="1514901"/>
            <a:ext cx="3295565" cy="4855144"/>
          </a:xfrm>
          <a:prstGeom prst="rect">
            <a:avLst/>
          </a:prstGeom>
          <a:solidFill>
            <a:srgbClr val="FFFFFF">
              <a:alpha val="8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E244C8D0-FBAF-5838-1A52-DC5F8F4ABF04}"/>
              </a:ext>
            </a:extLst>
          </p:cNvPr>
          <p:cNvSpPr/>
          <p:nvPr/>
        </p:nvSpPr>
        <p:spPr>
          <a:xfrm>
            <a:off x="8058235" y="1485489"/>
            <a:ext cx="4133765" cy="4855144"/>
          </a:xfrm>
          <a:prstGeom prst="rect">
            <a:avLst/>
          </a:prstGeom>
          <a:solidFill>
            <a:srgbClr val="FFFFFF">
              <a:alpha val="8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CA3EF376-1E6F-9C46-C7CD-744CDC53A564}"/>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The zoo</a:t>
            </a:r>
          </a:p>
        </p:txBody>
      </p:sp>
    </p:spTree>
    <p:extLst>
      <p:ext uri="{BB962C8B-B14F-4D97-AF65-F5344CB8AC3E}">
        <p14:creationId xmlns:p14="http://schemas.microsoft.com/office/powerpoint/2010/main" val="574747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2049D-439E-5DFD-B0D9-6FA52631C579}"/>
              </a:ext>
            </a:extLst>
          </p:cNvPr>
          <p:cNvSpPr>
            <a:spLocks noGrp="1"/>
          </p:cNvSpPr>
          <p:nvPr>
            <p:ph type="title"/>
          </p:nvPr>
        </p:nvSpPr>
        <p:spPr/>
        <p:txBody>
          <a:bodyPr/>
          <a:lstStyle/>
          <a:p>
            <a:r>
              <a:rPr lang="en-US" dirty="0"/>
              <a:t>Power of many-qubit gates?</a:t>
            </a:r>
          </a:p>
        </p:txBody>
      </p:sp>
      <p:sp>
        <p:nvSpPr>
          <p:cNvPr id="3" name="Content Placeholder 2">
            <a:extLst>
              <a:ext uri="{FF2B5EF4-FFF2-40B4-BE49-F238E27FC236}">
                <a16:creationId xmlns:a16="http://schemas.microsoft.com/office/drawing/2014/main" id="{E279FDFA-BFA4-C498-5555-0362EC23C5A4}"/>
              </a:ext>
            </a:extLst>
          </p:cNvPr>
          <p:cNvSpPr>
            <a:spLocks noGrp="1"/>
          </p:cNvSpPr>
          <p:nvPr>
            <p:ph idx="1"/>
          </p:nvPr>
        </p:nvSpPr>
        <p:spPr/>
        <p:txBody>
          <a:bodyPr>
            <a:noAutofit/>
          </a:bodyPr>
          <a:lstStyle/>
          <a:p>
            <a:r>
              <a:rPr lang="en-US" sz="2400" dirty="0"/>
              <a:t>What is the power of shallow circuits augmented with gates that can act on many qubits simultaneously?</a:t>
            </a:r>
          </a:p>
          <a:p>
            <a:endParaRPr lang="en-US" sz="2400" dirty="0"/>
          </a:p>
          <a:p>
            <a:r>
              <a:rPr lang="en-US" sz="2400" dirty="0" err="1"/>
              <a:t>Lightcone</a:t>
            </a:r>
            <a:r>
              <a:rPr lang="en-US" sz="2400" dirty="0"/>
              <a:t> arguments are no longer a barrier: each output qubit can be affected by all input qubits simultaneously.</a:t>
            </a:r>
          </a:p>
          <a:p>
            <a:endParaRPr lang="en-US" sz="2400" dirty="0"/>
          </a:p>
          <a:p>
            <a:r>
              <a:rPr lang="en-US" sz="2400" dirty="0"/>
              <a:t>Answer depends the kind of many-qubit gates allowed. </a:t>
            </a:r>
          </a:p>
          <a:p>
            <a:endParaRPr lang="en-US" sz="2400" dirty="0"/>
          </a:p>
          <a:p>
            <a:r>
              <a:rPr lang="en-US" sz="2400" dirty="0"/>
              <a:t>In 1999, Chris Moore proposed two models as analogies to a well-studied classical circuit complexity class AC</a:t>
            </a:r>
            <a:r>
              <a:rPr lang="en-US" sz="2400" baseline="30000" dirty="0"/>
              <a:t>0</a:t>
            </a:r>
          </a:p>
        </p:txBody>
      </p:sp>
    </p:spTree>
    <p:extLst>
      <p:ext uri="{BB962C8B-B14F-4D97-AF65-F5344CB8AC3E}">
        <p14:creationId xmlns:p14="http://schemas.microsoft.com/office/powerpoint/2010/main" val="2716159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904BD-8A1E-07B0-92B2-1B05125D0178}"/>
              </a:ext>
            </a:extLst>
          </p:cNvPr>
          <p:cNvSpPr>
            <a:spLocks noGrp="1"/>
          </p:cNvSpPr>
          <p:nvPr>
            <p:ph type="title"/>
          </p:nvPr>
        </p:nvSpPr>
        <p:spPr/>
        <p:txBody>
          <a:bodyPr/>
          <a:lstStyle/>
          <a:p>
            <a:r>
              <a:rPr lang="en-US" dirty="0"/>
              <a:t>Classical AC</a:t>
            </a:r>
            <a:r>
              <a:rPr lang="en-US" baseline="30000" dirty="0"/>
              <a:t>0</a:t>
            </a:r>
            <a:r>
              <a:rPr lang="en-US" dirty="0"/>
              <a:t> circuits</a:t>
            </a:r>
          </a:p>
        </p:txBody>
      </p:sp>
      <p:sp>
        <p:nvSpPr>
          <p:cNvPr id="3" name="Content Placeholder 2">
            <a:extLst>
              <a:ext uri="{FF2B5EF4-FFF2-40B4-BE49-F238E27FC236}">
                <a16:creationId xmlns:a16="http://schemas.microsoft.com/office/drawing/2014/main" id="{A46A6552-C5DC-B365-9B7F-E720CE62D9DA}"/>
              </a:ext>
            </a:extLst>
          </p:cNvPr>
          <p:cNvSpPr>
            <a:spLocks noGrp="1"/>
          </p:cNvSpPr>
          <p:nvPr>
            <p:ph idx="1"/>
          </p:nvPr>
        </p:nvSpPr>
        <p:spPr/>
        <p:txBody>
          <a:bodyPr>
            <a:normAutofit/>
          </a:bodyPr>
          <a:lstStyle/>
          <a:p>
            <a:pPr marL="0" indent="0">
              <a:buNone/>
            </a:pPr>
            <a:r>
              <a:rPr lang="en-US" sz="2600" dirty="0"/>
              <a:t>AC</a:t>
            </a:r>
            <a:r>
              <a:rPr lang="en-US" sz="2600" baseline="30000" dirty="0"/>
              <a:t>0</a:t>
            </a:r>
            <a:r>
              <a:rPr lang="en-US" sz="2600" dirty="0"/>
              <a:t> = constant-depth, polynomial-size circuits with AND, OR, NOT gates with unbounded fan-in.</a:t>
            </a:r>
          </a:p>
        </p:txBody>
      </p:sp>
      <p:grpSp>
        <p:nvGrpSpPr>
          <p:cNvPr id="4" name="Group">
            <a:extLst>
              <a:ext uri="{FF2B5EF4-FFF2-40B4-BE49-F238E27FC236}">
                <a16:creationId xmlns:a16="http://schemas.microsoft.com/office/drawing/2014/main" id="{F1E0F0C4-BEA8-29CD-174B-D7F3F3C9FAEA}"/>
              </a:ext>
            </a:extLst>
          </p:cNvPr>
          <p:cNvGrpSpPr/>
          <p:nvPr/>
        </p:nvGrpSpPr>
        <p:grpSpPr>
          <a:xfrm>
            <a:off x="1068286" y="2687940"/>
            <a:ext cx="5223259" cy="3623960"/>
            <a:chOff x="0" y="0"/>
            <a:chExt cx="10832055" cy="7515408"/>
          </a:xfrm>
        </p:grpSpPr>
        <p:sp>
          <p:nvSpPr>
            <p:cNvPr id="5" name="Line">
              <a:extLst>
                <a:ext uri="{FF2B5EF4-FFF2-40B4-BE49-F238E27FC236}">
                  <a16:creationId xmlns:a16="http://schemas.microsoft.com/office/drawing/2014/main" id="{08CC70C6-55B3-13F7-A388-07685148F6FB}"/>
                </a:ext>
              </a:extLst>
            </p:cNvPr>
            <p:cNvSpPr/>
            <p:nvPr/>
          </p:nvSpPr>
          <p:spPr>
            <a:xfrm>
              <a:off x="1718729" y="6798437"/>
              <a:ext cx="7664614" cy="1"/>
            </a:xfrm>
            <a:prstGeom prst="line">
              <a:avLst/>
            </a:prstGeom>
            <a:noFill/>
            <a:ln w="50800" cap="flat">
              <a:solidFill>
                <a:srgbClr val="5E5E5E"/>
              </a:solidFill>
              <a:prstDash val="solid"/>
              <a:miter lim="400000"/>
              <a:headEnd type="triangle" w="med" len="sm"/>
              <a:tailEnd type="triangle" w="med" len="sm"/>
            </a:ln>
            <a:effectLst/>
          </p:spPr>
          <p:txBody>
            <a:bodyPr wrap="square" lIns="50800" tIns="50800" rIns="50800" bIns="50800" numCol="1" anchor="ctr">
              <a:noAutofit/>
            </a:bodyPr>
            <a:lstStyle/>
            <a:p>
              <a:endParaRPr/>
            </a:p>
          </p:txBody>
        </p:sp>
        <p:sp>
          <p:nvSpPr>
            <p:cNvPr id="6" name="Depth">
              <a:extLst>
                <a:ext uri="{FF2B5EF4-FFF2-40B4-BE49-F238E27FC236}">
                  <a16:creationId xmlns:a16="http://schemas.microsoft.com/office/drawing/2014/main" id="{189083C7-67B9-CE3C-F165-00D851006838}"/>
                </a:ext>
              </a:extLst>
            </p:cNvPr>
            <p:cNvSpPr txBox="1"/>
            <p:nvPr/>
          </p:nvSpPr>
          <p:spPr>
            <a:xfrm>
              <a:off x="3877198" y="6798428"/>
              <a:ext cx="3077658" cy="71698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numCol="1" anchor="ctr">
              <a:noAutofit/>
            </a:bodyPr>
            <a:lstStyle>
              <a:lvl1pPr>
                <a:defRPr sz="3100"/>
              </a:lvl1pPr>
            </a:lstStyle>
            <a:p>
              <a:r>
                <a:t>Depth</a:t>
              </a:r>
            </a:p>
          </p:txBody>
        </p:sp>
        <p:pic>
          <p:nvPicPr>
            <p:cNvPr id="7" name="Screen Shot 2024-03-29 at 2.12.47 AM.png" descr="Screen Shot 2024-03-29 at 2.12.47 AM.png">
              <a:extLst>
                <a:ext uri="{FF2B5EF4-FFF2-40B4-BE49-F238E27FC236}">
                  <a16:creationId xmlns:a16="http://schemas.microsoft.com/office/drawing/2014/main" id="{F66BA1BB-FFD8-CE72-1ADA-0C3641C072BA}"/>
                </a:ext>
              </a:extLst>
            </p:cNvPr>
            <p:cNvPicPr>
              <a:picLocks noChangeAspect="1"/>
            </p:cNvPicPr>
            <p:nvPr/>
          </p:nvPicPr>
          <p:blipFill>
            <a:blip r:embed="rId2"/>
            <a:stretch>
              <a:fillRect/>
            </a:stretch>
          </p:blipFill>
          <p:spPr>
            <a:xfrm>
              <a:off x="0" y="0"/>
              <a:ext cx="10832056" cy="6655842"/>
            </a:xfrm>
            <a:prstGeom prst="rect">
              <a:avLst/>
            </a:prstGeom>
            <a:ln w="12700" cap="flat">
              <a:noFill/>
              <a:miter lim="400000"/>
            </a:ln>
            <a:effectLst/>
          </p:spPr>
        </p:pic>
      </p:grpSp>
      <p:sp>
        <p:nvSpPr>
          <p:cNvPr id="8" name="Rounded Rectangle 7">
            <a:extLst>
              <a:ext uri="{FF2B5EF4-FFF2-40B4-BE49-F238E27FC236}">
                <a16:creationId xmlns:a16="http://schemas.microsoft.com/office/drawing/2014/main" id="{2CF347ED-7707-0722-0C97-BF1C781D1E51}"/>
              </a:ext>
            </a:extLst>
          </p:cNvPr>
          <p:cNvSpPr/>
          <p:nvPr/>
        </p:nvSpPr>
        <p:spPr>
          <a:xfrm>
            <a:off x="6553781" y="2940046"/>
            <a:ext cx="5089393" cy="3133832"/>
          </a:xfrm>
          <a:prstGeom prst="roundRect">
            <a:avLst/>
          </a:prstGeom>
          <a:solidFill>
            <a:schemeClr val="accent6">
              <a:lumMod val="20000"/>
              <a:lumOff val="80000"/>
              <a:alpha val="98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6320AD96-73B8-653B-8D6A-4A91DBAE4764}"/>
              </a:ext>
            </a:extLst>
          </p:cNvPr>
          <p:cNvSpPr txBox="1"/>
          <p:nvPr/>
        </p:nvSpPr>
        <p:spPr>
          <a:xfrm>
            <a:off x="6855341" y="3354139"/>
            <a:ext cx="4470383" cy="2677656"/>
          </a:xfrm>
          <a:prstGeom prst="rect">
            <a:avLst/>
          </a:prstGeom>
          <a:noFill/>
        </p:spPr>
        <p:txBody>
          <a:bodyPr wrap="square" rtlCol="0">
            <a:spAutoFit/>
          </a:bodyPr>
          <a:lstStyle/>
          <a:p>
            <a:r>
              <a:rPr lang="en-US" sz="2400" b="1" dirty="0">
                <a:solidFill>
                  <a:srgbClr val="C00000"/>
                </a:solidFill>
              </a:rPr>
              <a:t>We have classical lower bounds beyond </a:t>
            </a:r>
            <a:r>
              <a:rPr lang="en-US" sz="2400" b="1" dirty="0" err="1">
                <a:solidFill>
                  <a:srgbClr val="C00000"/>
                </a:solidFill>
              </a:rPr>
              <a:t>lightcones</a:t>
            </a:r>
            <a:r>
              <a:rPr lang="en-US" sz="2400" b="1" dirty="0">
                <a:solidFill>
                  <a:srgbClr val="C00000"/>
                </a:solidFill>
              </a:rPr>
              <a:t>!</a:t>
            </a:r>
          </a:p>
          <a:p>
            <a:endParaRPr lang="en-US" sz="2400" dirty="0"/>
          </a:p>
          <a:p>
            <a:r>
              <a:rPr lang="en-US" sz="2400" dirty="0"/>
              <a:t>Parity cannot be computed by poly-sized AC</a:t>
            </a:r>
            <a:r>
              <a:rPr lang="en-US" sz="2400" baseline="30000" dirty="0"/>
              <a:t>0</a:t>
            </a:r>
            <a:r>
              <a:rPr lang="en-US" sz="2400" dirty="0"/>
              <a:t> circuits.</a:t>
            </a:r>
          </a:p>
          <a:p>
            <a:endParaRPr lang="en-US" sz="2400" dirty="0"/>
          </a:p>
          <a:p>
            <a:endParaRPr lang="en-US" sz="2400" dirty="0"/>
          </a:p>
        </p:txBody>
      </p:sp>
      <p:sp>
        <p:nvSpPr>
          <p:cNvPr id="10" name="TextBox 9">
            <a:extLst>
              <a:ext uri="{FF2B5EF4-FFF2-40B4-BE49-F238E27FC236}">
                <a16:creationId xmlns:a16="http://schemas.microsoft.com/office/drawing/2014/main" id="{7F34DA35-972C-ADFE-6453-88D9FE3BA3B1}"/>
              </a:ext>
            </a:extLst>
          </p:cNvPr>
          <p:cNvSpPr txBox="1"/>
          <p:nvPr/>
        </p:nvSpPr>
        <p:spPr>
          <a:xfrm>
            <a:off x="6645026" y="5375127"/>
            <a:ext cx="8237348" cy="369332"/>
          </a:xfrm>
          <a:prstGeom prst="rect">
            <a:avLst/>
          </a:prstGeom>
          <a:noFill/>
        </p:spPr>
        <p:txBody>
          <a:bodyPr wrap="square">
            <a:spAutoFit/>
          </a:bodyPr>
          <a:lstStyle/>
          <a:p>
            <a:r>
              <a:rPr lang="en-US" sz="1800" dirty="0">
                <a:solidFill>
                  <a:schemeClr val="bg1">
                    <a:lumMod val="50000"/>
                  </a:schemeClr>
                </a:solidFill>
              </a:rPr>
              <a:t>(</a:t>
            </a:r>
            <a:r>
              <a:rPr lang="en-US" sz="1800" dirty="0" err="1">
                <a:solidFill>
                  <a:schemeClr val="bg1">
                    <a:lumMod val="50000"/>
                  </a:schemeClr>
                </a:solidFill>
              </a:rPr>
              <a:t>Ajtai</a:t>
            </a:r>
            <a:r>
              <a:rPr lang="en-US" sz="1800" dirty="0">
                <a:solidFill>
                  <a:schemeClr val="bg1">
                    <a:lumMod val="50000"/>
                  </a:schemeClr>
                </a:solidFill>
              </a:rPr>
              <a:t> ’83, </a:t>
            </a:r>
            <a:r>
              <a:rPr lang="en-US" sz="1800" dirty="0" err="1">
                <a:solidFill>
                  <a:schemeClr val="bg1">
                    <a:lumMod val="50000"/>
                  </a:schemeClr>
                </a:solidFill>
              </a:rPr>
              <a:t>Furst</a:t>
            </a:r>
            <a:r>
              <a:rPr lang="en-US" sz="1800" dirty="0">
                <a:solidFill>
                  <a:schemeClr val="bg1">
                    <a:lumMod val="50000"/>
                  </a:schemeClr>
                </a:solidFill>
              </a:rPr>
              <a:t>-Saxe-</a:t>
            </a:r>
            <a:r>
              <a:rPr lang="en-US" sz="1800" dirty="0" err="1">
                <a:solidFill>
                  <a:schemeClr val="bg1">
                    <a:lumMod val="50000"/>
                  </a:schemeClr>
                </a:solidFill>
              </a:rPr>
              <a:t>Sipser</a:t>
            </a:r>
            <a:r>
              <a:rPr lang="en-US" sz="1800" dirty="0">
                <a:solidFill>
                  <a:schemeClr val="bg1">
                    <a:lumMod val="50000"/>
                  </a:schemeClr>
                </a:solidFill>
              </a:rPr>
              <a:t> ‘84, Yao ‘85, </a:t>
            </a:r>
            <a:r>
              <a:rPr lang="en-US" sz="1800" dirty="0" err="1">
                <a:solidFill>
                  <a:schemeClr val="bg1">
                    <a:lumMod val="50000"/>
                  </a:schemeClr>
                </a:solidFill>
              </a:rPr>
              <a:t>Hastad</a:t>
            </a:r>
            <a:r>
              <a:rPr lang="en-US" sz="1800" dirty="0">
                <a:solidFill>
                  <a:schemeClr val="bg1">
                    <a:lumMod val="50000"/>
                  </a:schemeClr>
                </a:solidFill>
              </a:rPr>
              <a:t> ‘86)</a:t>
            </a:r>
            <a:endParaRPr lang="en-US" sz="1800" baseline="30000" dirty="0">
              <a:solidFill>
                <a:schemeClr val="bg1">
                  <a:lumMod val="50000"/>
                </a:schemeClr>
              </a:solidFill>
            </a:endParaRPr>
          </a:p>
        </p:txBody>
      </p:sp>
    </p:spTree>
    <p:extLst>
      <p:ext uri="{BB962C8B-B14F-4D97-AF65-F5344CB8AC3E}">
        <p14:creationId xmlns:p14="http://schemas.microsoft.com/office/powerpoint/2010/main" val="2268637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Title::textbox-1">
            <a:extLst>
              <a:ext uri="{FF2B5EF4-FFF2-40B4-BE49-F238E27FC236}">
                <a16:creationId xmlns:a16="http://schemas.microsoft.com/office/drawing/2014/main" id="{6ED474CE-DA53-4787-8E4C-8A20144DF35F}"/>
              </a:ext>
            </a:extLst>
          </p:cNvPr>
          <p:cNvSpPr>
            <a:spLocks/>
          </p:cNvSpPr>
          <p:nvPr/>
        </p:nvSpPr>
        <p:spPr>
          <a:xfrm>
            <a:off x="929640" y="685800"/>
            <a:ext cx="10477500" cy="666750"/>
          </a:xfrm>
          <a:prstGeom prst="rect">
            <a:avLst/>
          </a:prstGeom>
          <a:noFill/>
          <a:ln w="0">
            <a:noFill/>
          </a:ln>
        </p:spPr>
        <p:txBody>
          <a:bodyPr wrap="none" lIns="0" tIns="0" rIns="0" bIns="0" anchor="ctr">
            <a:noAutofit/>
          </a:bodyPr>
          <a:lstStyle/>
          <a:p>
            <a:pPr algn="l">
              <a:defRPr sz="4400">
                <a:solidFill>
                  <a:srgbClr val="161616"/>
                </a:solidFill>
                <a:latin typeface="Calibri Light"/>
                <a:ea typeface="Calibri Light"/>
                <a:cs typeface="Calibri Light"/>
              </a:defRPr>
            </a:pPr>
            <a:r>
              <a:rPr sz="4400">
                <a:solidFill>
                  <a:srgbClr val="161616"/>
                </a:solidFill>
                <a:latin typeface="Calibri Light"/>
                <a:ea typeface="Calibri Light"/>
                <a:cs typeface="Calibri Light"/>
              </a:rPr>
              <a:t>QNC⁰[Toffoli] and QNC⁰[Fanout]</a:t>
            </a:r>
          </a:p>
        </p:txBody>
      </p:sp>
      <p:sp>
        <p:nvSpPr>
          <p:cNvPr id="2" name="Setup::textbox-2">
            <a:extLst>
              <a:ext uri="{FF2B5EF4-FFF2-40B4-BE49-F238E27FC236}">
                <a16:creationId xmlns:a16="http://schemas.microsoft.com/office/drawing/2014/main" id="{D877A930-ACA8-4F0F-B9C6-13AC474410D3}"/>
              </a:ext>
            </a:extLst>
          </p:cNvPr>
          <p:cNvSpPr>
            <a:spLocks/>
          </p:cNvSpPr>
          <p:nvPr/>
        </p:nvSpPr>
        <p:spPr>
          <a:xfrm>
            <a:off x="929640" y="1657350"/>
            <a:ext cx="10477500" cy="438150"/>
          </a:xfrm>
          <a:prstGeom prst="rect">
            <a:avLst/>
          </a:prstGeom>
          <a:noFill/>
          <a:ln w="0">
            <a:noFill/>
          </a:ln>
        </p:spPr>
        <p:txBody>
          <a:bodyPr wrap="none" lIns="0" tIns="0" rIns="0" bIns="0" anchor="ctr">
            <a:noAutofit/>
          </a:bodyPr>
          <a:lstStyle/>
          <a:p>
            <a:pPr algn="l">
              <a:defRPr sz="2475">
                <a:solidFill>
                  <a:srgbClr val="161616"/>
                </a:solidFill>
                <a:latin typeface="Calibri"/>
                <a:ea typeface="Calibri"/>
                <a:cs typeface="Calibri"/>
              </a:defRPr>
            </a:pPr>
            <a:r>
              <a:rPr sz="2475">
                <a:solidFill>
                  <a:srgbClr val="161616"/>
                </a:solidFill>
                <a:latin typeface="Calibri"/>
                <a:ea typeface="Calibri"/>
                <a:cs typeface="Calibri"/>
              </a:rPr>
              <a:t>Constant-depth circuits with 1- and 2-qubit gates, plus…</a:t>
            </a:r>
          </a:p>
        </p:txBody>
      </p:sp>
      <p:sp>
        <p:nvSpPr>
          <p:cNvPr id="3" name="Toffoli heading::textbox-3">
            <a:extLst>
              <a:ext uri="{FF2B5EF4-FFF2-40B4-BE49-F238E27FC236}">
                <a16:creationId xmlns:a16="http://schemas.microsoft.com/office/drawing/2014/main" id="{ACDA2886-8C93-4BBF-9DBF-BC2CC346744D}"/>
              </a:ext>
            </a:extLst>
          </p:cNvPr>
          <p:cNvSpPr>
            <a:spLocks/>
          </p:cNvSpPr>
          <p:nvPr/>
        </p:nvSpPr>
        <p:spPr>
          <a:xfrm>
            <a:off x="1047750" y="2352675"/>
            <a:ext cx="4762500" cy="438150"/>
          </a:xfrm>
          <a:prstGeom prst="rect">
            <a:avLst/>
          </a:prstGeom>
          <a:noFill/>
          <a:ln w="0">
            <a:noFill/>
          </a:ln>
        </p:spPr>
        <p:txBody>
          <a:bodyPr wrap="none" lIns="0" tIns="0" rIns="0" bIns="0" anchor="ctr">
            <a:noAutofit/>
          </a:bodyPr>
          <a:lstStyle/>
          <a:p>
            <a:pPr algn="ctr">
              <a:defRPr sz="2850">
                <a:solidFill>
                  <a:srgbClr val="4472C4"/>
                </a:solidFill>
                <a:latin typeface="Calibri"/>
                <a:ea typeface="Calibri"/>
                <a:cs typeface="Calibri"/>
              </a:defRPr>
            </a:pPr>
            <a:r>
              <a:rPr sz="2850">
                <a:solidFill>
                  <a:srgbClr val="4472C4"/>
                </a:solidFill>
                <a:latin typeface="Calibri"/>
                <a:ea typeface="Calibri"/>
                <a:cs typeface="Calibri"/>
              </a:rPr>
              <a:t>Toffoli</a:t>
            </a:r>
          </a:p>
        </p:txBody>
      </p:sp>
      <p:sp>
        <p:nvSpPr>
          <p:cNvPr id="4" name="Toffoli heading::textbox-4">
            <a:extLst>
              <a:ext uri="{FF2B5EF4-FFF2-40B4-BE49-F238E27FC236}">
                <a16:creationId xmlns:a16="http://schemas.microsoft.com/office/drawing/2014/main" id="{2831D6C6-2BB3-4DEA-A3E7-5C042541A827}"/>
              </a:ext>
            </a:extLst>
          </p:cNvPr>
          <p:cNvSpPr>
            <a:spLocks/>
          </p:cNvSpPr>
          <p:nvPr/>
        </p:nvSpPr>
        <p:spPr>
          <a:xfrm>
            <a:off x="1047750" y="2800350"/>
            <a:ext cx="4762500" cy="381000"/>
          </a:xfrm>
          <a:prstGeom prst="rect">
            <a:avLst/>
          </a:prstGeom>
          <a:noFill/>
          <a:ln w="0">
            <a:noFill/>
          </a:ln>
        </p:spPr>
        <p:txBody>
          <a:bodyPr wrap="none" lIns="0" tIns="0" rIns="0" bIns="0" anchor="ctr">
            <a:noAutofit/>
          </a:bodyPr>
          <a:lstStyle/>
          <a:p>
            <a:pPr algn="ctr">
              <a:defRPr sz="2250">
                <a:solidFill>
                  <a:srgbClr val="161616"/>
                </a:solidFill>
                <a:latin typeface="Calibri"/>
                <a:ea typeface="Calibri"/>
                <a:cs typeface="Calibri"/>
              </a:defRPr>
            </a:pPr>
            <a:r>
              <a:rPr sz="2250">
                <a:solidFill>
                  <a:srgbClr val="161616"/>
                </a:solidFill>
                <a:latin typeface="Calibri"/>
                <a:ea typeface="Calibri"/>
                <a:cs typeface="Calibri"/>
              </a:rPr>
              <a:t>Reversible AND</a:t>
            </a:r>
          </a:p>
        </p:txBody>
      </p:sp>
      <p:sp>
        <p:nvSpPr>
          <p:cNvPr id="5" name="Fanout heading::textbox-5">
            <a:extLst>
              <a:ext uri="{FF2B5EF4-FFF2-40B4-BE49-F238E27FC236}">
                <a16:creationId xmlns:a16="http://schemas.microsoft.com/office/drawing/2014/main" id="{524B1171-A019-4987-AA9A-10ED57EBF4D1}"/>
              </a:ext>
            </a:extLst>
          </p:cNvPr>
          <p:cNvSpPr>
            <a:spLocks/>
          </p:cNvSpPr>
          <p:nvPr/>
        </p:nvSpPr>
        <p:spPr>
          <a:xfrm>
            <a:off x="6419850" y="2352675"/>
            <a:ext cx="4762500" cy="438150"/>
          </a:xfrm>
          <a:prstGeom prst="rect">
            <a:avLst/>
          </a:prstGeom>
          <a:noFill/>
          <a:ln w="0">
            <a:noFill/>
          </a:ln>
        </p:spPr>
        <p:txBody>
          <a:bodyPr wrap="none" lIns="0" tIns="0" rIns="0" bIns="0" anchor="ctr">
            <a:noAutofit/>
          </a:bodyPr>
          <a:lstStyle/>
          <a:p>
            <a:pPr algn="ctr">
              <a:defRPr sz="2850">
                <a:solidFill>
                  <a:srgbClr val="4472C4"/>
                </a:solidFill>
                <a:latin typeface="Calibri"/>
                <a:ea typeface="Calibri"/>
                <a:cs typeface="Calibri"/>
              </a:defRPr>
            </a:pPr>
            <a:r>
              <a:rPr sz="2850" dirty="0">
                <a:solidFill>
                  <a:srgbClr val="4472C4"/>
                </a:solidFill>
                <a:latin typeface="Calibri"/>
                <a:ea typeface="Calibri"/>
                <a:cs typeface="Calibri"/>
              </a:rPr>
              <a:t>Fanout</a:t>
            </a:r>
          </a:p>
        </p:txBody>
      </p:sp>
      <p:sp>
        <p:nvSpPr>
          <p:cNvPr id="6" name="Fanout heading::textbox-6">
            <a:extLst>
              <a:ext uri="{FF2B5EF4-FFF2-40B4-BE49-F238E27FC236}">
                <a16:creationId xmlns:a16="http://schemas.microsoft.com/office/drawing/2014/main" id="{0F7F133D-12F6-47C4-BFAD-01F174D00A94}"/>
              </a:ext>
            </a:extLst>
          </p:cNvPr>
          <p:cNvSpPr>
            <a:spLocks/>
          </p:cNvSpPr>
          <p:nvPr/>
        </p:nvSpPr>
        <p:spPr>
          <a:xfrm>
            <a:off x="6419850" y="2800350"/>
            <a:ext cx="4762500" cy="381000"/>
          </a:xfrm>
          <a:prstGeom prst="rect">
            <a:avLst/>
          </a:prstGeom>
          <a:noFill/>
          <a:ln w="0">
            <a:noFill/>
          </a:ln>
        </p:spPr>
        <p:txBody>
          <a:bodyPr wrap="none" lIns="0" tIns="0" rIns="0" bIns="0" anchor="ctr">
            <a:noAutofit/>
          </a:bodyPr>
          <a:lstStyle/>
          <a:p>
            <a:pPr algn="ctr">
              <a:defRPr sz="2250">
                <a:solidFill>
                  <a:srgbClr val="161616"/>
                </a:solidFill>
                <a:latin typeface="Calibri"/>
                <a:ea typeface="Calibri"/>
                <a:cs typeface="Calibri"/>
              </a:defRPr>
            </a:pPr>
            <a:r>
              <a:rPr sz="2250">
                <a:solidFill>
                  <a:srgbClr val="161616"/>
                </a:solidFill>
                <a:latin typeface="Calibri"/>
                <a:ea typeface="Calibri"/>
                <a:cs typeface="Calibri"/>
              </a:rPr>
              <a:t>Copies in the classical basis</a:t>
            </a:r>
          </a:p>
        </p:txBody>
      </p:sp>
      <p:grpSp>
        <p:nvGrpSpPr>
          <p:cNvPr id="53" name="Toffoli gate"/>
          <p:cNvGrpSpPr/>
          <p:nvPr/>
        </p:nvGrpSpPr>
        <p:grpSpPr>
          <a:xfrm>
            <a:off x="2095500" y="3267075"/>
            <a:ext cx="2419350" cy="1543050"/>
            <a:chOff x="2095500" y="3267075"/>
            <a:chExt cx="2419350" cy="1543050"/>
          </a:xfrm>
        </p:grpSpPr>
        <p:sp>
          <p:nvSpPr>
            <p:cNvPr id="7" name="Toffoli gate::line-7">
              <a:extLst>
                <a:ext uri="{FF2B5EF4-FFF2-40B4-BE49-F238E27FC236}">
                  <a16:creationId xmlns:a16="http://schemas.microsoft.com/office/drawing/2014/main" id="{969A1AC3-0873-49C9-AA26-8D9D3A468E0C}"/>
                </a:ext>
              </a:extLst>
            </p:cNvPr>
            <p:cNvSpPr>
              <a:spLocks/>
            </p:cNvSpPr>
            <p:nvPr/>
          </p:nvSpPr>
          <p:spPr>
            <a:xfrm>
              <a:off x="2676525" y="3438525"/>
              <a:ext cx="1838325" cy="0"/>
            </a:xfrm>
            <a:prstGeom prst="line">
              <a:avLst/>
            </a:prstGeom>
            <a:noFill/>
            <a:ln w="20955">
              <a:solidFill>
                <a:srgbClr val="4472C4"/>
              </a:solidFill>
            </a:ln>
          </p:spPr>
          <p:txBody>
            <a:bodyPr/>
            <a:lstStyle/>
            <a:p>
              <a:endParaRPr lang="en-US"/>
            </a:p>
          </p:txBody>
        </p:sp>
        <p:sp>
          <p:nvSpPr>
            <p:cNvPr id="8" name="Toffoli gate::textbox-8">
              <a:extLst>
                <a:ext uri="{FF2B5EF4-FFF2-40B4-BE49-F238E27FC236}">
                  <a16:creationId xmlns:a16="http://schemas.microsoft.com/office/drawing/2014/main" id="{008F838F-B60D-4537-BD94-464E43059F9A}"/>
                </a:ext>
              </a:extLst>
            </p:cNvPr>
            <p:cNvSpPr>
              <a:spLocks/>
            </p:cNvSpPr>
            <p:nvPr/>
          </p:nvSpPr>
          <p:spPr>
            <a:xfrm>
              <a:off x="2095500" y="3267075"/>
              <a:ext cx="428625" cy="342900"/>
            </a:xfrm>
            <a:prstGeom prst="rect">
              <a:avLst/>
            </a:prstGeom>
            <a:noFill/>
            <a:ln w="0">
              <a:noFill/>
            </a:ln>
          </p:spPr>
          <p:txBody>
            <a:bodyPr wrap="none" lIns="0" tIns="0" rIns="0" bIns="0" anchor="ctr">
              <a:noAutofit/>
            </a:bodyPr>
            <a:lstStyle/>
            <a:p>
              <a:pPr algn="r">
                <a:defRPr sz="2175">
                  <a:solidFill>
                    <a:srgbClr val="161616"/>
                  </a:solidFill>
                  <a:latin typeface="Cambria Math"/>
                  <a:ea typeface="Cambria Math"/>
                  <a:cs typeface="Cambria Math"/>
                </a:defRPr>
              </a:pPr>
              <a:r>
                <a:rPr sz="2175">
                  <a:solidFill>
                    <a:srgbClr val="161616"/>
                  </a:solidFill>
                  <a:latin typeface="Cambria Math"/>
                  <a:ea typeface="Cambria Math"/>
                  <a:cs typeface="Cambria Math"/>
                </a:rPr>
                <a:t>x₁</a:t>
              </a:r>
            </a:p>
          </p:txBody>
        </p:sp>
        <p:sp>
          <p:nvSpPr>
            <p:cNvPr id="9" name="Toffoli gate::line-9">
              <a:extLst>
                <a:ext uri="{FF2B5EF4-FFF2-40B4-BE49-F238E27FC236}">
                  <a16:creationId xmlns:a16="http://schemas.microsoft.com/office/drawing/2014/main" id="{C996056B-EF99-4D88-98C1-864E81A4FCD0}"/>
                </a:ext>
              </a:extLst>
            </p:cNvPr>
            <p:cNvSpPr>
              <a:spLocks/>
            </p:cNvSpPr>
            <p:nvPr/>
          </p:nvSpPr>
          <p:spPr>
            <a:xfrm>
              <a:off x="2676525" y="3771900"/>
              <a:ext cx="1838325" cy="0"/>
            </a:xfrm>
            <a:prstGeom prst="line">
              <a:avLst/>
            </a:prstGeom>
            <a:noFill/>
            <a:ln w="20955">
              <a:solidFill>
                <a:srgbClr val="4472C4"/>
              </a:solidFill>
            </a:ln>
          </p:spPr>
          <p:txBody>
            <a:bodyPr/>
            <a:lstStyle/>
            <a:p>
              <a:endParaRPr lang="en-US"/>
            </a:p>
          </p:txBody>
        </p:sp>
        <p:sp>
          <p:nvSpPr>
            <p:cNvPr id="10" name="Toffoli gate::textbox-10">
              <a:extLst>
                <a:ext uri="{FF2B5EF4-FFF2-40B4-BE49-F238E27FC236}">
                  <a16:creationId xmlns:a16="http://schemas.microsoft.com/office/drawing/2014/main" id="{E2D9A801-468E-4848-9B84-778EF86C2488}"/>
                </a:ext>
              </a:extLst>
            </p:cNvPr>
            <p:cNvSpPr>
              <a:spLocks/>
            </p:cNvSpPr>
            <p:nvPr/>
          </p:nvSpPr>
          <p:spPr>
            <a:xfrm>
              <a:off x="2095500" y="3600450"/>
              <a:ext cx="428625" cy="342900"/>
            </a:xfrm>
            <a:prstGeom prst="rect">
              <a:avLst/>
            </a:prstGeom>
            <a:noFill/>
            <a:ln w="0">
              <a:noFill/>
            </a:ln>
          </p:spPr>
          <p:txBody>
            <a:bodyPr wrap="none" lIns="0" tIns="0" rIns="0" bIns="0" anchor="ctr">
              <a:noAutofit/>
            </a:bodyPr>
            <a:lstStyle/>
            <a:p>
              <a:pPr algn="r">
                <a:defRPr sz="2175">
                  <a:solidFill>
                    <a:srgbClr val="161616"/>
                  </a:solidFill>
                  <a:latin typeface="Cambria Math"/>
                  <a:ea typeface="Cambria Math"/>
                  <a:cs typeface="Cambria Math"/>
                </a:defRPr>
              </a:pPr>
              <a:r>
                <a:rPr sz="2175">
                  <a:solidFill>
                    <a:srgbClr val="161616"/>
                  </a:solidFill>
                  <a:latin typeface="Cambria Math"/>
                  <a:ea typeface="Cambria Math"/>
                  <a:cs typeface="Cambria Math"/>
                </a:rPr>
                <a:t>x₂</a:t>
              </a:r>
            </a:p>
          </p:txBody>
        </p:sp>
        <p:sp>
          <p:nvSpPr>
            <p:cNvPr id="11" name="Toffoli gate::line-11">
              <a:extLst>
                <a:ext uri="{FF2B5EF4-FFF2-40B4-BE49-F238E27FC236}">
                  <a16:creationId xmlns:a16="http://schemas.microsoft.com/office/drawing/2014/main" id="{B57515F3-3013-470F-9880-5555B66BE846}"/>
                </a:ext>
              </a:extLst>
            </p:cNvPr>
            <p:cNvSpPr>
              <a:spLocks/>
            </p:cNvSpPr>
            <p:nvPr/>
          </p:nvSpPr>
          <p:spPr>
            <a:xfrm>
              <a:off x="2676525" y="4305300"/>
              <a:ext cx="1838325" cy="0"/>
            </a:xfrm>
            <a:prstGeom prst="line">
              <a:avLst/>
            </a:prstGeom>
            <a:noFill/>
            <a:ln w="20955">
              <a:solidFill>
                <a:srgbClr val="4472C4"/>
              </a:solidFill>
            </a:ln>
          </p:spPr>
          <p:txBody>
            <a:bodyPr/>
            <a:lstStyle/>
            <a:p>
              <a:endParaRPr lang="en-US"/>
            </a:p>
          </p:txBody>
        </p:sp>
        <p:sp>
          <p:nvSpPr>
            <p:cNvPr id="12" name="Toffoli gate::textbox-12">
              <a:extLst>
                <a:ext uri="{FF2B5EF4-FFF2-40B4-BE49-F238E27FC236}">
                  <a16:creationId xmlns:a16="http://schemas.microsoft.com/office/drawing/2014/main" id="{146C6A38-0F42-4F33-AC6D-CE47F8CEBE83}"/>
                </a:ext>
              </a:extLst>
            </p:cNvPr>
            <p:cNvSpPr>
              <a:spLocks/>
            </p:cNvSpPr>
            <p:nvPr/>
          </p:nvSpPr>
          <p:spPr>
            <a:xfrm>
              <a:off x="2095500" y="4133850"/>
              <a:ext cx="428625" cy="342900"/>
            </a:xfrm>
            <a:prstGeom prst="rect">
              <a:avLst/>
            </a:prstGeom>
            <a:noFill/>
            <a:ln w="0">
              <a:noFill/>
            </a:ln>
          </p:spPr>
          <p:txBody>
            <a:bodyPr wrap="none" lIns="0" tIns="0" rIns="0" bIns="0" anchor="ctr">
              <a:noAutofit/>
            </a:bodyPr>
            <a:lstStyle/>
            <a:p>
              <a:pPr algn="r">
                <a:defRPr sz="2175">
                  <a:solidFill>
                    <a:srgbClr val="161616"/>
                  </a:solidFill>
                  <a:latin typeface="Cambria Math"/>
                  <a:ea typeface="Cambria Math"/>
                  <a:cs typeface="Cambria Math"/>
                </a:defRPr>
              </a:pPr>
              <a:r>
                <a:rPr sz="2175">
                  <a:solidFill>
                    <a:srgbClr val="161616"/>
                  </a:solidFill>
                  <a:latin typeface="Cambria Math"/>
                  <a:ea typeface="Cambria Math"/>
                  <a:cs typeface="Cambria Math"/>
                </a:rPr>
                <a:t>xₖ</a:t>
              </a:r>
            </a:p>
          </p:txBody>
        </p:sp>
        <p:sp>
          <p:nvSpPr>
            <p:cNvPr id="13" name="Toffoli gate::line-13">
              <a:extLst>
                <a:ext uri="{FF2B5EF4-FFF2-40B4-BE49-F238E27FC236}">
                  <a16:creationId xmlns:a16="http://schemas.microsoft.com/office/drawing/2014/main" id="{5AF91D5A-1897-49A6-B4DB-950F3ED84A31}"/>
                </a:ext>
              </a:extLst>
            </p:cNvPr>
            <p:cNvSpPr>
              <a:spLocks/>
            </p:cNvSpPr>
            <p:nvPr/>
          </p:nvSpPr>
          <p:spPr>
            <a:xfrm>
              <a:off x="2676525" y="4638675"/>
              <a:ext cx="1838325" cy="0"/>
            </a:xfrm>
            <a:prstGeom prst="line">
              <a:avLst/>
            </a:prstGeom>
            <a:noFill/>
            <a:ln w="20955">
              <a:solidFill>
                <a:srgbClr val="4472C4"/>
              </a:solidFill>
            </a:ln>
          </p:spPr>
          <p:txBody>
            <a:bodyPr/>
            <a:lstStyle/>
            <a:p>
              <a:endParaRPr lang="en-US"/>
            </a:p>
          </p:txBody>
        </p:sp>
        <p:sp>
          <p:nvSpPr>
            <p:cNvPr id="14" name="Toffoli gate::textbox-14">
              <a:extLst>
                <a:ext uri="{FF2B5EF4-FFF2-40B4-BE49-F238E27FC236}">
                  <a16:creationId xmlns:a16="http://schemas.microsoft.com/office/drawing/2014/main" id="{B75F3CE8-393B-4540-8FBF-7200395D96E3}"/>
                </a:ext>
              </a:extLst>
            </p:cNvPr>
            <p:cNvSpPr>
              <a:spLocks/>
            </p:cNvSpPr>
            <p:nvPr/>
          </p:nvSpPr>
          <p:spPr>
            <a:xfrm>
              <a:off x="2095500" y="4467225"/>
              <a:ext cx="428625" cy="342900"/>
            </a:xfrm>
            <a:prstGeom prst="rect">
              <a:avLst/>
            </a:prstGeom>
            <a:noFill/>
            <a:ln w="0">
              <a:noFill/>
            </a:ln>
          </p:spPr>
          <p:txBody>
            <a:bodyPr wrap="none" lIns="0" tIns="0" rIns="0" bIns="0" anchor="ctr">
              <a:noAutofit/>
            </a:bodyPr>
            <a:lstStyle/>
            <a:p>
              <a:pPr algn="r">
                <a:defRPr sz="2175">
                  <a:solidFill>
                    <a:srgbClr val="161616"/>
                  </a:solidFill>
                  <a:latin typeface="Cambria Math"/>
                  <a:ea typeface="Cambria Math"/>
                  <a:cs typeface="Cambria Math"/>
                </a:defRPr>
              </a:pPr>
              <a:r>
                <a:rPr sz="2175">
                  <a:solidFill>
                    <a:srgbClr val="161616"/>
                  </a:solidFill>
                  <a:latin typeface="Cambria Math"/>
                  <a:ea typeface="Cambria Math"/>
                  <a:cs typeface="Cambria Math"/>
                </a:rPr>
                <a:t>b</a:t>
              </a:r>
            </a:p>
          </p:txBody>
        </p:sp>
        <p:sp>
          <p:nvSpPr>
            <p:cNvPr id="15" name="Toffoli gate::line-15">
              <a:extLst>
                <a:ext uri="{FF2B5EF4-FFF2-40B4-BE49-F238E27FC236}">
                  <a16:creationId xmlns:a16="http://schemas.microsoft.com/office/drawing/2014/main" id="{6905ACCB-44AC-4374-88B1-4ACE77933A6F}"/>
                </a:ext>
              </a:extLst>
            </p:cNvPr>
            <p:cNvSpPr>
              <a:spLocks/>
            </p:cNvSpPr>
            <p:nvPr/>
          </p:nvSpPr>
          <p:spPr>
            <a:xfrm>
              <a:off x="3638550" y="3438525"/>
              <a:ext cx="0" cy="1200150"/>
            </a:xfrm>
            <a:prstGeom prst="line">
              <a:avLst/>
            </a:prstGeom>
            <a:noFill/>
            <a:ln w="20955">
              <a:solidFill>
                <a:srgbClr val="4472C4"/>
              </a:solidFill>
            </a:ln>
          </p:spPr>
          <p:txBody>
            <a:bodyPr/>
            <a:lstStyle/>
            <a:p>
              <a:endParaRPr lang="en-US"/>
            </a:p>
          </p:txBody>
        </p:sp>
        <p:sp>
          <p:nvSpPr>
            <p:cNvPr id="16" name="Toffoli gate::control-16">
              <a:extLst>
                <a:ext uri="{FF2B5EF4-FFF2-40B4-BE49-F238E27FC236}">
                  <a16:creationId xmlns:a16="http://schemas.microsoft.com/office/drawing/2014/main" id="{26C9451A-0042-4198-9E2E-24D1484C2AA3}"/>
                </a:ext>
              </a:extLst>
            </p:cNvPr>
            <p:cNvSpPr>
              <a:spLocks/>
            </p:cNvSpPr>
            <p:nvPr/>
          </p:nvSpPr>
          <p:spPr>
            <a:xfrm>
              <a:off x="3571875" y="3371850"/>
              <a:ext cx="133350" cy="133350"/>
            </a:xfrm>
            <a:prstGeom prst="ellipse">
              <a:avLst/>
            </a:prstGeom>
            <a:solidFill>
              <a:srgbClr val="4472C4"/>
            </a:solidFill>
            <a:ln w="14288">
              <a:solidFill>
                <a:srgbClr val="2F528F"/>
              </a:solidFill>
            </a:ln>
          </p:spPr>
          <p:txBody>
            <a:bodyPr/>
            <a:lstStyle/>
            <a:p>
              <a:endParaRPr lang="en-US"/>
            </a:p>
          </p:txBody>
        </p:sp>
        <p:sp>
          <p:nvSpPr>
            <p:cNvPr id="17" name="Toffoli gate::control-17">
              <a:extLst>
                <a:ext uri="{FF2B5EF4-FFF2-40B4-BE49-F238E27FC236}">
                  <a16:creationId xmlns:a16="http://schemas.microsoft.com/office/drawing/2014/main" id="{4C6A9526-ECE3-476E-8E7A-171CBB9471C3}"/>
                </a:ext>
              </a:extLst>
            </p:cNvPr>
            <p:cNvSpPr>
              <a:spLocks/>
            </p:cNvSpPr>
            <p:nvPr/>
          </p:nvSpPr>
          <p:spPr>
            <a:xfrm>
              <a:off x="3571875" y="3705225"/>
              <a:ext cx="133350" cy="133350"/>
            </a:xfrm>
            <a:prstGeom prst="ellipse">
              <a:avLst/>
            </a:prstGeom>
            <a:solidFill>
              <a:srgbClr val="4472C4"/>
            </a:solidFill>
            <a:ln w="14288">
              <a:solidFill>
                <a:srgbClr val="2F528F"/>
              </a:solidFill>
            </a:ln>
          </p:spPr>
          <p:txBody>
            <a:bodyPr/>
            <a:lstStyle/>
            <a:p>
              <a:endParaRPr lang="en-US"/>
            </a:p>
          </p:txBody>
        </p:sp>
        <p:sp>
          <p:nvSpPr>
            <p:cNvPr id="18" name="Toffoli gate::control-18">
              <a:extLst>
                <a:ext uri="{FF2B5EF4-FFF2-40B4-BE49-F238E27FC236}">
                  <a16:creationId xmlns:a16="http://schemas.microsoft.com/office/drawing/2014/main" id="{BB8790A2-C37A-4376-B256-AE02A7221362}"/>
                </a:ext>
              </a:extLst>
            </p:cNvPr>
            <p:cNvSpPr>
              <a:spLocks/>
            </p:cNvSpPr>
            <p:nvPr/>
          </p:nvSpPr>
          <p:spPr>
            <a:xfrm>
              <a:off x="3571875" y="4238625"/>
              <a:ext cx="133350" cy="133350"/>
            </a:xfrm>
            <a:prstGeom prst="ellipse">
              <a:avLst/>
            </a:prstGeom>
            <a:solidFill>
              <a:srgbClr val="4472C4"/>
            </a:solidFill>
            <a:ln w="14288">
              <a:solidFill>
                <a:srgbClr val="2F528F"/>
              </a:solidFill>
            </a:ln>
          </p:spPr>
          <p:txBody>
            <a:bodyPr/>
            <a:lstStyle/>
            <a:p>
              <a:endParaRPr lang="en-US"/>
            </a:p>
          </p:txBody>
        </p:sp>
        <p:sp>
          <p:nvSpPr>
            <p:cNvPr id="19" name="Toffoli gate::target-19">
              <a:extLst>
                <a:ext uri="{FF2B5EF4-FFF2-40B4-BE49-F238E27FC236}">
                  <a16:creationId xmlns:a16="http://schemas.microsoft.com/office/drawing/2014/main" id="{AD75A076-9C9C-4679-816A-533B922BEF4D}"/>
                </a:ext>
              </a:extLst>
            </p:cNvPr>
            <p:cNvSpPr>
              <a:spLocks/>
            </p:cNvSpPr>
            <p:nvPr/>
          </p:nvSpPr>
          <p:spPr>
            <a:xfrm>
              <a:off x="3552825" y="4552950"/>
              <a:ext cx="171450" cy="171450"/>
            </a:xfrm>
            <a:prstGeom prst="ellipse">
              <a:avLst/>
            </a:prstGeom>
            <a:solidFill>
              <a:srgbClr val="FFFFFF"/>
            </a:solidFill>
            <a:ln w="19050">
              <a:solidFill>
                <a:srgbClr val="4472C4"/>
              </a:solidFill>
            </a:ln>
          </p:spPr>
          <p:txBody>
            <a:bodyPr/>
            <a:lstStyle/>
            <a:p>
              <a:endParaRPr lang="en-US"/>
            </a:p>
          </p:txBody>
        </p:sp>
        <p:sp>
          <p:nvSpPr>
            <p:cNvPr id="20" name="Toffoli gate::line-20">
              <a:extLst>
                <a:ext uri="{FF2B5EF4-FFF2-40B4-BE49-F238E27FC236}">
                  <a16:creationId xmlns:a16="http://schemas.microsoft.com/office/drawing/2014/main" id="{5DCC0C6A-33D7-4A5D-B13E-D8A9BF074073}"/>
                </a:ext>
              </a:extLst>
            </p:cNvPr>
            <p:cNvSpPr>
              <a:spLocks/>
            </p:cNvSpPr>
            <p:nvPr/>
          </p:nvSpPr>
          <p:spPr>
            <a:xfrm>
              <a:off x="3571875" y="4638675"/>
              <a:ext cx="133350" cy="0"/>
            </a:xfrm>
            <a:prstGeom prst="line">
              <a:avLst/>
            </a:prstGeom>
            <a:noFill/>
            <a:ln w="20955">
              <a:solidFill>
                <a:srgbClr val="4472C4"/>
              </a:solidFill>
            </a:ln>
          </p:spPr>
          <p:txBody>
            <a:bodyPr/>
            <a:lstStyle/>
            <a:p>
              <a:endParaRPr lang="en-US"/>
            </a:p>
          </p:txBody>
        </p:sp>
        <p:sp>
          <p:nvSpPr>
            <p:cNvPr id="21" name="Toffoli gate::line-21">
              <a:extLst>
                <a:ext uri="{FF2B5EF4-FFF2-40B4-BE49-F238E27FC236}">
                  <a16:creationId xmlns:a16="http://schemas.microsoft.com/office/drawing/2014/main" id="{A4E6E16A-50E0-40F7-BA1B-EC61964D5212}"/>
                </a:ext>
              </a:extLst>
            </p:cNvPr>
            <p:cNvSpPr>
              <a:spLocks/>
            </p:cNvSpPr>
            <p:nvPr/>
          </p:nvSpPr>
          <p:spPr>
            <a:xfrm>
              <a:off x="3638550" y="4572000"/>
              <a:ext cx="0" cy="133350"/>
            </a:xfrm>
            <a:prstGeom prst="line">
              <a:avLst/>
            </a:prstGeom>
            <a:noFill/>
            <a:ln w="20955">
              <a:solidFill>
                <a:srgbClr val="4472C4"/>
              </a:solidFill>
            </a:ln>
          </p:spPr>
          <p:txBody>
            <a:bodyPr/>
            <a:lstStyle/>
            <a:p>
              <a:endParaRPr lang="en-US"/>
            </a:p>
          </p:txBody>
        </p:sp>
        <p:sp>
          <p:nvSpPr>
            <p:cNvPr id="22" name="Toffoli gate::textbox-22">
              <a:extLst>
                <a:ext uri="{FF2B5EF4-FFF2-40B4-BE49-F238E27FC236}">
                  <a16:creationId xmlns:a16="http://schemas.microsoft.com/office/drawing/2014/main" id="{92CE4EC6-B460-4EC9-A2D1-DF39690DCEDA}"/>
                </a:ext>
              </a:extLst>
            </p:cNvPr>
            <p:cNvSpPr>
              <a:spLocks/>
            </p:cNvSpPr>
            <p:nvPr/>
          </p:nvSpPr>
          <p:spPr>
            <a:xfrm>
              <a:off x="2209800" y="3876675"/>
              <a:ext cx="266700" cy="333375"/>
            </a:xfrm>
            <a:prstGeom prst="rect">
              <a:avLst/>
            </a:prstGeom>
            <a:noFill/>
            <a:ln w="0">
              <a:noFill/>
            </a:ln>
          </p:spPr>
          <p:txBody>
            <a:bodyPr wrap="none" lIns="0" tIns="0" rIns="0" bIns="0" anchor="ctr">
              <a:noAutofit/>
            </a:bodyPr>
            <a:lstStyle/>
            <a:p>
              <a:pPr algn="ctr">
                <a:defRPr sz="2100">
                  <a:solidFill>
                    <a:srgbClr val="808080"/>
                  </a:solidFill>
                  <a:latin typeface="Cambria Math"/>
                  <a:ea typeface="Cambria Math"/>
                  <a:cs typeface="Cambria Math"/>
                </a:defRPr>
              </a:pPr>
              <a:r>
                <a:rPr sz="2100">
                  <a:solidFill>
                    <a:srgbClr val="808080"/>
                  </a:solidFill>
                  <a:latin typeface="Cambria Math"/>
                  <a:ea typeface="Cambria Math"/>
                  <a:cs typeface="Cambria Math"/>
                </a:rPr>
                <a:t>⋮</a:t>
              </a:r>
            </a:p>
          </p:txBody>
        </p:sp>
        <p:sp>
          <p:nvSpPr>
            <p:cNvPr id="23" name="Toffoli gate::textbox-23">
              <a:extLst>
                <a:ext uri="{FF2B5EF4-FFF2-40B4-BE49-F238E27FC236}">
                  <a16:creationId xmlns:a16="http://schemas.microsoft.com/office/drawing/2014/main" id="{C4964250-8297-4B77-B059-D755C05DDED9}"/>
                </a:ext>
              </a:extLst>
            </p:cNvPr>
            <p:cNvSpPr>
              <a:spLocks/>
            </p:cNvSpPr>
            <p:nvPr/>
          </p:nvSpPr>
          <p:spPr>
            <a:xfrm>
              <a:off x="3661410" y="3876675"/>
              <a:ext cx="238125" cy="333375"/>
            </a:xfrm>
            <a:prstGeom prst="rect">
              <a:avLst/>
            </a:prstGeom>
            <a:noFill/>
            <a:ln w="0">
              <a:noFill/>
            </a:ln>
          </p:spPr>
          <p:txBody>
            <a:bodyPr wrap="none" lIns="0" tIns="0" rIns="0" bIns="0" anchor="ctr">
              <a:noAutofit/>
            </a:bodyPr>
            <a:lstStyle/>
            <a:p>
              <a:pPr algn="ctr">
                <a:defRPr sz="2100">
                  <a:solidFill>
                    <a:srgbClr val="808080"/>
                  </a:solidFill>
                  <a:latin typeface="Cambria Math"/>
                  <a:ea typeface="Cambria Math"/>
                  <a:cs typeface="Cambria Math"/>
                </a:defRPr>
              </a:pPr>
              <a:r>
                <a:rPr sz="2100" dirty="0">
                  <a:solidFill>
                    <a:srgbClr val="808080"/>
                  </a:solidFill>
                  <a:latin typeface="Cambria Math"/>
                  <a:ea typeface="Cambria Math"/>
                  <a:cs typeface="Cambria Math"/>
                </a:rPr>
                <a:t>⋮</a:t>
              </a:r>
            </a:p>
          </p:txBody>
        </p:sp>
      </p:grpSp>
      <p:grpSp>
        <p:nvGrpSpPr>
          <p:cNvPr id="54" name="Fanout gate"/>
          <p:cNvGrpSpPr/>
          <p:nvPr/>
        </p:nvGrpSpPr>
        <p:grpSpPr>
          <a:xfrm>
            <a:off x="7467600" y="3267075"/>
            <a:ext cx="2419350" cy="1543050"/>
            <a:chOff x="7467600" y="3267075"/>
            <a:chExt cx="2419350" cy="1543050"/>
          </a:xfrm>
        </p:grpSpPr>
        <p:sp>
          <p:nvSpPr>
            <p:cNvPr id="24" name="Fanout gate::line-24">
              <a:extLst>
                <a:ext uri="{FF2B5EF4-FFF2-40B4-BE49-F238E27FC236}">
                  <a16:creationId xmlns:a16="http://schemas.microsoft.com/office/drawing/2014/main" id="{B3D260B6-EE6C-4335-896D-16F319C28715}"/>
                </a:ext>
              </a:extLst>
            </p:cNvPr>
            <p:cNvSpPr>
              <a:spLocks/>
            </p:cNvSpPr>
            <p:nvPr/>
          </p:nvSpPr>
          <p:spPr>
            <a:xfrm>
              <a:off x="8048625" y="3438525"/>
              <a:ext cx="1838325" cy="0"/>
            </a:xfrm>
            <a:prstGeom prst="line">
              <a:avLst/>
            </a:prstGeom>
            <a:noFill/>
            <a:ln w="20955">
              <a:solidFill>
                <a:srgbClr val="4472C4"/>
              </a:solidFill>
            </a:ln>
          </p:spPr>
          <p:txBody>
            <a:bodyPr/>
            <a:lstStyle/>
            <a:p>
              <a:endParaRPr lang="en-US"/>
            </a:p>
          </p:txBody>
        </p:sp>
        <p:sp>
          <p:nvSpPr>
            <p:cNvPr id="25" name="Fanout gate::textbox-25">
              <a:extLst>
                <a:ext uri="{FF2B5EF4-FFF2-40B4-BE49-F238E27FC236}">
                  <a16:creationId xmlns:a16="http://schemas.microsoft.com/office/drawing/2014/main" id="{BA9BBD52-B7A4-4B26-A75F-1E0FB6C5CFC9}"/>
                </a:ext>
              </a:extLst>
            </p:cNvPr>
            <p:cNvSpPr>
              <a:spLocks/>
            </p:cNvSpPr>
            <p:nvPr/>
          </p:nvSpPr>
          <p:spPr>
            <a:xfrm>
              <a:off x="7467600" y="3267075"/>
              <a:ext cx="428625" cy="342900"/>
            </a:xfrm>
            <a:prstGeom prst="rect">
              <a:avLst/>
            </a:prstGeom>
            <a:noFill/>
            <a:ln w="0">
              <a:noFill/>
            </a:ln>
          </p:spPr>
          <p:txBody>
            <a:bodyPr wrap="none" lIns="0" tIns="0" rIns="0" bIns="0" anchor="ctr">
              <a:noAutofit/>
            </a:bodyPr>
            <a:lstStyle/>
            <a:p>
              <a:pPr algn="r">
                <a:defRPr sz="2175">
                  <a:solidFill>
                    <a:srgbClr val="161616"/>
                  </a:solidFill>
                  <a:latin typeface="Cambria Math"/>
                  <a:ea typeface="Cambria Math"/>
                  <a:cs typeface="Cambria Math"/>
                </a:defRPr>
              </a:pPr>
              <a:r>
                <a:rPr sz="2175">
                  <a:solidFill>
                    <a:srgbClr val="161616"/>
                  </a:solidFill>
                  <a:latin typeface="Cambria Math"/>
                  <a:ea typeface="Cambria Math"/>
                  <a:cs typeface="Cambria Math"/>
                </a:rPr>
                <a:t>x</a:t>
              </a:r>
            </a:p>
          </p:txBody>
        </p:sp>
        <p:sp>
          <p:nvSpPr>
            <p:cNvPr id="26" name="Fanout gate::line-26">
              <a:extLst>
                <a:ext uri="{FF2B5EF4-FFF2-40B4-BE49-F238E27FC236}">
                  <a16:creationId xmlns:a16="http://schemas.microsoft.com/office/drawing/2014/main" id="{140FD54B-29C7-4FC3-88E1-832388222D09}"/>
                </a:ext>
              </a:extLst>
            </p:cNvPr>
            <p:cNvSpPr>
              <a:spLocks/>
            </p:cNvSpPr>
            <p:nvPr/>
          </p:nvSpPr>
          <p:spPr>
            <a:xfrm>
              <a:off x="8048625" y="3771900"/>
              <a:ext cx="1838325" cy="0"/>
            </a:xfrm>
            <a:prstGeom prst="line">
              <a:avLst/>
            </a:prstGeom>
            <a:noFill/>
            <a:ln w="20955">
              <a:solidFill>
                <a:srgbClr val="4472C4"/>
              </a:solidFill>
            </a:ln>
          </p:spPr>
          <p:txBody>
            <a:bodyPr/>
            <a:lstStyle/>
            <a:p>
              <a:endParaRPr lang="en-US"/>
            </a:p>
          </p:txBody>
        </p:sp>
        <p:sp>
          <p:nvSpPr>
            <p:cNvPr id="27" name="Fanout gate::textbox-27">
              <a:extLst>
                <a:ext uri="{FF2B5EF4-FFF2-40B4-BE49-F238E27FC236}">
                  <a16:creationId xmlns:a16="http://schemas.microsoft.com/office/drawing/2014/main" id="{E7FCE9C8-E5DB-45A6-BDD4-7B6BA10EEC84}"/>
                </a:ext>
              </a:extLst>
            </p:cNvPr>
            <p:cNvSpPr>
              <a:spLocks/>
            </p:cNvSpPr>
            <p:nvPr/>
          </p:nvSpPr>
          <p:spPr>
            <a:xfrm>
              <a:off x="7467600" y="3600450"/>
              <a:ext cx="428625" cy="342900"/>
            </a:xfrm>
            <a:prstGeom prst="rect">
              <a:avLst/>
            </a:prstGeom>
            <a:noFill/>
            <a:ln w="0">
              <a:noFill/>
            </a:ln>
          </p:spPr>
          <p:txBody>
            <a:bodyPr wrap="none" lIns="0" tIns="0" rIns="0" bIns="0" anchor="ctr">
              <a:noAutofit/>
            </a:bodyPr>
            <a:lstStyle/>
            <a:p>
              <a:pPr algn="r">
                <a:defRPr sz="2175">
                  <a:solidFill>
                    <a:srgbClr val="161616"/>
                  </a:solidFill>
                  <a:latin typeface="Cambria Math"/>
                  <a:ea typeface="Cambria Math"/>
                  <a:cs typeface="Cambria Math"/>
                </a:defRPr>
              </a:pPr>
              <a:r>
                <a:rPr sz="2175">
                  <a:solidFill>
                    <a:srgbClr val="161616"/>
                  </a:solidFill>
                  <a:latin typeface="Cambria Math"/>
                  <a:ea typeface="Cambria Math"/>
                  <a:cs typeface="Cambria Math"/>
                </a:rPr>
                <a:t>b₁</a:t>
              </a:r>
            </a:p>
          </p:txBody>
        </p:sp>
        <p:sp>
          <p:nvSpPr>
            <p:cNvPr id="28" name="Fanout gate::line-28">
              <a:extLst>
                <a:ext uri="{FF2B5EF4-FFF2-40B4-BE49-F238E27FC236}">
                  <a16:creationId xmlns:a16="http://schemas.microsoft.com/office/drawing/2014/main" id="{3318E6C3-343E-4C2C-B19D-3FFD640A2B43}"/>
                </a:ext>
              </a:extLst>
            </p:cNvPr>
            <p:cNvSpPr>
              <a:spLocks/>
            </p:cNvSpPr>
            <p:nvPr/>
          </p:nvSpPr>
          <p:spPr>
            <a:xfrm>
              <a:off x="8048625" y="4105275"/>
              <a:ext cx="1838325" cy="0"/>
            </a:xfrm>
            <a:prstGeom prst="line">
              <a:avLst/>
            </a:prstGeom>
            <a:noFill/>
            <a:ln w="20955">
              <a:solidFill>
                <a:srgbClr val="4472C4"/>
              </a:solidFill>
            </a:ln>
          </p:spPr>
          <p:txBody>
            <a:bodyPr/>
            <a:lstStyle/>
            <a:p>
              <a:endParaRPr lang="en-US"/>
            </a:p>
          </p:txBody>
        </p:sp>
        <p:sp>
          <p:nvSpPr>
            <p:cNvPr id="29" name="Fanout gate::textbox-29">
              <a:extLst>
                <a:ext uri="{FF2B5EF4-FFF2-40B4-BE49-F238E27FC236}">
                  <a16:creationId xmlns:a16="http://schemas.microsoft.com/office/drawing/2014/main" id="{E55B1105-D2E9-4032-93FB-8D9466A00F8B}"/>
                </a:ext>
              </a:extLst>
            </p:cNvPr>
            <p:cNvSpPr>
              <a:spLocks/>
            </p:cNvSpPr>
            <p:nvPr/>
          </p:nvSpPr>
          <p:spPr>
            <a:xfrm>
              <a:off x="7467600" y="3933825"/>
              <a:ext cx="428625" cy="342900"/>
            </a:xfrm>
            <a:prstGeom prst="rect">
              <a:avLst/>
            </a:prstGeom>
            <a:noFill/>
            <a:ln w="0">
              <a:noFill/>
            </a:ln>
          </p:spPr>
          <p:txBody>
            <a:bodyPr wrap="none" lIns="0" tIns="0" rIns="0" bIns="0" anchor="ctr">
              <a:noAutofit/>
            </a:bodyPr>
            <a:lstStyle/>
            <a:p>
              <a:pPr algn="r">
                <a:defRPr sz="2175">
                  <a:solidFill>
                    <a:srgbClr val="161616"/>
                  </a:solidFill>
                  <a:latin typeface="Cambria Math"/>
                  <a:ea typeface="Cambria Math"/>
                  <a:cs typeface="Cambria Math"/>
                </a:defRPr>
              </a:pPr>
              <a:r>
                <a:rPr sz="2175">
                  <a:solidFill>
                    <a:srgbClr val="161616"/>
                  </a:solidFill>
                  <a:latin typeface="Cambria Math"/>
                  <a:ea typeface="Cambria Math"/>
                  <a:cs typeface="Cambria Math"/>
                </a:rPr>
                <a:t>b₂</a:t>
              </a:r>
            </a:p>
          </p:txBody>
        </p:sp>
        <p:sp>
          <p:nvSpPr>
            <p:cNvPr id="30" name="Fanout gate::line-30">
              <a:extLst>
                <a:ext uri="{FF2B5EF4-FFF2-40B4-BE49-F238E27FC236}">
                  <a16:creationId xmlns:a16="http://schemas.microsoft.com/office/drawing/2014/main" id="{034AAD09-B8D3-4A0A-BECD-751712F60F0E}"/>
                </a:ext>
              </a:extLst>
            </p:cNvPr>
            <p:cNvSpPr>
              <a:spLocks/>
            </p:cNvSpPr>
            <p:nvPr/>
          </p:nvSpPr>
          <p:spPr>
            <a:xfrm>
              <a:off x="8048625" y="4638675"/>
              <a:ext cx="1838325" cy="0"/>
            </a:xfrm>
            <a:prstGeom prst="line">
              <a:avLst/>
            </a:prstGeom>
            <a:noFill/>
            <a:ln w="20955">
              <a:solidFill>
                <a:srgbClr val="4472C4"/>
              </a:solidFill>
            </a:ln>
          </p:spPr>
          <p:txBody>
            <a:bodyPr/>
            <a:lstStyle/>
            <a:p>
              <a:endParaRPr lang="en-US"/>
            </a:p>
          </p:txBody>
        </p:sp>
        <p:sp>
          <p:nvSpPr>
            <p:cNvPr id="31" name="Fanout gate::textbox-31">
              <a:extLst>
                <a:ext uri="{FF2B5EF4-FFF2-40B4-BE49-F238E27FC236}">
                  <a16:creationId xmlns:a16="http://schemas.microsoft.com/office/drawing/2014/main" id="{490CDFAE-D6AD-4609-BADB-D36A0598DB4B}"/>
                </a:ext>
              </a:extLst>
            </p:cNvPr>
            <p:cNvSpPr>
              <a:spLocks/>
            </p:cNvSpPr>
            <p:nvPr/>
          </p:nvSpPr>
          <p:spPr>
            <a:xfrm>
              <a:off x="7467600" y="4467225"/>
              <a:ext cx="428625" cy="342900"/>
            </a:xfrm>
            <a:prstGeom prst="rect">
              <a:avLst/>
            </a:prstGeom>
            <a:noFill/>
            <a:ln w="0">
              <a:noFill/>
            </a:ln>
          </p:spPr>
          <p:txBody>
            <a:bodyPr wrap="none" lIns="0" tIns="0" rIns="0" bIns="0" anchor="ctr">
              <a:noAutofit/>
            </a:bodyPr>
            <a:lstStyle/>
            <a:p>
              <a:pPr algn="r">
                <a:defRPr sz="2175">
                  <a:solidFill>
                    <a:srgbClr val="161616"/>
                  </a:solidFill>
                  <a:latin typeface="Cambria Math"/>
                  <a:ea typeface="Cambria Math"/>
                  <a:cs typeface="Cambria Math"/>
                </a:defRPr>
              </a:pPr>
              <a:r>
                <a:rPr sz="2175">
                  <a:solidFill>
                    <a:srgbClr val="161616"/>
                  </a:solidFill>
                  <a:latin typeface="Cambria Math"/>
                  <a:ea typeface="Cambria Math"/>
                  <a:cs typeface="Cambria Math"/>
                </a:rPr>
                <a:t>bₘ</a:t>
              </a:r>
            </a:p>
          </p:txBody>
        </p:sp>
        <p:sp>
          <p:nvSpPr>
            <p:cNvPr id="32" name="Fanout gate::line-32">
              <a:extLst>
                <a:ext uri="{FF2B5EF4-FFF2-40B4-BE49-F238E27FC236}">
                  <a16:creationId xmlns:a16="http://schemas.microsoft.com/office/drawing/2014/main" id="{6ACB81C8-5E8A-41DE-8182-74C3A1043F80}"/>
                </a:ext>
              </a:extLst>
            </p:cNvPr>
            <p:cNvSpPr>
              <a:spLocks/>
            </p:cNvSpPr>
            <p:nvPr/>
          </p:nvSpPr>
          <p:spPr>
            <a:xfrm>
              <a:off x="9010650" y="3438525"/>
              <a:ext cx="0" cy="1200150"/>
            </a:xfrm>
            <a:prstGeom prst="line">
              <a:avLst/>
            </a:prstGeom>
            <a:noFill/>
            <a:ln w="20955">
              <a:solidFill>
                <a:srgbClr val="4472C4"/>
              </a:solidFill>
            </a:ln>
          </p:spPr>
          <p:txBody>
            <a:bodyPr/>
            <a:lstStyle/>
            <a:p>
              <a:endParaRPr lang="en-US"/>
            </a:p>
          </p:txBody>
        </p:sp>
        <p:sp>
          <p:nvSpPr>
            <p:cNvPr id="33" name="Fanout gate::control-33">
              <a:extLst>
                <a:ext uri="{FF2B5EF4-FFF2-40B4-BE49-F238E27FC236}">
                  <a16:creationId xmlns:a16="http://schemas.microsoft.com/office/drawing/2014/main" id="{69F9F25B-0B4A-418B-9178-59BA79667765}"/>
                </a:ext>
              </a:extLst>
            </p:cNvPr>
            <p:cNvSpPr>
              <a:spLocks/>
            </p:cNvSpPr>
            <p:nvPr/>
          </p:nvSpPr>
          <p:spPr>
            <a:xfrm>
              <a:off x="8943975" y="3371850"/>
              <a:ext cx="133350" cy="133350"/>
            </a:xfrm>
            <a:prstGeom prst="ellipse">
              <a:avLst/>
            </a:prstGeom>
            <a:solidFill>
              <a:srgbClr val="4472C4"/>
            </a:solidFill>
            <a:ln w="14288">
              <a:solidFill>
                <a:srgbClr val="2F528F"/>
              </a:solidFill>
            </a:ln>
          </p:spPr>
          <p:txBody>
            <a:bodyPr/>
            <a:lstStyle/>
            <a:p>
              <a:endParaRPr lang="en-US"/>
            </a:p>
          </p:txBody>
        </p:sp>
        <p:sp>
          <p:nvSpPr>
            <p:cNvPr id="34" name="Fanout gate::target-34">
              <a:extLst>
                <a:ext uri="{FF2B5EF4-FFF2-40B4-BE49-F238E27FC236}">
                  <a16:creationId xmlns:a16="http://schemas.microsoft.com/office/drawing/2014/main" id="{092D1388-03A5-4663-98D0-FF4F1A7FF8ED}"/>
                </a:ext>
              </a:extLst>
            </p:cNvPr>
            <p:cNvSpPr>
              <a:spLocks/>
            </p:cNvSpPr>
            <p:nvPr/>
          </p:nvSpPr>
          <p:spPr>
            <a:xfrm>
              <a:off x="8924925" y="3686175"/>
              <a:ext cx="171450" cy="171450"/>
            </a:xfrm>
            <a:prstGeom prst="ellipse">
              <a:avLst/>
            </a:prstGeom>
            <a:solidFill>
              <a:srgbClr val="FFFFFF"/>
            </a:solidFill>
            <a:ln w="19050">
              <a:solidFill>
                <a:srgbClr val="4472C4"/>
              </a:solidFill>
            </a:ln>
          </p:spPr>
          <p:txBody>
            <a:bodyPr/>
            <a:lstStyle/>
            <a:p>
              <a:endParaRPr lang="en-US"/>
            </a:p>
          </p:txBody>
        </p:sp>
        <p:sp>
          <p:nvSpPr>
            <p:cNvPr id="35" name="Fanout gate::line-35">
              <a:extLst>
                <a:ext uri="{FF2B5EF4-FFF2-40B4-BE49-F238E27FC236}">
                  <a16:creationId xmlns:a16="http://schemas.microsoft.com/office/drawing/2014/main" id="{FCB3A9D7-3912-46DC-9561-930A5E1118B1}"/>
                </a:ext>
              </a:extLst>
            </p:cNvPr>
            <p:cNvSpPr>
              <a:spLocks/>
            </p:cNvSpPr>
            <p:nvPr/>
          </p:nvSpPr>
          <p:spPr>
            <a:xfrm>
              <a:off x="8943975" y="3771900"/>
              <a:ext cx="133350" cy="0"/>
            </a:xfrm>
            <a:prstGeom prst="line">
              <a:avLst/>
            </a:prstGeom>
            <a:noFill/>
            <a:ln w="20955">
              <a:solidFill>
                <a:srgbClr val="4472C4"/>
              </a:solidFill>
            </a:ln>
          </p:spPr>
          <p:txBody>
            <a:bodyPr/>
            <a:lstStyle/>
            <a:p>
              <a:endParaRPr lang="en-US"/>
            </a:p>
          </p:txBody>
        </p:sp>
        <p:sp>
          <p:nvSpPr>
            <p:cNvPr id="36" name="Fanout gate::line-36">
              <a:extLst>
                <a:ext uri="{FF2B5EF4-FFF2-40B4-BE49-F238E27FC236}">
                  <a16:creationId xmlns:a16="http://schemas.microsoft.com/office/drawing/2014/main" id="{007D10DF-9B47-4362-8A87-B19EFEAA261E}"/>
                </a:ext>
              </a:extLst>
            </p:cNvPr>
            <p:cNvSpPr>
              <a:spLocks/>
            </p:cNvSpPr>
            <p:nvPr/>
          </p:nvSpPr>
          <p:spPr>
            <a:xfrm>
              <a:off x="9010650" y="3705225"/>
              <a:ext cx="0" cy="133350"/>
            </a:xfrm>
            <a:prstGeom prst="line">
              <a:avLst/>
            </a:prstGeom>
            <a:noFill/>
            <a:ln w="20955">
              <a:solidFill>
                <a:srgbClr val="4472C4"/>
              </a:solidFill>
            </a:ln>
          </p:spPr>
          <p:txBody>
            <a:bodyPr/>
            <a:lstStyle/>
            <a:p>
              <a:endParaRPr lang="en-US"/>
            </a:p>
          </p:txBody>
        </p:sp>
        <p:sp>
          <p:nvSpPr>
            <p:cNvPr id="37" name="Fanout gate::target-37">
              <a:extLst>
                <a:ext uri="{FF2B5EF4-FFF2-40B4-BE49-F238E27FC236}">
                  <a16:creationId xmlns:a16="http://schemas.microsoft.com/office/drawing/2014/main" id="{A14A4B62-28A5-4431-A328-CED42399A948}"/>
                </a:ext>
              </a:extLst>
            </p:cNvPr>
            <p:cNvSpPr>
              <a:spLocks/>
            </p:cNvSpPr>
            <p:nvPr/>
          </p:nvSpPr>
          <p:spPr>
            <a:xfrm>
              <a:off x="8924925" y="4019550"/>
              <a:ext cx="171450" cy="171450"/>
            </a:xfrm>
            <a:prstGeom prst="ellipse">
              <a:avLst/>
            </a:prstGeom>
            <a:solidFill>
              <a:srgbClr val="FFFFFF"/>
            </a:solidFill>
            <a:ln w="19050">
              <a:solidFill>
                <a:srgbClr val="4472C4"/>
              </a:solidFill>
            </a:ln>
          </p:spPr>
          <p:txBody>
            <a:bodyPr/>
            <a:lstStyle/>
            <a:p>
              <a:endParaRPr lang="en-US"/>
            </a:p>
          </p:txBody>
        </p:sp>
        <p:sp>
          <p:nvSpPr>
            <p:cNvPr id="38" name="Fanout gate::line-38">
              <a:extLst>
                <a:ext uri="{FF2B5EF4-FFF2-40B4-BE49-F238E27FC236}">
                  <a16:creationId xmlns:a16="http://schemas.microsoft.com/office/drawing/2014/main" id="{692181F4-8567-472F-8457-9C263B478E27}"/>
                </a:ext>
              </a:extLst>
            </p:cNvPr>
            <p:cNvSpPr>
              <a:spLocks/>
            </p:cNvSpPr>
            <p:nvPr/>
          </p:nvSpPr>
          <p:spPr>
            <a:xfrm>
              <a:off x="8943975" y="4105275"/>
              <a:ext cx="133350" cy="0"/>
            </a:xfrm>
            <a:prstGeom prst="line">
              <a:avLst/>
            </a:prstGeom>
            <a:noFill/>
            <a:ln w="20955">
              <a:solidFill>
                <a:srgbClr val="4472C4"/>
              </a:solidFill>
            </a:ln>
          </p:spPr>
          <p:txBody>
            <a:bodyPr/>
            <a:lstStyle/>
            <a:p>
              <a:endParaRPr lang="en-US"/>
            </a:p>
          </p:txBody>
        </p:sp>
        <p:sp>
          <p:nvSpPr>
            <p:cNvPr id="39" name="Fanout gate::line-39">
              <a:extLst>
                <a:ext uri="{FF2B5EF4-FFF2-40B4-BE49-F238E27FC236}">
                  <a16:creationId xmlns:a16="http://schemas.microsoft.com/office/drawing/2014/main" id="{27031DA2-C00A-49B3-99D6-486B8A6B217F}"/>
                </a:ext>
              </a:extLst>
            </p:cNvPr>
            <p:cNvSpPr>
              <a:spLocks/>
            </p:cNvSpPr>
            <p:nvPr/>
          </p:nvSpPr>
          <p:spPr>
            <a:xfrm>
              <a:off x="9010650" y="4038600"/>
              <a:ext cx="0" cy="133350"/>
            </a:xfrm>
            <a:prstGeom prst="line">
              <a:avLst/>
            </a:prstGeom>
            <a:noFill/>
            <a:ln w="20955">
              <a:solidFill>
                <a:srgbClr val="4472C4"/>
              </a:solidFill>
            </a:ln>
          </p:spPr>
          <p:txBody>
            <a:bodyPr/>
            <a:lstStyle/>
            <a:p>
              <a:endParaRPr lang="en-US"/>
            </a:p>
          </p:txBody>
        </p:sp>
        <p:sp>
          <p:nvSpPr>
            <p:cNvPr id="40" name="Fanout gate::target-40">
              <a:extLst>
                <a:ext uri="{FF2B5EF4-FFF2-40B4-BE49-F238E27FC236}">
                  <a16:creationId xmlns:a16="http://schemas.microsoft.com/office/drawing/2014/main" id="{07CEE533-595D-4B95-9A15-BEA166FABE5B}"/>
                </a:ext>
              </a:extLst>
            </p:cNvPr>
            <p:cNvSpPr>
              <a:spLocks/>
            </p:cNvSpPr>
            <p:nvPr/>
          </p:nvSpPr>
          <p:spPr>
            <a:xfrm>
              <a:off x="8924925" y="4552950"/>
              <a:ext cx="171450" cy="171450"/>
            </a:xfrm>
            <a:prstGeom prst="ellipse">
              <a:avLst/>
            </a:prstGeom>
            <a:solidFill>
              <a:srgbClr val="FFFFFF"/>
            </a:solidFill>
            <a:ln w="19050">
              <a:solidFill>
                <a:srgbClr val="4472C4"/>
              </a:solidFill>
            </a:ln>
          </p:spPr>
          <p:txBody>
            <a:bodyPr/>
            <a:lstStyle/>
            <a:p>
              <a:endParaRPr lang="en-US"/>
            </a:p>
          </p:txBody>
        </p:sp>
        <p:sp>
          <p:nvSpPr>
            <p:cNvPr id="41" name="Fanout gate::line-41">
              <a:extLst>
                <a:ext uri="{FF2B5EF4-FFF2-40B4-BE49-F238E27FC236}">
                  <a16:creationId xmlns:a16="http://schemas.microsoft.com/office/drawing/2014/main" id="{A209F6D1-79AA-4E0C-A204-7011A23A51C0}"/>
                </a:ext>
              </a:extLst>
            </p:cNvPr>
            <p:cNvSpPr>
              <a:spLocks/>
            </p:cNvSpPr>
            <p:nvPr/>
          </p:nvSpPr>
          <p:spPr>
            <a:xfrm>
              <a:off x="8943975" y="4638675"/>
              <a:ext cx="133350" cy="0"/>
            </a:xfrm>
            <a:prstGeom prst="line">
              <a:avLst/>
            </a:prstGeom>
            <a:noFill/>
            <a:ln w="20955">
              <a:solidFill>
                <a:srgbClr val="4472C4"/>
              </a:solidFill>
            </a:ln>
          </p:spPr>
          <p:txBody>
            <a:bodyPr/>
            <a:lstStyle/>
            <a:p>
              <a:endParaRPr lang="en-US"/>
            </a:p>
          </p:txBody>
        </p:sp>
        <p:sp>
          <p:nvSpPr>
            <p:cNvPr id="42" name="Fanout gate::line-42">
              <a:extLst>
                <a:ext uri="{FF2B5EF4-FFF2-40B4-BE49-F238E27FC236}">
                  <a16:creationId xmlns:a16="http://schemas.microsoft.com/office/drawing/2014/main" id="{88E51FF0-821B-46E4-A66E-F4DB081D70F7}"/>
                </a:ext>
              </a:extLst>
            </p:cNvPr>
            <p:cNvSpPr>
              <a:spLocks/>
            </p:cNvSpPr>
            <p:nvPr/>
          </p:nvSpPr>
          <p:spPr>
            <a:xfrm>
              <a:off x="9010650" y="4572000"/>
              <a:ext cx="0" cy="133350"/>
            </a:xfrm>
            <a:prstGeom prst="line">
              <a:avLst/>
            </a:prstGeom>
            <a:noFill/>
            <a:ln w="20955">
              <a:solidFill>
                <a:srgbClr val="4472C4"/>
              </a:solidFill>
            </a:ln>
          </p:spPr>
          <p:txBody>
            <a:bodyPr/>
            <a:lstStyle/>
            <a:p>
              <a:endParaRPr lang="en-US"/>
            </a:p>
          </p:txBody>
        </p:sp>
        <p:sp>
          <p:nvSpPr>
            <p:cNvPr id="43" name="Fanout gate::textbox-43">
              <a:extLst>
                <a:ext uri="{FF2B5EF4-FFF2-40B4-BE49-F238E27FC236}">
                  <a16:creationId xmlns:a16="http://schemas.microsoft.com/office/drawing/2014/main" id="{6D0A8162-89E2-47FB-8074-5EC93F764ED7}"/>
                </a:ext>
              </a:extLst>
            </p:cNvPr>
            <p:cNvSpPr>
              <a:spLocks/>
            </p:cNvSpPr>
            <p:nvPr/>
          </p:nvSpPr>
          <p:spPr>
            <a:xfrm>
              <a:off x="7581900" y="4210050"/>
              <a:ext cx="266700" cy="333375"/>
            </a:xfrm>
            <a:prstGeom prst="rect">
              <a:avLst/>
            </a:prstGeom>
            <a:noFill/>
            <a:ln w="0">
              <a:noFill/>
            </a:ln>
          </p:spPr>
          <p:txBody>
            <a:bodyPr wrap="none" lIns="0" tIns="0" rIns="0" bIns="0" anchor="ctr">
              <a:noAutofit/>
            </a:bodyPr>
            <a:lstStyle/>
            <a:p>
              <a:pPr algn="ctr">
                <a:defRPr sz="2100">
                  <a:solidFill>
                    <a:srgbClr val="808080"/>
                  </a:solidFill>
                  <a:latin typeface="Cambria Math"/>
                  <a:ea typeface="Cambria Math"/>
                  <a:cs typeface="Cambria Math"/>
                </a:defRPr>
              </a:pPr>
              <a:r>
                <a:rPr sz="2100">
                  <a:solidFill>
                    <a:srgbClr val="808080"/>
                  </a:solidFill>
                  <a:latin typeface="Cambria Math"/>
                  <a:ea typeface="Cambria Math"/>
                  <a:cs typeface="Cambria Math"/>
                </a:rPr>
                <a:t>⋮</a:t>
              </a:r>
            </a:p>
          </p:txBody>
        </p:sp>
        <p:sp>
          <p:nvSpPr>
            <p:cNvPr id="44" name="Fanout gate::textbox-44">
              <a:extLst>
                <a:ext uri="{FF2B5EF4-FFF2-40B4-BE49-F238E27FC236}">
                  <a16:creationId xmlns:a16="http://schemas.microsoft.com/office/drawing/2014/main" id="{49B6F889-62AF-43BF-9128-21EE0AD0E994}"/>
                </a:ext>
              </a:extLst>
            </p:cNvPr>
            <p:cNvSpPr>
              <a:spLocks/>
            </p:cNvSpPr>
            <p:nvPr/>
          </p:nvSpPr>
          <p:spPr>
            <a:xfrm>
              <a:off x="9008110" y="4210050"/>
              <a:ext cx="238125" cy="333375"/>
            </a:xfrm>
            <a:prstGeom prst="rect">
              <a:avLst/>
            </a:prstGeom>
            <a:noFill/>
            <a:ln w="0">
              <a:noFill/>
            </a:ln>
          </p:spPr>
          <p:txBody>
            <a:bodyPr wrap="none" lIns="0" tIns="0" rIns="0" bIns="0" anchor="ctr">
              <a:noAutofit/>
            </a:bodyPr>
            <a:lstStyle/>
            <a:p>
              <a:pPr algn="ctr">
                <a:defRPr sz="2100">
                  <a:solidFill>
                    <a:srgbClr val="808080"/>
                  </a:solidFill>
                  <a:latin typeface="Cambria Math"/>
                  <a:ea typeface="Cambria Math"/>
                  <a:cs typeface="Cambria Math"/>
                </a:defRPr>
              </a:pPr>
              <a:r>
                <a:rPr sz="2100" dirty="0">
                  <a:solidFill>
                    <a:srgbClr val="808080"/>
                  </a:solidFill>
                  <a:latin typeface="Cambria Math"/>
                  <a:ea typeface="Cambria Math"/>
                  <a:cs typeface="Cambria Math"/>
                </a:rPr>
                <a:t>⋮</a:t>
              </a:r>
            </a:p>
          </p:txBody>
        </p:sp>
      </p:grpSp>
      <p:sp>
        <p:nvSpPr>
          <p:cNvPr id="45" name="Toffoli rule::textbox-45">
            <a:extLst>
              <a:ext uri="{FF2B5EF4-FFF2-40B4-BE49-F238E27FC236}">
                <a16:creationId xmlns:a16="http://schemas.microsoft.com/office/drawing/2014/main" id="{3B825FDF-202A-4AAE-A8C5-274CD0D35091}"/>
              </a:ext>
            </a:extLst>
          </p:cNvPr>
          <p:cNvSpPr>
            <a:spLocks/>
          </p:cNvSpPr>
          <p:nvPr/>
        </p:nvSpPr>
        <p:spPr>
          <a:xfrm>
            <a:off x="1047750" y="4953000"/>
            <a:ext cx="4762500" cy="457200"/>
          </a:xfrm>
          <a:prstGeom prst="rect">
            <a:avLst/>
          </a:prstGeom>
          <a:noFill/>
          <a:ln w="0">
            <a:noFill/>
          </a:ln>
        </p:spPr>
        <p:txBody>
          <a:bodyPr wrap="none" lIns="0" tIns="0" rIns="0" bIns="0" anchor="ctr">
            <a:noAutofit/>
          </a:bodyPr>
          <a:lstStyle/>
          <a:p>
            <a:pPr algn="ctr">
              <a:defRPr sz="2475">
                <a:solidFill>
                  <a:srgbClr val="161616"/>
                </a:solidFill>
                <a:latin typeface="Cambria Math"/>
                <a:ea typeface="Cambria Math"/>
                <a:cs typeface="Cambria Math"/>
              </a:defRPr>
            </a:pPr>
            <a:r>
              <a:rPr sz="2475">
                <a:solidFill>
                  <a:srgbClr val="161616"/>
                </a:solidFill>
                <a:latin typeface="Cambria Math"/>
                <a:ea typeface="Cambria Math"/>
                <a:cs typeface="Cambria Math"/>
              </a:rPr>
              <a:t>b ↦ b ⊕ (x₁ ∧ ⋯ ∧ xₖ)</a:t>
            </a:r>
          </a:p>
        </p:txBody>
      </p:sp>
      <p:sp>
        <p:nvSpPr>
          <p:cNvPr id="47" name="Fanout rule::textbox-47">
            <a:extLst>
              <a:ext uri="{FF2B5EF4-FFF2-40B4-BE49-F238E27FC236}">
                <a16:creationId xmlns:a16="http://schemas.microsoft.com/office/drawing/2014/main" id="{919E928F-9DB1-40FC-A243-7FBA049C7204}"/>
              </a:ext>
            </a:extLst>
          </p:cNvPr>
          <p:cNvSpPr>
            <a:spLocks/>
          </p:cNvSpPr>
          <p:nvPr/>
        </p:nvSpPr>
        <p:spPr>
          <a:xfrm>
            <a:off x="6419850" y="4953000"/>
            <a:ext cx="4762500" cy="457200"/>
          </a:xfrm>
          <a:prstGeom prst="rect">
            <a:avLst/>
          </a:prstGeom>
          <a:noFill/>
          <a:ln w="0">
            <a:noFill/>
          </a:ln>
        </p:spPr>
        <p:txBody>
          <a:bodyPr wrap="none" lIns="0" tIns="0" rIns="0" bIns="0" anchor="ctr">
            <a:noAutofit/>
          </a:bodyPr>
          <a:lstStyle/>
          <a:p>
            <a:pPr algn="ctr">
              <a:defRPr sz="2475">
                <a:solidFill>
                  <a:srgbClr val="161616"/>
                </a:solidFill>
                <a:latin typeface="Cambria Math"/>
                <a:ea typeface="Cambria Math"/>
                <a:cs typeface="Cambria Math"/>
              </a:defRPr>
            </a:pPr>
            <a:r>
              <a:rPr sz="2475">
                <a:solidFill>
                  <a:srgbClr val="161616"/>
                </a:solidFill>
                <a:latin typeface="Cambria Math"/>
                <a:ea typeface="Cambria Math"/>
                <a:cs typeface="Cambria Math"/>
              </a:rPr>
              <a:t>bᵢ ↦ bᵢ ⊕ x   for every i</a:t>
            </a:r>
          </a:p>
        </p:txBody>
      </p:sp>
      <p:sp>
        <p:nvSpPr>
          <p:cNvPr id="49" name="Comparison::textbox-49">
            <a:extLst>
              <a:ext uri="{FF2B5EF4-FFF2-40B4-BE49-F238E27FC236}">
                <a16:creationId xmlns:a16="http://schemas.microsoft.com/office/drawing/2014/main" id="{AFAB9392-B481-432E-8697-D82E3CD53C99}"/>
              </a:ext>
            </a:extLst>
          </p:cNvPr>
          <p:cNvSpPr>
            <a:spLocks/>
          </p:cNvSpPr>
          <p:nvPr/>
        </p:nvSpPr>
        <p:spPr>
          <a:xfrm>
            <a:off x="929640" y="6019800"/>
            <a:ext cx="3790950" cy="409575"/>
          </a:xfrm>
          <a:prstGeom prst="rect">
            <a:avLst/>
          </a:prstGeom>
          <a:noFill/>
          <a:ln w="0">
            <a:noFill/>
          </a:ln>
        </p:spPr>
        <p:txBody>
          <a:bodyPr wrap="none" lIns="0" tIns="0" rIns="0" bIns="0" anchor="ctr">
            <a:noAutofit/>
          </a:bodyPr>
          <a:lstStyle/>
          <a:p>
            <a:pPr algn="l">
              <a:defRPr sz="2325">
                <a:solidFill>
                  <a:srgbClr val="161616"/>
                </a:solidFill>
                <a:latin typeface="Calibri"/>
                <a:ea typeface="Calibri"/>
                <a:cs typeface="Calibri"/>
              </a:defRPr>
            </a:pPr>
            <a:r>
              <a:rPr sz="2325" dirty="0">
                <a:solidFill>
                  <a:srgbClr val="161616"/>
                </a:solidFill>
                <a:latin typeface="Calibri"/>
                <a:ea typeface="Calibri"/>
                <a:cs typeface="Calibri"/>
              </a:rPr>
              <a:t>Fanout can simulate Toffoli:</a:t>
            </a:r>
          </a:p>
        </p:txBody>
      </p:sp>
      <p:sp>
        <p:nvSpPr>
          <p:cNvPr id="50" name="Comparison::textbox-50">
            <a:extLst>
              <a:ext uri="{FF2B5EF4-FFF2-40B4-BE49-F238E27FC236}">
                <a16:creationId xmlns:a16="http://schemas.microsoft.com/office/drawing/2014/main" id="{4832D90D-F73A-4AE9-BE82-8788AE7E02AC}"/>
              </a:ext>
            </a:extLst>
          </p:cNvPr>
          <p:cNvSpPr>
            <a:spLocks/>
          </p:cNvSpPr>
          <p:nvPr/>
        </p:nvSpPr>
        <p:spPr>
          <a:xfrm>
            <a:off x="4762500" y="5981700"/>
            <a:ext cx="6477000" cy="457200"/>
          </a:xfrm>
          <a:prstGeom prst="rect">
            <a:avLst/>
          </a:prstGeom>
          <a:noFill/>
          <a:ln w="0">
            <a:noFill/>
          </a:ln>
        </p:spPr>
        <p:txBody>
          <a:bodyPr wrap="none" lIns="0" tIns="0" rIns="0" bIns="0" anchor="ctr">
            <a:noAutofit/>
          </a:bodyPr>
          <a:lstStyle/>
          <a:p>
            <a:pPr algn="l">
              <a:defRPr sz="2625">
                <a:solidFill>
                  <a:srgbClr val="7030A0"/>
                </a:solidFill>
                <a:latin typeface="Calibri"/>
                <a:ea typeface="Calibri"/>
                <a:cs typeface="Calibri"/>
              </a:defRPr>
            </a:pPr>
            <a:r>
              <a:rPr sz="2625">
                <a:solidFill>
                  <a:srgbClr val="7030A0"/>
                </a:solidFill>
                <a:latin typeface="Calibri"/>
                <a:ea typeface="Calibri"/>
                <a:cs typeface="Calibri"/>
              </a:rPr>
              <a:t>QNC⁰[Toffoli] ⊆ QNC⁰[Fanout]</a:t>
            </a:r>
          </a:p>
        </p:txBody>
      </p:sp>
      <p:sp>
        <p:nvSpPr>
          <p:cNvPr id="51" name="Comparison::textbox-51">
            <a:extLst>
              <a:ext uri="{FF2B5EF4-FFF2-40B4-BE49-F238E27FC236}">
                <a16:creationId xmlns:a16="http://schemas.microsoft.com/office/drawing/2014/main" id="{60FEA8C5-7A80-410E-9620-5E8EF4DD97AA}"/>
              </a:ext>
            </a:extLst>
          </p:cNvPr>
          <p:cNvSpPr>
            <a:spLocks/>
          </p:cNvSpPr>
          <p:nvPr/>
        </p:nvSpPr>
        <p:spPr>
          <a:xfrm>
            <a:off x="8557285" y="6076950"/>
            <a:ext cx="3048000" cy="266700"/>
          </a:xfrm>
          <a:prstGeom prst="rect">
            <a:avLst/>
          </a:prstGeom>
          <a:noFill/>
          <a:ln w="0">
            <a:noFill/>
          </a:ln>
        </p:spPr>
        <p:txBody>
          <a:bodyPr wrap="none" lIns="0" tIns="0" rIns="0" bIns="0" anchor="ctr">
            <a:noAutofit/>
          </a:bodyPr>
          <a:lstStyle/>
          <a:p>
            <a:pPr algn="r">
              <a:defRPr sz="1725">
                <a:solidFill>
                  <a:srgbClr val="808080"/>
                </a:solidFill>
                <a:latin typeface="Calibri"/>
                <a:ea typeface="Calibri"/>
                <a:cs typeface="Calibri"/>
              </a:defRPr>
            </a:pPr>
            <a:r>
              <a:rPr sz="1725" dirty="0">
                <a:solidFill>
                  <a:srgbClr val="808080"/>
                </a:solidFill>
                <a:latin typeface="Calibri"/>
                <a:ea typeface="Calibri"/>
                <a:cs typeface="Calibri"/>
              </a:rPr>
              <a:t>(Takahashi, Tani 2016)</a:t>
            </a:r>
          </a:p>
        </p:txBody>
      </p:sp>
      <p:sp>
        <p:nvSpPr>
          <p:cNvPr id="55" name="TextBox 54">
            <a:extLst>
              <a:ext uri="{FF2B5EF4-FFF2-40B4-BE49-F238E27FC236}">
                <a16:creationId xmlns:a16="http://schemas.microsoft.com/office/drawing/2014/main" id="{F363CD28-81F3-F2CF-B10C-B95455C4669B}"/>
              </a:ext>
            </a:extLst>
          </p:cNvPr>
          <p:cNvSpPr txBox="1"/>
          <p:nvPr/>
        </p:nvSpPr>
        <p:spPr>
          <a:xfrm>
            <a:off x="8967787" y="676275"/>
            <a:ext cx="5334268" cy="646331"/>
          </a:xfrm>
          <a:prstGeom prst="rect">
            <a:avLst/>
          </a:prstGeom>
          <a:noFill/>
        </p:spPr>
        <p:txBody>
          <a:bodyPr wrap="square" rtlCol="0">
            <a:spAutoFit/>
          </a:bodyPr>
          <a:lstStyle/>
          <a:p>
            <a:r>
              <a:rPr lang="en-US" dirty="0">
                <a:solidFill>
                  <a:schemeClr val="bg1">
                    <a:lumMod val="50000"/>
                  </a:schemeClr>
                </a:solidFill>
              </a:rPr>
              <a:t>In the literature, </a:t>
            </a:r>
            <a:br>
              <a:rPr lang="en-US" dirty="0">
                <a:solidFill>
                  <a:schemeClr val="bg1">
                    <a:lumMod val="50000"/>
                  </a:schemeClr>
                </a:solidFill>
              </a:rPr>
            </a:br>
            <a:r>
              <a:rPr lang="en-US" dirty="0">
                <a:solidFill>
                  <a:schemeClr val="bg1">
                    <a:lumMod val="50000"/>
                  </a:schemeClr>
                </a:solidFill>
              </a:rPr>
              <a:t>they are called QAC</a:t>
            </a:r>
            <a:r>
              <a:rPr lang="en-US" baseline="30000" dirty="0">
                <a:solidFill>
                  <a:schemeClr val="bg1">
                    <a:lumMod val="50000"/>
                  </a:schemeClr>
                </a:solidFill>
              </a:rPr>
              <a:t>0</a:t>
            </a:r>
            <a:r>
              <a:rPr lang="en-US" dirty="0">
                <a:solidFill>
                  <a:schemeClr val="bg1">
                    <a:lumMod val="50000"/>
                  </a:schemeClr>
                </a:solidFill>
              </a:rPr>
              <a:t> and QAC</a:t>
            </a:r>
            <a:r>
              <a:rPr lang="en-US" baseline="30000" dirty="0">
                <a:solidFill>
                  <a:schemeClr val="bg1">
                    <a:lumMod val="50000"/>
                  </a:schemeClr>
                </a:solidFill>
              </a:rPr>
              <a:t>0</a:t>
            </a:r>
            <a:r>
              <a:rPr lang="en-US" baseline="-25000" dirty="0">
                <a:solidFill>
                  <a:schemeClr val="bg1">
                    <a:lumMod val="50000"/>
                  </a:schemeClr>
                </a:solidFill>
              </a:rPr>
              <a:t>f</a:t>
            </a:r>
            <a:endParaRPr lang="en-US" dirty="0">
              <a:solidFill>
                <a:schemeClr val="bg1">
                  <a:lumMod val="50000"/>
                </a:schemeClr>
              </a:solidFill>
            </a:endParaRPr>
          </a:p>
        </p:txBody>
      </p:sp>
    </p:spTree>
    <p:extLst>
      <p:ext uri="{BB962C8B-B14F-4D97-AF65-F5344CB8AC3E}">
        <p14:creationId xmlns:p14="http://schemas.microsoft.com/office/powerpoint/2010/main" val="1099585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47" grpId="0"/>
      <p:bldP spid="49" grpId="0"/>
      <p:bldP spid="50" grpId="0"/>
      <p:bldP spid="5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DDB0F-A189-5E45-FF14-5436D5413ED0}"/>
            </a:ext>
          </a:extLst>
        </p:cNvPr>
        <p:cNvGrpSpPr/>
        <p:nvPr/>
      </p:nvGrpSpPr>
      <p:grpSpPr>
        <a:xfrm>
          <a:off x="0" y="0"/>
          <a:ext cx="0" cy="0"/>
          <a:chOff x="0" y="0"/>
          <a:chExt cx="0" cy="0"/>
        </a:xfrm>
      </p:grpSpPr>
      <p:sp>
        <p:nvSpPr>
          <p:cNvPr id="52" name="Title::textbox-1">
            <a:extLst>
              <a:ext uri="{FF2B5EF4-FFF2-40B4-BE49-F238E27FC236}">
                <a16:creationId xmlns:a16="http://schemas.microsoft.com/office/drawing/2014/main" id="{BE55BBF8-5FD9-560D-543A-CB4696C41F19}"/>
              </a:ext>
            </a:extLst>
          </p:cNvPr>
          <p:cNvSpPr>
            <a:spLocks/>
          </p:cNvSpPr>
          <p:nvPr/>
        </p:nvSpPr>
        <p:spPr>
          <a:xfrm>
            <a:off x="929640" y="685800"/>
            <a:ext cx="10477500" cy="666750"/>
          </a:xfrm>
          <a:prstGeom prst="rect">
            <a:avLst/>
          </a:prstGeom>
          <a:noFill/>
          <a:ln w="0">
            <a:noFill/>
          </a:ln>
        </p:spPr>
        <p:txBody>
          <a:bodyPr wrap="none" lIns="0" tIns="0" rIns="0" bIns="0" anchor="ctr">
            <a:noAutofit/>
          </a:bodyPr>
          <a:lstStyle/>
          <a:p>
            <a:pPr algn="l">
              <a:defRPr sz="4400">
                <a:solidFill>
                  <a:srgbClr val="161616"/>
                </a:solidFill>
                <a:latin typeface="Calibri Light"/>
                <a:ea typeface="Calibri Light"/>
                <a:cs typeface="Calibri Light"/>
              </a:defRPr>
            </a:pPr>
            <a:r>
              <a:rPr sz="4400">
                <a:solidFill>
                  <a:srgbClr val="161616"/>
                </a:solidFill>
                <a:latin typeface="Calibri Light"/>
                <a:ea typeface="Calibri Light"/>
                <a:cs typeface="Calibri Light"/>
              </a:rPr>
              <a:t>QNC⁰[Toffoli] and QNC⁰[Fanout]</a:t>
            </a:r>
          </a:p>
        </p:txBody>
      </p:sp>
      <p:sp>
        <p:nvSpPr>
          <p:cNvPr id="2" name="Setup::textbox-2">
            <a:extLst>
              <a:ext uri="{FF2B5EF4-FFF2-40B4-BE49-F238E27FC236}">
                <a16:creationId xmlns:a16="http://schemas.microsoft.com/office/drawing/2014/main" id="{8B774667-C16C-3A09-3201-27986246BA61}"/>
              </a:ext>
            </a:extLst>
          </p:cNvPr>
          <p:cNvSpPr>
            <a:spLocks/>
          </p:cNvSpPr>
          <p:nvPr/>
        </p:nvSpPr>
        <p:spPr>
          <a:xfrm>
            <a:off x="929640" y="1657350"/>
            <a:ext cx="10477500" cy="438150"/>
          </a:xfrm>
          <a:prstGeom prst="rect">
            <a:avLst/>
          </a:prstGeom>
          <a:noFill/>
          <a:ln w="0">
            <a:noFill/>
          </a:ln>
        </p:spPr>
        <p:txBody>
          <a:bodyPr wrap="none" lIns="0" tIns="0" rIns="0" bIns="0" anchor="ctr">
            <a:noAutofit/>
          </a:bodyPr>
          <a:lstStyle/>
          <a:p>
            <a:pPr algn="l">
              <a:defRPr sz="2475">
                <a:solidFill>
                  <a:srgbClr val="161616"/>
                </a:solidFill>
                <a:latin typeface="Calibri"/>
                <a:ea typeface="Calibri"/>
                <a:cs typeface="Calibri"/>
              </a:defRPr>
            </a:pPr>
            <a:r>
              <a:rPr sz="2475">
                <a:solidFill>
                  <a:srgbClr val="161616"/>
                </a:solidFill>
                <a:latin typeface="Calibri"/>
                <a:ea typeface="Calibri"/>
                <a:cs typeface="Calibri"/>
              </a:rPr>
              <a:t>Constant-depth circuits with 1- and 2-qubit gates, plus…</a:t>
            </a:r>
          </a:p>
        </p:txBody>
      </p:sp>
      <p:sp>
        <p:nvSpPr>
          <p:cNvPr id="3" name="Toffoli heading::textbox-3">
            <a:extLst>
              <a:ext uri="{FF2B5EF4-FFF2-40B4-BE49-F238E27FC236}">
                <a16:creationId xmlns:a16="http://schemas.microsoft.com/office/drawing/2014/main" id="{7E8B4215-211D-83D7-E288-B5AA5DF8F830}"/>
              </a:ext>
            </a:extLst>
          </p:cNvPr>
          <p:cNvSpPr>
            <a:spLocks/>
          </p:cNvSpPr>
          <p:nvPr/>
        </p:nvSpPr>
        <p:spPr>
          <a:xfrm>
            <a:off x="1047750" y="2352675"/>
            <a:ext cx="4762500" cy="438150"/>
          </a:xfrm>
          <a:prstGeom prst="rect">
            <a:avLst/>
          </a:prstGeom>
          <a:noFill/>
          <a:ln w="0">
            <a:noFill/>
          </a:ln>
        </p:spPr>
        <p:txBody>
          <a:bodyPr wrap="none" lIns="0" tIns="0" rIns="0" bIns="0" anchor="ctr">
            <a:noAutofit/>
          </a:bodyPr>
          <a:lstStyle/>
          <a:p>
            <a:pPr algn="ctr">
              <a:defRPr sz="2850">
                <a:solidFill>
                  <a:srgbClr val="4472C4"/>
                </a:solidFill>
                <a:latin typeface="Calibri"/>
                <a:ea typeface="Calibri"/>
                <a:cs typeface="Calibri"/>
              </a:defRPr>
            </a:pPr>
            <a:r>
              <a:rPr sz="2850">
                <a:solidFill>
                  <a:srgbClr val="4472C4"/>
                </a:solidFill>
                <a:latin typeface="Calibri"/>
                <a:ea typeface="Calibri"/>
                <a:cs typeface="Calibri"/>
              </a:rPr>
              <a:t>Toffoli</a:t>
            </a:r>
          </a:p>
        </p:txBody>
      </p:sp>
      <p:sp>
        <p:nvSpPr>
          <p:cNvPr id="4" name="Toffoli heading::textbox-4">
            <a:extLst>
              <a:ext uri="{FF2B5EF4-FFF2-40B4-BE49-F238E27FC236}">
                <a16:creationId xmlns:a16="http://schemas.microsoft.com/office/drawing/2014/main" id="{E8CD53B0-8B86-8D2A-9FD2-CE16C4AB5AC9}"/>
              </a:ext>
            </a:extLst>
          </p:cNvPr>
          <p:cNvSpPr>
            <a:spLocks/>
          </p:cNvSpPr>
          <p:nvPr/>
        </p:nvSpPr>
        <p:spPr>
          <a:xfrm>
            <a:off x="1047750" y="2800350"/>
            <a:ext cx="4762500" cy="381000"/>
          </a:xfrm>
          <a:prstGeom prst="rect">
            <a:avLst/>
          </a:prstGeom>
          <a:noFill/>
          <a:ln w="0">
            <a:noFill/>
          </a:ln>
        </p:spPr>
        <p:txBody>
          <a:bodyPr wrap="none" lIns="0" tIns="0" rIns="0" bIns="0" anchor="ctr">
            <a:noAutofit/>
          </a:bodyPr>
          <a:lstStyle/>
          <a:p>
            <a:pPr algn="ctr">
              <a:defRPr sz="2250">
                <a:solidFill>
                  <a:srgbClr val="161616"/>
                </a:solidFill>
                <a:latin typeface="Calibri"/>
                <a:ea typeface="Calibri"/>
                <a:cs typeface="Calibri"/>
              </a:defRPr>
            </a:pPr>
            <a:r>
              <a:rPr sz="2250">
                <a:solidFill>
                  <a:srgbClr val="161616"/>
                </a:solidFill>
                <a:latin typeface="Calibri"/>
                <a:ea typeface="Calibri"/>
                <a:cs typeface="Calibri"/>
              </a:rPr>
              <a:t>Reversible AND</a:t>
            </a:r>
          </a:p>
        </p:txBody>
      </p:sp>
      <p:sp>
        <p:nvSpPr>
          <p:cNvPr id="5" name="Fanout heading::textbox-5">
            <a:extLst>
              <a:ext uri="{FF2B5EF4-FFF2-40B4-BE49-F238E27FC236}">
                <a16:creationId xmlns:a16="http://schemas.microsoft.com/office/drawing/2014/main" id="{6AEE5BF3-00C9-3BBD-CCF1-BC03D43AA0B8}"/>
              </a:ext>
            </a:extLst>
          </p:cNvPr>
          <p:cNvSpPr>
            <a:spLocks/>
          </p:cNvSpPr>
          <p:nvPr/>
        </p:nvSpPr>
        <p:spPr>
          <a:xfrm>
            <a:off x="6419850" y="2352675"/>
            <a:ext cx="4762500" cy="438150"/>
          </a:xfrm>
          <a:prstGeom prst="rect">
            <a:avLst/>
          </a:prstGeom>
          <a:noFill/>
          <a:ln w="0">
            <a:noFill/>
          </a:ln>
        </p:spPr>
        <p:txBody>
          <a:bodyPr wrap="none" lIns="0" tIns="0" rIns="0" bIns="0" anchor="ctr">
            <a:noAutofit/>
          </a:bodyPr>
          <a:lstStyle/>
          <a:p>
            <a:pPr algn="ctr">
              <a:defRPr sz="2850">
                <a:solidFill>
                  <a:srgbClr val="4472C4"/>
                </a:solidFill>
                <a:latin typeface="Calibri"/>
                <a:ea typeface="Calibri"/>
                <a:cs typeface="Calibri"/>
              </a:defRPr>
            </a:pPr>
            <a:r>
              <a:rPr sz="2850">
                <a:solidFill>
                  <a:srgbClr val="4472C4"/>
                </a:solidFill>
                <a:latin typeface="Calibri"/>
                <a:ea typeface="Calibri"/>
                <a:cs typeface="Calibri"/>
              </a:rPr>
              <a:t>Fanout</a:t>
            </a:r>
          </a:p>
        </p:txBody>
      </p:sp>
      <p:sp>
        <p:nvSpPr>
          <p:cNvPr id="6" name="Fanout heading::textbox-6">
            <a:extLst>
              <a:ext uri="{FF2B5EF4-FFF2-40B4-BE49-F238E27FC236}">
                <a16:creationId xmlns:a16="http://schemas.microsoft.com/office/drawing/2014/main" id="{3938E340-1B63-0C46-8B38-933EB84935C1}"/>
              </a:ext>
            </a:extLst>
          </p:cNvPr>
          <p:cNvSpPr>
            <a:spLocks/>
          </p:cNvSpPr>
          <p:nvPr/>
        </p:nvSpPr>
        <p:spPr>
          <a:xfrm>
            <a:off x="6419850" y="2800350"/>
            <a:ext cx="4762500" cy="381000"/>
          </a:xfrm>
          <a:prstGeom prst="rect">
            <a:avLst/>
          </a:prstGeom>
          <a:noFill/>
          <a:ln w="0">
            <a:noFill/>
          </a:ln>
        </p:spPr>
        <p:txBody>
          <a:bodyPr wrap="none" lIns="0" tIns="0" rIns="0" bIns="0" anchor="ctr">
            <a:noAutofit/>
          </a:bodyPr>
          <a:lstStyle/>
          <a:p>
            <a:pPr algn="ctr">
              <a:defRPr sz="2250">
                <a:solidFill>
                  <a:srgbClr val="161616"/>
                </a:solidFill>
                <a:latin typeface="Calibri"/>
                <a:ea typeface="Calibri"/>
                <a:cs typeface="Calibri"/>
              </a:defRPr>
            </a:pPr>
            <a:r>
              <a:rPr sz="2250">
                <a:solidFill>
                  <a:srgbClr val="161616"/>
                </a:solidFill>
                <a:latin typeface="Calibri"/>
                <a:ea typeface="Calibri"/>
                <a:cs typeface="Calibri"/>
              </a:rPr>
              <a:t>Copies in the classical basis</a:t>
            </a:r>
          </a:p>
        </p:txBody>
      </p:sp>
      <p:grpSp>
        <p:nvGrpSpPr>
          <p:cNvPr id="53" name="Toffoli gate">
            <a:extLst>
              <a:ext uri="{FF2B5EF4-FFF2-40B4-BE49-F238E27FC236}">
                <a16:creationId xmlns:a16="http://schemas.microsoft.com/office/drawing/2014/main" id="{80D0B8ED-8C19-5030-6D56-2E31231BB0F5}"/>
              </a:ext>
            </a:extLst>
          </p:cNvPr>
          <p:cNvGrpSpPr/>
          <p:nvPr/>
        </p:nvGrpSpPr>
        <p:grpSpPr>
          <a:xfrm>
            <a:off x="2095500" y="3267075"/>
            <a:ext cx="2419350" cy="1543050"/>
            <a:chOff x="2095500" y="3267075"/>
            <a:chExt cx="2419350" cy="1543050"/>
          </a:xfrm>
        </p:grpSpPr>
        <p:sp>
          <p:nvSpPr>
            <p:cNvPr id="7" name="Toffoli gate::line-7">
              <a:extLst>
                <a:ext uri="{FF2B5EF4-FFF2-40B4-BE49-F238E27FC236}">
                  <a16:creationId xmlns:a16="http://schemas.microsoft.com/office/drawing/2014/main" id="{E80C73CE-0E99-4890-B837-A480C1B79CB6}"/>
                </a:ext>
              </a:extLst>
            </p:cNvPr>
            <p:cNvSpPr>
              <a:spLocks/>
            </p:cNvSpPr>
            <p:nvPr/>
          </p:nvSpPr>
          <p:spPr>
            <a:xfrm>
              <a:off x="2676525" y="3438525"/>
              <a:ext cx="1838325" cy="0"/>
            </a:xfrm>
            <a:prstGeom prst="line">
              <a:avLst/>
            </a:prstGeom>
            <a:noFill/>
            <a:ln w="20955">
              <a:solidFill>
                <a:srgbClr val="4472C4"/>
              </a:solidFill>
            </a:ln>
          </p:spPr>
          <p:txBody>
            <a:bodyPr/>
            <a:lstStyle/>
            <a:p>
              <a:endParaRPr lang="en-US"/>
            </a:p>
          </p:txBody>
        </p:sp>
        <p:sp>
          <p:nvSpPr>
            <p:cNvPr id="8" name="Toffoli gate::textbox-8">
              <a:extLst>
                <a:ext uri="{FF2B5EF4-FFF2-40B4-BE49-F238E27FC236}">
                  <a16:creationId xmlns:a16="http://schemas.microsoft.com/office/drawing/2014/main" id="{FBFFAC83-DA23-E676-52AE-4158ED306A0E}"/>
                </a:ext>
              </a:extLst>
            </p:cNvPr>
            <p:cNvSpPr>
              <a:spLocks/>
            </p:cNvSpPr>
            <p:nvPr/>
          </p:nvSpPr>
          <p:spPr>
            <a:xfrm>
              <a:off x="2095500" y="3267075"/>
              <a:ext cx="428625" cy="342900"/>
            </a:xfrm>
            <a:prstGeom prst="rect">
              <a:avLst/>
            </a:prstGeom>
            <a:noFill/>
            <a:ln w="0">
              <a:noFill/>
            </a:ln>
          </p:spPr>
          <p:txBody>
            <a:bodyPr wrap="none" lIns="0" tIns="0" rIns="0" bIns="0" anchor="ctr">
              <a:noAutofit/>
            </a:bodyPr>
            <a:lstStyle/>
            <a:p>
              <a:pPr algn="r">
                <a:defRPr sz="2175">
                  <a:solidFill>
                    <a:srgbClr val="161616"/>
                  </a:solidFill>
                  <a:latin typeface="Cambria Math"/>
                  <a:ea typeface="Cambria Math"/>
                  <a:cs typeface="Cambria Math"/>
                </a:defRPr>
              </a:pPr>
              <a:r>
                <a:rPr sz="2175">
                  <a:solidFill>
                    <a:srgbClr val="161616"/>
                  </a:solidFill>
                  <a:latin typeface="Cambria Math"/>
                  <a:ea typeface="Cambria Math"/>
                  <a:cs typeface="Cambria Math"/>
                </a:rPr>
                <a:t>x₁</a:t>
              </a:r>
            </a:p>
          </p:txBody>
        </p:sp>
        <p:sp>
          <p:nvSpPr>
            <p:cNvPr id="9" name="Toffoli gate::line-9">
              <a:extLst>
                <a:ext uri="{FF2B5EF4-FFF2-40B4-BE49-F238E27FC236}">
                  <a16:creationId xmlns:a16="http://schemas.microsoft.com/office/drawing/2014/main" id="{4406641A-E944-850C-94C6-D09672AEC85D}"/>
                </a:ext>
              </a:extLst>
            </p:cNvPr>
            <p:cNvSpPr>
              <a:spLocks/>
            </p:cNvSpPr>
            <p:nvPr/>
          </p:nvSpPr>
          <p:spPr>
            <a:xfrm>
              <a:off x="2676525" y="3771900"/>
              <a:ext cx="1838325" cy="0"/>
            </a:xfrm>
            <a:prstGeom prst="line">
              <a:avLst/>
            </a:prstGeom>
            <a:noFill/>
            <a:ln w="20955">
              <a:solidFill>
                <a:srgbClr val="4472C4"/>
              </a:solidFill>
            </a:ln>
          </p:spPr>
          <p:txBody>
            <a:bodyPr/>
            <a:lstStyle/>
            <a:p>
              <a:endParaRPr lang="en-US"/>
            </a:p>
          </p:txBody>
        </p:sp>
        <p:sp>
          <p:nvSpPr>
            <p:cNvPr id="10" name="Toffoli gate::textbox-10">
              <a:extLst>
                <a:ext uri="{FF2B5EF4-FFF2-40B4-BE49-F238E27FC236}">
                  <a16:creationId xmlns:a16="http://schemas.microsoft.com/office/drawing/2014/main" id="{042E830F-64B9-E488-9654-D9645673BD9E}"/>
                </a:ext>
              </a:extLst>
            </p:cNvPr>
            <p:cNvSpPr>
              <a:spLocks/>
            </p:cNvSpPr>
            <p:nvPr/>
          </p:nvSpPr>
          <p:spPr>
            <a:xfrm>
              <a:off x="2095500" y="3600450"/>
              <a:ext cx="428625" cy="342900"/>
            </a:xfrm>
            <a:prstGeom prst="rect">
              <a:avLst/>
            </a:prstGeom>
            <a:noFill/>
            <a:ln w="0">
              <a:noFill/>
            </a:ln>
          </p:spPr>
          <p:txBody>
            <a:bodyPr wrap="none" lIns="0" tIns="0" rIns="0" bIns="0" anchor="ctr">
              <a:noAutofit/>
            </a:bodyPr>
            <a:lstStyle/>
            <a:p>
              <a:pPr algn="r">
                <a:defRPr sz="2175">
                  <a:solidFill>
                    <a:srgbClr val="161616"/>
                  </a:solidFill>
                  <a:latin typeface="Cambria Math"/>
                  <a:ea typeface="Cambria Math"/>
                  <a:cs typeface="Cambria Math"/>
                </a:defRPr>
              </a:pPr>
              <a:r>
                <a:rPr sz="2175">
                  <a:solidFill>
                    <a:srgbClr val="161616"/>
                  </a:solidFill>
                  <a:latin typeface="Cambria Math"/>
                  <a:ea typeface="Cambria Math"/>
                  <a:cs typeface="Cambria Math"/>
                </a:rPr>
                <a:t>x₂</a:t>
              </a:r>
            </a:p>
          </p:txBody>
        </p:sp>
        <p:sp>
          <p:nvSpPr>
            <p:cNvPr id="11" name="Toffoli gate::line-11">
              <a:extLst>
                <a:ext uri="{FF2B5EF4-FFF2-40B4-BE49-F238E27FC236}">
                  <a16:creationId xmlns:a16="http://schemas.microsoft.com/office/drawing/2014/main" id="{8B99B9B3-13F4-A6F6-A59B-575DF5D69907}"/>
                </a:ext>
              </a:extLst>
            </p:cNvPr>
            <p:cNvSpPr>
              <a:spLocks/>
            </p:cNvSpPr>
            <p:nvPr/>
          </p:nvSpPr>
          <p:spPr>
            <a:xfrm>
              <a:off x="2676525" y="4305300"/>
              <a:ext cx="1838325" cy="0"/>
            </a:xfrm>
            <a:prstGeom prst="line">
              <a:avLst/>
            </a:prstGeom>
            <a:noFill/>
            <a:ln w="20955">
              <a:solidFill>
                <a:srgbClr val="4472C4"/>
              </a:solidFill>
            </a:ln>
          </p:spPr>
          <p:txBody>
            <a:bodyPr/>
            <a:lstStyle/>
            <a:p>
              <a:endParaRPr lang="en-US"/>
            </a:p>
          </p:txBody>
        </p:sp>
        <p:sp>
          <p:nvSpPr>
            <p:cNvPr id="12" name="Toffoli gate::textbox-12">
              <a:extLst>
                <a:ext uri="{FF2B5EF4-FFF2-40B4-BE49-F238E27FC236}">
                  <a16:creationId xmlns:a16="http://schemas.microsoft.com/office/drawing/2014/main" id="{59B53A63-5347-0807-8390-8DAEDE41F411}"/>
                </a:ext>
              </a:extLst>
            </p:cNvPr>
            <p:cNvSpPr>
              <a:spLocks/>
            </p:cNvSpPr>
            <p:nvPr/>
          </p:nvSpPr>
          <p:spPr>
            <a:xfrm>
              <a:off x="2095500" y="4133850"/>
              <a:ext cx="428625" cy="342900"/>
            </a:xfrm>
            <a:prstGeom prst="rect">
              <a:avLst/>
            </a:prstGeom>
            <a:noFill/>
            <a:ln w="0">
              <a:noFill/>
            </a:ln>
          </p:spPr>
          <p:txBody>
            <a:bodyPr wrap="none" lIns="0" tIns="0" rIns="0" bIns="0" anchor="ctr">
              <a:noAutofit/>
            </a:bodyPr>
            <a:lstStyle/>
            <a:p>
              <a:pPr algn="r">
                <a:defRPr sz="2175">
                  <a:solidFill>
                    <a:srgbClr val="161616"/>
                  </a:solidFill>
                  <a:latin typeface="Cambria Math"/>
                  <a:ea typeface="Cambria Math"/>
                  <a:cs typeface="Cambria Math"/>
                </a:defRPr>
              </a:pPr>
              <a:r>
                <a:rPr sz="2175">
                  <a:solidFill>
                    <a:srgbClr val="161616"/>
                  </a:solidFill>
                  <a:latin typeface="Cambria Math"/>
                  <a:ea typeface="Cambria Math"/>
                  <a:cs typeface="Cambria Math"/>
                </a:rPr>
                <a:t>xₖ</a:t>
              </a:r>
            </a:p>
          </p:txBody>
        </p:sp>
        <p:sp>
          <p:nvSpPr>
            <p:cNvPr id="13" name="Toffoli gate::line-13">
              <a:extLst>
                <a:ext uri="{FF2B5EF4-FFF2-40B4-BE49-F238E27FC236}">
                  <a16:creationId xmlns:a16="http://schemas.microsoft.com/office/drawing/2014/main" id="{733790CF-4191-3645-8EED-0C3682FC11FE}"/>
                </a:ext>
              </a:extLst>
            </p:cNvPr>
            <p:cNvSpPr>
              <a:spLocks/>
            </p:cNvSpPr>
            <p:nvPr/>
          </p:nvSpPr>
          <p:spPr>
            <a:xfrm>
              <a:off x="2676525" y="4638675"/>
              <a:ext cx="1838325" cy="0"/>
            </a:xfrm>
            <a:prstGeom prst="line">
              <a:avLst/>
            </a:prstGeom>
            <a:noFill/>
            <a:ln w="20955">
              <a:solidFill>
                <a:srgbClr val="4472C4"/>
              </a:solidFill>
            </a:ln>
          </p:spPr>
          <p:txBody>
            <a:bodyPr/>
            <a:lstStyle/>
            <a:p>
              <a:endParaRPr lang="en-US"/>
            </a:p>
          </p:txBody>
        </p:sp>
        <p:sp>
          <p:nvSpPr>
            <p:cNvPr id="14" name="Toffoli gate::textbox-14">
              <a:extLst>
                <a:ext uri="{FF2B5EF4-FFF2-40B4-BE49-F238E27FC236}">
                  <a16:creationId xmlns:a16="http://schemas.microsoft.com/office/drawing/2014/main" id="{CE1568BC-5D3B-B19E-0269-3774D7EBCEA4}"/>
                </a:ext>
              </a:extLst>
            </p:cNvPr>
            <p:cNvSpPr>
              <a:spLocks/>
            </p:cNvSpPr>
            <p:nvPr/>
          </p:nvSpPr>
          <p:spPr>
            <a:xfrm>
              <a:off x="2095500" y="4467225"/>
              <a:ext cx="428625" cy="342900"/>
            </a:xfrm>
            <a:prstGeom prst="rect">
              <a:avLst/>
            </a:prstGeom>
            <a:noFill/>
            <a:ln w="0">
              <a:noFill/>
            </a:ln>
          </p:spPr>
          <p:txBody>
            <a:bodyPr wrap="none" lIns="0" tIns="0" rIns="0" bIns="0" anchor="ctr">
              <a:noAutofit/>
            </a:bodyPr>
            <a:lstStyle/>
            <a:p>
              <a:pPr algn="r">
                <a:defRPr sz="2175">
                  <a:solidFill>
                    <a:srgbClr val="161616"/>
                  </a:solidFill>
                  <a:latin typeface="Cambria Math"/>
                  <a:ea typeface="Cambria Math"/>
                  <a:cs typeface="Cambria Math"/>
                </a:defRPr>
              </a:pPr>
              <a:r>
                <a:rPr sz="2175">
                  <a:solidFill>
                    <a:srgbClr val="161616"/>
                  </a:solidFill>
                  <a:latin typeface="Cambria Math"/>
                  <a:ea typeface="Cambria Math"/>
                  <a:cs typeface="Cambria Math"/>
                </a:rPr>
                <a:t>b</a:t>
              </a:r>
            </a:p>
          </p:txBody>
        </p:sp>
        <p:sp>
          <p:nvSpPr>
            <p:cNvPr id="15" name="Toffoli gate::line-15">
              <a:extLst>
                <a:ext uri="{FF2B5EF4-FFF2-40B4-BE49-F238E27FC236}">
                  <a16:creationId xmlns:a16="http://schemas.microsoft.com/office/drawing/2014/main" id="{D4042736-D83D-5A9E-2FF3-E4830E4F8404}"/>
                </a:ext>
              </a:extLst>
            </p:cNvPr>
            <p:cNvSpPr>
              <a:spLocks/>
            </p:cNvSpPr>
            <p:nvPr/>
          </p:nvSpPr>
          <p:spPr>
            <a:xfrm>
              <a:off x="3638550" y="3438525"/>
              <a:ext cx="0" cy="1200150"/>
            </a:xfrm>
            <a:prstGeom prst="line">
              <a:avLst/>
            </a:prstGeom>
            <a:noFill/>
            <a:ln w="20955">
              <a:solidFill>
                <a:srgbClr val="4472C4"/>
              </a:solidFill>
            </a:ln>
          </p:spPr>
          <p:txBody>
            <a:bodyPr/>
            <a:lstStyle/>
            <a:p>
              <a:endParaRPr lang="en-US"/>
            </a:p>
          </p:txBody>
        </p:sp>
        <p:sp>
          <p:nvSpPr>
            <p:cNvPr id="16" name="Toffoli gate::control-16">
              <a:extLst>
                <a:ext uri="{FF2B5EF4-FFF2-40B4-BE49-F238E27FC236}">
                  <a16:creationId xmlns:a16="http://schemas.microsoft.com/office/drawing/2014/main" id="{35D80199-DE8A-15A5-4A36-2E32392C2647}"/>
                </a:ext>
              </a:extLst>
            </p:cNvPr>
            <p:cNvSpPr>
              <a:spLocks/>
            </p:cNvSpPr>
            <p:nvPr/>
          </p:nvSpPr>
          <p:spPr>
            <a:xfrm>
              <a:off x="3571875" y="3371850"/>
              <a:ext cx="133350" cy="133350"/>
            </a:xfrm>
            <a:prstGeom prst="ellipse">
              <a:avLst/>
            </a:prstGeom>
            <a:solidFill>
              <a:srgbClr val="4472C4"/>
            </a:solidFill>
            <a:ln w="14288">
              <a:solidFill>
                <a:srgbClr val="2F528F"/>
              </a:solidFill>
            </a:ln>
          </p:spPr>
          <p:txBody>
            <a:bodyPr/>
            <a:lstStyle/>
            <a:p>
              <a:endParaRPr lang="en-US"/>
            </a:p>
          </p:txBody>
        </p:sp>
        <p:sp>
          <p:nvSpPr>
            <p:cNvPr id="17" name="Toffoli gate::control-17">
              <a:extLst>
                <a:ext uri="{FF2B5EF4-FFF2-40B4-BE49-F238E27FC236}">
                  <a16:creationId xmlns:a16="http://schemas.microsoft.com/office/drawing/2014/main" id="{8456A3FE-D68B-B275-FD63-6B28BC6C234B}"/>
                </a:ext>
              </a:extLst>
            </p:cNvPr>
            <p:cNvSpPr>
              <a:spLocks/>
            </p:cNvSpPr>
            <p:nvPr/>
          </p:nvSpPr>
          <p:spPr>
            <a:xfrm>
              <a:off x="3571875" y="3705225"/>
              <a:ext cx="133350" cy="133350"/>
            </a:xfrm>
            <a:prstGeom prst="ellipse">
              <a:avLst/>
            </a:prstGeom>
            <a:solidFill>
              <a:srgbClr val="4472C4"/>
            </a:solidFill>
            <a:ln w="14288">
              <a:solidFill>
                <a:srgbClr val="2F528F"/>
              </a:solidFill>
            </a:ln>
          </p:spPr>
          <p:txBody>
            <a:bodyPr/>
            <a:lstStyle/>
            <a:p>
              <a:endParaRPr lang="en-US"/>
            </a:p>
          </p:txBody>
        </p:sp>
        <p:sp>
          <p:nvSpPr>
            <p:cNvPr id="18" name="Toffoli gate::control-18">
              <a:extLst>
                <a:ext uri="{FF2B5EF4-FFF2-40B4-BE49-F238E27FC236}">
                  <a16:creationId xmlns:a16="http://schemas.microsoft.com/office/drawing/2014/main" id="{F48F810C-5374-B60B-7087-A57608348C73}"/>
                </a:ext>
              </a:extLst>
            </p:cNvPr>
            <p:cNvSpPr>
              <a:spLocks/>
            </p:cNvSpPr>
            <p:nvPr/>
          </p:nvSpPr>
          <p:spPr>
            <a:xfrm>
              <a:off x="3571875" y="4238625"/>
              <a:ext cx="133350" cy="133350"/>
            </a:xfrm>
            <a:prstGeom prst="ellipse">
              <a:avLst/>
            </a:prstGeom>
            <a:solidFill>
              <a:srgbClr val="4472C4"/>
            </a:solidFill>
            <a:ln w="14288">
              <a:solidFill>
                <a:srgbClr val="2F528F"/>
              </a:solidFill>
            </a:ln>
          </p:spPr>
          <p:txBody>
            <a:bodyPr/>
            <a:lstStyle/>
            <a:p>
              <a:endParaRPr lang="en-US"/>
            </a:p>
          </p:txBody>
        </p:sp>
        <p:sp>
          <p:nvSpPr>
            <p:cNvPr id="19" name="Toffoli gate::target-19">
              <a:extLst>
                <a:ext uri="{FF2B5EF4-FFF2-40B4-BE49-F238E27FC236}">
                  <a16:creationId xmlns:a16="http://schemas.microsoft.com/office/drawing/2014/main" id="{B9EF2162-62F3-36E5-E202-80155448ADC0}"/>
                </a:ext>
              </a:extLst>
            </p:cNvPr>
            <p:cNvSpPr>
              <a:spLocks/>
            </p:cNvSpPr>
            <p:nvPr/>
          </p:nvSpPr>
          <p:spPr>
            <a:xfrm>
              <a:off x="3552825" y="4552950"/>
              <a:ext cx="171450" cy="171450"/>
            </a:xfrm>
            <a:prstGeom prst="ellipse">
              <a:avLst/>
            </a:prstGeom>
            <a:solidFill>
              <a:srgbClr val="FFFFFF"/>
            </a:solidFill>
            <a:ln w="19050">
              <a:solidFill>
                <a:srgbClr val="4472C4"/>
              </a:solidFill>
            </a:ln>
          </p:spPr>
          <p:txBody>
            <a:bodyPr/>
            <a:lstStyle/>
            <a:p>
              <a:endParaRPr lang="en-US"/>
            </a:p>
          </p:txBody>
        </p:sp>
        <p:sp>
          <p:nvSpPr>
            <p:cNvPr id="20" name="Toffoli gate::line-20">
              <a:extLst>
                <a:ext uri="{FF2B5EF4-FFF2-40B4-BE49-F238E27FC236}">
                  <a16:creationId xmlns:a16="http://schemas.microsoft.com/office/drawing/2014/main" id="{C4535619-5A04-600E-0D42-2E1FA7428940}"/>
                </a:ext>
              </a:extLst>
            </p:cNvPr>
            <p:cNvSpPr>
              <a:spLocks/>
            </p:cNvSpPr>
            <p:nvPr/>
          </p:nvSpPr>
          <p:spPr>
            <a:xfrm>
              <a:off x="3571875" y="4638675"/>
              <a:ext cx="133350" cy="0"/>
            </a:xfrm>
            <a:prstGeom prst="line">
              <a:avLst/>
            </a:prstGeom>
            <a:noFill/>
            <a:ln w="20955">
              <a:solidFill>
                <a:srgbClr val="4472C4"/>
              </a:solidFill>
            </a:ln>
          </p:spPr>
          <p:txBody>
            <a:bodyPr/>
            <a:lstStyle/>
            <a:p>
              <a:endParaRPr lang="en-US"/>
            </a:p>
          </p:txBody>
        </p:sp>
        <p:sp>
          <p:nvSpPr>
            <p:cNvPr id="21" name="Toffoli gate::line-21">
              <a:extLst>
                <a:ext uri="{FF2B5EF4-FFF2-40B4-BE49-F238E27FC236}">
                  <a16:creationId xmlns:a16="http://schemas.microsoft.com/office/drawing/2014/main" id="{5E938308-D00D-0C56-1798-02C1FC15C978}"/>
                </a:ext>
              </a:extLst>
            </p:cNvPr>
            <p:cNvSpPr>
              <a:spLocks/>
            </p:cNvSpPr>
            <p:nvPr/>
          </p:nvSpPr>
          <p:spPr>
            <a:xfrm>
              <a:off x="3638550" y="4572000"/>
              <a:ext cx="0" cy="133350"/>
            </a:xfrm>
            <a:prstGeom prst="line">
              <a:avLst/>
            </a:prstGeom>
            <a:noFill/>
            <a:ln w="20955">
              <a:solidFill>
                <a:srgbClr val="4472C4"/>
              </a:solidFill>
            </a:ln>
          </p:spPr>
          <p:txBody>
            <a:bodyPr/>
            <a:lstStyle/>
            <a:p>
              <a:endParaRPr lang="en-US"/>
            </a:p>
          </p:txBody>
        </p:sp>
        <p:sp>
          <p:nvSpPr>
            <p:cNvPr id="22" name="Toffoli gate::textbox-22">
              <a:extLst>
                <a:ext uri="{FF2B5EF4-FFF2-40B4-BE49-F238E27FC236}">
                  <a16:creationId xmlns:a16="http://schemas.microsoft.com/office/drawing/2014/main" id="{0C777199-160B-BDFD-4978-5E0FCA5740CD}"/>
                </a:ext>
              </a:extLst>
            </p:cNvPr>
            <p:cNvSpPr>
              <a:spLocks/>
            </p:cNvSpPr>
            <p:nvPr/>
          </p:nvSpPr>
          <p:spPr>
            <a:xfrm>
              <a:off x="2209800" y="3876675"/>
              <a:ext cx="266700" cy="333375"/>
            </a:xfrm>
            <a:prstGeom prst="rect">
              <a:avLst/>
            </a:prstGeom>
            <a:noFill/>
            <a:ln w="0">
              <a:noFill/>
            </a:ln>
          </p:spPr>
          <p:txBody>
            <a:bodyPr wrap="none" lIns="0" tIns="0" rIns="0" bIns="0" anchor="ctr">
              <a:noAutofit/>
            </a:bodyPr>
            <a:lstStyle/>
            <a:p>
              <a:pPr algn="ctr">
                <a:defRPr sz="2100">
                  <a:solidFill>
                    <a:srgbClr val="808080"/>
                  </a:solidFill>
                  <a:latin typeface="Cambria Math"/>
                  <a:ea typeface="Cambria Math"/>
                  <a:cs typeface="Cambria Math"/>
                </a:defRPr>
              </a:pPr>
              <a:r>
                <a:rPr sz="2100">
                  <a:solidFill>
                    <a:srgbClr val="808080"/>
                  </a:solidFill>
                  <a:latin typeface="Cambria Math"/>
                  <a:ea typeface="Cambria Math"/>
                  <a:cs typeface="Cambria Math"/>
                </a:rPr>
                <a:t>⋮</a:t>
              </a:r>
            </a:p>
          </p:txBody>
        </p:sp>
        <p:sp>
          <p:nvSpPr>
            <p:cNvPr id="23" name="Toffoli gate::textbox-23">
              <a:extLst>
                <a:ext uri="{FF2B5EF4-FFF2-40B4-BE49-F238E27FC236}">
                  <a16:creationId xmlns:a16="http://schemas.microsoft.com/office/drawing/2014/main" id="{B610397A-EC01-F1E4-5F77-E093F12EB5CD}"/>
                </a:ext>
              </a:extLst>
            </p:cNvPr>
            <p:cNvSpPr>
              <a:spLocks/>
            </p:cNvSpPr>
            <p:nvPr/>
          </p:nvSpPr>
          <p:spPr>
            <a:xfrm>
              <a:off x="3524250" y="3876675"/>
              <a:ext cx="238125" cy="333375"/>
            </a:xfrm>
            <a:prstGeom prst="rect">
              <a:avLst/>
            </a:prstGeom>
            <a:noFill/>
            <a:ln w="0">
              <a:noFill/>
            </a:ln>
          </p:spPr>
          <p:txBody>
            <a:bodyPr wrap="none" lIns="0" tIns="0" rIns="0" bIns="0" anchor="ctr">
              <a:noAutofit/>
            </a:bodyPr>
            <a:lstStyle/>
            <a:p>
              <a:pPr algn="ctr">
                <a:defRPr sz="2100">
                  <a:solidFill>
                    <a:srgbClr val="808080"/>
                  </a:solidFill>
                  <a:latin typeface="Cambria Math"/>
                  <a:ea typeface="Cambria Math"/>
                  <a:cs typeface="Cambria Math"/>
                </a:defRPr>
              </a:pPr>
              <a:r>
                <a:rPr sz="2100">
                  <a:solidFill>
                    <a:srgbClr val="808080"/>
                  </a:solidFill>
                  <a:latin typeface="Cambria Math"/>
                  <a:ea typeface="Cambria Math"/>
                  <a:cs typeface="Cambria Math"/>
                </a:rPr>
                <a:t>⋮</a:t>
              </a:r>
            </a:p>
          </p:txBody>
        </p:sp>
      </p:grpSp>
      <p:grpSp>
        <p:nvGrpSpPr>
          <p:cNvPr id="54" name="Fanout gate">
            <a:extLst>
              <a:ext uri="{FF2B5EF4-FFF2-40B4-BE49-F238E27FC236}">
                <a16:creationId xmlns:a16="http://schemas.microsoft.com/office/drawing/2014/main" id="{3A3D7EDD-F25A-8665-BE3F-C84FA4F0279B}"/>
              </a:ext>
            </a:extLst>
          </p:cNvPr>
          <p:cNvGrpSpPr/>
          <p:nvPr/>
        </p:nvGrpSpPr>
        <p:grpSpPr>
          <a:xfrm>
            <a:off x="7467600" y="3267075"/>
            <a:ext cx="2419350" cy="1543050"/>
            <a:chOff x="7467600" y="3267075"/>
            <a:chExt cx="2419350" cy="1543050"/>
          </a:xfrm>
        </p:grpSpPr>
        <p:sp>
          <p:nvSpPr>
            <p:cNvPr id="24" name="Fanout gate::line-24">
              <a:extLst>
                <a:ext uri="{FF2B5EF4-FFF2-40B4-BE49-F238E27FC236}">
                  <a16:creationId xmlns:a16="http://schemas.microsoft.com/office/drawing/2014/main" id="{6457A998-4A30-FC60-F49A-5B39948114AD}"/>
                </a:ext>
              </a:extLst>
            </p:cNvPr>
            <p:cNvSpPr>
              <a:spLocks/>
            </p:cNvSpPr>
            <p:nvPr/>
          </p:nvSpPr>
          <p:spPr>
            <a:xfrm>
              <a:off x="8048625" y="3438525"/>
              <a:ext cx="1838325" cy="0"/>
            </a:xfrm>
            <a:prstGeom prst="line">
              <a:avLst/>
            </a:prstGeom>
            <a:noFill/>
            <a:ln w="20955">
              <a:solidFill>
                <a:srgbClr val="4472C4"/>
              </a:solidFill>
            </a:ln>
          </p:spPr>
          <p:txBody>
            <a:bodyPr/>
            <a:lstStyle/>
            <a:p>
              <a:endParaRPr lang="en-US"/>
            </a:p>
          </p:txBody>
        </p:sp>
        <p:sp>
          <p:nvSpPr>
            <p:cNvPr id="25" name="Fanout gate::textbox-25">
              <a:extLst>
                <a:ext uri="{FF2B5EF4-FFF2-40B4-BE49-F238E27FC236}">
                  <a16:creationId xmlns:a16="http://schemas.microsoft.com/office/drawing/2014/main" id="{DCD7EBF4-F319-171F-986A-FA0239400384}"/>
                </a:ext>
              </a:extLst>
            </p:cNvPr>
            <p:cNvSpPr>
              <a:spLocks/>
            </p:cNvSpPr>
            <p:nvPr/>
          </p:nvSpPr>
          <p:spPr>
            <a:xfrm>
              <a:off x="7467600" y="3267075"/>
              <a:ext cx="428625" cy="342900"/>
            </a:xfrm>
            <a:prstGeom prst="rect">
              <a:avLst/>
            </a:prstGeom>
            <a:noFill/>
            <a:ln w="0">
              <a:noFill/>
            </a:ln>
          </p:spPr>
          <p:txBody>
            <a:bodyPr wrap="none" lIns="0" tIns="0" rIns="0" bIns="0" anchor="ctr">
              <a:noAutofit/>
            </a:bodyPr>
            <a:lstStyle/>
            <a:p>
              <a:pPr algn="r">
                <a:defRPr sz="2175">
                  <a:solidFill>
                    <a:srgbClr val="161616"/>
                  </a:solidFill>
                  <a:latin typeface="Cambria Math"/>
                  <a:ea typeface="Cambria Math"/>
                  <a:cs typeface="Cambria Math"/>
                </a:defRPr>
              </a:pPr>
              <a:r>
                <a:rPr sz="2175">
                  <a:solidFill>
                    <a:srgbClr val="161616"/>
                  </a:solidFill>
                  <a:latin typeface="Cambria Math"/>
                  <a:ea typeface="Cambria Math"/>
                  <a:cs typeface="Cambria Math"/>
                </a:rPr>
                <a:t>x</a:t>
              </a:r>
            </a:p>
          </p:txBody>
        </p:sp>
        <p:sp>
          <p:nvSpPr>
            <p:cNvPr id="26" name="Fanout gate::line-26">
              <a:extLst>
                <a:ext uri="{FF2B5EF4-FFF2-40B4-BE49-F238E27FC236}">
                  <a16:creationId xmlns:a16="http://schemas.microsoft.com/office/drawing/2014/main" id="{37D106A4-451A-5A53-E200-8ECB7754F5D4}"/>
                </a:ext>
              </a:extLst>
            </p:cNvPr>
            <p:cNvSpPr>
              <a:spLocks/>
            </p:cNvSpPr>
            <p:nvPr/>
          </p:nvSpPr>
          <p:spPr>
            <a:xfrm>
              <a:off x="8048625" y="3771900"/>
              <a:ext cx="1838325" cy="0"/>
            </a:xfrm>
            <a:prstGeom prst="line">
              <a:avLst/>
            </a:prstGeom>
            <a:noFill/>
            <a:ln w="20955">
              <a:solidFill>
                <a:srgbClr val="4472C4"/>
              </a:solidFill>
            </a:ln>
          </p:spPr>
          <p:txBody>
            <a:bodyPr/>
            <a:lstStyle/>
            <a:p>
              <a:endParaRPr lang="en-US"/>
            </a:p>
          </p:txBody>
        </p:sp>
        <p:sp>
          <p:nvSpPr>
            <p:cNvPr id="27" name="Fanout gate::textbox-27">
              <a:extLst>
                <a:ext uri="{FF2B5EF4-FFF2-40B4-BE49-F238E27FC236}">
                  <a16:creationId xmlns:a16="http://schemas.microsoft.com/office/drawing/2014/main" id="{31382140-2A18-7DBD-B1DC-6A7B7AD58584}"/>
                </a:ext>
              </a:extLst>
            </p:cNvPr>
            <p:cNvSpPr>
              <a:spLocks/>
            </p:cNvSpPr>
            <p:nvPr/>
          </p:nvSpPr>
          <p:spPr>
            <a:xfrm>
              <a:off x="7467600" y="3600450"/>
              <a:ext cx="428625" cy="342900"/>
            </a:xfrm>
            <a:prstGeom prst="rect">
              <a:avLst/>
            </a:prstGeom>
            <a:noFill/>
            <a:ln w="0">
              <a:noFill/>
            </a:ln>
          </p:spPr>
          <p:txBody>
            <a:bodyPr wrap="none" lIns="0" tIns="0" rIns="0" bIns="0" anchor="ctr">
              <a:noAutofit/>
            </a:bodyPr>
            <a:lstStyle/>
            <a:p>
              <a:pPr algn="r">
                <a:defRPr sz="2175">
                  <a:solidFill>
                    <a:srgbClr val="161616"/>
                  </a:solidFill>
                  <a:latin typeface="Cambria Math"/>
                  <a:ea typeface="Cambria Math"/>
                  <a:cs typeface="Cambria Math"/>
                </a:defRPr>
              </a:pPr>
              <a:r>
                <a:rPr sz="2175">
                  <a:solidFill>
                    <a:srgbClr val="161616"/>
                  </a:solidFill>
                  <a:latin typeface="Cambria Math"/>
                  <a:ea typeface="Cambria Math"/>
                  <a:cs typeface="Cambria Math"/>
                </a:rPr>
                <a:t>b₁</a:t>
              </a:r>
            </a:p>
          </p:txBody>
        </p:sp>
        <p:sp>
          <p:nvSpPr>
            <p:cNvPr id="28" name="Fanout gate::line-28">
              <a:extLst>
                <a:ext uri="{FF2B5EF4-FFF2-40B4-BE49-F238E27FC236}">
                  <a16:creationId xmlns:a16="http://schemas.microsoft.com/office/drawing/2014/main" id="{CAE7C13B-8C2E-A688-34CD-DF92D00A5150}"/>
                </a:ext>
              </a:extLst>
            </p:cNvPr>
            <p:cNvSpPr>
              <a:spLocks/>
            </p:cNvSpPr>
            <p:nvPr/>
          </p:nvSpPr>
          <p:spPr>
            <a:xfrm>
              <a:off x="8048625" y="4105275"/>
              <a:ext cx="1838325" cy="0"/>
            </a:xfrm>
            <a:prstGeom prst="line">
              <a:avLst/>
            </a:prstGeom>
            <a:noFill/>
            <a:ln w="20955">
              <a:solidFill>
                <a:srgbClr val="4472C4"/>
              </a:solidFill>
            </a:ln>
          </p:spPr>
          <p:txBody>
            <a:bodyPr/>
            <a:lstStyle/>
            <a:p>
              <a:endParaRPr lang="en-US"/>
            </a:p>
          </p:txBody>
        </p:sp>
        <p:sp>
          <p:nvSpPr>
            <p:cNvPr id="29" name="Fanout gate::textbox-29">
              <a:extLst>
                <a:ext uri="{FF2B5EF4-FFF2-40B4-BE49-F238E27FC236}">
                  <a16:creationId xmlns:a16="http://schemas.microsoft.com/office/drawing/2014/main" id="{1D9606A8-795A-3434-07D9-22D85F8D20F5}"/>
                </a:ext>
              </a:extLst>
            </p:cNvPr>
            <p:cNvSpPr>
              <a:spLocks/>
            </p:cNvSpPr>
            <p:nvPr/>
          </p:nvSpPr>
          <p:spPr>
            <a:xfrm>
              <a:off x="7467600" y="3933825"/>
              <a:ext cx="428625" cy="342900"/>
            </a:xfrm>
            <a:prstGeom prst="rect">
              <a:avLst/>
            </a:prstGeom>
            <a:noFill/>
            <a:ln w="0">
              <a:noFill/>
            </a:ln>
          </p:spPr>
          <p:txBody>
            <a:bodyPr wrap="none" lIns="0" tIns="0" rIns="0" bIns="0" anchor="ctr">
              <a:noAutofit/>
            </a:bodyPr>
            <a:lstStyle/>
            <a:p>
              <a:pPr algn="r">
                <a:defRPr sz="2175">
                  <a:solidFill>
                    <a:srgbClr val="161616"/>
                  </a:solidFill>
                  <a:latin typeface="Cambria Math"/>
                  <a:ea typeface="Cambria Math"/>
                  <a:cs typeface="Cambria Math"/>
                </a:defRPr>
              </a:pPr>
              <a:r>
                <a:rPr sz="2175">
                  <a:solidFill>
                    <a:srgbClr val="161616"/>
                  </a:solidFill>
                  <a:latin typeface="Cambria Math"/>
                  <a:ea typeface="Cambria Math"/>
                  <a:cs typeface="Cambria Math"/>
                </a:rPr>
                <a:t>b₂</a:t>
              </a:r>
            </a:p>
          </p:txBody>
        </p:sp>
        <p:sp>
          <p:nvSpPr>
            <p:cNvPr id="30" name="Fanout gate::line-30">
              <a:extLst>
                <a:ext uri="{FF2B5EF4-FFF2-40B4-BE49-F238E27FC236}">
                  <a16:creationId xmlns:a16="http://schemas.microsoft.com/office/drawing/2014/main" id="{E6B13580-6372-D7CD-BA50-0F85AEF9B6FA}"/>
                </a:ext>
              </a:extLst>
            </p:cNvPr>
            <p:cNvSpPr>
              <a:spLocks/>
            </p:cNvSpPr>
            <p:nvPr/>
          </p:nvSpPr>
          <p:spPr>
            <a:xfrm>
              <a:off x="8048625" y="4638675"/>
              <a:ext cx="1838325" cy="0"/>
            </a:xfrm>
            <a:prstGeom prst="line">
              <a:avLst/>
            </a:prstGeom>
            <a:noFill/>
            <a:ln w="20955">
              <a:solidFill>
                <a:srgbClr val="4472C4"/>
              </a:solidFill>
            </a:ln>
          </p:spPr>
          <p:txBody>
            <a:bodyPr/>
            <a:lstStyle/>
            <a:p>
              <a:endParaRPr lang="en-US"/>
            </a:p>
          </p:txBody>
        </p:sp>
        <p:sp>
          <p:nvSpPr>
            <p:cNvPr id="31" name="Fanout gate::textbox-31">
              <a:extLst>
                <a:ext uri="{FF2B5EF4-FFF2-40B4-BE49-F238E27FC236}">
                  <a16:creationId xmlns:a16="http://schemas.microsoft.com/office/drawing/2014/main" id="{16DEECD6-B8C4-7200-659B-C25050EEAB34}"/>
                </a:ext>
              </a:extLst>
            </p:cNvPr>
            <p:cNvSpPr>
              <a:spLocks/>
            </p:cNvSpPr>
            <p:nvPr/>
          </p:nvSpPr>
          <p:spPr>
            <a:xfrm>
              <a:off x="7467600" y="4467225"/>
              <a:ext cx="428625" cy="342900"/>
            </a:xfrm>
            <a:prstGeom prst="rect">
              <a:avLst/>
            </a:prstGeom>
            <a:noFill/>
            <a:ln w="0">
              <a:noFill/>
            </a:ln>
          </p:spPr>
          <p:txBody>
            <a:bodyPr wrap="none" lIns="0" tIns="0" rIns="0" bIns="0" anchor="ctr">
              <a:noAutofit/>
            </a:bodyPr>
            <a:lstStyle/>
            <a:p>
              <a:pPr algn="r">
                <a:defRPr sz="2175">
                  <a:solidFill>
                    <a:srgbClr val="161616"/>
                  </a:solidFill>
                  <a:latin typeface="Cambria Math"/>
                  <a:ea typeface="Cambria Math"/>
                  <a:cs typeface="Cambria Math"/>
                </a:defRPr>
              </a:pPr>
              <a:r>
                <a:rPr sz="2175">
                  <a:solidFill>
                    <a:srgbClr val="161616"/>
                  </a:solidFill>
                  <a:latin typeface="Cambria Math"/>
                  <a:ea typeface="Cambria Math"/>
                  <a:cs typeface="Cambria Math"/>
                </a:rPr>
                <a:t>bₘ</a:t>
              </a:r>
            </a:p>
          </p:txBody>
        </p:sp>
        <p:sp>
          <p:nvSpPr>
            <p:cNvPr id="32" name="Fanout gate::line-32">
              <a:extLst>
                <a:ext uri="{FF2B5EF4-FFF2-40B4-BE49-F238E27FC236}">
                  <a16:creationId xmlns:a16="http://schemas.microsoft.com/office/drawing/2014/main" id="{4426E930-6495-00D4-3B8D-5D179E381F22}"/>
                </a:ext>
              </a:extLst>
            </p:cNvPr>
            <p:cNvSpPr>
              <a:spLocks/>
            </p:cNvSpPr>
            <p:nvPr/>
          </p:nvSpPr>
          <p:spPr>
            <a:xfrm>
              <a:off x="9010650" y="3438525"/>
              <a:ext cx="0" cy="1200150"/>
            </a:xfrm>
            <a:prstGeom prst="line">
              <a:avLst/>
            </a:prstGeom>
            <a:noFill/>
            <a:ln w="20955">
              <a:solidFill>
                <a:srgbClr val="4472C4"/>
              </a:solidFill>
            </a:ln>
          </p:spPr>
          <p:txBody>
            <a:bodyPr/>
            <a:lstStyle/>
            <a:p>
              <a:endParaRPr lang="en-US"/>
            </a:p>
          </p:txBody>
        </p:sp>
        <p:sp>
          <p:nvSpPr>
            <p:cNvPr id="33" name="Fanout gate::control-33">
              <a:extLst>
                <a:ext uri="{FF2B5EF4-FFF2-40B4-BE49-F238E27FC236}">
                  <a16:creationId xmlns:a16="http://schemas.microsoft.com/office/drawing/2014/main" id="{ACCB4C44-66EC-DF2B-1C08-B88D13D71726}"/>
                </a:ext>
              </a:extLst>
            </p:cNvPr>
            <p:cNvSpPr>
              <a:spLocks/>
            </p:cNvSpPr>
            <p:nvPr/>
          </p:nvSpPr>
          <p:spPr>
            <a:xfrm>
              <a:off x="8943975" y="3371850"/>
              <a:ext cx="133350" cy="133350"/>
            </a:xfrm>
            <a:prstGeom prst="ellipse">
              <a:avLst/>
            </a:prstGeom>
            <a:solidFill>
              <a:srgbClr val="4472C4"/>
            </a:solidFill>
            <a:ln w="14288">
              <a:solidFill>
                <a:srgbClr val="2F528F"/>
              </a:solidFill>
            </a:ln>
          </p:spPr>
          <p:txBody>
            <a:bodyPr/>
            <a:lstStyle/>
            <a:p>
              <a:endParaRPr lang="en-US"/>
            </a:p>
          </p:txBody>
        </p:sp>
        <p:sp>
          <p:nvSpPr>
            <p:cNvPr id="34" name="Fanout gate::target-34">
              <a:extLst>
                <a:ext uri="{FF2B5EF4-FFF2-40B4-BE49-F238E27FC236}">
                  <a16:creationId xmlns:a16="http://schemas.microsoft.com/office/drawing/2014/main" id="{61822685-DAF0-B52D-5482-FCC72F937D13}"/>
                </a:ext>
              </a:extLst>
            </p:cNvPr>
            <p:cNvSpPr>
              <a:spLocks/>
            </p:cNvSpPr>
            <p:nvPr/>
          </p:nvSpPr>
          <p:spPr>
            <a:xfrm>
              <a:off x="8924925" y="3686175"/>
              <a:ext cx="171450" cy="171450"/>
            </a:xfrm>
            <a:prstGeom prst="ellipse">
              <a:avLst/>
            </a:prstGeom>
            <a:solidFill>
              <a:srgbClr val="FFFFFF"/>
            </a:solidFill>
            <a:ln w="19050">
              <a:solidFill>
                <a:srgbClr val="4472C4"/>
              </a:solidFill>
            </a:ln>
          </p:spPr>
          <p:txBody>
            <a:bodyPr/>
            <a:lstStyle/>
            <a:p>
              <a:endParaRPr lang="en-US"/>
            </a:p>
          </p:txBody>
        </p:sp>
        <p:sp>
          <p:nvSpPr>
            <p:cNvPr id="35" name="Fanout gate::line-35">
              <a:extLst>
                <a:ext uri="{FF2B5EF4-FFF2-40B4-BE49-F238E27FC236}">
                  <a16:creationId xmlns:a16="http://schemas.microsoft.com/office/drawing/2014/main" id="{64A53647-FE84-FB50-FA44-69BE369E766E}"/>
                </a:ext>
              </a:extLst>
            </p:cNvPr>
            <p:cNvSpPr>
              <a:spLocks/>
            </p:cNvSpPr>
            <p:nvPr/>
          </p:nvSpPr>
          <p:spPr>
            <a:xfrm>
              <a:off x="8943975" y="3771900"/>
              <a:ext cx="133350" cy="0"/>
            </a:xfrm>
            <a:prstGeom prst="line">
              <a:avLst/>
            </a:prstGeom>
            <a:noFill/>
            <a:ln w="20955">
              <a:solidFill>
                <a:srgbClr val="4472C4"/>
              </a:solidFill>
            </a:ln>
          </p:spPr>
          <p:txBody>
            <a:bodyPr/>
            <a:lstStyle/>
            <a:p>
              <a:endParaRPr lang="en-US"/>
            </a:p>
          </p:txBody>
        </p:sp>
        <p:sp>
          <p:nvSpPr>
            <p:cNvPr id="36" name="Fanout gate::line-36">
              <a:extLst>
                <a:ext uri="{FF2B5EF4-FFF2-40B4-BE49-F238E27FC236}">
                  <a16:creationId xmlns:a16="http://schemas.microsoft.com/office/drawing/2014/main" id="{A50B6D31-B783-F784-4CE7-5F7496D05E16}"/>
                </a:ext>
              </a:extLst>
            </p:cNvPr>
            <p:cNvSpPr>
              <a:spLocks/>
            </p:cNvSpPr>
            <p:nvPr/>
          </p:nvSpPr>
          <p:spPr>
            <a:xfrm>
              <a:off x="9010650" y="3705225"/>
              <a:ext cx="0" cy="133350"/>
            </a:xfrm>
            <a:prstGeom prst="line">
              <a:avLst/>
            </a:prstGeom>
            <a:noFill/>
            <a:ln w="20955">
              <a:solidFill>
                <a:srgbClr val="4472C4"/>
              </a:solidFill>
            </a:ln>
          </p:spPr>
          <p:txBody>
            <a:bodyPr/>
            <a:lstStyle/>
            <a:p>
              <a:endParaRPr lang="en-US"/>
            </a:p>
          </p:txBody>
        </p:sp>
        <p:sp>
          <p:nvSpPr>
            <p:cNvPr id="37" name="Fanout gate::target-37">
              <a:extLst>
                <a:ext uri="{FF2B5EF4-FFF2-40B4-BE49-F238E27FC236}">
                  <a16:creationId xmlns:a16="http://schemas.microsoft.com/office/drawing/2014/main" id="{B67373AE-D18D-6F60-BBFF-AA25BDD4B9AB}"/>
                </a:ext>
              </a:extLst>
            </p:cNvPr>
            <p:cNvSpPr>
              <a:spLocks/>
            </p:cNvSpPr>
            <p:nvPr/>
          </p:nvSpPr>
          <p:spPr>
            <a:xfrm>
              <a:off x="8924925" y="4019550"/>
              <a:ext cx="171450" cy="171450"/>
            </a:xfrm>
            <a:prstGeom prst="ellipse">
              <a:avLst/>
            </a:prstGeom>
            <a:solidFill>
              <a:srgbClr val="FFFFFF"/>
            </a:solidFill>
            <a:ln w="19050">
              <a:solidFill>
                <a:srgbClr val="4472C4"/>
              </a:solidFill>
            </a:ln>
          </p:spPr>
          <p:txBody>
            <a:bodyPr/>
            <a:lstStyle/>
            <a:p>
              <a:endParaRPr lang="en-US"/>
            </a:p>
          </p:txBody>
        </p:sp>
        <p:sp>
          <p:nvSpPr>
            <p:cNvPr id="38" name="Fanout gate::line-38">
              <a:extLst>
                <a:ext uri="{FF2B5EF4-FFF2-40B4-BE49-F238E27FC236}">
                  <a16:creationId xmlns:a16="http://schemas.microsoft.com/office/drawing/2014/main" id="{AF5B77E1-BAE2-AB30-D511-A8C6463B501C}"/>
                </a:ext>
              </a:extLst>
            </p:cNvPr>
            <p:cNvSpPr>
              <a:spLocks/>
            </p:cNvSpPr>
            <p:nvPr/>
          </p:nvSpPr>
          <p:spPr>
            <a:xfrm>
              <a:off x="8943975" y="4105275"/>
              <a:ext cx="133350" cy="0"/>
            </a:xfrm>
            <a:prstGeom prst="line">
              <a:avLst/>
            </a:prstGeom>
            <a:noFill/>
            <a:ln w="20955">
              <a:solidFill>
                <a:srgbClr val="4472C4"/>
              </a:solidFill>
            </a:ln>
          </p:spPr>
          <p:txBody>
            <a:bodyPr/>
            <a:lstStyle/>
            <a:p>
              <a:endParaRPr lang="en-US"/>
            </a:p>
          </p:txBody>
        </p:sp>
        <p:sp>
          <p:nvSpPr>
            <p:cNvPr id="39" name="Fanout gate::line-39">
              <a:extLst>
                <a:ext uri="{FF2B5EF4-FFF2-40B4-BE49-F238E27FC236}">
                  <a16:creationId xmlns:a16="http://schemas.microsoft.com/office/drawing/2014/main" id="{41FA89A0-DF4E-340B-85BD-AB41C6B418E0}"/>
                </a:ext>
              </a:extLst>
            </p:cNvPr>
            <p:cNvSpPr>
              <a:spLocks/>
            </p:cNvSpPr>
            <p:nvPr/>
          </p:nvSpPr>
          <p:spPr>
            <a:xfrm>
              <a:off x="9010650" y="4038600"/>
              <a:ext cx="0" cy="133350"/>
            </a:xfrm>
            <a:prstGeom prst="line">
              <a:avLst/>
            </a:prstGeom>
            <a:noFill/>
            <a:ln w="20955">
              <a:solidFill>
                <a:srgbClr val="4472C4"/>
              </a:solidFill>
            </a:ln>
          </p:spPr>
          <p:txBody>
            <a:bodyPr/>
            <a:lstStyle/>
            <a:p>
              <a:endParaRPr lang="en-US"/>
            </a:p>
          </p:txBody>
        </p:sp>
        <p:sp>
          <p:nvSpPr>
            <p:cNvPr id="40" name="Fanout gate::target-40">
              <a:extLst>
                <a:ext uri="{FF2B5EF4-FFF2-40B4-BE49-F238E27FC236}">
                  <a16:creationId xmlns:a16="http://schemas.microsoft.com/office/drawing/2014/main" id="{CE5F8302-D870-531B-2DC6-B9CE1761DD80}"/>
                </a:ext>
              </a:extLst>
            </p:cNvPr>
            <p:cNvSpPr>
              <a:spLocks/>
            </p:cNvSpPr>
            <p:nvPr/>
          </p:nvSpPr>
          <p:spPr>
            <a:xfrm>
              <a:off x="8924925" y="4552950"/>
              <a:ext cx="171450" cy="171450"/>
            </a:xfrm>
            <a:prstGeom prst="ellipse">
              <a:avLst/>
            </a:prstGeom>
            <a:solidFill>
              <a:srgbClr val="FFFFFF"/>
            </a:solidFill>
            <a:ln w="19050">
              <a:solidFill>
                <a:srgbClr val="4472C4"/>
              </a:solidFill>
            </a:ln>
          </p:spPr>
          <p:txBody>
            <a:bodyPr/>
            <a:lstStyle/>
            <a:p>
              <a:endParaRPr lang="en-US"/>
            </a:p>
          </p:txBody>
        </p:sp>
        <p:sp>
          <p:nvSpPr>
            <p:cNvPr id="41" name="Fanout gate::line-41">
              <a:extLst>
                <a:ext uri="{FF2B5EF4-FFF2-40B4-BE49-F238E27FC236}">
                  <a16:creationId xmlns:a16="http://schemas.microsoft.com/office/drawing/2014/main" id="{E907DF6F-9138-5D3C-6CB4-A1731045F41E}"/>
                </a:ext>
              </a:extLst>
            </p:cNvPr>
            <p:cNvSpPr>
              <a:spLocks/>
            </p:cNvSpPr>
            <p:nvPr/>
          </p:nvSpPr>
          <p:spPr>
            <a:xfrm>
              <a:off x="8943975" y="4638675"/>
              <a:ext cx="133350" cy="0"/>
            </a:xfrm>
            <a:prstGeom prst="line">
              <a:avLst/>
            </a:prstGeom>
            <a:noFill/>
            <a:ln w="20955">
              <a:solidFill>
                <a:srgbClr val="4472C4"/>
              </a:solidFill>
            </a:ln>
          </p:spPr>
          <p:txBody>
            <a:bodyPr/>
            <a:lstStyle/>
            <a:p>
              <a:endParaRPr lang="en-US"/>
            </a:p>
          </p:txBody>
        </p:sp>
        <p:sp>
          <p:nvSpPr>
            <p:cNvPr id="42" name="Fanout gate::line-42">
              <a:extLst>
                <a:ext uri="{FF2B5EF4-FFF2-40B4-BE49-F238E27FC236}">
                  <a16:creationId xmlns:a16="http://schemas.microsoft.com/office/drawing/2014/main" id="{B272A574-E69C-2922-3D40-BA2FAD740836}"/>
                </a:ext>
              </a:extLst>
            </p:cNvPr>
            <p:cNvSpPr>
              <a:spLocks/>
            </p:cNvSpPr>
            <p:nvPr/>
          </p:nvSpPr>
          <p:spPr>
            <a:xfrm>
              <a:off x="9010650" y="4572000"/>
              <a:ext cx="0" cy="133350"/>
            </a:xfrm>
            <a:prstGeom prst="line">
              <a:avLst/>
            </a:prstGeom>
            <a:noFill/>
            <a:ln w="20955">
              <a:solidFill>
                <a:srgbClr val="4472C4"/>
              </a:solidFill>
            </a:ln>
          </p:spPr>
          <p:txBody>
            <a:bodyPr/>
            <a:lstStyle/>
            <a:p>
              <a:endParaRPr lang="en-US"/>
            </a:p>
          </p:txBody>
        </p:sp>
        <p:sp>
          <p:nvSpPr>
            <p:cNvPr id="43" name="Fanout gate::textbox-43">
              <a:extLst>
                <a:ext uri="{FF2B5EF4-FFF2-40B4-BE49-F238E27FC236}">
                  <a16:creationId xmlns:a16="http://schemas.microsoft.com/office/drawing/2014/main" id="{335DA0DC-C3FE-EEEB-C135-E118C03DB8C0}"/>
                </a:ext>
              </a:extLst>
            </p:cNvPr>
            <p:cNvSpPr>
              <a:spLocks/>
            </p:cNvSpPr>
            <p:nvPr/>
          </p:nvSpPr>
          <p:spPr>
            <a:xfrm>
              <a:off x="7581900" y="4210050"/>
              <a:ext cx="266700" cy="333375"/>
            </a:xfrm>
            <a:prstGeom prst="rect">
              <a:avLst/>
            </a:prstGeom>
            <a:noFill/>
            <a:ln w="0">
              <a:noFill/>
            </a:ln>
          </p:spPr>
          <p:txBody>
            <a:bodyPr wrap="none" lIns="0" tIns="0" rIns="0" bIns="0" anchor="ctr">
              <a:noAutofit/>
            </a:bodyPr>
            <a:lstStyle/>
            <a:p>
              <a:pPr algn="ctr">
                <a:defRPr sz="2100">
                  <a:solidFill>
                    <a:srgbClr val="808080"/>
                  </a:solidFill>
                  <a:latin typeface="Cambria Math"/>
                  <a:ea typeface="Cambria Math"/>
                  <a:cs typeface="Cambria Math"/>
                </a:defRPr>
              </a:pPr>
              <a:r>
                <a:rPr sz="2100">
                  <a:solidFill>
                    <a:srgbClr val="808080"/>
                  </a:solidFill>
                  <a:latin typeface="Cambria Math"/>
                  <a:ea typeface="Cambria Math"/>
                  <a:cs typeface="Cambria Math"/>
                </a:rPr>
                <a:t>⋮</a:t>
              </a:r>
            </a:p>
          </p:txBody>
        </p:sp>
        <p:sp>
          <p:nvSpPr>
            <p:cNvPr id="44" name="Fanout gate::textbox-44">
              <a:extLst>
                <a:ext uri="{FF2B5EF4-FFF2-40B4-BE49-F238E27FC236}">
                  <a16:creationId xmlns:a16="http://schemas.microsoft.com/office/drawing/2014/main" id="{F8C230AB-EE21-90CA-2072-C3A9D1921A8A}"/>
                </a:ext>
              </a:extLst>
            </p:cNvPr>
            <p:cNvSpPr>
              <a:spLocks/>
            </p:cNvSpPr>
            <p:nvPr/>
          </p:nvSpPr>
          <p:spPr>
            <a:xfrm>
              <a:off x="8896350" y="4210050"/>
              <a:ext cx="238125" cy="333375"/>
            </a:xfrm>
            <a:prstGeom prst="rect">
              <a:avLst/>
            </a:prstGeom>
            <a:noFill/>
            <a:ln w="0">
              <a:noFill/>
            </a:ln>
          </p:spPr>
          <p:txBody>
            <a:bodyPr wrap="none" lIns="0" tIns="0" rIns="0" bIns="0" anchor="ctr">
              <a:noAutofit/>
            </a:bodyPr>
            <a:lstStyle/>
            <a:p>
              <a:pPr algn="ctr">
                <a:defRPr sz="2100">
                  <a:solidFill>
                    <a:srgbClr val="808080"/>
                  </a:solidFill>
                  <a:latin typeface="Cambria Math"/>
                  <a:ea typeface="Cambria Math"/>
                  <a:cs typeface="Cambria Math"/>
                </a:defRPr>
              </a:pPr>
              <a:r>
                <a:rPr sz="2100">
                  <a:solidFill>
                    <a:srgbClr val="808080"/>
                  </a:solidFill>
                  <a:latin typeface="Cambria Math"/>
                  <a:ea typeface="Cambria Math"/>
                  <a:cs typeface="Cambria Math"/>
                </a:rPr>
                <a:t>⋮</a:t>
              </a:r>
            </a:p>
          </p:txBody>
        </p:sp>
      </p:grpSp>
      <p:sp>
        <p:nvSpPr>
          <p:cNvPr id="45" name="Toffoli rule::textbox-45">
            <a:extLst>
              <a:ext uri="{FF2B5EF4-FFF2-40B4-BE49-F238E27FC236}">
                <a16:creationId xmlns:a16="http://schemas.microsoft.com/office/drawing/2014/main" id="{5634DA8D-37A6-0E96-70D3-A897927A6B0A}"/>
              </a:ext>
            </a:extLst>
          </p:cNvPr>
          <p:cNvSpPr>
            <a:spLocks/>
          </p:cNvSpPr>
          <p:nvPr/>
        </p:nvSpPr>
        <p:spPr>
          <a:xfrm>
            <a:off x="1047750" y="4953000"/>
            <a:ext cx="4762500" cy="457200"/>
          </a:xfrm>
          <a:prstGeom prst="rect">
            <a:avLst/>
          </a:prstGeom>
          <a:noFill/>
          <a:ln w="0">
            <a:noFill/>
          </a:ln>
        </p:spPr>
        <p:txBody>
          <a:bodyPr wrap="none" lIns="0" tIns="0" rIns="0" bIns="0" anchor="ctr">
            <a:noAutofit/>
          </a:bodyPr>
          <a:lstStyle/>
          <a:p>
            <a:pPr algn="ctr">
              <a:defRPr sz="2475">
                <a:solidFill>
                  <a:srgbClr val="161616"/>
                </a:solidFill>
                <a:latin typeface="Cambria Math"/>
                <a:ea typeface="Cambria Math"/>
                <a:cs typeface="Cambria Math"/>
              </a:defRPr>
            </a:pPr>
            <a:r>
              <a:rPr sz="2475">
                <a:solidFill>
                  <a:srgbClr val="161616"/>
                </a:solidFill>
                <a:latin typeface="Cambria Math"/>
                <a:ea typeface="Cambria Math"/>
                <a:cs typeface="Cambria Math"/>
              </a:rPr>
              <a:t>b ↦ b ⊕ (x₁ ∧ ⋯ ∧ xₖ)</a:t>
            </a:r>
          </a:p>
        </p:txBody>
      </p:sp>
      <p:sp>
        <p:nvSpPr>
          <p:cNvPr id="47" name="Fanout rule::textbox-47">
            <a:extLst>
              <a:ext uri="{FF2B5EF4-FFF2-40B4-BE49-F238E27FC236}">
                <a16:creationId xmlns:a16="http://schemas.microsoft.com/office/drawing/2014/main" id="{2607313E-6601-257A-2B14-417FD6D59F9B}"/>
              </a:ext>
            </a:extLst>
          </p:cNvPr>
          <p:cNvSpPr>
            <a:spLocks/>
          </p:cNvSpPr>
          <p:nvPr/>
        </p:nvSpPr>
        <p:spPr>
          <a:xfrm>
            <a:off x="6419850" y="4953000"/>
            <a:ext cx="4762500" cy="457200"/>
          </a:xfrm>
          <a:prstGeom prst="rect">
            <a:avLst/>
          </a:prstGeom>
          <a:noFill/>
          <a:ln w="0">
            <a:noFill/>
          </a:ln>
        </p:spPr>
        <p:txBody>
          <a:bodyPr wrap="none" lIns="0" tIns="0" rIns="0" bIns="0" anchor="ctr">
            <a:noAutofit/>
          </a:bodyPr>
          <a:lstStyle/>
          <a:p>
            <a:pPr algn="ctr">
              <a:defRPr sz="2475">
                <a:solidFill>
                  <a:srgbClr val="161616"/>
                </a:solidFill>
                <a:latin typeface="Cambria Math"/>
                <a:ea typeface="Cambria Math"/>
                <a:cs typeface="Cambria Math"/>
              </a:defRPr>
            </a:pPr>
            <a:r>
              <a:rPr sz="2475">
                <a:solidFill>
                  <a:srgbClr val="161616"/>
                </a:solidFill>
                <a:latin typeface="Cambria Math"/>
                <a:ea typeface="Cambria Math"/>
                <a:cs typeface="Cambria Math"/>
              </a:rPr>
              <a:t>bᵢ ↦ bᵢ ⊕ x   for every i</a:t>
            </a:r>
          </a:p>
        </p:txBody>
      </p:sp>
      <p:sp>
        <p:nvSpPr>
          <p:cNvPr id="49" name="Comparison::textbox-49">
            <a:extLst>
              <a:ext uri="{FF2B5EF4-FFF2-40B4-BE49-F238E27FC236}">
                <a16:creationId xmlns:a16="http://schemas.microsoft.com/office/drawing/2014/main" id="{BBDA3C2E-5836-294C-3F4E-43E54C492EE4}"/>
              </a:ext>
            </a:extLst>
          </p:cNvPr>
          <p:cNvSpPr>
            <a:spLocks/>
          </p:cNvSpPr>
          <p:nvPr/>
        </p:nvSpPr>
        <p:spPr>
          <a:xfrm>
            <a:off x="929640" y="6019800"/>
            <a:ext cx="3790950" cy="409575"/>
          </a:xfrm>
          <a:prstGeom prst="rect">
            <a:avLst/>
          </a:prstGeom>
          <a:noFill/>
          <a:ln w="0">
            <a:noFill/>
          </a:ln>
        </p:spPr>
        <p:txBody>
          <a:bodyPr wrap="none" lIns="0" tIns="0" rIns="0" bIns="0" anchor="ctr">
            <a:noAutofit/>
          </a:bodyPr>
          <a:lstStyle/>
          <a:p>
            <a:pPr algn="l">
              <a:defRPr sz="2325">
                <a:solidFill>
                  <a:srgbClr val="161616"/>
                </a:solidFill>
                <a:latin typeface="Calibri"/>
                <a:ea typeface="Calibri"/>
                <a:cs typeface="Calibri"/>
              </a:defRPr>
            </a:pPr>
            <a:r>
              <a:rPr sz="2325">
                <a:solidFill>
                  <a:srgbClr val="161616"/>
                </a:solidFill>
                <a:latin typeface="Calibri"/>
                <a:ea typeface="Calibri"/>
                <a:cs typeface="Calibri"/>
              </a:rPr>
              <a:t>Fanout can simulate Toffoli:</a:t>
            </a:r>
          </a:p>
        </p:txBody>
      </p:sp>
      <p:sp>
        <p:nvSpPr>
          <p:cNvPr id="50" name="Comparison::textbox-50">
            <a:extLst>
              <a:ext uri="{FF2B5EF4-FFF2-40B4-BE49-F238E27FC236}">
                <a16:creationId xmlns:a16="http://schemas.microsoft.com/office/drawing/2014/main" id="{78B572C2-C634-789E-5EE2-CA06098057F2}"/>
              </a:ext>
            </a:extLst>
          </p:cNvPr>
          <p:cNvSpPr>
            <a:spLocks/>
          </p:cNvSpPr>
          <p:nvPr/>
        </p:nvSpPr>
        <p:spPr>
          <a:xfrm>
            <a:off x="4762500" y="5981700"/>
            <a:ext cx="6477000" cy="457200"/>
          </a:xfrm>
          <a:prstGeom prst="rect">
            <a:avLst/>
          </a:prstGeom>
          <a:noFill/>
          <a:ln w="0">
            <a:noFill/>
          </a:ln>
        </p:spPr>
        <p:txBody>
          <a:bodyPr wrap="none" lIns="0" tIns="0" rIns="0" bIns="0" anchor="ctr">
            <a:noAutofit/>
          </a:bodyPr>
          <a:lstStyle/>
          <a:p>
            <a:pPr algn="l">
              <a:defRPr sz="2625">
                <a:solidFill>
                  <a:srgbClr val="7030A0"/>
                </a:solidFill>
                <a:latin typeface="Calibri"/>
                <a:ea typeface="Calibri"/>
                <a:cs typeface="Calibri"/>
              </a:defRPr>
            </a:pPr>
            <a:r>
              <a:rPr sz="2625">
                <a:solidFill>
                  <a:srgbClr val="7030A0"/>
                </a:solidFill>
                <a:latin typeface="Calibri"/>
                <a:ea typeface="Calibri"/>
                <a:cs typeface="Calibri"/>
              </a:rPr>
              <a:t>QNC⁰[Toffoli] ⊆ QNC⁰[Fanout]</a:t>
            </a:r>
          </a:p>
        </p:txBody>
      </p:sp>
      <p:sp>
        <p:nvSpPr>
          <p:cNvPr id="51" name="Comparison::textbox-51">
            <a:extLst>
              <a:ext uri="{FF2B5EF4-FFF2-40B4-BE49-F238E27FC236}">
                <a16:creationId xmlns:a16="http://schemas.microsoft.com/office/drawing/2014/main" id="{C3FD084A-661C-5F7F-E804-FE56666A13CC}"/>
              </a:ext>
            </a:extLst>
          </p:cNvPr>
          <p:cNvSpPr>
            <a:spLocks/>
          </p:cNvSpPr>
          <p:nvPr/>
        </p:nvSpPr>
        <p:spPr>
          <a:xfrm>
            <a:off x="8557285" y="6076950"/>
            <a:ext cx="3048000" cy="266700"/>
          </a:xfrm>
          <a:prstGeom prst="rect">
            <a:avLst/>
          </a:prstGeom>
          <a:noFill/>
          <a:ln w="0">
            <a:noFill/>
          </a:ln>
        </p:spPr>
        <p:txBody>
          <a:bodyPr wrap="none" lIns="0" tIns="0" rIns="0" bIns="0" anchor="ctr">
            <a:noAutofit/>
          </a:bodyPr>
          <a:lstStyle/>
          <a:p>
            <a:pPr algn="r">
              <a:defRPr sz="1725">
                <a:solidFill>
                  <a:srgbClr val="808080"/>
                </a:solidFill>
                <a:latin typeface="Calibri"/>
                <a:ea typeface="Calibri"/>
                <a:cs typeface="Calibri"/>
              </a:defRPr>
            </a:pPr>
            <a:r>
              <a:rPr sz="1725" dirty="0">
                <a:solidFill>
                  <a:srgbClr val="808080"/>
                </a:solidFill>
                <a:latin typeface="Calibri"/>
                <a:ea typeface="Calibri"/>
                <a:cs typeface="Calibri"/>
              </a:rPr>
              <a:t>(Takahashi, Tani 2016)</a:t>
            </a:r>
          </a:p>
        </p:txBody>
      </p:sp>
      <p:sp>
        <p:nvSpPr>
          <p:cNvPr id="46" name="Rounded Rectangle 45">
            <a:extLst>
              <a:ext uri="{FF2B5EF4-FFF2-40B4-BE49-F238E27FC236}">
                <a16:creationId xmlns:a16="http://schemas.microsoft.com/office/drawing/2014/main" id="{2B6ECA80-9E31-05B1-26B4-B4722DA2143D}"/>
              </a:ext>
            </a:extLst>
          </p:cNvPr>
          <p:cNvSpPr/>
          <p:nvPr/>
        </p:nvSpPr>
        <p:spPr>
          <a:xfrm>
            <a:off x="1495168" y="2378840"/>
            <a:ext cx="8457915" cy="2580616"/>
          </a:xfrm>
          <a:prstGeom prst="roundRect">
            <a:avLst/>
          </a:prstGeom>
          <a:solidFill>
            <a:schemeClr val="accent6">
              <a:lumMod val="20000"/>
              <a:lumOff val="80000"/>
              <a:alpha val="98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A55610A8-916C-4E8C-1B30-96794230B440}"/>
              </a:ext>
            </a:extLst>
          </p:cNvPr>
          <p:cNvSpPr txBox="1"/>
          <p:nvPr/>
        </p:nvSpPr>
        <p:spPr>
          <a:xfrm>
            <a:off x="1952367" y="2666009"/>
            <a:ext cx="7883611" cy="1938992"/>
          </a:xfrm>
          <a:prstGeom prst="rect">
            <a:avLst/>
          </a:prstGeom>
          <a:noFill/>
        </p:spPr>
        <p:txBody>
          <a:bodyPr wrap="square" rtlCol="0">
            <a:spAutoFit/>
          </a:bodyPr>
          <a:lstStyle/>
          <a:p>
            <a:r>
              <a:rPr lang="en-US" sz="2400" b="1" dirty="0">
                <a:solidFill>
                  <a:srgbClr val="C00000"/>
                </a:solidFill>
              </a:rPr>
              <a:t>Key Questions:</a:t>
            </a:r>
          </a:p>
          <a:p>
            <a:endParaRPr lang="en-US" sz="2400" dirty="0"/>
          </a:p>
          <a:p>
            <a:r>
              <a:rPr lang="en-US" sz="2400" dirty="0"/>
              <a:t>1. What can be computed by QNC</a:t>
            </a:r>
            <a:r>
              <a:rPr lang="en-US" sz="2400" baseline="30000" dirty="0"/>
              <a:t>0 </a:t>
            </a:r>
            <a:r>
              <a:rPr lang="en-US" sz="2400" dirty="0"/>
              <a:t>[</a:t>
            </a:r>
            <a:r>
              <a:rPr lang="en-US" sz="2400" dirty="0" err="1"/>
              <a:t>Tof</a:t>
            </a:r>
            <a:r>
              <a:rPr lang="en-US" sz="2400" dirty="0"/>
              <a:t>]  and QNC</a:t>
            </a:r>
            <a:r>
              <a:rPr lang="en-US" sz="2400" baseline="30000" dirty="0"/>
              <a:t>0 </a:t>
            </a:r>
            <a:r>
              <a:rPr lang="en-US" sz="2400" dirty="0"/>
              <a:t>[Fanout]?</a:t>
            </a:r>
            <a:br>
              <a:rPr lang="en-US" sz="2400" dirty="0"/>
            </a:br>
            <a:endParaRPr lang="en-US" sz="2400" dirty="0"/>
          </a:p>
          <a:p>
            <a:r>
              <a:rPr lang="en-US" sz="2400" dirty="0"/>
              <a:t>2. Is Fanout more powerful than Toffoli?</a:t>
            </a:r>
          </a:p>
        </p:txBody>
      </p:sp>
      <p:sp>
        <p:nvSpPr>
          <p:cNvPr id="55" name="TextBox 54">
            <a:extLst>
              <a:ext uri="{FF2B5EF4-FFF2-40B4-BE49-F238E27FC236}">
                <a16:creationId xmlns:a16="http://schemas.microsoft.com/office/drawing/2014/main" id="{87032728-21BD-98BC-EF35-8160E97D5B05}"/>
              </a:ext>
            </a:extLst>
          </p:cNvPr>
          <p:cNvSpPr txBox="1"/>
          <p:nvPr/>
        </p:nvSpPr>
        <p:spPr>
          <a:xfrm>
            <a:off x="8967787" y="676275"/>
            <a:ext cx="5334268" cy="646331"/>
          </a:xfrm>
          <a:prstGeom prst="rect">
            <a:avLst/>
          </a:prstGeom>
          <a:noFill/>
        </p:spPr>
        <p:txBody>
          <a:bodyPr wrap="square" rtlCol="0">
            <a:spAutoFit/>
          </a:bodyPr>
          <a:lstStyle/>
          <a:p>
            <a:r>
              <a:rPr lang="en-US" dirty="0">
                <a:solidFill>
                  <a:schemeClr val="bg1">
                    <a:lumMod val="50000"/>
                  </a:schemeClr>
                </a:solidFill>
              </a:rPr>
              <a:t>In the literature, </a:t>
            </a:r>
            <a:br>
              <a:rPr lang="en-US" dirty="0">
                <a:solidFill>
                  <a:schemeClr val="bg1">
                    <a:lumMod val="50000"/>
                  </a:schemeClr>
                </a:solidFill>
              </a:rPr>
            </a:br>
            <a:r>
              <a:rPr lang="en-US" dirty="0">
                <a:solidFill>
                  <a:schemeClr val="bg1">
                    <a:lumMod val="50000"/>
                  </a:schemeClr>
                </a:solidFill>
              </a:rPr>
              <a:t>they are called QAC</a:t>
            </a:r>
            <a:r>
              <a:rPr lang="en-US" baseline="30000" dirty="0">
                <a:solidFill>
                  <a:schemeClr val="bg1">
                    <a:lumMod val="50000"/>
                  </a:schemeClr>
                </a:solidFill>
              </a:rPr>
              <a:t>0</a:t>
            </a:r>
            <a:r>
              <a:rPr lang="en-US" dirty="0">
                <a:solidFill>
                  <a:schemeClr val="bg1">
                    <a:lumMod val="50000"/>
                  </a:schemeClr>
                </a:solidFill>
              </a:rPr>
              <a:t> and QAC</a:t>
            </a:r>
            <a:r>
              <a:rPr lang="en-US" baseline="30000" dirty="0">
                <a:solidFill>
                  <a:schemeClr val="bg1">
                    <a:lumMod val="50000"/>
                  </a:schemeClr>
                </a:solidFill>
              </a:rPr>
              <a:t>0</a:t>
            </a:r>
            <a:r>
              <a:rPr lang="en-US" baseline="-25000" dirty="0">
                <a:solidFill>
                  <a:schemeClr val="bg1">
                    <a:lumMod val="50000"/>
                  </a:schemeClr>
                </a:solidFill>
              </a:rPr>
              <a:t>f</a:t>
            </a:r>
            <a:endParaRPr lang="en-US" dirty="0">
              <a:solidFill>
                <a:schemeClr val="bg1">
                  <a:lumMod val="50000"/>
                </a:schemeClr>
              </a:solidFill>
            </a:endParaRPr>
          </a:p>
        </p:txBody>
      </p:sp>
    </p:spTree>
    <p:extLst>
      <p:ext uri="{BB962C8B-B14F-4D97-AF65-F5344CB8AC3E}">
        <p14:creationId xmlns:p14="http://schemas.microsoft.com/office/powerpoint/2010/main" val="3174142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615FA-9FEF-50F2-3A82-728F7D0BE079}"/>
            </a:ext>
          </a:extLst>
        </p:cNvPr>
        <p:cNvGrpSpPr/>
        <p:nvPr/>
      </p:nvGrpSpPr>
      <p:grpSpPr>
        <a:xfrm>
          <a:off x="0" y="0"/>
          <a:ext cx="0" cy="0"/>
          <a:chOff x="0" y="0"/>
          <a:chExt cx="0" cy="0"/>
        </a:xfrm>
      </p:grpSpPr>
      <p:sp>
        <p:nvSpPr>
          <p:cNvPr id="11" name="Title 1">
            <a:extLst>
              <a:ext uri="{FF2B5EF4-FFF2-40B4-BE49-F238E27FC236}">
                <a16:creationId xmlns:a16="http://schemas.microsoft.com/office/drawing/2014/main" id="{7B042EB1-2F9D-CFA0-5AEF-377518E7A599}"/>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The zoo</a:t>
            </a:r>
          </a:p>
        </p:txBody>
      </p:sp>
      <p:grpSp>
        <p:nvGrpSpPr>
          <p:cNvPr id="12" name="QNC⁰ specimen">
            <a:extLst>
              <a:ext uri="{FF2B5EF4-FFF2-40B4-BE49-F238E27FC236}">
                <a16:creationId xmlns:a16="http://schemas.microsoft.com/office/drawing/2014/main" id="{5599E80F-E9F5-7478-452A-61860AFA6999}"/>
              </a:ext>
            </a:extLst>
          </p:cNvPr>
          <p:cNvGrpSpPr/>
          <p:nvPr/>
        </p:nvGrpSpPr>
        <p:grpSpPr>
          <a:xfrm>
            <a:off x="753527" y="1909763"/>
            <a:ext cx="2381250" cy="1519237"/>
            <a:chOff x="542925" y="3119438"/>
            <a:chExt cx="2381250" cy="1519237"/>
          </a:xfrm>
        </p:grpSpPr>
        <p:sp>
          <p:nvSpPr>
            <p:cNvPr id="13" name="QNC0::line-2">
              <a:extLst>
                <a:ext uri="{FF2B5EF4-FFF2-40B4-BE49-F238E27FC236}">
                  <a16:creationId xmlns:a16="http://schemas.microsoft.com/office/drawing/2014/main" id="{250525BC-8318-04A2-236F-A0A027B22665}"/>
                </a:ext>
              </a:extLst>
            </p:cNvPr>
            <p:cNvSpPr>
              <a:spLocks/>
            </p:cNvSpPr>
            <p:nvPr/>
          </p:nvSpPr>
          <p:spPr>
            <a:xfrm>
              <a:off x="742950" y="3219450"/>
              <a:ext cx="1971675" cy="0"/>
            </a:xfrm>
            <a:prstGeom prst="line">
              <a:avLst/>
            </a:prstGeom>
            <a:noFill/>
            <a:ln w="17145">
              <a:solidFill>
                <a:srgbClr val="444444"/>
              </a:solidFill>
            </a:ln>
          </p:spPr>
          <p:txBody>
            <a:bodyPr/>
            <a:lstStyle/>
            <a:p>
              <a:endParaRPr lang="en-US"/>
            </a:p>
          </p:txBody>
        </p:sp>
        <p:sp>
          <p:nvSpPr>
            <p:cNvPr id="14" name="QNC0::line-3">
              <a:extLst>
                <a:ext uri="{FF2B5EF4-FFF2-40B4-BE49-F238E27FC236}">
                  <a16:creationId xmlns:a16="http://schemas.microsoft.com/office/drawing/2014/main" id="{02A6148D-96C8-8224-1531-AFCEEA70B303}"/>
                </a:ext>
              </a:extLst>
            </p:cNvPr>
            <p:cNvSpPr>
              <a:spLocks/>
            </p:cNvSpPr>
            <p:nvPr/>
          </p:nvSpPr>
          <p:spPr>
            <a:xfrm>
              <a:off x="742950" y="3486150"/>
              <a:ext cx="1971675" cy="0"/>
            </a:xfrm>
            <a:prstGeom prst="line">
              <a:avLst/>
            </a:prstGeom>
            <a:noFill/>
            <a:ln w="17145">
              <a:solidFill>
                <a:srgbClr val="444444"/>
              </a:solidFill>
            </a:ln>
          </p:spPr>
          <p:txBody>
            <a:bodyPr/>
            <a:lstStyle/>
            <a:p>
              <a:endParaRPr lang="en-US"/>
            </a:p>
          </p:txBody>
        </p:sp>
        <p:sp>
          <p:nvSpPr>
            <p:cNvPr id="15" name="QNC0::line-4">
              <a:extLst>
                <a:ext uri="{FF2B5EF4-FFF2-40B4-BE49-F238E27FC236}">
                  <a16:creationId xmlns:a16="http://schemas.microsoft.com/office/drawing/2014/main" id="{84FDFB19-DAE2-B693-F8C4-A0F320CA1807}"/>
                </a:ext>
              </a:extLst>
            </p:cNvPr>
            <p:cNvSpPr>
              <a:spLocks/>
            </p:cNvSpPr>
            <p:nvPr/>
          </p:nvSpPr>
          <p:spPr>
            <a:xfrm>
              <a:off x="742950" y="3752850"/>
              <a:ext cx="1971675" cy="0"/>
            </a:xfrm>
            <a:prstGeom prst="line">
              <a:avLst/>
            </a:prstGeom>
            <a:noFill/>
            <a:ln w="17145">
              <a:solidFill>
                <a:srgbClr val="444444"/>
              </a:solidFill>
            </a:ln>
          </p:spPr>
          <p:txBody>
            <a:bodyPr/>
            <a:lstStyle/>
            <a:p>
              <a:endParaRPr lang="en-US"/>
            </a:p>
          </p:txBody>
        </p:sp>
        <p:sp>
          <p:nvSpPr>
            <p:cNvPr id="16" name="QNC0::line-5">
              <a:extLst>
                <a:ext uri="{FF2B5EF4-FFF2-40B4-BE49-F238E27FC236}">
                  <a16:creationId xmlns:a16="http://schemas.microsoft.com/office/drawing/2014/main" id="{F6F4DC4E-CC41-A273-0C29-EF164C0BFD9A}"/>
                </a:ext>
              </a:extLst>
            </p:cNvPr>
            <p:cNvSpPr>
              <a:spLocks/>
            </p:cNvSpPr>
            <p:nvPr/>
          </p:nvSpPr>
          <p:spPr>
            <a:xfrm>
              <a:off x="742950" y="4019550"/>
              <a:ext cx="1971675" cy="0"/>
            </a:xfrm>
            <a:prstGeom prst="line">
              <a:avLst/>
            </a:prstGeom>
            <a:noFill/>
            <a:ln w="17145">
              <a:solidFill>
                <a:srgbClr val="444444"/>
              </a:solidFill>
            </a:ln>
          </p:spPr>
          <p:txBody>
            <a:bodyPr/>
            <a:lstStyle/>
            <a:p>
              <a:endParaRPr lang="en-US"/>
            </a:p>
          </p:txBody>
        </p:sp>
        <p:sp>
          <p:nvSpPr>
            <p:cNvPr id="17" name="QNC0::gate-6">
              <a:extLst>
                <a:ext uri="{FF2B5EF4-FFF2-40B4-BE49-F238E27FC236}">
                  <a16:creationId xmlns:a16="http://schemas.microsoft.com/office/drawing/2014/main" id="{9D20D9E8-E905-32F8-F548-BB770997713B}"/>
                </a:ext>
              </a:extLst>
            </p:cNvPr>
            <p:cNvSpPr>
              <a:spLocks/>
            </p:cNvSpPr>
            <p:nvPr/>
          </p:nvSpPr>
          <p:spPr>
            <a:xfrm>
              <a:off x="952500" y="3124200"/>
              <a:ext cx="228600" cy="457200"/>
            </a:xfrm>
            <a:prstGeom prst="rect">
              <a:avLst/>
            </a:prstGeom>
            <a:solidFill>
              <a:srgbClr val="DCE6F6"/>
            </a:solidFill>
            <a:ln w="16193">
              <a:solidFill>
                <a:srgbClr val="4472C4"/>
              </a:solidFill>
            </a:ln>
          </p:spPr>
          <p:txBody>
            <a:bodyPr/>
            <a:lstStyle/>
            <a:p>
              <a:endParaRPr lang="en-US"/>
            </a:p>
          </p:txBody>
        </p:sp>
        <p:sp>
          <p:nvSpPr>
            <p:cNvPr id="18" name="QNC0::gate-7">
              <a:extLst>
                <a:ext uri="{FF2B5EF4-FFF2-40B4-BE49-F238E27FC236}">
                  <a16:creationId xmlns:a16="http://schemas.microsoft.com/office/drawing/2014/main" id="{0CDB3043-D251-0D79-1E6A-6AE29411EC1B}"/>
                </a:ext>
              </a:extLst>
            </p:cNvPr>
            <p:cNvSpPr>
              <a:spLocks/>
            </p:cNvSpPr>
            <p:nvPr/>
          </p:nvSpPr>
          <p:spPr>
            <a:xfrm>
              <a:off x="957263" y="3919538"/>
              <a:ext cx="219075" cy="200025"/>
            </a:xfrm>
            <a:prstGeom prst="rect">
              <a:avLst/>
            </a:prstGeom>
            <a:solidFill>
              <a:srgbClr val="DCE6F6"/>
            </a:solidFill>
            <a:ln w="16193">
              <a:solidFill>
                <a:srgbClr val="4472C4"/>
              </a:solidFill>
            </a:ln>
          </p:spPr>
          <p:txBody>
            <a:bodyPr/>
            <a:lstStyle/>
            <a:p>
              <a:endParaRPr lang="en-US"/>
            </a:p>
          </p:txBody>
        </p:sp>
        <p:sp>
          <p:nvSpPr>
            <p:cNvPr id="19" name="QNC0::gate-8">
              <a:extLst>
                <a:ext uri="{FF2B5EF4-FFF2-40B4-BE49-F238E27FC236}">
                  <a16:creationId xmlns:a16="http://schemas.microsoft.com/office/drawing/2014/main" id="{F3DEE194-21FB-C6F2-98A8-CDD26A8B5A7D}"/>
                </a:ext>
              </a:extLst>
            </p:cNvPr>
            <p:cNvSpPr>
              <a:spLocks/>
            </p:cNvSpPr>
            <p:nvPr/>
          </p:nvSpPr>
          <p:spPr>
            <a:xfrm>
              <a:off x="1443038" y="3119438"/>
              <a:ext cx="219075" cy="200025"/>
            </a:xfrm>
            <a:prstGeom prst="rect">
              <a:avLst/>
            </a:prstGeom>
            <a:solidFill>
              <a:srgbClr val="DCE6F6"/>
            </a:solidFill>
            <a:ln w="16193">
              <a:solidFill>
                <a:srgbClr val="4472C4"/>
              </a:solidFill>
            </a:ln>
          </p:spPr>
          <p:txBody>
            <a:bodyPr/>
            <a:lstStyle/>
            <a:p>
              <a:endParaRPr lang="en-US"/>
            </a:p>
          </p:txBody>
        </p:sp>
        <p:sp>
          <p:nvSpPr>
            <p:cNvPr id="20" name="QNC0::gate-9">
              <a:extLst>
                <a:ext uri="{FF2B5EF4-FFF2-40B4-BE49-F238E27FC236}">
                  <a16:creationId xmlns:a16="http://schemas.microsoft.com/office/drawing/2014/main" id="{242B43CB-49B9-189E-D231-572D1B9E6E9D}"/>
                </a:ext>
              </a:extLst>
            </p:cNvPr>
            <p:cNvSpPr>
              <a:spLocks/>
            </p:cNvSpPr>
            <p:nvPr/>
          </p:nvSpPr>
          <p:spPr>
            <a:xfrm>
              <a:off x="1438275" y="3657600"/>
              <a:ext cx="228600" cy="457200"/>
            </a:xfrm>
            <a:prstGeom prst="rect">
              <a:avLst/>
            </a:prstGeom>
            <a:solidFill>
              <a:srgbClr val="DCE6F6"/>
            </a:solidFill>
            <a:ln w="16193">
              <a:solidFill>
                <a:srgbClr val="4472C4"/>
              </a:solidFill>
            </a:ln>
          </p:spPr>
          <p:txBody>
            <a:bodyPr/>
            <a:lstStyle/>
            <a:p>
              <a:endParaRPr lang="en-US"/>
            </a:p>
          </p:txBody>
        </p:sp>
        <p:sp>
          <p:nvSpPr>
            <p:cNvPr id="21" name="QNC0::gate-10">
              <a:extLst>
                <a:ext uri="{FF2B5EF4-FFF2-40B4-BE49-F238E27FC236}">
                  <a16:creationId xmlns:a16="http://schemas.microsoft.com/office/drawing/2014/main" id="{D6D89247-7C06-C610-B674-2EC7EB8640E9}"/>
                </a:ext>
              </a:extLst>
            </p:cNvPr>
            <p:cNvSpPr>
              <a:spLocks/>
            </p:cNvSpPr>
            <p:nvPr/>
          </p:nvSpPr>
          <p:spPr>
            <a:xfrm>
              <a:off x="1962150" y="3390900"/>
              <a:ext cx="228600" cy="457200"/>
            </a:xfrm>
            <a:prstGeom prst="rect">
              <a:avLst/>
            </a:prstGeom>
            <a:solidFill>
              <a:srgbClr val="DCE6F6"/>
            </a:solidFill>
            <a:ln w="16193">
              <a:solidFill>
                <a:srgbClr val="4472C4"/>
              </a:solidFill>
            </a:ln>
          </p:spPr>
          <p:txBody>
            <a:bodyPr/>
            <a:lstStyle/>
            <a:p>
              <a:endParaRPr lang="en-US"/>
            </a:p>
          </p:txBody>
        </p:sp>
        <p:sp>
          <p:nvSpPr>
            <p:cNvPr id="22" name="QNC0::gate-11">
              <a:extLst>
                <a:ext uri="{FF2B5EF4-FFF2-40B4-BE49-F238E27FC236}">
                  <a16:creationId xmlns:a16="http://schemas.microsoft.com/office/drawing/2014/main" id="{E0336F38-03FE-0700-417A-34861F59D40A}"/>
                </a:ext>
              </a:extLst>
            </p:cNvPr>
            <p:cNvSpPr>
              <a:spLocks/>
            </p:cNvSpPr>
            <p:nvPr/>
          </p:nvSpPr>
          <p:spPr>
            <a:xfrm>
              <a:off x="1966913" y="3919538"/>
              <a:ext cx="219075" cy="200025"/>
            </a:xfrm>
            <a:prstGeom prst="rect">
              <a:avLst/>
            </a:prstGeom>
            <a:solidFill>
              <a:srgbClr val="DCE6F6"/>
            </a:solidFill>
            <a:ln w="16193">
              <a:solidFill>
                <a:srgbClr val="4472C4"/>
              </a:solidFill>
            </a:ln>
          </p:spPr>
          <p:txBody>
            <a:bodyPr/>
            <a:lstStyle/>
            <a:p>
              <a:endParaRPr lang="en-US"/>
            </a:p>
          </p:txBody>
        </p:sp>
        <p:sp>
          <p:nvSpPr>
            <p:cNvPr id="23" name="QNC0::label-12">
              <a:extLst>
                <a:ext uri="{FF2B5EF4-FFF2-40B4-BE49-F238E27FC236}">
                  <a16:creationId xmlns:a16="http://schemas.microsoft.com/office/drawing/2014/main" id="{6CCD0722-1D00-AABB-66C0-08C19F0BA49B}"/>
                </a:ext>
              </a:extLst>
            </p:cNvPr>
            <p:cNvSpPr>
              <a:spLocks/>
            </p:cNvSpPr>
            <p:nvPr/>
          </p:nvSpPr>
          <p:spPr>
            <a:xfrm>
              <a:off x="542925" y="4267200"/>
              <a:ext cx="238125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sz="2175">
                  <a:solidFill>
                    <a:srgbClr val="161616"/>
                  </a:solidFill>
                  <a:latin typeface="Calibri"/>
                  <a:ea typeface="Calibri"/>
                  <a:cs typeface="Calibri"/>
                </a:rPr>
                <a:t>QNC⁰</a:t>
              </a:r>
            </a:p>
          </p:txBody>
        </p:sp>
      </p:grpSp>
      <p:grpSp>
        <p:nvGrpSpPr>
          <p:cNvPr id="24" name="QAC⁰ Toffoli specimen">
            <a:extLst>
              <a:ext uri="{FF2B5EF4-FFF2-40B4-BE49-F238E27FC236}">
                <a16:creationId xmlns:a16="http://schemas.microsoft.com/office/drawing/2014/main" id="{898FC935-8EF0-CC69-512E-A89CB9D06E2B}"/>
              </a:ext>
            </a:extLst>
          </p:cNvPr>
          <p:cNvGrpSpPr/>
          <p:nvPr/>
        </p:nvGrpSpPr>
        <p:grpSpPr>
          <a:xfrm>
            <a:off x="4396688" y="1909763"/>
            <a:ext cx="2381250" cy="1519237"/>
            <a:chOff x="3352800" y="2014538"/>
            <a:chExt cx="2381250" cy="1519237"/>
          </a:xfrm>
        </p:grpSpPr>
        <p:sp>
          <p:nvSpPr>
            <p:cNvPr id="25" name="QAC0::line-13">
              <a:extLst>
                <a:ext uri="{FF2B5EF4-FFF2-40B4-BE49-F238E27FC236}">
                  <a16:creationId xmlns:a16="http://schemas.microsoft.com/office/drawing/2014/main" id="{AD7DC4FB-137B-8CA6-BB40-B7C711D18165}"/>
                </a:ext>
              </a:extLst>
            </p:cNvPr>
            <p:cNvSpPr>
              <a:spLocks/>
            </p:cNvSpPr>
            <p:nvPr/>
          </p:nvSpPr>
          <p:spPr>
            <a:xfrm>
              <a:off x="3429000" y="2114550"/>
              <a:ext cx="2238375" cy="0"/>
            </a:xfrm>
            <a:prstGeom prst="line">
              <a:avLst/>
            </a:prstGeom>
            <a:noFill/>
            <a:ln w="17145">
              <a:solidFill>
                <a:srgbClr val="444444"/>
              </a:solidFill>
            </a:ln>
          </p:spPr>
          <p:txBody>
            <a:bodyPr/>
            <a:lstStyle/>
            <a:p>
              <a:endParaRPr lang="en-US"/>
            </a:p>
          </p:txBody>
        </p:sp>
        <p:sp>
          <p:nvSpPr>
            <p:cNvPr id="26" name="QAC0::line-14">
              <a:extLst>
                <a:ext uri="{FF2B5EF4-FFF2-40B4-BE49-F238E27FC236}">
                  <a16:creationId xmlns:a16="http://schemas.microsoft.com/office/drawing/2014/main" id="{921311F2-24A1-0DC5-B9E4-2A7B906E77AA}"/>
                </a:ext>
              </a:extLst>
            </p:cNvPr>
            <p:cNvSpPr>
              <a:spLocks/>
            </p:cNvSpPr>
            <p:nvPr/>
          </p:nvSpPr>
          <p:spPr>
            <a:xfrm>
              <a:off x="3429000" y="2381250"/>
              <a:ext cx="2238375" cy="0"/>
            </a:xfrm>
            <a:prstGeom prst="line">
              <a:avLst/>
            </a:prstGeom>
            <a:noFill/>
            <a:ln w="17145">
              <a:solidFill>
                <a:srgbClr val="444444"/>
              </a:solidFill>
            </a:ln>
          </p:spPr>
          <p:txBody>
            <a:bodyPr/>
            <a:lstStyle/>
            <a:p>
              <a:endParaRPr lang="en-US"/>
            </a:p>
          </p:txBody>
        </p:sp>
        <p:sp>
          <p:nvSpPr>
            <p:cNvPr id="27" name="QAC0::line-15">
              <a:extLst>
                <a:ext uri="{FF2B5EF4-FFF2-40B4-BE49-F238E27FC236}">
                  <a16:creationId xmlns:a16="http://schemas.microsoft.com/office/drawing/2014/main" id="{82035C28-4516-02DD-25EA-553762C40833}"/>
                </a:ext>
              </a:extLst>
            </p:cNvPr>
            <p:cNvSpPr>
              <a:spLocks/>
            </p:cNvSpPr>
            <p:nvPr/>
          </p:nvSpPr>
          <p:spPr>
            <a:xfrm>
              <a:off x="3429000" y="2647950"/>
              <a:ext cx="2238375" cy="0"/>
            </a:xfrm>
            <a:prstGeom prst="line">
              <a:avLst/>
            </a:prstGeom>
            <a:noFill/>
            <a:ln w="17145">
              <a:solidFill>
                <a:srgbClr val="444444"/>
              </a:solidFill>
            </a:ln>
          </p:spPr>
          <p:txBody>
            <a:bodyPr/>
            <a:lstStyle/>
            <a:p>
              <a:endParaRPr lang="en-US"/>
            </a:p>
          </p:txBody>
        </p:sp>
        <p:sp>
          <p:nvSpPr>
            <p:cNvPr id="28" name="QAC0::line-16">
              <a:extLst>
                <a:ext uri="{FF2B5EF4-FFF2-40B4-BE49-F238E27FC236}">
                  <a16:creationId xmlns:a16="http://schemas.microsoft.com/office/drawing/2014/main" id="{568FC8D7-C5D7-2382-A85D-21C0E9EE01DF}"/>
                </a:ext>
              </a:extLst>
            </p:cNvPr>
            <p:cNvSpPr>
              <a:spLocks/>
            </p:cNvSpPr>
            <p:nvPr/>
          </p:nvSpPr>
          <p:spPr>
            <a:xfrm>
              <a:off x="3429000" y="2914650"/>
              <a:ext cx="2238375" cy="0"/>
            </a:xfrm>
            <a:prstGeom prst="line">
              <a:avLst/>
            </a:prstGeom>
            <a:noFill/>
            <a:ln w="17145">
              <a:solidFill>
                <a:srgbClr val="444444"/>
              </a:solidFill>
            </a:ln>
          </p:spPr>
          <p:txBody>
            <a:bodyPr/>
            <a:lstStyle/>
            <a:p>
              <a:endParaRPr lang="en-US"/>
            </a:p>
          </p:txBody>
        </p:sp>
        <p:sp>
          <p:nvSpPr>
            <p:cNvPr id="29" name="QAC0::gate-17">
              <a:extLst>
                <a:ext uri="{FF2B5EF4-FFF2-40B4-BE49-F238E27FC236}">
                  <a16:creationId xmlns:a16="http://schemas.microsoft.com/office/drawing/2014/main" id="{320EE455-AA9F-7DBA-CE10-1321CBB010A1}"/>
                </a:ext>
              </a:extLst>
            </p:cNvPr>
            <p:cNvSpPr>
              <a:spLocks/>
            </p:cNvSpPr>
            <p:nvPr/>
          </p:nvSpPr>
          <p:spPr>
            <a:xfrm>
              <a:off x="3643313" y="2014538"/>
              <a:ext cx="219075" cy="200025"/>
            </a:xfrm>
            <a:prstGeom prst="rect">
              <a:avLst/>
            </a:prstGeom>
            <a:solidFill>
              <a:srgbClr val="DCE6F6"/>
            </a:solidFill>
            <a:ln w="16193">
              <a:solidFill>
                <a:srgbClr val="4472C4"/>
              </a:solidFill>
            </a:ln>
          </p:spPr>
          <p:txBody>
            <a:bodyPr/>
            <a:lstStyle/>
            <a:p>
              <a:endParaRPr lang="en-US"/>
            </a:p>
          </p:txBody>
        </p:sp>
        <p:sp>
          <p:nvSpPr>
            <p:cNvPr id="30" name="QAC0::gate-18">
              <a:extLst>
                <a:ext uri="{FF2B5EF4-FFF2-40B4-BE49-F238E27FC236}">
                  <a16:creationId xmlns:a16="http://schemas.microsoft.com/office/drawing/2014/main" id="{4C924FF2-E0D2-1E13-E15A-500225506FCF}"/>
                </a:ext>
              </a:extLst>
            </p:cNvPr>
            <p:cNvSpPr>
              <a:spLocks/>
            </p:cNvSpPr>
            <p:nvPr/>
          </p:nvSpPr>
          <p:spPr>
            <a:xfrm>
              <a:off x="5148263" y="2281238"/>
              <a:ext cx="219075" cy="200025"/>
            </a:xfrm>
            <a:prstGeom prst="rect">
              <a:avLst/>
            </a:prstGeom>
            <a:solidFill>
              <a:srgbClr val="DCE6F6"/>
            </a:solidFill>
            <a:ln w="16193">
              <a:solidFill>
                <a:srgbClr val="4472C4"/>
              </a:solidFill>
            </a:ln>
          </p:spPr>
          <p:txBody>
            <a:bodyPr/>
            <a:lstStyle/>
            <a:p>
              <a:endParaRPr lang="en-US"/>
            </a:p>
          </p:txBody>
        </p:sp>
        <p:sp>
          <p:nvSpPr>
            <p:cNvPr id="31" name="QAC0::gate-19">
              <a:extLst>
                <a:ext uri="{FF2B5EF4-FFF2-40B4-BE49-F238E27FC236}">
                  <a16:creationId xmlns:a16="http://schemas.microsoft.com/office/drawing/2014/main" id="{D365FBDC-2240-6028-15E1-3C512E69E867}"/>
                </a:ext>
              </a:extLst>
            </p:cNvPr>
            <p:cNvSpPr>
              <a:spLocks/>
            </p:cNvSpPr>
            <p:nvPr/>
          </p:nvSpPr>
          <p:spPr>
            <a:xfrm>
              <a:off x="5148263" y="2814638"/>
              <a:ext cx="219075" cy="200025"/>
            </a:xfrm>
            <a:prstGeom prst="rect">
              <a:avLst/>
            </a:prstGeom>
            <a:solidFill>
              <a:srgbClr val="DCE6F6"/>
            </a:solidFill>
            <a:ln w="16193">
              <a:solidFill>
                <a:srgbClr val="4472C4"/>
              </a:solidFill>
            </a:ln>
          </p:spPr>
          <p:txBody>
            <a:bodyPr/>
            <a:lstStyle/>
            <a:p>
              <a:endParaRPr lang="en-US"/>
            </a:p>
          </p:txBody>
        </p:sp>
        <p:sp>
          <p:nvSpPr>
            <p:cNvPr id="32" name="QAC0::line-20">
              <a:extLst>
                <a:ext uri="{FF2B5EF4-FFF2-40B4-BE49-F238E27FC236}">
                  <a16:creationId xmlns:a16="http://schemas.microsoft.com/office/drawing/2014/main" id="{17194C20-105A-31D3-2339-76746ED9D947}"/>
                </a:ext>
              </a:extLst>
            </p:cNvPr>
            <p:cNvSpPr>
              <a:spLocks/>
            </p:cNvSpPr>
            <p:nvPr/>
          </p:nvSpPr>
          <p:spPr>
            <a:xfrm>
              <a:off x="4543425" y="2114550"/>
              <a:ext cx="0" cy="800100"/>
            </a:xfrm>
            <a:prstGeom prst="line">
              <a:avLst/>
            </a:prstGeom>
            <a:noFill/>
            <a:ln w="20955">
              <a:solidFill>
                <a:srgbClr val="4472C4"/>
              </a:solidFill>
            </a:ln>
          </p:spPr>
          <p:txBody>
            <a:bodyPr/>
            <a:lstStyle/>
            <a:p>
              <a:endParaRPr lang="en-US"/>
            </a:p>
          </p:txBody>
        </p:sp>
        <p:sp>
          <p:nvSpPr>
            <p:cNvPr id="33" name="QAC0::ellipse-21">
              <a:extLst>
                <a:ext uri="{FF2B5EF4-FFF2-40B4-BE49-F238E27FC236}">
                  <a16:creationId xmlns:a16="http://schemas.microsoft.com/office/drawing/2014/main" id="{AF15531F-BAD0-CE4C-C77F-5FF102A8AD68}"/>
                </a:ext>
              </a:extLst>
            </p:cNvPr>
            <p:cNvSpPr>
              <a:spLocks/>
            </p:cNvSpPr>
            <p:nvPr/>
          </p:nvSpPr>
          <p:spPr>
            <a:xfrm>
              <a:off x="4495800" y="2066925"/>
              <a:ext cx="95250" cy="95250"/>
            </a:xfrm>
            <a:prstGeom prst="ellipse">
              <a:avLst/>
            </a:prstGeom>
            <a:solidFill>
              <a:srgbClr val="4472C4"/>
            </a:solidFill>
            <a:ln w="9525">
              <a:solidFill>
                <a:srgbClr val="4472C4"/>
              </a:solidFill>
            </a:ln>
          </p:spPr>
          <p:txBody>
            <a:bodyPr/>
            <a:lstStyle/>
            <a:p>
              <a:endParaRPr lang="en-US"/>
            </a:p>
          </p:txBody>
        </p:sp>
        <p:sp>
          <p:nvSpPr>
            <p:cNvPr id="34" name="QAC0::ellipse-22">
              <a:extLst>
                <a:ext uri="{FF2B5EF4-FFF2-40B4-BE49-F238E27FC236}">
                  <a16:creationId xmlns:a16="http://schemas.microsoft.com/office/drawing/2014/main" id="{D2824A94-DFDA-CEFF-2538-F3B4457C725E}"/>
                </a:ext>
              </a:extLst>
            </p:cNvPr>
            <p:cNvSpPr>
              <a:spLocks/>
            </p:cNvSpPr>
            <p:nvPr/>
          </p:nvSpPr>
          <p:spPr>
            <a:xfrm>
              <a:off x="4495800" y="2333625"/>
              <a:ext cx="95250" cy="95250"/>
            </a:xfrm>
            <a:prstGeom prst="ellipse">
              <a:avLst/>
            </a:prstGeom>
            <a:solidFill>
              <a:srgbClr val="4472C4"/>
            </a:solidFill>
            <a:ln w="9525">
              <a:solidFill>
                <a:srgbClr val="4472C4"/>
              </a:solidFill>
            </a:ln>
          </p:spPr>
          <p:txBody>
            <a:bodyPr/>
            <a:lstStyle/>
            <a:p>
              <a:endParaRPr lang="en-US"/>
            </a:p>
          </p:txBody>
        </p:sp>
        <p:sp>
          <p:nvSpPr>
            <p:cNvPr id="35" name="QAC0::ellipse-23">
              <a:extLst>
                <a:ext uri="{FF2B5EF4-FFF2-40B4-BE49-F238E27FC236}">
                  <a16:creationId xmlns:a16="http://schemas.microsoft.com/office/drawing/2014/main" id="{0ADE0FAE-9390-22D4-690E-652FED487D0E}"/>
                </a:ext>
              </a:extLst>
            </p:cNvPr>
            <p:cNvSpPr>
              <a:spLocks/>
            </p:cNvSpPr>
            <p:nvPr/>
          </p:nvSpPr>
          <p:spPr>
            <a:xfrm>
              <a:off x="4495800" y="2600325"/>
              <a:ext cx="95250" cy="95250"/>
            </a:xfrm>
            <a:prstGeom prst="ellipse">
              <a:avLst/>
            </a:prstGeom>
            <a:solidFill>
              <a:srgbClr val="4472C4"/>
            </a:solidFill>
            <a:ln w="9525">
              <a:solidFill>
                <a:srgbClr val="4472C4"/>
              </a:solidFill>
            </a:ln>
          </p:spPr>
          <p:txBody>
            <a:bodyPr/>
            <a:lstStyle/>
            <a:p>
              <a:endParaRPr lang="en-US"/>
            </a:p>
          </p:txBody>
        </p:sp>
        <p:sp>
          <p:nvSpPr>
            <p:cNvPr id="36" name="QAC0::ellipse-24">
              <a:extLst>
                <a:ext uri="{FF2B5EF4-FFF2-40B4-BE49-F238E27FC236}">
                  <a16:creationId xmlns:a16="http://schemas.microsoft.com/office/drawing/2014/main" id="{AAB8B671-884F-E7F9-7BA4-2964D94F8147}"/>
                </a:ext>
              </a:extLst>
            </p:cNvPr>
            <p:cNvSpPr>
              <a:spLocks/>
            </p:cNvSpPr>
            <p:nvPr/>
          </p:nvSpPr>
          <p:spPr>
            <a:xfrm>
              <a:off x="4467225" y="2838450"/>
              <a:ext cx="152400" cy="152400"/>
            </a:xfrm>
            <a:prstGeom prst="ellipse">
              <a:avLst/>
            </a:prstGeom>
            <a:solidFill>
              <a:srgbClr val="FFFFFF"/>
            </a:solidFill>
            <a:ln w="18098">
              <a:solidFill>
                <a:srgbClr val="4472C4"/>
              </a:solidFill>
            </a:ln>
          </p:spPr>
          <p:txBody>
            <a:bodyPr/>
            <a:lstStyle/>
            <a:p>
              <a:endParaRPr lang="en-US"/>
            </a:p>
          </p:txBody>
        </p:sp>
        <p:sp>
          <p:nvSpPr>
            <p:cNvPr id="37" name="QAC0::line-25">
              <a:extLst>
                <a:ext uri="{FF2B5EF4-FFF2-40B4-BE49-F238E27FC236}">
                  <a16:creationId xmlns:a16="http://schemas.microsoft.com/office/drawing/2014/main" id="{BD2B0088-5057-B334-3FA2-5FB1AE3F1E25}"/>
                </a:ext>
              </a:extLst>
            </p:cNvPr>
            <p:cNvSpPr>
              <a:spLocks/>
            </p:cNvSpPr>
            <p:nvPr/>
          </p:nvSpPr>
          <p:spPr>
            <a:xfrm>
              <a:off x="4486275" y="2914650"/>
              <a:ext cx="114300" cy="0"/>
            </a:xfrm>
            <a:prstGeom prst="line">
              <a:avLst/>
            </a:prstGeom>
            <a:noFill/>
            <a:ln w="15240">
              <a:solidFill>
                <a:srgbClr val="4472C4"/>
              </a:solidFill>
            </a:ln>
          </p:spPr>
          <p:txBody>
            <a:bodyPr/>
            <a:lstStyle/>
            <a:p>
              <a:endParaRPr lang="en-US"/>
            </a:p>
          </p:txBody>
        </p:sp>
        <p:sp>
          <p:nvSpPr>
            <p:cNvPr id="38" name="QAC0::line-26">
              <a:extLst>
                <a:ext uri="{FF2B5EF4-FFF2-40B4-BE49-F238E27FC236}">
                  <a16:creationId xmlns:a16="http://schemas.microsoft.com/office/drawing/2014/main" id="{867C247D-A79D-1F98-5C3E-381393F687DA}"/>
                </a:ext>
              </a:extLst>
            </p:cNvPr>
            <p:cNvSpPr>
              <a:spLocks/>
            </p:cNvSpPr>
            <p:nvPr/>
          </p:nvSpPr>
          <p:spPr>
            <a:xfrm>
              <a:off x="4543425" y="2857500"/>
              <a:ext cx="0" cy="114300"/>
            </a:xfrm>
            <a:prstGeom prst="line">
              <a:avLst/>
            </a:prstGeom>
            <a:noFill/>
            <a:ln w="15240">
              <a:solidFill>
                <a:srgbClr val="4472C4"/>
              </a:solidFill>
            </a:ln>
          </p:spPr>
          <p:txBody>
            <a:bodyPr/>
            <a:lstStyle/>
            <a:p>
              <a:endParaRPr lang="en-US"/>
            </a:p>
          </p:txBody>
        </p:sp>
        <p:sp>
          <p:nvSpPr>
            <p:cNvPr id="39" name="QAC0::label-27">
              <a:extLst>
                <a:ext uri="{FF2B5EF4-FFF2-40B4-BE49-F238E27FC236}">
                  <a16:creationId xmlns:a16="http://schemas.microsoft.com/office/drawing/2014/main" id="{E5CE4390-CC5D-A7E9-343D-B483CE716A4F}"/>
                </a:ext>
              </a:extLst>
            </p:cNvPr>
            <p:cNvSpPr>
              <a:spLocks/>
            </p:cNvSpPr>
            <p:nvPr/>
          </p:nvSpPr>
          <p:spPr>
            <a:xfrm>
              <a:off x="3352800" y="3162300"/>
              <a:ext cx="238125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lang="en-US" sz="2175" dirty="0">
                  <a:solidFill>
                    <a:srgbClr val="161616"/>
                  </a:solidFill>
                  <a:latin typeface="Calibri"/>
                  <a:ea typeface="Calibri"/>
                  <a:cs typeface="Calibri"/>
                </a:rPr>
                <a:t>QNC⁰ + Toffoli</a:t>
              </a:r>
            </a:p>
          </p:txBody>
        </p:sp>
      </p:grpSp>
      <p:grpSp>
        <p:nvGrpSpPr>
          <p:cNvPr id="40" name="QNC⁰ + Fanout specimen">
            <a:extLst>
              <a:ext uri="{FF2B5EF4-FFF2-40B4-BE49-F238E27FC236}">
                <a16:creationId xmlns:a16="http://schemas.microsoft.com/office/drawing/2014/main" id="{B87F0B4C-CF4A-960F-CAE2-62BC865E357D}"/>
              </a:ext>
            </a:extLst>
          </p:cNvPr>
          <p:cNvGrpSpPr/>
          <p:nvPr/>
        </p:nvGrpSpPr>
        <p:grpSpPr>
          <a:xfrm>
            <a:off x="4287504" y="4462188"/>
            <a:ext cx="2667000" cy="1519237"/>
            <a:chOff x="3209925" y="4376738"/>
            <a:chExt cx="2667000" cy="1519237"/>
          </a:xfrm>
        </p:grpSpPr>
        <p:sp>
          <p:nvSpPr>
            <p:cNvPr id="41" name="Fanout::line-28">
              <a:extLst>
                <a:ext uri="{FF2B5EF4-FFF2-40B4-BE49-F238E27FC236}">
                  <a16:creationId xmlns:a16="http://schemas.microsoft.com/office/drawing/2014/main" id="{DE95A944-0C90-4402-8EEE-52996D2B8A47}"/>
                </a:ext>
              </a:extLst>
            </p:cNvPr>
            <p:cNvSpPr>
              <a:spLocks/>
            </p:cNvSpPr>
            <p:nvPr/>
          </p:nvSpPr>
          <p:spPr>
            <a:xfrm>
              <a:off x="3429000" y="4476750"/>
              <a:ext cx="2238375" cy="0"/>
            </a:xfrm>
            <a:prstGeom prst="line">
              <a:avLst/>
            </a:prstGeom>
            <a:noFill/>
            <a:ln w="17145">
              <a:solidFill>
                <a:srgbClr val="444444"/>
              </a:solidFill>
            </a:ln>
          </p:spPr>
          <p:txBody>
            <a:bodyPr/>
            <a:lstStyle/>
            <a:p>
              <a:endParaRPr lang="en-US"/>
            </a:p>
          </p:txBody>
        </p:sp>
        <p:sp>
          <p:nvSpPr>
            <p:cNvPr id="42" name="Fanout::line-29">
              <a:extLst>
                <a:ext uri="{FF2B5EF4-FFF2-40B4-BE49-F238E27FC236}">
                  <a16:creationId xmlns:a16="http://schemas.microsoft.com/office/drawing/2014/main" id="{68E53590-57D6-B034-1735-7F975DDE7498}"/>
                </a:ext>
              </a:extLst>
            </p:cNvPr>
            <p:cNvSpPr>
              <a:spLocks/>
            </p:cNvSpPr>
            <p:nvPr/>
          </p:nvSpPr>
          <p:spPr>
            <a:xfrm>
              <a:off x="3429000" y="4743450"/>
              <a:ext cx="2238375" cy="0"/>
            </a:xfrm>
            <a:prstGeom prst="line">
              <a:avLst/>
            </a:prstGeom>
            <a:noFill/>
            <a:ln w="17145">
              <a:solidFill>
                <a:srgbClr val="444444"/>
              </a:solidFill>
            </a:ln>
          </p:spPr>
          <p:txBody>
            <a:bodyPr/>
            <a:lstStyle/>
            <a:p>
              <a:endParaRPr lang="en-US"/>
            </a:p>
          </p:txBody>
        </p:sp>
        <p:sp>
          <p:nvSpPr>
            <p:cNvPr id="43" name="Fanout::line-30">
              <a:extLst>
                <a:ext uri="{FF2B5EF4-FFF2-40B4-BE49-F238E27FC236}">
                  <a16:creationId xmlns:a16="http://schemas.microsoft.com/office/drawing/2014/main" id="{294DB032-94D2-69E3-69DA-6D3F183B4121}"/>
                </a:ext>
              </a:extLst>
            </p:cNvPr>
            <p:cNvSpPr>
              <a:spLocks/>
            </p:cNvSpPr>
            <p:nvPr/>
          </p:nvSpPr>
          <p:spPr>
            <a:xfrm>
              <a:off x="3429000" y="5010150"/>
              <a:ext cx="2238375" cy="0"/>
            </a:xfrm>
            <a:prstGeom prst="line">
              <a:avLst/>
            </a:prstGeom>
            <a:noFill/>
            <a:ln w="17145">
              <a:solidFill>
                <a:srgbClr val="444444"/>
              </a:solidFill>
            </a:ln>
          </p:spPr>
          <p:txBody>
            <a:bodyPr/>
            <a:lstStyle/>
            <a:p>
              <a:endParaRPr lang="en-US"/>
            </a:p>
          </p:txBody>
        </p:sp>
        <p:sp>
          <p:nvSpPr>
            <p:cNvPr id="44" name="Fanout::line-31">
              <a:extLst>
                <a:ext uri="{FF2B5EF4-FFF2-40B4-BE49-F238E27FC236}">
                  <a16:creationId xmlns:a16="http://schemas.microsoft.com/office/drawing/2014/main" id="{2D17FB82-E972-963E-C8F2-69A9B52855AF}"/>
                </a:ext>
              </a:extLst>
            </p:cNvPr>
            <p:cNvSpPr>
              <a:spLocks/>
            </p:cNvSpPr>
            <p:nvPr/>
          </p:nvSpPr>
          <p:spPr>
            <a:xfrm>
              <a:off x="3429000" y="5276850"/>
              <a:ext cx="2238375" cy="0"/>
            </a:xfrm>
            <a:prstGeom prst="line">
              <a:avLst/>
            </a:prstGeom>
            <a:noFill/>
            <a:ln w="17145">
              <a:solidFill>
                <a:srgbClr val="444444"/>
              </a:solidFill>
            </a:ln>
          </p:spPr>
          <p:txBody>
            <a:bodyPr/>
            <a:lstStyle/>
            <a:p>
              <a:endParaRPr lang="en-US"/>
            </a:p>
          </p:txBody>
        </p:sp>
        <p:sp>
          <p:nvSpPr>
            <p:cNvPr id="45" name="Fanout::gate-32">
              <a:extLst>
                <a:ext uri="{FF2B5EF4-FFF2-40B4-BE49-F238E27FC236}">
                  <a16:creationId xmlns:a16="http://schemas.microsoft.com/office/drawing/2014/main" id="{6970D520-7754-250C-E7F8-084BB71AC3FA}"/>
                </a:ext>
              </a:extLst>
            </p:cNvPr>
            <p:cNvSpPr>
              <a:spLocks/>
            </p:cNvSpPr>
            <p:nvPr/>
          </p:nvSpPr>
          <p:spPr>
            <a:xfrm>
              <a:off x="3643313" y="4376738"/>
              <a:ext cx="219075" cy="200025"/>
            </a:xfrm>
            <a:prstGeom prst="rect">
              <a:avLst/>
            </a:prstGeom>
            <a:solidFill>
              <a:srgbClr val="DCE6F6"/>
            </a:solidFill>
            <a:ln w="16193">
              <a:solidFill>
                <a:srgbClr val="4472C4"/>
              </a:solidFill>
            </a:ln>
          </p:spPr>
          <p:txBody>
            <a:bodyPr/>
            <a:lstStyle/>
            <a:p>
              <a:endParaRPr lang="en-US"/>
            </a:p>
          </p:txBody>
        </p:sp>
        <p:sp>
          <p:nvSpPr>
            <p:cNvPr id="46" name="Fanout::gate-33">
              <a:extLst>
                <a:ext uri="{FF2B5EF4-FFF2-40B4-BE49-F238E27FC236}">
                  <a16:creationId xmlns:a16="http://schemas.microsoft.com/office/drawing/2014/main" id="{853D3911-C2CF-4CC9-B8D6-4D58D22D2DAC}"/>
                </a:ext>
              </a:extLst>
            </p:cNvPr>
            <p:cNvSpPr>
              <a:spLocks/>
            </p:cNvSpPr>
            <p:nvPr/>
          </p:nvSpPr>
          <p:spPr>
            <a:xfrm>
              <a:off x="5148263" y="4643438"/>
              <a:ext cx="219075" cy="200025"/>
            </a:xfrm>
            <a:prstGeom prst="rect">
              <a:avLst/>
            </a:prstGeom>
            <a:solidFill>
              <a:srgbClr val="DCE6F6"/>
            </a:solidFill>
            <a:ln w="16193">
              <a:solidFill>
                <a:srgbClr val="4472C4"/>
              </a:solidFill>
            </a:ln>
          </p:spPr>
          <p:txBody>
            <a:bodyPr/>
            <a:lstStyle/>
            <a:p>
              <a:endParaRPr lang="en-US"/>
            </a:p>
          </p:txBody>
        </p:sp>
        <p:sp>
          <p:nvSpPr>
            <p:cNvPr id="47" name="Fanout::gate-34">
              <a:extLst>
                <a:ext uri="{FF2B5EF4-FFF2-40B4-BE49-F238E27FC236}">
                  <a16:creationId xmlns:a16="http://schemas.microsoft.com/office/drawing/2014/main" id="{16B3C8CF-90C0-2C4A-4C00-D10C4C78CDC8}"/>
                </a:ext>
              </a:extLst>
            </p:cNvPr>
            <p:cNvSpPr>
              <a:spLocks/>
            </p:cNvSpPr>
            <p:nvPr/>
          </p:nvSpPr>
          <p:spPr>
            <a:xfrm>
              <a:off x="5148263" y="5176838"/>
              <a:ext cx="219075" cy="200025"/>
            </a:xfrm>
            <a:prstGeom prst="rect">
              <a:avLst/>
            </a:prstGeom>
            <a:solidFill>
              <a:srgbClr val="DCE6F6"/>
            </a:solidFill>
            <a:ln w="16193">
              <a:solidFill>
                <a:srgbClr val="4472C4"/>
              </a:solidFill>
            </a:ln>
          </p:spPr>
          <p:txBody>
            <a:bodyPr/>
            <a:lstStyle/>
            <a:p>
              <a:endParaRPr lang="en-US"/>
            </a:p>
          </p:txBody>
        </p:sp>
        <p:sp>
          <p:nvSpPr>
            <p:cNvPr id="48" name="Fanout::line-35">
              <a:extLst>
                <a:ext uri="{FF2B5EF4-FFF2-40B4-BE49-F238E27FC236}">
                  <a16:creationId xmlns:a16="http://schemas.microsoft.com/office/drawing/2014/main" id="{45CDFEB5-F498-3DD4-21D2-D2ED88871637}"/>
                </a:ext>
              </a:extLst>
            </p:cNvPr>
            <p:cNvSpPr>
              <a:spLocks/>
            </p:cNvSpPr>
            <p:nvPr/>
          </p:nvSpPr>
          <p:spPr>
            <a:xfrm>
              <a:off x="4543425" y="4476750"/>
              <a:ext cx="0" cy="800100"/>
            </a:xfrm>
            <a:prstGeom prst="line">
              <a:avLst/>
            </a:prstGeom>
            <a:noFill/>
            <a:ln w="20955">
              <a:solidFill>
                <a:srgbClr val="4472C4"/>
              </a:solidFill>
            </a:ln>
          </p:spPr>
          <p:txBody>
            <a:bodyPr/>
            <a:lstStyle/>
            <a:p>
              <a:endParaRPr lang="en-US"/>
            </a:p>
          </p:txBody>
        </p:sp>
        <p:sp>
          <p:nvSpPr>
            <p:cNvPr id="49" name="Fanout::ellipse-36">
              <a:extLst>
                <a:ext uri="{FF2B5EF4-FFF2-40B4-BE49-F238E27FC236}">
                  <a16:creationId xmlns:a16="http://schemas.microsoft.com/office/drawing/2014/main" id="{CD9B889E-FD10-85DB-0BA4-DA065D0884F9}"/>
                </a:ext>
              </a:extLst>
            </p:cNvPr>
            <p:cNvSpPr>
              <a:spLocks/>
            </p:cNvSpPr>
            <p:nvPr/>
          </p:nvSpPr>
          <p:spPr>
            <a:xfrm>
              <a:off x="4495800" y="4429125"/>
              <a:ext cx="95250" cy="95250"/>
            </a:xfrm>
            <a:prstGeom prst="ellipse">
              <a:avLst/>
            </a:prstGeom>
            <a:solidFill>
              <a:srgbClr val="4472C4"/>
            </a:solidFill>
            <a:ln w="9525">
              <a:solidFill>
                <a:srgbClr val="4472C4"/>
              </a:solidFill>
            </a:ln>
          </p:spPr>
          <p:txBody>
            <a:bodyPr/>
            <a:lstStyle/>
            <a:p>
              <a:endParaRPr lang="en-US"/>
            </a:p>
          </p:txBody>
        </p:sp>
        <p:sp>
          <p:nvSpPr>
            <p:cNvPr id="50" name="Fanout::ellipse-37">
              <a:extLst>
                <a:ext uri="{FF2B5EF4-FFF2-40B4-BE49-F238E27FC236}">
                  <a16:creationId xmlns:a16="http://schemas.microsoft.com/office/drawing/2014/main" id="{AD942138-4087-3EAA-3B2E-2252D62CF868}"/>
                </a:ext>
              </a:extLst>
            </p:cNvPr>
            <p:cNvSpPr>
              <a:spLocks/>
            </p:cNvSpPr>
            <p:nvPr/>
          </p:nvSpPr>
          <p:spPr>
            <a:xfrm>
              <a:off x="4467225" y="4667250"/>
              <a:ext cx="152400" cy="152400"/>
            </a:xfrm>
            <a:prstGeom prst="ellipse">
              <a:avLst/>
            </a:prstGeom>
            <a:solidFill>
              <a:srgbClr val="FFFFFF"/>
            </a:solidFill>
            <a:ln w="18098">
              <a:solidFill>
                <a:srgbClr val="4472C4"/>
              </a:solidFill>
            </a:ln>
          </p:spPr>
          <p:txBody>
            <a:bodyPr/>
            <a:lstStyle/>
            <a:p>
              <a:endParaRPr lang="en-US"/>
            </a:p>
          </p:txBody>
        </p:sp>
        <p:sp>
          <p:nvSpPr>
            <p:cNvPr id="51" name="Fanout::line-38">
              <a:extLst>
                <a:ext uri="{FF2B5EF4-FFF2-40B4-BE49-F238E27FC236}">
                  <a16:creationId xmlns:a16="http://schemas.microsoft.com/office/drawing/2014/main" id="{1F67FB78-61B7-6D9B-7807-61BEA72BB437}"/>
                </a:ext>
              </a:extLst>
            </p:cNvPr>
            <p:cNvSpPr>
              <a:spLocks/>
            </p:cNvSpPr>
            <p:nvPr/>
          </p:nvSpPr>
          <p:spPr>
            <a:xfrm>
              <a:off x="4486275" y="4743450"/>
              <a:ext cx="114300" cy="0"/>
            </a:xfrm>
            <a:prstGeom prst="line">
              <a:avLst/>
            </a:prstGeom>
            <a:noFill/>
            <a:ln w="15240">
              <a:solidFill>
                <a:srgbClr val="4472C4"/>
              </a:solidFill>
            </a:ln>
          </p:spPr>
          <p:txBody>
            <a:bodyPr/>
            <a:lstStyle/>
            <a:p>
              <a:endParaRPr lang="en-US"/>
            </a:p>
          </p:txBody>
        </p:sp>
        <p:sp>
          <p:nvSpPr>
            <p:cNvPr id="52" name="Fanout::line-39">
              <a:extLst>
                <a:ext uri="{FF2B5EF4-FFF2-40B4-BE49-F238E27FC236}">
                  <a16:creationId xmlns:a16="http://schemas.microsoft.com/office/drawing/2014/main" id="{44210ED5-4A44-3493-13E3-9BA5ED6C3376}"/>
                </a:ext>
              </a:extLst>
            </p:cNvPr>
            <p:cNvSpPr>
              <a:spLocks/>
            </p:cNvSpPr>
            <p:nvPr/>
          </p:nvSpPr>
          <p:spPr>
            <a:xfrm>
              <a:off x="4543425" y="4686300"/>
              <a:ext cx="0" cy="114300"/>
            </a:xfrm>
            <a:prstGeom prst="line">
              <a:avLst/>
            </a:prstGeom>
            <a:noFill/>
            <a:ln w="15240">
              <a:solidFill>
                <a:srgbClr val="4472C4"/>
              </a:solidFill>
            </a:ln>
          </p:spPr>
          <p:txBody>
            <a:bodyPr/>
            <a:lstStyle/>
            <a:p>
              <a:endParaRPr lang="en-US"/>
            </a:p>
          </p:txBody>
        </p:sp>
        <p:sp>
          <p:nvSpPr>
            <p:cNvPr id="53" name="Fanout::ellipse-40">
              <a:extLst>
                <a:ext uri="{FF2B5EF4-FFF2-40B4-BE49-F238E27FC236}">
                  <a16:creationId xmlns:a16="http://schemas.microsoft.com/office/drawing/2014/main" id="{3659C84B-979F-6E6F-EDC7-B1537B01DF60}"/>
                </a:ext>
              </a:extLst>
            </p:cNvPr>
            <p:cNvSpPr>
              <a:spLocks/>
            </p:cNvSpPr>
            <p:nvPr/>
          </p:nvSpPr>
          <p:spPr>
            <a:xfrm>
              <a:off x="4467225" y="4933950"/>
              <a:ext cx="152400" cy="152400"/>
            </a:xfrm>
            <a:prstGeom prst="ellipse">
              <a:avLst/>
            </a:prstGeom>
            <a:solidFill>
              <a:srgbClr val="FFFFFF"/>
            </a:solidFill>
            <a:ln w="18098">
              <a:solidFill>
                <a:srgbClr val="4472C4"/>
              </a:solidFill>
            </a:ln>
          </p:spPr>
          <p:txBody>
            <a:bodyPr/>
            <a:lstStyle/>
            <a:p>
              <a:endParaRPr lang="en-US"/>
            </a:p>
          </p:txBody>
        </p:sp>
        <p:sp>
          <p:nvSpPr>
            <p:cNvPr id="54" name="Fanout::line-41">
              <a:extLst>
                <a:ext uri="{FF2B5EF4-FFF2-40B4-BE49-F238E27FC236}">
                  <a16:creationId xmlns:a16="http://schemas.microsoft.com/office/drawing/2014/main" id="{9A47E66C-8A1C-FC0D-30C6-9FAD059EDABD}"/>
                </a:ext>
              </a:extLst>
            </p:cNvPr>
            <p:cNvSpPr>
              <a:spLocks/>
            </p:cNvSpPr>
            <p:nvPr/>
          </p:nvSpPr>
          <p:spPr>
            <a:xfrm>
              <a:off x="4486275" y="5010150"/>
              <a:ext cx="114300" cy="0"/>
            </a:xfrm>
            <a:prstGeom prst="line">
              <a:avLst/>
            </a:prstGeom>
            <a:noFill/>
            <a:ln w="15240">
              <a:solidFill>
                <a:srgbClr val="4472C4"/>
              </a:solidFill>
            </a:ln>
          </p:spPr>
          <p:txBody>
            <a:bodyPr/>
            <a:lstStyle/>
            <a:p>
              <a:endParaRPr lang="en-US"/>
            </a:p>
          </p:txBody>
        </p:sp>
        <p:sp>
          <p:nvSpPr>
            <p:cNvPr id="55" name="Fanout::line-42">
              <a:extLst>
                <a:ext uri="{FF2B5EF4-FFF2-40B4-BE49-F238E27FC236}">
                  <a16:creationId xmlns:a16="http://schemas.microsoft.com/office/drawing/2014/main" id="{347A2DED-9FF1-ED79-07D2-3A375F2A51DE}"/>
                </a:ext>
              </a:extLst>
            </p:cNvPr>
            <p:cNvSpPr>
              <a:spLocks/>
            </p:cNvSpPr>
            <p:nvPr/>
          </p:nvSpPr>
          <p:spPr>
            <a:xfrm>
              <a:off x="4543425" y="4953000"/>
              <a:ext cx="0" cy="114300"/>
            </a:xfrm>
            <a:prstGeom prst="line">
              <a:avLst/>
            </a:prstGeom>
            <a:noFill/>
            <a:ln w="15240">
              <a:solidFill>
                <a:srgbClr val="4472C4"/>
              </a:solidFill>
            </a:ln>
          </p:spPr>
          <p:txBody>
            <a:bodyPr/>
            <a:lstStyle/>
            <a:p>
              <a:endParaRPr lang="en-US"/>
            </a:p>
          </p:txBody>
        </p:sp>
        <p:sp>
          <p:nvSpPr>
            <p:cNvPr id="56" name="Fanout::ellipse-43">
              <a:extLst>
                <a:ext uri="{FF2B5EF4-FFF2-40B4-BE49-F238E27FC236}">
                  <a16:creationId xmlns:a16="http://schemas.microsoft.com/office/drawing/2014/main" id="{A748BF12-C298-6029-C3F2-B713B3C6B7B2}"/>
                </a:ext>
              </a:extLst>
            </p:cNvPr>
            <p:cNvSpPr>
              <a:spLocks/>
            </p:cNvSpPr>
            <p:nvPr/>
          </p:nvSpPr>
          <p:spPr>
            <a:xfrm>
              <a:off x="4467225" y="5200650"/>
              <a:ext cx="152400" cy="152400"/>
            </a:xfrm>
            <a:prstGeom prst="ellipse">
              <a:avLst/>
            </a:prstGeom>
            <a:solidFill>
              <a:srgbClr val="FFFFFF"/>
            </a:solidFill>
            <a:ln w="18098">
              <a:solidFill>
                <a:srgbClr val="4472C4"/>
              </a:solidFill>
            </a:ln>
          </p:spPr>
          <p:txBody>
            <a:bodyPr/>
            <a:lstStyle/>
            <a:p>
              <a:endParaRPr lang="en-US"/>
            </a:p>
          </p:txBody>
        </p:sp>
        <p:sp>
          <p:nvSpPr>
            <p:cNvPr id="57" name="Fanout::line-44">
              <a:extLst>
                <a:ext uri="{FF2B5EF4-FFF2-40B4-BE49-F238E27FC236}">
                  <a16:creationId xmlns:a16="http://schemas.microsoft.com/office/drawing/2014/main" id="{5520C488-20B8-8751-4C10-FD4AEE4E9230}"/>
                </a:ext>
              </a:extLst>
            </p:cNvPr>
            <p:cNvSpPr>
              <a:spLocks/>
            </p:cNvSpPr>
            <p:nvPr/>
          </p:nvSpPr>
          <p:spPr>
            <a:xfrm>
              <a:off x="4486275" y="5276850"/>
              <a:ext cx="114300" cy="0"/>
            </a:xfrm>
            <a:prstGeom prst="line">
              <a:avLst/>
            </a:prstGeom>
            <a:noFill/>
            <a:ln w="15240">
              <a:solidFill>
                <a:srgbClr val="4472C4"/>
              </a:solidFill>
            </a:ln>
          </p:spPr>
          <p:txBody>
            <a:bodyPr/>
            <a:lstStyle/>
            <a:p>
              <a:endParaRPr lang="en-US"/>
            </a:p>
          </p:txBody>
        </p:sp>
        <p:sp>
          <p:nvSpPr>
            <p:cNvPr id="58" name="Fanout::line-45">
              <a:extLst>
                <a:ext uri="{FF2B5EF4-FFF2-40B4-BE49-F238E27FC236}">
                  <a16:creationId xmlns:a16="http://schemas.microsoft.com/office/drawing/2014/main" id="{24372DA1-3BC3-7EEC-FC6A-DC393F3E9E3A}"/>
                </a:ext>
              </a:extLst>
            </p:cNvPr>
            <p:cNvSpPr>
              <a:spLocks/>
            </p:cNvSpPr>
            <p:nvPr/>
          </p:nvSpPr>
          <p:spPr>
            <a:xfrm>
              <a:off x="4543425" y="5219700"/>
              <a:ext cx="0" cy="114300"/>
            </a:xfrm>
            <a:prstGeom prst="line">
              <a:avLst/>
            </a:prstGeom>
            <a:noFill/>
            <a:ln w="15240">
              <a:solidFill>
                <a:srgbClr val="4472C4"/>
              </a:solidFill>
            </a:ln>
          </p:spPr>
          <p:txBody>
            <a:bodyPr/>
            <a:lstStyle/>
            <a:p>
              <a:endParaRPr lang="en-US"/>
            </a:p>
          </p:txBody>
        </p:sp>
        <p:sp>
          <p:nvSpPr>
            <p:cNvPr id="59" name="Fanout::label-46">
              <a:extLst>
                <a:ext uri="{FF2B5EF4-FFF2-40B4-BE49-F238E27FC236}">
                  <a16:creationId xmlns:a16="http://schemas.microsoft.com/office/drawing/2014/main" id="{94A2971F-A11F-F729-0562-153ED2F0AEF0}"/>
                </a:ext>
              </a:extLst>
            </p:cNvPr>
            <p:cNvSpPr>
              <a:spLocks/>
            </p:cNvSpPr>
            <p:nvPr/>
          </p:nvSpPr>
          <p:spPr>
            <a:xfrm>
              <a:off x="3209925" y="5524500"/>
              <a:ext cx="266700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sz="2175" dirty="0">
                  <a:solidFill>
                    <a:srgbClr val="161616"/>
                  </a:solidFill>
                  <a:latin typeface="Calibri"/>
                  <a:ea typeface="Calibri"/>
                  <a:cs typeface="Calibri"/>
                </a:rPr>
                <a:t>QNC⁰ + Fanout</a:t>
              </a:r>
            </a:p>
          </p:txBody>
        </p:sp>
      </p:grpSp>
      <p:grpSp>
        <p:nvGrpSpPr>
          <p:cNvPr id="4" name="Group 3">
            <a:extLst>
              <a:ext uri="{FF2B5EF4-FFF2-40B4-BE49-F238E27FC236}">
                <a16:creationId xmlns:a16="http://schemas.microsoft.com/office/drawing/2014/main" id="{962FE00F-C11C-657F-7F7E-4DDB5B351AB5}"/>
              </a:ext>
            </a:extLst>
          </p:cNvPr>
          <p:cNvGrpSpPr/>
          <p:nvPr/>
        </p:nvGrpSpPr>
        <p:grpSpPr>
          <a:xfrm>
            <a:off x="8257308" y="1630580"/>
            <a:ext cx="3276600" cy="1847850"/>
            <a:chOff x="7747164" y="1685925"/>
            <a:chExt cx="3276600" cy="1847850"/>
          </a:xfrm>
        </p:grpSpPr>
        <p:sp>
          <p:nvSpPr>
            <p:cNvPr id="61" name="Dynamic::line-47">
              <a:extLst>
                <a:ext uri="{FF2B5EF4-FFF2-40B4-BE49-F238E27FC236}">
                  <a16:creationId xmlns:a16="http://schemas.microsoft.com/office/drawing/2014/main" id="{92FA0994-72A6-2B0C-1142-DAB1DC99ECD4}"/>
                </a:ext>
              </a:extLst>
            </p:cNvPr>
            <p:cNvSpPr>
              <a:spLocks/>
            </p:cNvSpPr>
            <p:nvPr/>
          </p:nvSpPr>
          <p:spPr>
            <a:xfrm>
              <a:off x="7918614" y="2114550"/>
              <a:ext cx="1133475" cy="0"/>
            </a:xfrm>
            <a:prstGeom prst="line">
              <a:avLst/>
            </a:prstGeom>
            <a:noFill/>
            <a:ln w="17145">
              <a:solidFill>
                <a:srgbClr val="444444"/>
              </a:solidFill>
            </a:ln>
          </p:spPr>
          <p:txBody>
            <a:bodyPr/>
            <a:lstStyle/>
            <a:p>
              <a:endParaRPr lang="en-US"/>
            </a:p>
          </p:txBody>
        </p:sp>
        <p:sp>
          <p:nvSpPr>
            <p:cNvPr id="62" name="Dynamic::line-48">
              <a:extLst>
                <a:ext uri="{FF2B5EF4-FFF2-40B4-BE49-F238E27FC236}">
                  <a16:creationId xmlns:a16="http://schemas.microsoft.com/office/drawing/2014/main" id="{BB54E889-DA27-BEC1-9E10-D904619463E8}"/>
                </a:ext>
              </a:extLst>
            </p:cNvPr>
            <p:cNvSpPr>
              <a:spLocks/>
            </p:cNvSpPr>
            <p:nvPr/>
          </p:nvSpPr>
          <p:spPr>
            <a:xfrm>
              <a:off x="7918614" y="2381250"/>
              <a:ext cx="1133475" cy="0"/>
            </a:xfrm>
            <a:prstGeom prst="line">
              <a:avLst/>
            </a:prstGeom>
            <a:noFill/>
            <a:ln w="17145">
              <a:solidFill>
                <a:srgbClr val="444444"/>
              </a:solidFill>
            </a:ln>
          </p:spPr>
          <p:txBody>
            <a:bodyPr/>
            <a:lstStyle/>
            <a:p>
              <a:endParaRPr lang="en-US"/>
            </a:p>
          </p:txBody>
        </p:sp>
        <p:sp>
          <p:nvSpPr>
            <p:cNvPr id="63" name="Dynamic::line-49">
              <a:extLst>
                <a:ext uri="{FF2B5EF4-FFF2-40B4-BE49-F238E27FC236}">
                  <a16:creationId xmlns:a16="http://schemas.microsoft.com/office/drawing/2014/main" id="{094832BC-A2FD-4EB8-6EA4-B5EAEDE47D6E}"/>
                </a:ext>
              </a:extLst>
            </p:cNvPr>
            <p:cNvSpPr>
              <a:spLocks/>
            </p:cNvSpPr>
            <p:nvPr/>
          </p:nvSpPr>
          <p:spPr>
            <a:xfrm>
              <a:off x="7918614" y="2647950"/>
              <a:ext cx="2857500" cy="0"/>
            </a:xfrm>
            <a:prstGeom prst="line">
              <a:avLst/>
            </a:prstGeom>
            <a:noFill/>
            <a:ln w="17145">
              <a:solidFill>
                <a:srgbClr val="444444"/>
              </a:solidFill>
            </a:ln>
          </p:spPr>
          <p:txBody>
            <a:bodyPr/>
            <a:lstStyle/>
            <a:p>
              <a:endParaRPr lang="en-US"/>
            </a:p>
          </p:txBody>
        </p:sp>
        <p:sp>
          <p:nvSpPr>
            <p:cNvPr id="64" name="Dynamic::line-50">
              <a:extLst>
                <a:ext uri="{FF2B5EF4-FFF2-40B4-BE49-F238E27FC236}">
                  <a16:creationId xmlns:a16="http://schemas.microsoft.com/office/drawing/2014/main" id="{09C9715E-A779-1654-3FB7-925277ABA4E2}"/>
                </a:ext>
              </a:extLst>
            </p:cNvPr>
            <p:cNvSpPr>
              <a:spLocks/>
            </p:cNvSpPr>
            <p:nvPr/>
          </p:nvSpPr>
          <p:spPr>
            <a:xfrm>
              <a:off x="7918614" y="2914650"/>
              <a:ext cx="2857500" cy="0"/>
            </a:xfrm>
            <a:prstGeom prst="line">
              <a:avLst/>
            </a:prstGeom>
            <a:noFill/>
            <a:ln w="17145">
              <a:solidFill>
                <a:srgbClr val="444444"/>
              </a:solidFill>
            </a:ln>
          </p:spPr>
          <p:txBody>
            <a:bodyPr/>
            <a:lstStyle/>
            <a:p>
              <a:endParaRPr lang="en-US"/>
            </a:p>
          </p:txBody>
        </p:sp>
        <p:sp>
          <p:nvSpPr>
            <p:cNvPr id="65" name="Dynamic::gate-51">
              <a:extLst>
                <a:ext uri="{FF2B5EF4-FFF2-40B4-BE49-F238E27FC236}">
                  <a16:creationId xmlns:a16="http://schemas.microsoft.com/office/drawing/2014/main" id="{1FDF009E-A930-AA71-BE9E-513DC5D1421D}"/>
                </a:ext>
              </a:extLst>
            </p:cNvPr>
            <p:cNvSpPr>
              <a:spLocks/>
            </p:cNvSpPr>
            <p:nvPr/>
          </p:nvSpPr>
          <p:spPr>
            <a:xfrm>
              <a:off x="8123402" y="2014538"/>
              <a:ext cx="219075" cy="200025"/>
            </a:xfrm>
            <a:prstGeom prst="rect">
              <a:avLst/>
            </a:prstGeom>
            <a:solidFill>
              <a:srgbClr val="DCE6F6"/>
            </a:solidFill>
            <a:ln w="16193">
              <a:solidFill>
                <a:srgbClr val="4472C4"/>
              </a:solidFill>
            </a:ln>
          </p:spPr>
          <p:txBody>
            <a:bodyPr/>
            <a:lstStyle/>
            <a:p>
              <a:endParaRPr lang="en-US"/>
            </a:p>
          </p:txBody>
        </p:sp>
        <p:sp>
          <p:nvSpPr>
            <p:cNvPr id="66" name="Dynamic::gate-52">
              <a:extLst>
                <a:ext uri="{FF2B5EF4-FFF2-40B4-BE49-F238E27FC236}">
                  <a16:creationId xmlns:a16="http://schemas.microsoft.com/office/drawing/2014/main" id="{0548A67C-49D5-0DB3-9E80-8DE78C93B90B}"/>
                </a:ext>
              </a:extLst>
            </p:cNvPr>
            <p:cNvSpPr>
              <a:spLocks/>
            </p:cNvSpPr>
            <p:nvPr/>
          </p:nvSpPr>
          <p:spPr>
            <a:xfrm>
              <a:off x="8123402" y="2547938"/>
              <a:ext cx="219075" cy="200025"/>
            </a:xfrm>
            <a:prstGeom prst="rect">
              <a:avLst/>
            </a:prstGeom>
            <a:solidFill>
              <a:srgbClr val="DCE6F6"/>
            </a:solidFill>
            <a:ln w="16193">
              <a:solidFill>
                <a:srgbClr val="4472C4"/>
              </a:solidFill>
            </a:ln>
          </p:spPr>
          <p:txBody>
            <a:bodyPr/>
            <a:lstStyle/>
            <a:p>
              <a:endParaRPr lang="en-US"/>
            </a:p>
          </p:txBody>
        </p:sp>
        <p:sp>
          <p:nvSpPr>
            <p:cNvPr id="67" name="Dynamic::gate-53">
              <a:extLst>
                <a:ext uri="{FF2B5EF4-FFF2-40B4-BE49-F238E27FC236}">
                  <a16:creationId xmlns:a16="http://schemas.microsoft.com/office/drawing/2014/main" id="{AF154DE5-7766-7CF2-9380-2BA5776A2C22}"/>
                </a:ext>
              </a:extLst>
            </p:cNvPr>
            <p:cNvSpPr>
              <a:spLocks/>
            </p:cNvSpPr>
            <p:nvPr/>
          </p:nvSpPr>
          <p:spPr>
            <a:xfrm>
              <a:off x="8494877" y="2552700"/>
              <a:ext cx="219075" cy="457200"/>
            </a:xfrm>
            <a:prstGeom prst="rect">
              <a:avLst/>
            </a:prstGeom>
            <a:solidFill>
              <a:srgbClr val="DCE6F6"/>
            </a:solidFill>
            <a:ln w="16193">
              <a:solidFill>
                <a:srgbClr val="4472C4"/>
              </a:solidFill>
            </a:ln>
          </p:spPr>
          <p:txBody>
            <a:bodyPr/>
            <a:lstStyle/>
            <a:p>
              <a:endParaRPr lang="en-US"/>
            </a:p>
          </p:txBody>
        </p:sp>
        <p:sp>
          <p:nvSpPr>
            <p:cNvPr id="68" name="Dynamic::line-54">
              <a:extLst>
                <a:ext uri="{FF2B5EF4-FFF2-40B4-BE49-F238E27FC236}">
                  <a16:creationId xmlns:a16="http://schemas.microsoft.com/office/drawing/2014/main" id="{9471B279-FA22-ACAE-611F-94E2E6C59202}"/>
                </a:ext>
              </a:extLst>
            </p:cNvPr>
            <p:cNvSpPr>
              <a:spLocks/>
            </p:cNvSpPr>
            <p:nvPr/>
          </p:nvSpPr>
          <p:spPr>
            <a:xfrm>
              <a:off x="9137814" y="2100263"/>
              <a:ext cx="152400" cy="0"/>
            </a:xfrm>
            <a:prstGeom prst="line">
              <a:avLst/>
            </a:prstGeom>
            <a:noFill/>
            <a:ln w="12383">
              <a:solidFill>
                <a:srgbClr val="548235"/>
              </a:solidFill>
            </a:ln>
          </p:spPr>
          <p:txBody>
            <a:bodyPr/>
            <a:lstStyle/>
            <a:p>
              <a:endParaRPr lang="en-US"/>
            </a:p>
          </p:txBody>
        </p:sp>
        <p:sp>
          <p:nvSpPr>
            <p:cNvPr id="69" name="Dynamic::line-55">
              <a:extLst>
                <a:ext uri="{FF2B5EF4-FFF2-40B4-BE49-F238E27FC236}">
                  <a16:creationId xmlns:a16="http://schemas.microsoft.com/office/drawing/2014/main" id="{A65ADB76-8194-1FA2-35DB-F480D73627B5}"/>
                </a:ext>
              </a:extLst>
            </p:cNvPr>
            <p:cNvSpPr>
              <a:spLocks/>
            </p:cNvSpPr>
            <p:nvPr/>
          </p:nvSpPr>
          <p:spPr>
            <a:xfrm>
              <a:off x="9137814" y="2128838"/>
              <a:ext cx="152400" cy="0"/>
            </a:xfrm>
            <a:prstGeom prst="line">
              <a:avLst/>
            </a:prstGeom>
            <a:noFill/>
            <a:ln w="12383">
              <a:solidFill>
                <a:srgbClr val="548235"/>
              </a:solidFill>
            </a:ln>
          </p:spPr>
          <p:txBody>
            <a:bodyPr/>
            <a:lstStyle/>
            <a:p>
              <a:endParaRPr lang="en-US"/>
            </a:p>
          </p:txBody>
        </p:sp>
        <p:sp>
          <p:nvSpPr>
            <p:cNvPr id="70" name="Dynamic::line-56">
              <a:extLst>
                <a:ext uri="{FF2B5EF4-FFF2-40B4-BE49-F238E27FC236}">
                  <a16:creationId xmlns:a16="http://schemas.microsoft.com/office/drawing/2014/main" id="{04A90ED9-BB33-09A8-15B4-4AF82ECB7AB9}"/>
                </a:ext>
              </a:extLst>
            </p:cNvPr>
            <p:cNvSpPr>
              <a:spLocks/>
            </p:cNvSpPr>
            <p:nvPr/>
          </p:nvSpPr>
          <p:spPr>
            <a:xfrm>
              <a:off x="9275927" y="1752600"/>
              <a:ext cx="0" cy="361950"/>
            </a:xfrm>
            <a:prstGeom prst="line">
              <a:avLst/>
            </a:prstGeom>
            <a:noFill/>
            <a:ln w="12383">
              <a:solidFill>
                <a:srgbClr val="548235"/>
              </a:solidFill>
            </a:ln>
          </p:spPr>
          <p:txBody>
            <a:bodyPr/>
            <a:lstStyle/>
            <a:p>
              <a:endParaRPr lang="en-US"/>
            </a:p>
          </p:txBody>
        </p:sp>
        <p:sp>
          <p:nvSpPr>
            <p:cNvPr id="71" name="Dynamic::line-57">
              <a:extLst>
                <a:ext uri="{FF2B5EF4-FFF2-40B4-BE49-F238E27FC236}">
                  <a16:creationId xmlns:a16="http://schemas.microsoft.com/office/drawing/2014/main" id="{6BC6317C-2700-3A51-83D2-B0AFC0AB632E}"/>
                </a:ext>
              </a:extLst>
            </p:cNvPr>
            <p:cNvSpPr>
              <a:spLocks/>
            </p:cNvSpPr>
            <p:nvPr/>
          </p:nvSpPr>
          <p:spPr>
            <a:xfrm>
              <a:off x="9304502" y="1752600"/>
              <a:ext cx="0" cy="361950"/>
            </a:xfrm>
            <a:prstGeom prst="line">
              <a:avLst/>
            </a:prstGeom>
            <a:noFill/>
            <a:ln w="12383">
              <a:solidFill>
                <a:srgbClr val="548235"/>
              </a:solidFill>
            </a:ln>
          </p:spPr>
          <p:txBody>
            <a:bodyPr/>
            <a:lstStyle/>
            <a:p>
              <a:endParaRPr lang="en-US"/>
            </a:p>
          </p:txBody>
        </p:sp>
        <p:sp>
          <p:nvSpPr>
            <p:cNvPr id="72" name="Dynamic::line-58">
              <a:extLst>
                <a:ext uri="{FF2B5EF4-FFF2-40B4-BE49-F238E27FC236}">
                  <a16:creationId xmlns:a16="http://schemas.microsoft.com/office/drawing/2014/main" id="{1F03DC83-C0BE-4412-200B-DAD983FE0F32}"/>
                </a:ext>
              </a:extLst>
            </p:cNvPr>
            <p:cNvSpPr>
              <a:spLocks/>
            </p:cNvSpPr>
            <p:nvPr/>
          </p:nvSpPr>
          <p:spPr>
            <a:xfrm>
              <a:off x="9290214" y="1738313"/>
              <a:ext cx="304800" cy="0"/>
            </a:xfrm>
            <a:prstGeom prst="line">
              <a:avLst/>
            </a:prstGeom>
            <a:noFill/>
            <a:ln w="12383">
              <a:solidFill>
                <a:srgbClr val="548235"/>
              </a:solidFill>
            </a:ln>
          </p:spPr>
          <p:txBody>
            <a:bodyPr/>
            <a:lstStyle/>
            <a:p>
              <a:endParaRPr lang="en-US"/>
            </a:p>
          </p:txBody>
        </p:sp>
        <p:sp>
          <p:nvSpPr>
            <p:cNvPr id="73" name="Dynamic::line-59">
              <a:extLst>
                <a:ext uri="{FF2B5EF4-FFF2-40B4-BE49-F238E27FC236}">
                  <a16:creationId xmlns:a16="http://schemas.microsoft.com/office/drawing/2014/main" id="{3D49305D-CCF4-AE73-3DA5-0BC42F7177E7}"/>
                </a:ext>
              </a:extLst>
            </p:cNvPr>
            <p:cNvSpPr>
              <a:spLocks/>
            </p:cNvSpPr>
            <p:nvPr/>
          </p:nvSpPr>
          <p:spPr>
            <a:xfrm>
              <a:off x="9290214" y="1766888"/>
              <a:ext cx="304800" cy="0"/>
            </a:xfrm>
            <a:prstGeom prst="line">
              <a:avLst/>
            </a:prstGeom>
            <a:noFill/>
            <a:ln w="12383">
              <a:solidFill>
                <a:srgbClr val="548235"/>
              </a:solidFill>
            </a:ln>
          </p:spPr>
          <p:txBody>
            <a:bodyPr/>
            <a:lstStyle/>
            <a:p>
              <a:endParaRPr lang="en-US"/>
            </a:p>
          </p:txBody>
        </p:sp>
        <p:sp>
          <p:nvSpPr>
            <p:cNvPr id="74" name="Dynamic::line-60">
              <a:extLst>
                <a:ext uri="{FF2B5EF4-FFF2-40B4-BE49-F238E27FC236}">
                  <a16:creationId xmlns:a16="http://schemas.microsoft.com/office/drawing/2014/main" id="{3BE9EDFE-9561-0F6D-7660-E860295975A9}"/>
                </a:ext>
              </a:extLst>
            </p:cNvPr>
            <p:cNvSpPr>
              <a:spLocks/>
            </p:cNvSpPr>
            <p:nvPr/>
          </p:nvSpPr>
          <p:spPr>
            <a:xfrm>
              <a:off x="9137814" y="2366963"/>
              <a:ext cx="295275" cy="0"/>
            </a:xfrm>
            <a:prstGeom prst="line">
              <a:avLst/>
            </a:prstGeom>
            <a:noFill/>
            <a:ln w="12383">
              <a:solidFill>
                <a:srgbClr val="548235"/>
              </a:solidFill>
            </a:ln>
          </p:spPr>
          <p:txBody>
            <a:bodyPr/>
            <a:lstStyle/>
            <a:p>
              <a:endParaRPr lang="en-US"/>
            </a:p>
          </p:txBody>
        </p:sp>
        <p:sp>
          <p:nvSpPr>
            <p:cNvPr id="75" name="Dynamic::line-61">
              <a:extLst>
                <a:ext uri="{FF2B5EF4-FFF2-40B4-BE49-F238E27FC236}">
                  <a16:creationId xmlns:a16="http://schemas.microsoft.com/office/drawing/2014/main" id="{EB6EC500-26EE-FF97-2A51-A51F2E52F2EA}"/>
                </a:ext>
              </a:extLst>
            </p:cNvPr>
            <p:cNvSpPr>
              <a:spLocks/>
            </p:cNvSpPr>
            <p:nvPr/>
          </p:nvSpPr>
          <p:spPr>
            <a:xfrm>
              <a:off x="9137814" y="2395538"/>
              <a:ext cx="295275" cy="0"/>
            </a:xfrm>
            <a:prstGeom prst="line">
              <a:avLst/>
            </a:prstGeom>
            <a:noFill/>
            <a:ln w="12383">
              <a:solidFill>
                <a:srgbClr val="548235"/>
              </a:solidFill>
            </a:ln>
          </p:spPr>
          <p:txBody>
            <a:bodyPr/>
            <a:lstStyle/>
            <a:p>
              <a:endParaRPr lang="en-US"/>
            </a:p>
          </p:txBody>
        </p:sp>
        <p:sp>
          <p:nvSpPr>
            <p:cNvPr id="76" name="Dynamic::line-62">
              <a:extLst>
                <a:ext uri="{FF2B5EF4-FFF2-40B4-BE49-F238E27FC236}">
                  <a16:creationId xmlns:a16="http://schemas.microsoft.com/office/drawing/2014/main" id="{8FAFE91C-3465-9971-5591-78E721D8C135}"/>
                </a:ext>
              </a:extLst>
            </p:cNvPr>
            <p:cNvSpPr>
              <a:spLocks/>
            </p:cNvSpPr>
            <p:nvPr/>
          </p:nvSpPr>
          <p:spPr>
            <a:xfrm>
              <a:off x="9418802" y="1866900"/>
              <a:ext cx="0" cy="514350"/>
            </a:xfrm>
            <a:prstGeom prst="line">
              <a:avLst/>
            </a:prstGeom>
            <a:noFill/>
            <a:ln w="12383">
              <a:solidFill>
                <a:srgbClr val="548235"/>
              </a:solidFill>
            </a:ln>
          </p:spPr>
          <p:txBody>
            <a:bodyPr/>
            <a:lstStyle/>
            <a:p>
              <a:endParaRPr lang="en-US"/>
            </a:p>
          </p:txBody>
        </p:sp>
        <p:sp>
          <p:nvSpPr>
            <p:cNvPr id="77" name="Dynamic::line-63">
              <a:extLst>
                <a:ext uri="{FF2B5EF4-FFF2-40B4-BE49-F238E27FC236}">
                  <a16:creationId xmlns:a16="http://schemas.microsoft.com/office/drawing/2014/main" id="{F3D6856F-E909-7934-43FF-9FEACC5B9C72}"/>
                </a:ext>
              </a:extLst>
            </p:cNvPr>
            <p:cNvSpPr>
              <a:spLocks/>
            </p:cNvSpPr>
            <p:nvPr/>
          </p:nvSpPr>
          <p:spPr>
            <a:xfrm>
              <a:off x="9447377" y="1866900"/>
              <a:ext cx="0" cy="514350"/>
            </a:xfrm>
            <a:prstGeom prst="line">
              <a:avLst/>
            </a:prstGeom>
            <a:noFill/>
            <a:ln w="12383">
              <a:solidFill>
                <a:srgbClr val="548235"/>
              </a:solidFill>
            </a:ln>
          </p:spPr>
          <p:txBody>
            <a:bodyPr/>
            <a:lstStyle/>
            <a:p>
              <a:endParaRPr lang="en-US"/>
            </a:p>
          </p:txBody>
        </p:sp>
        <p:sp>
          <p:nvSpPr>
            <p:cNvPr id="78" name="Dynamic::line-64">
              <a:extLst>
                <a:ext uri="{FF2B5EF4-FFF2-40B4-BE49-F238E27FC236}">
                  <a16:creationId xmlns:a16="http://schemas.microsoft.com/office/drawing/2014/main" id="{9EBCB261-751F-AB07-2098-E389034339C9}"/>
                </a:ext>
              </a:extLst>
            </p:cNvPr>
            <p:cNvSpPr>
              <a:spLocks/>
            </p:cNvSpPr>
            <p:nvPr/>
          </p:nvSpPr>
          <p:spPr>
            <a:xfrm>
              <a:off x="9433089" y="1852613"/>
              <a:ext cx="161925" cy="0"/>
            </a:xfrm>
            <a:prstGeom prst="line">
              <a:avLst/>
            </a:prstGeom>
            <a:noFill/>
            <a:ln w="12383">
              <a:solidFill>
                <a:srgbClr val="548235"/>
              </a:solidFill>
            </a:ln>
          </p:spPr>
          <p:txBody>
            <a:bodyPr/>
            <a:lstStyle/>
            <a:p>
              <a:endParaRPr lang="en-US"/>
            </a:p>
          </p:txBody>
        </p:sp>
        <p:sp>
          <p:nvSpPr>
            <p:cNvPr id="79" name="Dynamic::line-65">
              <a:extLst>
                <a:ext uri="{FF2B5EF4-FFF2-40B4-BE49-F238E27FC236}">
                  <a16:creationId xmlns:a16="http://schemas.microsoft.com/office/drawing/2014/main" id="{CB263095-1E82-44C9-09E9-C7CDAF2915A5}"/>
                </a:ext>
              </a:extLst>
            </p:cNvPr>
            <p:cNvSpPr>
              <a:spLocks/>
            </p:cNvSpPr>
            <p:nvPr/>
          </p:nvSpPr>
          <p:spPr>
            <a:xfrm>
              <a:off x="9433089" y="1881188"/>
              <a:ext cx="161925" cy="0"/>
            </a:xfrm>
            <a:prstGeom prst="line">
              <a:avLst/>
            </a:prstGeom>
            <a:noFill/>
            <a:ln w="12383">
              <a:solidFill>
                <a:srgbClr val="548235"/>
              </a:solidFill>
            </a:ln>
          </p:spPr>
          <p:txBody>
            <a:bodyPr/>
            <a:lstStyle/>
            <a:p>
              <a:endParaRPr lang="en-US"/>
            </a:p>
          </p:txBody>
        </p:sp>
        <p:sp>
          <p:nvSpPr>
            <p:cNvPr id="80" name="Dynamic::line-66">
              <a:extLst>
                <a:ext uri="{FF2B5EF4-FFF2-40B4-BE49-F238E27FC236}">
                  <a16:creationId xmlns:a16="http://schemas.microsoft.com/office/drawing/2014/main" id="{0AEC01B1-B021-14EE-7E3F-A5A70337BA9E}"/>
                </a:ext>
              </a:extLst>
            </p:cNvPr>
            <p:cNvSpPr>
              <a:spLocks/>
            </p:cNvSpPr>
            <p:nvPr/>
          </p:nvSpPr>
          <p:spPr>
            <a:xfrm>
              <a:off x="9842664" y="1795463"/>
              <a:ext cx="571500" cy="0"/>
            </a:xfrm>
            <a:prstGeom prst="line">
              <a:avLst/>
            </a:prstGeom>
            <a:noFill/>
            <a:ln w="12383">
              <a:solidFill>
                <a:srgbClr val="548235"/>
              </a:solidFill>
            </a:ln>
          </p:spPr>
          <p:txBody>
            <a:bodyPr/>
            <a:lstStyle/>
            <a:p>
              <a:endParaRPr lang="en-US"/>
            </a:p>
          </p:txBody>
        </p:sp>
        <p:sp>
          <p:nvSpPr>
            <p:cNvPr id="81" name="Dynamic::line-67">
              <a:extLst>
                <a:ext uri="{FF2B5EF4-FFF2-40B4-BE49-F238E27FC236}">
                  <a16:creationId xmlns:a16="http://schemas.microsoft.com/office/drawing/2014/main" id="{BE5F920C-968A-5628-1449-9C2DE8165B09}"/>
                </a:ext>
              </a:extLst>
            </p:cNvPr>
            <p:cNvSpPr>
              <a:spLocks/>
            </p:cNvSpPr>
            <p:nvPr/>
          </p:nvSpPr>
          <p:spPr>
            <a:xfrm>
              <a:off x="9842664" y="1824038"/>
              <a:ext cx="571500" cy="0"/>
            </a:xfrm>
            <a:prstGeom prst="line">
              <a:avLst/>
            </a:prstGeom>
            <a:noFill/>
            <a:ln w="12383">
              <a:solidFill>
                <a:srgbClr val="548235"/>
              </a:solidFill>
            </a:ln>
          </p:spPr>
          <p:txBody>
            <a:bodyPr/>
            <a:lstStyle/>
            <a:p>
              <a:endParaRPr lang="en-US"/>
            </a:p>
          </p:txBody>
        </p:sp>
        <p:sp>
          <p:nvSpPr>
            <p:cNvPr id="82" name="Dynamic::line-68">
              <a:extLst>
                <a:ext uri="{FF2B5EF4-FFF2-40B4-BE49-F238E27FC236}">
                  <a16:creationId xmlns:a16="http://schemas.microsoft.com/office/drawing/2014/main" id="{17BDCAA4-37AA-13D4-32DD-4350F1CC2F26}"/>
                </a:ext>
              </a:extLst>
            </p:cNvPr>
            <p:cNvSpPr>
              <a:spLocks/>
            </p:cNvSpPr>
            <p:nvPr/>
          </p:nvSpPr>
          <p:spPr>
            <a:xfrm>
              <a:off x="10399877" y="1809750"/>
              <a:ext cx="0" cy="714375"/>
            </a:xfrm>
            <a:prstGeom prst="line">
              <a:avLst/>
            </a:prstGeom>
            <a:noFill/>
            <a:ln w="12383">
              <a:solidFill>
                <a:srgbClr val="548235"/>
              </a:solidFill>
            </a:ln>
          </p:spPr>
          <p:txBody>
            <a:bodyPr/>
            <a:lstStyle/>
            <a:p>
              <a:endParaRPr lang="en-US"/>
            </a:p>
          </p:txBody>
        </p:sp>
        <p:sp>
          <p:nvSpPr>
            <p:cNvPr id="83" name="Dynamic::line-69">
              <a:extLst>
                <a:ext uri="{FF2B5EF4-FFF2-40B4-BE49-F238E27FC236}">
                  <a16:creationId xmlns:a16="http://schemas.microsoft.com/office/drawing/2014/main" id="{623C2FFC-7575-E60F-0157-FC8FA83813C0}"/>
                </a:ext>
              </a:extLst>
            </p:cNvPr>
            <p:cNvSpPr>
              <a:spLocks/>
            </p:cNvSpPr>
            <p:nvPr/>
          </p:nvSpPr>
          <p:spPr>
            <a:xfrm>
              <a:off x="10428452" y="1809750"/>
              <a:ext cx="0" cy="714375"/>
            </a:xfrm>
            <a:prstGeom prst="line">
              <a:avLst/>
            </a:prstGeom>
            <a:noFill/>
            <a:ln w="12383">
              <a:solidFill>
                <a:srgbClr val="548235"/>
              </a:solidFill>
            </a:ln>
          </p:spPr>
          <p:txBody>
            <a:bodyPr/>
            <a:lstStyle/>
            <a:p>
              <a:endParaRPr lang="en-US"/>
            </a:p>
          </p:txBody>
        </p:sp>
        <p:sp>
          <p:nvSpPr>
            <p:cNvPr id="84" name="Dynamic::gate-70">
              <a:extLst>
                <a:ext uri="{FF2B5EF4-FFF2-40B4-BE49-F238E27FC236}">
                  <a16:creationId xmlns:a16="http://schemas.microsoft.com/office/drawing/2014/main" id="{5ADA0EAD-2015-EC88-435F-A392C2021C95}"/>
                </a:ext>
              </a:extLst>
            </p:cNvPr>
            <p:cNvSpPr>
              <a:spLocks/>
            </p:cNvSpPr>
            <p:nvPr/>
          </p:nvSpPr>
          <p:spPr>
            <a:xfrm>
              <a:off x="8866352" y="2000250"/>
              <a:ext cx="276225" cy="228600"/>
            </a:xfrm>
            <a:prstGeom prst="rect">
              <a:avLst/>
            </a:prstGeom>
            <a:solidFill>
              <a:srgbClr val="F4F4F4"/>
            </a:solidFill>
            <a:ln w="16193">
              <a:solidFill>
                <a:srgbClr val="60666D"/>
              </a:solidFill>
            </a:ln>
          </p:spPr>
          <p:txBody>
            <a:bodyPr/>
            <a:lstStyle/>
            <a:p>
              <a:endParaRPr lang="en-US"/>
            </a:p>
          </p:txBody>
        </p:sp>
        <p:sp>
          <p:nvSpPr>
            <p:cNvPr id="85" name="Dynamic::meter-arc-71">
              <a:extLst>
                <a:ext uri="{FF2B5EF4-FFF2-40B4-BE49-F238E27FC236}">
                  <a16:creationId xmlns:a16="http://schemas.microsoft.com/office/drawing/2014/main" id="{847DC1FD-B99F-9ADC-72A8-093881557EA6}"/>
                </a:ext>
              </a:extLst>
            </p:cNvPr>
            <p:cNvSpPr>
              <a:spLocks/>
            </p:cNvSpPr>
            <p:nvPr/>
          </p:nvSpPr>
          <p:spPr>
            <a:xfrm>
              <a:off x="8871114" y="2000250"/>
              <a:ext cx="266700" cy="228600"/>
            </a:xfrm>
            <a:custGeom>
              <a:avLst/>
              <a:gdLst/>
              <a:ahLst/>
              <a:cxnLst/>
              <a:rect l="0" t="0" r="0" b="0"/>
              <a:pathLst>
                <a:path w="266700" h="228600">
                  <a:moveTo>
                    <a:pt x="57150" y="161925"/>
                  </a:moveTo>
                  <a:lnTo>
                    <a:pt x="59746" y="142203"/>
                  </a:lnTo>
                  <a:lnTo>
                    <a:pt x="67359" y="123825"/>
                  </a:lnTo>
                  <a:lnTo>
                    <a:pt x="79468" y="108043"/>
                  </a:lnTo>
                  <a:lnTo>
                    <a:pt x="95250" y="95934"/>
                  </a:lnTo>
                  <a:lnTo>
                    <a:pt x="113628" y="88321"/>
                  </a:lnTo>
                  <a:lnTo>
                    <a:pt x="133350" y="85725"/>
                  </a:lnTo>
                  <a:lnTo>
                    <a:pt x="153072" y="88321"/>
                  </a:lnTo>
                  <a:lnTo>
                    <a:pt x="171450" y="95934"/>
                  </a:lnTo>
                  <a:lnTo>
                    <a:pt x="187232" y="108043"/>
                  </a:lnTo>
                  <a:lnTo>
                    <a:pt x="199341" y="123825"/>
                  </a:lnTo>
                  <a:lnTo>
                    <a:pt x="206954" y="142203"/>
                  </a:lnTo>
                  <a:lnTo>
                    <a:pt x="209550" y="161925"/>
                  </a:lnTo>
                </a:path>
              </a:pathLst>
            </a:custGeom>
            <a:noFill/>
            <a:ln w="12383">
              <a:solidFill>
                <a:srgbClr val="60666D"/>
              </a:solidFill>
            </a:ln>
          </p:spPr>
          <p:txBody>
            <a:bodyPr/>
            <a:lstStyle/>
            <a:p>
              <a:endParaRPr lang="en-US"/>
            </a:p>
          </p:txBody>
        </p:sp>
        <p:sp>
          <p:nvSpPr>
            <p:cNvPr id="86" name="Dynamic::line-72">
              <a:extLst>
                <a:ext uri="{FF2B5EF4-FFF2-40B4-BE49-F238E27FC236}">
                  <a16:creationId xmlns:a16="http://schemas.microsoft.com/office/drawing/2014/main" id="{12E1F716-5B39-C898-ACC5-7115DB130056}"/>
                </a:ext>
              </a:extLst>
            </p:cNvPr>
            <p:cNvSpPr>
              <a:spLocks/>
            </p:cNvSpPr>
            <p:nvPr/>
          </p:nvSpPr>
          <p:spPr>
            <a:xfrm flipV="1">
              <a:off x="9004464" y="2057400"/>
              <a:ext cx="57150" cy="104775"/>
            </a:xfrm>
            <a:prstGeom prst="line">
              <a:avLst/>
            </a:prstGeom>
            <a:noFill/>
            <a:ln w="13335">
              <a:solidFill>
                <a:srgbClr val="60666D"/>
              </a:solidFill>
            </a:ln>
          </p:spPr>
          <p:txBody>
            <a:bodyPr/>
            <a:lstStyle/>
            <a:p>
              <a:endParaRPr lang="en-US"/>
            </a:p>
          </p:txBody>
        </p:sp>
        <p:sp>
          <p:nvSpPr>
            <p:cNvPr id="87" name="Dynamic::ellipse-73">
              <a:extLst>
                <a:ext uri="{FF2B5EF4-FFF2-40B4-BE49-F238E27FC236}">
                  <a16:creationId xmlns:a16="http://schemas.microsoft.com/office/drawing/2014/main" id="{7FE700A1-70AA-EF53-8718-8EF02C319471}"/>
                </a:ext>
              </a:extLst>
            </p:cNvPr>
            <p:cNvSpPr>
              <a:spLocks/>
            </p:cNvSpPr>
            <p:nvPr/>
          </p:nvSpPr>
          <p:spPr>
            <a:xfrm>
              <a:off x="8992082" y="2149793"/>
              <a:ext cx="24765" cy="24765"/>
            </a:xfrm>
            <a:prstGeom prst="ellipse">
              <a:avLst/>
            </a:prstGeom>
            <a:solidFill>
              <a:srgbClr val="60666D"/>
            </a:solidFill>
            <a:ln w="9525">
              <a:solidFill>
                <a:srgbClr val="60666D"/>
              </a:solidFill>
            </a:ln>
          </p:spPr>
          <p:txBody>
            <a:bodyPr/>
            <a:lstStyle/>
            <a:p>
              <a:endParaRPr lang="en-US"/>
            </a:p>
          </p:txBody>
        </p:sp>
        <p:sp>
          <p:nvSpPr>
            <p:cNvPr id="88" name="Dynamic::gate-74">
              <a:extLst>
                <a:ext uri="{FF2B5EF4-FFF2-40B4-BE49-F238E27FC236}">
                  <a16:creationId xmlns:a16="http://schemas.microsoft.com/office/drawing/2014/main" id="{FD1F5780-6943-D024-17BE-4F0336C5E0B0}"/>
                </a:ext>
              </a:extLst>
            </p:cNvPr>
            <p:cNvSpPr>
              <a:spLocks/>
            </p:cNvSpPr>
            <p:nvPr/>
          </p:nvSpPr>
          <p:spPr>
            <a:xfrm>
              <a:off x="8866352" y="2266950"/>
              <a:ext cx="276225" cy="228600"/>
            </a:xfrm>
            <a:prstGeom prst="rect">
              <a:avLst/>
            </a:prstGeom>
            <a:solidFill>
              <a:srgbClr val="F4F4F4"/>
            </a:solidFill>
            <a:ln w="16193">
              <a:solidFill>
                <a:srgbClr val="60666D"/>
              </a:solidFill>
            </a:ln>
          </p:spPr>
          <p:txBody>
            <a:bodyPr/>
            <a:lstStyle/>
            <a:p>
              <a:endParaRPr lang="en-US"/>
            </a:p>
          </p:txBody>
        </p:sp>
        <p:sp>
          <p:nvSpPr>
            <p:cNvPr id="89" name="Dynamic::meter-arc-75">
              <a:extLst>
                <a:ext uri="{FF2B5EF4-FFF2-40B4-BE49-F238E27FC236}">
                  <a16:creationId xmlns:a16="http://schemas.microsoft.com/office/drawing/2014/main" id="{8D42EC45-FA9E-615C-DC40-9B647F1C69C8}"/>
                </a:ext>
              </a:extLst>
            </p:cNvPr>
            <p:cNvSpPr>
              <a:spLocks/>
            </p:cNvSpPr>
            <p:nvPr/>
          </p:nvSpPr>
          <p:spPr>
            <a:xfrm>
              <a:off x="8871114" y="2266950"/>
              <a:ext cx="266700" cy="228600"/>
            </a:xfrm>
            <a:custGeom>
              <a:avLst/>
              <a:gdLst/>
              <a:ahLst/>
              <a:cxnLst/>
              <a:rect l="0" t="0" r="0" b="0"/>
              <a:pathLst>
                <a:path w="266700" h="228600">
                  <a:moveTo>
                    <a:pt x="57150" y="161925"/>
                  </a:moveTo>
                  <a:lnTo>
                    <a:pt x="59746" y="142203"/>
                  </a:lnTo>
                  <a:lnTo>
                    <a:pt x="67359" y="123825"/>
                  </a:lnTo>
                  <a:lnTo>
                    <a:pt x="79468" y="108043"/>
                  </a:lnTo>
                  <a:lnTo>
                    <a:pt x="95250" y="95934"/>
                  </a:lnTo>
                  <a:lnTo>
                    <a:pt x="113628" y="88321"/>
                  </a:lnTo>
                  <a:lnTo>
                    <a:pt x="133350" y="85725"/>
                  </a:lnTo>
                  <a:lnTo>
                    <a:pt x="153072" y="88321"/>
                  </a:lnTo>
                  <a:lnTo>
                    <a:pt x="171450" y="95934"/>
                  </a:lnTo>
                  <a:lnTo>
                    <a:pt x="187232" y="108043"/>
                  </a:lnTo>
                  <a:lnTo>
                    <a:pt x="199341" y="123825"/>
                  </a:lnTo>
                  <a:lnTo>
                    <a:pt x="206954" y="142203"/>
                  </a:lnTo>
                  <a:lnTo>
                    <a:pt x="209550" y="161925"/>
                  </a:lnTo>
                </a:path>
              </a:pathLst>
            </a:custGeom>
            <a:noFill/>
            <a:ln w="12383">
              <a:solidFill>
                <a:srgbClr val="60666D"/>
              </a:solidFill>
            </a:ln>
          </p:spPr>
          <p:txBody>
            <a:bodyPr/>
            <a:lstStyle/>
            <a:p>
              <a:endParaRPr lang="en-US"/>
            </a:p>
          </p:txBody>
        </p:sp>
        <p:sp>
          <p:nvSpPr>
            <p:cNvPr id="90" name="Dynamic::line-76">
              <a:extLst>
                <a:ext uri="{FF2B5EF4-FFF2-40B4-BE49-F238E27FC236}">
                  <a16:creationId xmlns:a16="http://schemas.microsoft.com/office/drawing/2014/main" id="{44A76186-C2C5-6531-62FA-03424FD44CE2}"/>
                </a:ext>
              </a:extLst>
            </p:cNvPr>
            <p:cNvSpPr>
              <a:spLocks/>
            </p:cNvSpPr>
            <p:nvPr/>
          </p:nvSpPr>
          <p:spPr>
            <a:xfrm flipV="1">
              <a:off x="9004464" y="2324100"/>
              <a:ext cx="57150" cy="104775"/>
            </a:xfrm>
            <a:prstGeom prst="line">
              <a:avLst/>
            </a:prstGeom>
            <a:noFill/>
            <a:ln w="13335">
              <a:solidFill>
                <a:srgbClr val="60666D"/>
              </a:solidFill>
            </a:ln>
          </p:spPr>
          <p:txBody>
            <a:bodyPr/>
            <a:lstStyle/>
            <a:p>
              <a:endParaRPr lang="en-US"/>
            </a:p>
          </p:txBody>
        </p:sp>
        <p:sp>
          <p:nvSpPr>
            <p:cNvPr id="91" name="Dynamic::ellipse-77">
              <a:extLst>
                <a:ext uri="{FF2B5EF4-FFF2-40B4-BE49-F238E27FC236}">
                  <a16:creationId xmlns:a16="http://schemas.microsoft.com/office/drawing/2014/main" id="{AD548AE6-6605-8559-93A7-5D5257FC78F2}"/>
                </a:ext>
              </a:extLst>
            </p:cNvPr>
            <p:cNvSpPr>
              <a:spLocks/>
            </p:cNvSpPr>
            <p:nvPr/>
          </p:nvSpPr>
          <p:spPr>
            <a:xfrm>
              <a:off x="8992082" y="2416493"/>
              <a:ext cx="24765" cy="24765"/>
            </a:xfrm>
            <a:prstGeom prst="ellipse">
              <a:avLst/>
            </a:prstGeom>
            <a:solidFill>
              <a:srgbClr val="60666D"/>
            </a:solidFill>
            <a:ln w="9525">
              <a:solidFill>
                <a:srgbClr val="60666D"/>
              </a:solidFill>
            </a:ln>
          </p:spPr>
          <p:txBody>
            <a:bodyPr/>
            <a:lstStyle/>
            <a:p>
              <a:endParaRPr lang="en-US"/>
            </a:p>
          </p:txBody>
        </p:sp>
        <p:sp>
          <p:nvSpPr>
            <p:cNvPr id="92" name="Dynamic::gate-78">
              <a:extLst>
                <a:ext uri="{FF2B5EF4-FFF2-40B4-BE49-F238E27FC236}">
                  <a16:creationId xmlns:a16="http://schemas.microsoft.com/office/drawing/2014/main" id="{8B2DAA3D-B5D2-B709-F5E6-0B0E2CF2AF81}"/>
                </a:ext>
              </a:extLst>
            </p:cNvPr>
            <p:cNvSpPr>
              <a:spLocks/>
            </p:cNvSpPr>
            <p:nvPr/>
          </p:nvSpPr>
          <p:spPr>
            <a:xfrm>
              <a:off x="9585489" y="1685925"/>
              <a:ext cx="266700" cy="247650"/>
            </a:xfrm>
            <a:prstGeom prst="rect">
              <a:avLst/>
            </a:prstGeom>
            <a:solidFill>
              <a:srgbClr val="E7EFDF"/>
            </a:solidFill>
            <a:ln w="16193">
              <a:solidFill>
                <a:srgbClr val="548235"/>
              </a:solidFill>
            </a:ln>
          </p:spPr>
          <p:txBody>
            <a:bodyPr/>
            <a:lstStyle/>
            <a:p>
              <a:endParaRPr lang="en-US"/>
            </a:p>
          </p:txBody>
        </p:sp>
        <p:sp>
          <p:nvSpPr>
            <p:cNvPr id="93" name="Dynamic::ellipse-79">
              <a:extLst>
                <a:ext uri="{FF2B5EF4-FFF2-40B4-BE49-F238E27FC236}">
                  <a16:creationId xmlns:a16="http://schemas.microsoft.com/office/drawing/2014/main" id="{FDC8CAC5-4872-35E0-B06B-B6757CC4D15B}"/>
                </a:ext>
              </a:extLst>
            </p:cNvPr>
            <p:cNvSpPr>
              <a:spLocks/>
            </p:cNvSpPr>
            <p:nvPr/>
          </p:nvSpPr>
          <p:spPr>
            <a:xfrm>
              <a:off x="9652164" y="1743075"/>
              <a:ext cx="133350" cy="133350"/>
            </a:xfrm>
            <a:prstGeom prst="ellipse">
              <a:avLst/>
            </a:prstGeom>
            <a:solidFill>
              <a:srgbClr val="FFFFFF"/>
            </a:solidFill>
            <a:ln w="18098">
              <a:solidFill>
                <a:srgbClr val="548235"/>
              </a:solidFill>
            </a:ln>
          </p:spPr>
          <p:txBody>
            <a:bodyPr/>
            <a:lstStyle/>
            <a:p>
              <a:endParaRPr lang="en-US"/>
            </a:p>
          </p:txBody>
        </p:sp>
        <p:sp>
          <p:nvSpPr>
            <p:cNvPr id="94" name="Dynamic::line-80">
              <a:extLst>
                <a:ext uri="{FF2B5EF4-FFF2-40B4-BE49-F238E27FC236}">
                  <a16:creationId xmlns:a16="http://schemas.microsoft.com/office/drawing/2014/main" id="{230EE930-4D5B-0A9D-618A-000552C0B4A9}"/>
                </a:ext>
              </a:extLst>
            </p:cNvPr>
            <p:cNvSpPr>
              <a:spLocks/>
            </p:cNvSpPr>
            <p:nvPr/>
          </p:nvSpPr>
          <p:spPr>
            <a:xfrm>
              <a:off x="9671214" y="1809750"/>
              <a:ext cx="95250" cy="0"/>
            </a:xfrm>
            <a:prstGeom prst="line">
              <a:avLst/>
            </a:prstGeom>
            <a:noFill/>
            <a:ln w="15240">
              <a:solidFill>
                <a:srgbClr val="548235"/>
              </a:solidFill>
            </a:ln>
          </p:spPr>
          <p:txBody>
            <a:bodyPr/>
            <a:lstStyle/>
            <a:p>
              <a:endParaRPr lang="en-US"/>
            </a:p>
          </p:txBody>
        </p:sp>
        <p:sp>
          <p:nvSpPr>
            <p:cNvPr id="95" name="Dynamic::line-81">
              <a:extLst>
                <a:ext uri="{FF2B5EF4-FFF2-40B4-BE49-F238E27FC236}">
                  <a16:creationId xmlns:a16="http://schemas.microsoft.com/office/drawing/2014/main" id="{E08FE60B-4D1E-6E46-5EF5-134CDB26040D}"/>
                </a:ext>
              </a:extLst>
            </p:cNvPr>
            <p:cNvSpPr>
              <a:spLocks/>
            </p:cNvSpPr>
            <p:nvPr/>
          </p:nvSpPr>
          <p:spPr>
            <a:xfrm>
              <a:off x="9718839" y="1762125"/>
              <a:ext cx="0" cy="95250"/>
            </a:xfrm>
            <a:prstGeom prst="line">
              <a:avLst/>
            </a:prstGeom>
            <a:noFill/>
            <a:ln w="15240">
              <a:solidFill>
                <a:srgbClr val="548235"/>
              </a:solidFill>
            </a:ln>
          </p:spPr>
          <p:txBody>
            <a:bodyPr/>
            <a:lstStyle/>
            <a:p>
              <a:endParaRPr lang="en-US"/>
            </a:p>
          </p:txBody>
        </p:sp>
        <p:sp>
          <p:nvSpPr>
            <p:cNvPr id="96" name="Dynamic::gate-82">
              <a:extLst>
                <a:ext uri="{FF2B5EF4-FFF2-40B4-BE49-F238E27FC236}">
                  <a16:creationId xmlns:a16="http://schemas.microsoft.com/office/drawing/2014/main" id="{FF80E357-3B5E-8281-3A0A-A704E2824F51}"/>
                </a:ext>
              </a:extLst>
            </p:cNvPr>
            <p:cNvSpPr>
              <a:spLocks/>
            </p:cNvSpPr>
            <p:nvPr/>
          </p:nvSpPr>
          <p:spPr>
            <a:xfrm>
              <a:off x="10285577" y="2524125"/>
              <a:ext cx="257175" cy="247650"/>
            </a:xfrm>
            <a:prstGeom prst="rect">
              <a:avLst/>
            </a:prstGeom>
            <a:solidFill>
              <a:srgbClr val="DCE6F6"/>
            </a:solidFill>
            <a:ln w="16193">
              <a:solidFill>
                <a:srgbClr val="4472C4"/>
              </a:solidFill>
            </a:ln>
          </p:spPr>
          <p:txBody>
            <a:bodyPr wrap="none" lIns="0" tIns="0" rIns="0" bIns="0" anchor="ctr"/>
            <a:lstStyle/>
            <a:p>
              <a:pPr algn="ctr">
                <a:defRPr sz="1275">
                  <a:solidFill>
                    <a:srgbClr val="4472C4"/>
                  </a:solidFill>
                  <a:latin typeface="Calibri"/>
                  <a:ea typeface="Calibri"/>
                  <a:cs typeface="Calibri"/>
                </a:defRPr>
              </a:pPr>
              <a:r>
                <a:rPr sz="1275">
                  <a:solidFill>
                    <a:srgbClr val="4472C4"/>
                  </a:solidFill>
                  <a:latin typeface="Calibri"/>
                  <a:ea typeface="Calibri"/>
                  <a:cs typeface="Calibri"/>
                </a:rPr>
                <a:t>X</a:t>
              </a:r>
            </a:p>
          </p:txBody>
        </p:sp>
        <p:sp>
          <p:nvSpPr>
            <p:cNvPr id="97" name="Dynamic::gate-83">
              <a:extLst>
                <a:ext uri="{FF2B5EF4-FFF2-40B4-BE49-F238E27FC236}">
                  <a16:creationId xmlns:a16="http://schemas.microsoft.com/office/drawing/2014/main" id="{C19C3C5F-2231-6BE8-FB44-C19FAE42CFDE}"/>
                </a:ext>
              </a:extLst>
            </p:cNvPr>
            <p:cNvSpPr>
              <a:spLocks/>
            </p:cNvSpPr>
            <p:nvPr/>
          </p:nvSpPr>
          <p:spPr>
            <a:xfrm>
              <a:off x="9790277" y="2814638"/>
              <a:ext cx="219075" cy="200025"/>
            </a:xfrm>
            <a:prstGeom prst="rect">
              <a:avLst/>
            </a:prstGeom>
            <a:solidFill>
              <a:srgbClr val="DCE6F6"/>
            </a:solidFill>
            <a:ln w="16193">
              <a:solidFill>
                <a:srgbClr val="4472C4"/>
              </a:solidFill>
            </a:ln>
          </p:spPr>
          <p:txBody>
            <a:bodyPr/>
            <a:lstStyle/>
            <a:p>
              <a:endParaRPr lang="en-US"/>
            </a:p>
          </p:txBody>
        </p:sp>
        <p:sp>
          <p:nvSpPr>
            <p:cNvPr id="98" name="Dynamic::label-84">
              <a:extLst>
                <a:ext uri="{FF2B5EF4-FFF2-40B4-BE49-F238E27FC236}">
                  <a16:creationId xmlns:a16="http://schemas.microsoft.com/office/drawing/2014/main" id="{2701A86E-E829-2641-4E76-7BB64AF5626E}"/>
                </a:ext>
              </a:extLst>
            </p:cNvPr>
            <p:cNvSpPr>
              <a:spLocks/>
            </p:cNvSpPr>
            <p:nvPr/>
          </p:nvSpPr>
          <p:spPr>
            <a:xfrm>
              <a:off x="7747164" y="3162300"/>
              <a:ext cx="327660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lang="en-US" sz="2175" dirty="0">
                  <a:solidFill>
                    <a:srgbClr val="161616"/>
                  </a:solidFill>
                  <a:latin typeface="Calibri"/>
                  <a:ea typeface="Calibri"/>
                  <a:cs typeface="Calibri"/>
                </a:rPr>
                <a:t>Dynamic QNC⁰</a:t>
              </a:r>
              <a:endParaRPr sz="2175" dirty="0">
                <a:solidFill>
                  <a:srgbClr val="161616"/>
                </a:solidFill>
                <a:latin typeface="Calibri"/>
                <a:ea typeface="Calibri"/>
                <a:cs typeface="Calibri"/>
              </a:endParaRPr>
            </a:p>
          </p:txBody>
        </p:sp>
      </p:grpSp>
      <p:grpSp>
        <p:nvGrpSpPr>
          <p:cNvPr id="100" name="Magic hierarchy specimen">
            <a:extLst>
              <a:ext uri="{FF2B5EF4-FFF2-40B4-BE49-F238E27FC236}">
                <a16:creationId xmlns:a16="http://schemas.microsoft.com/office/drawing/2014/main" id="{8A33AEE3-B5C7-23C3-24FF-58CB5FB3422A}"/>
              </a:ext>
            </a:extLst>
          </p:cNvPr>
          <p:cNvGrpSpPr/>
          <p:nvPr/>
        </p:nvGrpSpPr>
        <p:grpSpPr>
          <a:xfrm>
            <a:off x="8113999" y="4394906"/>
            <a:ext cx="3600450" cy="1533525"/>
            <a:chOff x="7658100" y="4381500"/>
            <a:chExt cx="3600450" cy="1533525"/>
          </a:xfrm>
        </p:grpSpPr>
        <p:sp>
          <p:nvSpPr>
            <p:cNvPr id="101" name="Magic::line-86">
              <a:extLst>
                <a:ext uri="{FF2B5EF4-FFF2-40B4-BE49-F238E27FC236}">
                  <a16:creationId xmlns:a16="http://schemas.microsoft.com/office/drawing/2014/main" id="{B68CE31B-275A-DE45-3E95-E3CD46D65E8E}"/>
                </a:ext>
              </a:extLst>
            </p:cNvPr>
            <p:cNvSpPr>
              <a:spLocks/>
            </p:cNvSpPr>
            <p:nvPr/>
          </p:nvSpPr>
          <p:spPr>
            <a:xfrm>
              <a:off x="7734300" y="4495800"/>
              <a:ext cx="3448050" cy="0"/>
            </a:xfrm>
            <a:prstGeom prst="line">
              <a:avLst/>
            </a:prstGeom>
            <a:noFill/>
            <a:ln w="17145">
              <a:solidFill>
                <a:srgbClr val="444444"/>
              </a:solidFill>
            </a:ln>
          </p:spPr>
          <p:txBody>
            <a:bodyPr/>
            <a:lstStyle/>
            <a:p>
              <a:endParaRPr lang="en-US"/>
            </a:p>
          </p:txBody>
        </p:sp>
        <p:sp>
          <p:nvSpPr>
            <p:cNvPr id="102" name="Magic::line-87">
              <a:extLst>
                <a:ext uri="{FF2B5EF4-FFF2-40B4-BE49-F238E27FC236}">
                  <a16:creationId xmlns:a16="http://schemas.microsoft.com/office/drawing/2014/main" id="{0E378453-FBFB-A768-5263-643856A82D0C}"/>
                </a:ext>
              </a:extLst>
            </p:cNvPr>
            <p:cNvSpPr>
              <a:spLocks/>
            </p:cNvSpPr>
            <p:nvPr/>
          </p:nvSpPr>
          <p:spPr>
            <a:xfrm>
              <a:off x="7734300" y="4762500"/>
              <a:ext cx="3448050" cy="0"/>
            </a:xfrm>
            <a:prstGeom prst="line">
              <a:avLst/>
            </a:prstGeom>
            <a:noFill/>
            <a:ln w="17145">
              <a:solidFill>
                <a:srgbClr val="444444"/>
              </a:solidFill>
            </a:ln>
          </p:spPr>
          <p:txBody>
            <a:bodyPr/>
            <a:lstStyle/>
            <a:p>
              <a:endParaRPr lang="en-US"/>
            </a:p>
          </p:txBody>
        </p:sp>
        <p:sp>
          <p:nvSpPr>
            <p:cNvPr id="103" name="Magic::line-88">
              <a:extLst>
                <a:ext uri="{FF2B5EF4-FFF2-40B4-BE49-F238E27FC236}">
                  <a16:creationId xmlns:a16="http://schemas.microsoft.com/office/drawing/2014/main" id="{2F33D95A-A7C4-8583-C952-E209AF565E44}"/>
                </a:ext>
              </a:extLst>
            </p:cNvPr>
            <p:cNvSpPr>
              <a:spLocks/>
            </p:cNvSpPr>
            <p:nvPr/>
          </p:nvSpPr>
          <p:spPr>
            <a:xfrm>
              <a:off x="7734300" y="5029200"/>
              <a:ext cx="3448050" cy="0"/>
            </a:xfrm>
            <a:prstGeom prst="line">
              <a:avLst/>
            </a:prstGeom>
            <a:noFill/>
            <a:ln w="17145">
              <a:solidFill>
                <a:srgbClr val="444444"/>
              </a:solidFill>
            </a:ln>
          </p:spPr>
          <p:txBody>
            <a:bodyPr/>
            <a:lstStyle/>
            <a:p>
              <a:endParaRPr lang="en-US" dirty="0"/>
            </a:p>
          </p:txBody>
        </p:sp>
        <p:sp>
          <p:nvSpPr>
            <p:cNvPr id="104" name="Magic::line-89">
              <a:extLst>
                <a:ext uri="{FF2B5EF4-FFF2-40B4-BE49-F238E27FC236}">
                  <a16:creationId xmlns:a16="http://schemas.microsoft.com/office/drawing/2014/main" id="{E8AB08C1-EA03-D09D-045C-ECCB96653BC3}"/>
                </a:ext>
              </a:extLst>
            </p:cNvPr>
            <p:cNvSpPr>
              <a:spLocks/>
            </p:cNvSpPr>
            <p:nvPr/>
          </p:nvSpPr>
          <p:spPr>
            <a:xfrm>
              <a:off x="7734300" y="5295900"/>
              <a:ext cx="3448050" cy="0"/>
            </a:xfrm>
            <a:prstGeom prst="line">
              <a:avLst/>
            </a:prstGeom>
            <a:noFill/>
            <a:ln w="17145">
              <a:solidFill>
                <a:srgbClr val="444444"/>
              </a:solidFill>
            </a:ln>
          </p:spPr>
          <p:txBody>
            <a:bodyPr/>
            <a:lstStyle/>
            <a:p>
              <a:endParaRPr lang="en-US"/>
            </a:p>
          </p:txBody>
        </p:sp>
        <p:sp>
          <p:nvSpPr>
            <p:cNvPr id="105" name="Magic::gate-90">
              <a:extLst>
                <a:ext uri="{FF2B5EF4-FFF2-40B4-BE49-F238E27FC236}">
                  <a16:creationId xmlns:a16="http://schemas.microsoft.com/office/drawing/2014/main" id="{59F4E549-389C-BE00-5CE4-23270B1DFA6A}"/>
                </a:ext>
              </a:extLst>
            </p:cNvPr>
            <p:cNvSpPr>
              <a:spLocks/>
            </p:cNvSpPr>
            <p:nvPr/>
          </p:nvSpPr>
          <p:spPr>
            <a:xfrm>
              <a:off x="7862888" y="4381500"/>
              <a:ext cx="695325" cy="1028700"/>
            </a:xfrm>
            <a:prstGeom prst="rect">
              <a:avLst/>
            </a:prstGeom>
            <a:solidFill>
              <a:srgbClr val="ECEEF1"/>
            </a:solidFill>
            <a:ln w="16193">
              <a:solidFill>
                <a:srgbClr val="888E96"/>
              </a:solidFill>
            </a:ln>
          </p:spPr>
          <p:txBody>
            <a:bodyPr wrap="none" lIns="0" tIns="0" rIns="0" bIns="0" anchor="ctr"/>
            <a:lstStyle/>
            <a:p>
              <a:pPr algn="ctr">
                <a:defRPr sz="1275">
                  <a:solidFill>
                    <a:srgbClr val="888E96"/>
                  </a:solidFill>
                  <a:latin typeface="Calibri"/>
                  <a:ea typeface="Calibri"/>
                  <a:cs typeface="Calibri"/>
                </a:defRPr>
              </a:pPr>
              <a:r>
                <a:rPr sz="1275">
                  <a:solidFill>
                    <a:srgbClr val="888E96"/>
                  </a:solidFill>
                  <a:latin typeface="Calibri"/>
                  <a:ea typeface="Calibri"/>
                  <a:cs typeface="Calibri"/>
                </a:rPr>
                <a:t>Clifford</a:t>
              </a:r>
            </a:p>
          </p:txBody>
        </p:sp>
        <p:sp>
          <p:nvSpPr>
            <p:cNvPr id="106" name="Magic::gate-91">
              <a:extLst>
                <a:ext uri="{FF2B5EF4-FFF2-40B4-BE49-F238E27FC236}">
                  <a16:creationId xmlns:a16="http://schemas.microsoft.com/office/drawing/2014/main" id="{47C5C60F-C1EA-D113-89EA-E9D18969ECAF}"/>
                </a:ext>
              </a:extLst>
            </p:cNvPr>
            <p:cNvSpPr>
              <a:spLocks/>
            </p:cNvSpPr>
            <p:nvPr/>
          </p:nvSpPr>
          <p:spPr>
            <a:xfrm>
              <a:off x="8896350" y="4400550"/>
              <a:ext cx="190500" cy="457200"/>
            </a:xfrm>
            <a:prstGeom prst="rect">
              <a:avLst/>
            </a:prstGeom>
            <a:solidFill>
              <a:srgbClr val="ECE2F3"/>
            </a:solidFill>
            <a:ln w="16193">
              <a:solidFill>
                <a:srgbClr val="7030A0"/>
              </a:solidFill>
            </a:ln>
          </p:spPr>
          <p:txBody>
            <a:bodyPr/>
            <a:lstStyle/>
            <a:p>
              <a:endParaRPr lang="en-US"/>
            </a:p>
          </p:txBody>
        </p:sp>
        <p:sp>
          <p:nvSpPr>
            <p:cNvPr id="107" name="Magic::gate-92">
              <a:extLst>
                <a:ext uri="{FF2B5EF4-FFF2-40B4-BE49-F238E27FC236}">
                  <a16:creationId xmlns:a16="http://schemas.microsoft.com/office/drawing/2014/main" id="{0F35E223-C703-90BA-0D54-53BBAF196D15}"/>
                </a:ext>
              </a:extLst>
            </p:cNvPr>
            <p:cNvSpPr>
              <a:spLocks/>
            </p:cNvSpPr>
            <p:nvPr/>
          </p:nvSpPr>
          <p:spPr>
            <a:xfrm>
              <a:off x="8896350" y="5195888"/>
              <a:ext cx="190500" cy="200025"/>
            </a:xfrm>
            <a:prstGeom prst="rect">
              <a:avLst/>
            </a:prstGeom>
            <a:solidFill>
              <a:srgbClr val="ECE2F3"/>
            </a:solidFill>
            <a:ln w="16193">
              <a:solidFill>
                <a:srgbClr val="7030A0"/>
              </a:solidFill>
            </a:ln>
          </p:spPr>
          <p:txBody>
            <a:bodyPr/>
            <a:lstStyle/>
            <a:p>
              <a:endParaRPr lang="en-US"/>
            </a:p>
          </p:txBody>
        </p:sp>
        <p:sp>
          <p:nvSpPr>
            <p:cNvPr id="108" name="Magic::gate-93">
              <a:extLst>
                <a:ext uri="{FF2B5EF4-FFF2-40B4-BE49-F238E27FC236}">
                  <a16:creationId xmlns:a16="http://schemas.microsoft.com/office/drawing/2014/main" id="{6806A0BD-060F-0310-04D5-A7EBDF3894BD}"/>
                </a:ext>
              </a:extLst>
            </p:cNvPr>
            <p:cNvSpPr>
              <a:spLocks/>
            </p:cNvSpPr>
            <p:nvPr/>
          </p:nvSpPr>
          <p:spPr>
            <a:xfrm>
              <a:off x="9182100" y="4395788"/>
              <a:ext cx="190500" cy="200025"/>
            </a:xfrm>
            <a:prstGeom prst="rect">
              <a:avLst/>
            </a:prstGeom>
            <a:solidFill>
              <a:srgbClr val="ECE2F3"/>
            </a:solidFill>
            <a:ln w="16193">
              <a:solidFill>
                <a:srgbClr val="7030A0"/>
              </a:solidFill>
            </a:ln>
          </p:spPr>
          <p:txBody>
            <a:bodyPr/>
            <a:lstStyle/>
            <a:p>
              <a:endParaRPr lang="en-US"/>
            </a:p>
          </p:txBody>
        </p:sp>
        <p:sp>
          <p:nvSpPr>
            <p:cNvPr id="109" name="Magic::gate-94">
              <a:extLst>
                <a:ext uri="{FF2B5EF4-FFF2-40B4-BE49-F238E27FC236}">
                  <a16:creationId xmlns:a16="http://schemas.microsoft.com/office/drawing/2014/main" id="{A842DFF7-D695-7733-C9D1-7DCD2B54ECE5}"/>
                </a:ext>
              </a:extLst>
            </p:cNvPr>
            <p:cNvSpPr>
              <a:spLocks/>
            </p:cNvSpPr>
            <p:nvPr/>
          </p:nvSpPr>
          <p:spPr>
            <a:xfrm>
              <a:off x="9182100" y="4800600"/>
              <a:ext cx="190500" cy="457200"/>
            </a:xfrm>
            <a:prstGeom prst="rect">
              <a:avLst/>
            </a:prstGeom>
            <a:solidFill>
              <a:srgbClr val="ECE2F3"/>
            </a:solidFill>
            <a:ln w="16193">
              <a:solidFill>
                <a:srgbClr val="7030A0"/>
              </a:solidFill>
            </a:ln>
          </p:spPr>
          <p:txBody>
            <a:bodyPr/>
            <a:lstStyle/>
            <a:p>
              <a:endParaRPr lang="en-US"/>
            </a:p>
          </p:txBody>
        </p:sp>
        <p:sp>
          <p:nvSpPr>
            <p:cNvPr id="110" name="Magic::gate-95">
              <a:extLst>
                <a:ext uri="{FF2B5EF4-FFF2-40B4-BE49-F238E27FC236}">
                  <a16:creationId xmlns:a16="http://schemas.microsoft.com/office/drawing/2014/main" id="{510007B5-A1A1-5644-9223-12E33A662C88}"/>
                </a:ext>
              </a:extLst>
            </p:cNvPr>
            <p:cNvSpPr>
              <a:spLocks/>
            </p:cNvSpPr>
            <p:nvPr/>
          </p:nvSpPr>
          <p:spPr>
            <a:xfrm>
              <a:off x="9472613" y="4381500"/>
              <a:ext cx="695325" cy="1028700"/>
            </a:xfrm>
            <a:prstGeom prst="rect">
              <a:avLst/>
            </a:prstGeom>
            <a:solidFill>
              <a:srgbClr val="ECEEF1"/>
            </a:solidFill>
            <a:ln w="16193">
              <a:solidFill>
                <a:srgbClr val="888E96"/>
              </a:solidFill>
            </a:ln>
          </p:spPr>
          <p:txBody>
            <a:bodyPr wrap="none" lIns="0" tIns="0" rIns="0" bIns="0" anchor="ctr"/>
            <a:lstStyle/>
            <a:p>
              <a:pPr algn="ctr">
                <a:defRPr sz="1275">
                  <a:solidFill>
                    <a:srgbClr val="888E96"/>
                  </a:solidFill>
                  <a:latin typeface="Calibri"/>
                  <a:ea typeface="Calibri"/>
                  <a:cs typeface="Calibri"/>
                </a:defRPr>
              </a:pPr>
              <a:r>
                <a:rPr sz="1275" dirty="0">
                  <a:solidFill>
                    <a:srgbClr val="888E96"/>
                  </a:solidFill>
                  <a:latin typeface="Calibri"/>
                  <a:ea typeface="Calibri"/>
                  <a:cs typeface="Calibri"/>
                </a:rPr>
                <a:t>Clifford</a:t>
              </a:r>
            </a:p>
          </p:txBody>
        </p:sp>
        <p:sp>
          <p:nvSpPr>
            <p:cNvPr id="111" name="Magic::gate-96">
              <a:extLst>
                <a:ext uri="{FF2B5EF4-FFF2-40B4-BE49-F238E27FC236}">
                  <a16:creationId xmlns:a16="http://schemas.microsoft.com/office/drawing/2014/main" id="{9AAD8B4F-EE30-B128-FA7D-9C9C4071C1CC}"/>
                </a:ext>
              </a:extLst>
            </p:cNvPr>
            <p:cNvSpPr>
              <a:spLocks/>
            </p:cNvSpPr>
            <p:nvPr/>
          </p:nvSpPr>
          <p:spPr>
            <a:xfrm>
              <a:off x="10467975" y="4395788"/>
              <a:ext cx="190500" cy="200025"/>
            </a:xfrm>
            <a:prstGeom prst="rect">
              <a:avLst/>
            </a:prstGeom>
            <a:solidFill>
              <a:srgbClr val="ECE2F3"/>
            </a:solidFill>
            <a:ln w="16193">
              <a:solidFill>
                <a:srgbClr val="7030A0"/>
              </a:solidFill>
            </a:ln>
          </p:spPr>
          <p:txBody>
            <a:bodyPr/>
            <a:lstStyle/>
            <a:p>
              <a:endParaRPr lang="en-US"/>
            </a:p>
          </p:txBody>
        </p:sp>
        <p:sp>
          <p:nvSpPr>
            <p:cNvPr id="112" name="Magic::gate-97">
              <a:extLst>
                <a:ext uri="{FF2B5EF4-FFF2-40B4-BE49-F238E27FC236}">
                  <a16:creationId xmlns:a16="http://schemas.microsoft.com/office/drawing/2014/main" id="{7D820FA8-BDD8-2C93-65F1-746CA0C7E2A6}"/>
                </a:ext>
              </a:extLst>
            </p:cNvPr>
            <p:cNvSpPr>
              <a:spLocks/>
            </p:cNvSpPr>
            <p:nvPr/>
          </p:nvSpPr>
          <p:spPr>
            <a:xfrm>
              <a:off x="10467975" y="4933950"/>
              <a:ext cx="190500" cy="457200"/>
            </a:xfrm>
            <a:prstGeom prst="rect">
              <a:avLst/>
            </a:prstGeom>
            <a:solidFill>
              <a:srgbClr val="ECE2F3"/>
            </a:solidFill>
            <a:ln w="16193">
              <a:solidFill>
                <a:srgbClr val="7030A0"/>
              </a:solidFill>
            </a:ln>
          </p:spPr>
          <p:txBody>
            <a:bodyPr/>
            <a:lstStyle/>
            <a:p>
              <a:endParaRPr lang="en-US"/>
            </a:p>
          </p:txBody>
        </p:sp>
        <p:sp>
          <p:nvSpPr>
            <p:cNvPr id="113" name="Magic::gate-98">
              <a:extLst>
                <a:ext uri="{FF2B5EF4-FFF2-40B4-BE49-F238E27FC236}">
                  <a16:creationId xmlns:a16="http://schemas.microsoft.com/office/drawing/2014/main" id="{55EA93EE-9864-FE7F-8288-E9A21DF0E765}"/>
                </a:ext>
              </a:extLst>
            </p:cNvPr>
            <p:cNvSpPr>
              <a:spLocks/>
            </p:cNvSpPr>
            <p:nvPr/>
          </p:nvSpPr>
          <p:spPr>
            <a:xfrm>
              <a:off x="10753725" y="4662488"/>
              <a:ext cx="190500" cy="200025"/>
            </a:xfrm>
            <a:prstGeom prst="rect">
              <a:avLst/>
            </a:prstGeom>
            <a:solidFill>
              <a:srgbClr val="ECE2F3"/>
            </a:solidFill>
            <a:ln w="16193">
              <a:solidFill>
                <a:srgbClr val="7030A0"/>
              </a:solidFill>
            </a:ln>
          </p:spPr>
          <p:txBody>
            <a:bodyPr/>
            <a:lstStyle/>
            <a:p>
              <a:endParaRPr lang="en-US"/>
            </a:p>
          </p:txBody>
        </p:sp>
        <p:sp>
          <p:nvSpPr>
            <p:cNvPr id="114" name="Magic::label-99">
              <a:extLst>
                <a:ext uri="{FF2B5EF4-FFF2-40B4-BE49-F238E27FC236}">
                  <a16:creationId xmlns:a16="http://schemas.microsoft.com/office/drawing/2014/main" id="{06C19524-5E96-9DC9-79FE-2D1C76F07D5D}"/>
                </a:ext>
              </a:extLst>
            </p:cNvPr>
            <p:cNvSpPr>
              <a:spLocks/>
            </p:cNvSpPr>
            <p:nvPr/>
          </p:nvSpPr>
          <p:spPr>
            <a:xfrm>
              <a:off x="7658100" y="5543550"/>
              <a:ext cx="360045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lang="en-US" sz="2175" dirty="0">
                  <a:solidFill>
                    <a:srgbClr val="161616"/>
                  </a:solidFill>
                  <a:latin typeface="Calibri"/>
                  <a:ea typeface="Calibri"/>
                  <a:cs typeface="Calibri"/>
                </a:rPr>
                <a:t>T-depth/</a:t>
              </a:r>
              <a:r>
                <a:rPr sz="2175" dirty="0">
                  <a:solidFill>
                    <a:srgbClr val="161616"/>
                  </a:solidFill>
                  <a:latin typeface="Calibri"/>
                  <a:ea typeface="Calibri"/>
                  <a:cs typeface="Calibri"/>
                </a:rPr>
                <a:t>Magic hierarchy</a:t>
              </a:r>
            </a:p>
          </p:txBody>
        </p:sp>
      </p:grpSp>
      <p:pic>
        <p:nvPicPr>
          <p:cNvPr id="5" name="Picture 2" descr="Analog simulators of quantum chemistry – QUINFOG">
            <a:extLst>
              <a:ext uri="{FF2B5EF4-FFF2-40B4-BE49-F238E27FC236}">
                <a16:creationId xmlns:a16="http://schemas.microsoft.com/office/drawing/2014/main" id="{2A2E09F9-5611-009F-58DE-85E27B1E51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892" y="4078005"/>
            <a:ext cx="2724520" cy="15448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B129DDE0-480D-54A7-C193-1A0765867CE0}"/>
              </a:ext>
            </a:extLst>
          </p:cNvPr>
          <p:cNvSpPr txBox="1"/>
          <p:nvPr/>
        </p:nvSpPr>
        <p:spPr>
          <a:xfrm>
            <a:off x="477551" y="5723714"/>
            <a:ext cx="2933202" cy="646331"/>
          </a:xfrm>
          <a:prstGeom prst="rect">
            <a:avLst/>
          </a:prstGeom>
          <a:noFill/>
        </p:spPr>
        <p:txBody>
          <a:bodyPr wrap="square" rtlCol="0">
            <a:spAutoFit/>
          </a:bodyPr>
          <a:lstStyle/>
          <a:p>
            <a:pPr algn="ctr"/>
            <a:r>
              <a:rPr lang="en-US" dirty="0"/>
              <a:t>O(1)-time Hamiltonian</a:t>
            </a:r>
            <a:br>
              <a:rPr lang="en-US" dirty="0"/>
            </a:br>
            <a:r>
              <a:rPr lang="en-US" dirty="0"/>
              <a:t>simulators</a:t>
            </a:r>
          </a:p>
        </p:txBody>
      </p:sp>
      <p:pic>
        <p:nvPicPr>
          <p:cNvPr id="3" name="Picture 2">
            <a:extLst>
              <a:ext uri="{FF2B5EF4-FFF2-40B4-BE49-F238E27FC236}">
                <a16:creationId xmlns:a16="http://schemas.microsoft.com/office/drawing/2014/main" id="{DD4DCF5C-54F3-645C-D99F-D67209741F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2097" y="6973990"/>
            <a:ext cx="3056443" cy="11493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621D9D4-C70D-6187-A2AE-89D45FE71262}"/>
              </a:ext>
            </a:extLst>
          </p:cNvPr>
          <p:cNvSpPr txBox="1"/>
          <p:nvPr/>
        </p:nvSpPr>
        <p:spPr>
          <a:xfrm>
            <a:off x="7583892" y="3708673"/>
            <a:ext cx="4312692" cy="369332"/>
          </a:xfrm>
          <a:prstGeom prst="rect">
            <a:avLst/>
          </a:prstGeom>
          <a:noFill/>
        </p:spPr>
        <p:txBody>
          <a:bodyPr wrap="square" rtlCol="0">
            <a:spAutoFit/>
          </a:bodyPr>
          <a:lstStyle/>
          <a:p>
            <a:r>
              <a:rPr lang="en-US" b="1" dirty="0">
                <a:solidFill>
                  <a:srgbClr val="FF0000"/>
                </a:solidFill>
              </a:rPr>
              <a:t>These models are equivalent in power!</a:t>
            </a:r>
          </a:p>
        </p:txBody>
      </p:sp>
      <p:sp>
        <p:nvSpPr>
          <p:cNvPr id="8" name="Freeform 7">
            <a:extLst>
              <a:ext uri="{FF2B5EF4-FFF2-40B4-BE49-F238E27FC236}">
                <a16:creationId xmlns:a16="http://schemas.microsoft.com/office/drawing/2014/main" id="{0C6D14FB-7E88-86CA-0EB4-7BBD8232C39A}"/>
              </a:ext>
            </a:extLst>
          </p:cNvPr>
          <p:cNvSpPr/>
          <p:nvPr/>
        </p:nvSpPr>
        <p:spPr>
          <a:xfrm>
            <a:off x="3826081" y="972319"/>
            <a:ext cx="8277574" cy="5635207"/>
          </a:xfrm>
          <a:custGeom>
            <a:avLst/>
            <a:gdLst>
              <a:gd name="csX0" fmla="*/ 274670 w 8226455"/>
              <a:gd name="csY0" fmla="*/ 5082492 h 5635207"/>
              <a:gd name="csX1" fmla="*/ 225243 w 8226455"/>
              <a:gd name="csY1" fmla="*/ 3253692 h 5635207"/>
              <a:gd name="csX2" fmla="*/ 3462714 w 8226455"/>
              <a:gd name="csY2" fmla="*/ 3031270 h 5635207"/>
              <a:gd name="csX3" fmla="*/ 3969341 w 8226455"/>
              <a:gd name="csY3" fmla="*/ 683486 h 5635207"/>
              <a:gd name="csX4" fmla="*/ 5328584 w 8226455"/>
              <a:gd name="csY4" fmla="*/ 189216 h 5635207"/>
              <a:gd name="csX5" fmla="*/ 7651654 w 8226455"/>
              <a:gd name="csY5" fmla="*/ 263357 h 5635207"/>
              <a:gd name="csX6" fmla="*/ 8010000 w 8226455"/>
              <a:gd name="csY6" fmla="*/ 3204265 h 5635207"/>
              <a:gd name="csX7" fmla="*/ 7911146 w 8226455"/>
              <a:gd name="csY7" fmla="*/ 5354340 h 5635207"/>
              <a:gd name="csX8" fmla="*/ 4290616 w 8226455"/>
              <a:gd name="csY8" fmla="*/ 5626189 h 5635207"/>
              <a:gd name="csX9" fmla="*/ 1226141 w 8226455"/>
              <a:gd name="csY9" fmla="*/ 5514978 h 5635207"/>
              <a:gd name="csX10" fmla="*/ 237600 w 8226455"/>
              <a:gd name="csY10" fmla="*/ 5033065 h 5635207"/>
              <a:gd name="csX11" fmla="*/ 398238 w 8226455"/>
              <a:gd name="csY11" fmla="*/ 5329627 h 5635207"/>
              <a:gd name="csX12" fmla="*/ 237600 w 8226455"/>
              <a:gd name="csY12" fmla="*/ 4934211 h 5635207"/>
              <a:gd name="csX13" fmla="*/ 262314 w 8226455"/>
              <a:gd name="csY13" fmla="*/ 5008351 h 5635207"/>
              <a:gd name="csX14" fmla="*/ 274670 w 8226455"/>
              <a:gd name="csY14" fmla="*/ 5082492 h 5635207"/>
              <a:gd name="csX0" fmla="*/ 265321 w 8229462"/>
              <a:gd name="csY0" fmla="*/ 5008351 h 5635207"/>
              <a:gd name="csX1" fmla="*/ 228250 w 8229462"/>
              <a:gd name="csY1" fmla="*/ 3253692 h 5635207"/>
              <a:gd name="csX2" fmla="*/ 3465721 w 8229462"/>
              <a:gd name="csY2" fmla="*/ 3031270 h 5635207"/>
              <a:gd name="csX3" fmla="*/ 3972348 w 8229462"/>
              <a:gd name="csY3" fmla="*/ 683486 h 5635207"/>
              <a:gd name="csX4" fmla="*/ 5331591 w 8229462"/>
              <a:gd name="csY4" fmla="*/ 189216 h 5635207"/>
              <a:gd name="csX5" fmla="*/ 7654661 w 8229462"/>
              <a:gd name="csY5" fmla="*/ 263357 h 5635207"/>
              <a:gd name="csX6" fmla="*/ 8013007 w 8229462"/>
              <a:gd name="csY6" fmla="*/ 3204265 h 5635207"/>
              <a:gd name="csX7" fmla="*/ 7914153 w 8229462"/>
              <a:gd name="csY7" fmla="*/ 5354340 h 5635207"/>
              <a:gd name="csX8" fmla="*/ 4293623 w 8229462"/>
              <a:gd name="csY8" fmla="*/ 5626189 h 5635207"/>
              <a:gd name="csX9" fmla="*/ 1229148 w 8229462"/>
              <a:gd name="csY9" fmla="*/ 5514978 h 5635207"/>
              <a:gd name="csX10" fmla="*/ 240607 w 8229462"/>
              <a:gd name="csY10" fmla="*/ 5033065 h 5635207"/>
              <a:gd name="csX11" fmla="*/ 401245 w 8229462"/>
              <a:gd name="csY11" fmla="*/ 5329627 h 5635207"/>
              <a:gd name="csX12" fmla="*/ 240607 w 8229462"/>
              <a:gd name="csY12" fmla="*/ 4934211 h 5635207"/>
              <a:gd name="csX13" fmla="*/ 265321 w 8229462"/>
              <a:gd name="csY13" fmla="*/ 5008351 h 5635207"/>
              <a:gd name="csX0" fmla="*/ 254481 w 8243336"/>
              <a:gd name="csY0" fmla="*/ 4934211 h 5635207"/>
              <a:gd name="csX1" fmla="*/ 242124 w 8243336"/>
              <a:gd name="csY1" fmla="*/ 3253692 h 5635207"/>
              <a:gd name="csX2" fmla="*/ 3479595 w 8243336"/>
              <a:gd name="csY2" fmla="*/ 3031270 h 5635207"/>
              <a:gd name="csX3" fmla="*/ 3986222 w 8243336"/>
              <a:gd name="csY3" fmla="*/ 683486 h 5635207"/>
              <a:gd name="csX4" fmla="*/ 5345465 w 8243336"/>
              <a:gd name="csY4" fmla="*/ 189216 h 5635207"/>
              <a:gd name="csX5" fmla="*/ 7668535 w 8243336"/>
              <a:gd name="csY5" fmla="*/ 263357 h 5635207"/>
              <a:gd name="csX6" fmla="*/ 8026881 w 8243336"/>
              <a:gd name="csY6" fmla="*/ 3204265 h 5635207"/>
              <a:gd name="csX7" fmla="*/ 7928027 w 8243336"/>
              <a:gd name="csY7" fmla="*/ 5354340 h 5635207"/>
              <a:gd name="csX8" fmla="*/ 4307497 w 8243336"/>
              <a:gd name="csY8" fmla="*/ 5626189 h 5635207"/>
              <a:gd name="csX9" fmla="*/ 1243022 w 8243336"/>
              <a:gd name="csY9" fmla="*/ 5514978 h 5635207"/>
              <a:gd name="csX10" fmla="*/ 254481 w 8243336"/>
              <a:gd name="csY10" fmla="*/ 5033065 h 5635207"/>
              <a:gd name="csX11" fmla="*/ 415119 w 8243336"/>
              <a:gd name="csY11" fmla="*/ 5329627 h 5635207"/>
              <a:gd name="csX12" fmla="*/ 254481 w 8243336"/>
              <a:gd name="csY12" fmla="*/ 4934211 h 5635207"/>
              <a:gd name="csX0" fmla="*/ 248541 w 8237396"/>
              <a:gd name="csY0" fmla="*/ 4934211 h 5635207"/>
              <a:gd name="csX1" fmla="*/ 236184 w 8237396"/>
              <a:gd name="csY1" fmla="*/ 3253692 h 5635207"/>
              <a:gd name="csX2" fmla="*/ 3473655 w 8237396"/>
              <a:gd name="csY2" fmla="*/ 3031270 h 5635207"/>
              <a:gd name="csX3" fmla="*/ 3980282 w 8237396"/>
              <a:gd name="csY3" fmla="*/ 683486 h 5635207"/>
              <a:gd name="csX4" fmla="*/ 5339525 w 8237396"/>
              <a:gd name="csY4" fmla="*/ 189216 h 5635207"/>
              <a:gd name="csX5" fmla="*/ 7662595 w 8237396"/>
              <a:gd name="csY5" fmla="*/ 263357 h 5635207"/>
              <a:gd name="csX6" fmla="*/ 8020941 w 8237396"/>
              <a:gd name="csY6" fmla="*/ 3204265 h 5635207"/>
              <a:gd name="csX7" fmla="*/ 7922087 w 8237396"/>
              <a:gd name="csY7" fmla="*/ 5354340 h 5635207"/>
              <a:gd name="csX8" fmla="*/ 4301557 w 8237396"/>
              <a:gd name="csY8" fmla="*/ 5626189 h 5635207"/>
              <a:gd name="csX9" fmla="*/ 1237082 w 8237396"/>
              <a:gd name="csY9" fmla="*/ 5514978 h 5635207"/>
              <a:gd name="csX10" fmla="*/ 248541 w 8237396"/>
              <a:gd name="csY10" fmla="*/ 5033065 h 5635207"/>
              <a:gd name="csX11" fmla="*/ 248541 w 8237396"/>
              <a:gd name="csY11" fmla="*/ 4934211 h 5635207"/>
              <a:gd name="csX0" fmla="*/ 288719 w 8277574"/>
              <a:gd name="csY0" fmla="*/ 4934211 h 5635207"/>
              <a:gd name="csX1" fmla="*/ 276362 w 8277574"/>
              <a:gd name="csY1" fmla="*/ 3253692 h 5635207"/>
              <a:gd name="csX2" fmla="*/ 3513833 w 8277574"/>
              <a:gd name="csY2" fmla="*/ 3031270 h 5635207"/>
              <a:gd name="csX3" fmla="*/ 4020460 w 8277574"/>
              <a:gd name="csY3" fmla="*/ 683486 h 5635207"/>
              <a:gd name="csX4" fmla="*/ 5379703 w 8277574"/>
              <a:gd name="csY4" fmla="*/ 189216 h 5635207"/>
              <a:gd name="csX5" fmla="*/ 7702773 w 8277574"/>
              <a:gd name="csY5" fmla="*/ 263357 h 5635207"/>
              <a:gd name="csX6" fmla="*/ 8061119 w 8277574"/>
              <a:gd name="csY6" fmla="*/ 3204265 h 5635207"/>
              <a:gd name="csX7" fmla="*/ 7962265 w 8277574"/>
              <a:gd name="csY7" fmla="*/ 5354340 h 5635207"/>
              <a:gd name="csX8" fmla="*/ 4341735 w 8277574"/>
              <a:gd name="csY8" fmla="*/ 5626189 h 5635207"/>
              <a:gd name="csX9" fmla="*/ 1277260 w 8277574"/>
              <a:gd name="csY9" fmla="*/ 5514978 h 5635207"/>
              <a:gd name="csX10" fmla="*/ 288719 w 8277574"/>
              <a:gd name="csY10" fmla="*/ 4934211 h 56352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8277574" h="5635207">
                <a:moveTo>
                  <a:pt x="288719" y="4934211"/>
                </a:moveTo>
                <a:cubicBezTo>
                  <a:pt x="121903" y="4557330"/>
                  <a:pt x="-261157" y="3570849"/>
                  <a:pt x="276362" y="3253692"/>
                </a:cubicBezTo>
                <a:cubicBezTo>
                  <a:pt x="813881" y="2936535"/>
                  <a:pt x="2889817" y="3459638"/>
                  <a:pt x="3513833" y="3031270"/>
                </a:cubicBezTo>
                <a:cubicBezTo>
                  <a:pt x="4137849" y="2602902"/>
                  <a:pt x="3709482" y="1157162"/>
                  <a:pt x="4020460" y="683486"/>
                </a:cubicBezTo>
                <a:cubicBezTo>
                  <a:pt x="4331438" y="209810"/>
                  <a:pt x="4765984" y="259237"/>
                  <a:pt x="5379703" y="189216"/>
                </a:cubicBezTo>
                <a:cubicBezTo>
                  <a:pt x="5993422" y="119195"/>
                  <a:pt x="7255870" y="-239151"/>
                  <a:pt x="7702773" y="263357"/>
                </a:cubicBezTo>
                <a:cubicBezTo>
                  <a:pt x="8149676" y="765865"/>
                  <a:pt x="8017870" y="2355768"/>
                  <a:pt x="8061119" y="3204265"/>
                </a:cubicBezTo>
                <a:cubicBezTo>
                  <a:pt x="8104368" y="4052762"/>
                  <a:pt x="8582162" y="4950686"/>
                  <a:pt x="7962265" y="5354340"/>
                </a:cubicBezTo>
                <a:cubicBezTo>
                  <a:pt x="7342368" y="5757994"/>
                  <a:pt x="5455902" y="5599416"/>
                  <a:pt x="4341735" y="5626189"/>
                </a:cubicBezTo>
                <a:cubicBezTo>
                  <a:pt x="3227568" y="5652962"/>
                  <a:pt x="1952762" y="5613832"/>
                  <a:pt x="1277260" y="5514978"/>
                </a:cubicBezTo>
                <a:cubicBezTo>
                  <a:pt x="601757" y="5399648"/>
                  <a:pt x="455535" y="5311092"/>
                  <a:pt x="288719" y="4934211"/>
                </a:cubicBezTo>
                <a:close/>
              </a:path>
            </a:pathLst>
          </a:custGeom>
          <a:noFill/>
          <a:ln w="38100">
            <a:solidFill>
              <a:srgbClr val="C0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C769985-619B-1874-3AF6-3FF4E1809655}"/>
              </a:ext>
            </a:extLst>
          </p:cNvPr>
          <p:cNvSpPr/>
          <p:nvPr/>
        </p:nvSpPr>
        <p:spPr>
          <a:xfrm>
            <a:off x="449442" y="1721535"/>
            <a:ext cx="2961311" cy="4855144"/>
          </a:xfrm>
          <a:prstGeom prst="rect">
            <a:avLst/>
          </a:prstGeom>
          <a:solidFill>
            <a:srgbClr val="FFFFFF">
              <a:alpha val="8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A234B4AE-BD27-026E-789D-5CF6C8857E08}"/>
              </a:ext>
            </a:extLst>
          </p:cNvPr>
          <p:cNvSpPr/>
          <p:nvPr/>
        </p:nvSpPr>
        <p:spPr>
          <a:xfrm>
            <a:off x="4064484" y="1752382"/>
            <a:ext cx="2961311" cy="1956291"/>
          </a:xfrm>
          <a:prstGeom prst="rect">
            <a:avLst/>
          </a:prstGeom>
          <a:solidFill>
            <a:srgbClr val="FFFFFF">
              <a:alpha val="8117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07513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0646E-CF23-D621-5FD1-2BF4325337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486904-CC32-9FBE-574A-A0AC8D4D9E1D}"/>
              </a:ext>
            </a:extLst>
          </p:cNvPr>
          <p:cNvSpPr>
            <a:spLocks noGrp="1"/>
          </p:cNvSpPr>
          <p:nvPr>
            <p:ph type="title"/>
          </p:nvPr>
        </p:nvSpPr>
        <p:spPr/>
        <p:txBody>
          <a:bodyPr/>
          <a:lstStyle/>
          <a:p>
            <a:r>
              <a:rPr lang="en-US" dirty="0"/>
              <a:t>Equivalence with dynamic circuits</a:t>
            </a:r>
          </a:p>
        </p:txBody>
      </p:sp>
      <p:sp>
        <p:nvSpPr>
          <p:cNvPr id="3" name="Content Placeholder 2">
            <a:extLst>
              <a:ext uri="{FF2B5EF4-FFF2-40B4-BE49-F238E27FC236}">
                <a16:creationId xmlns:a16="http://schemas.microsoft.com/office/drawing/2014/main" id="{2DA33851-E976-CE54-0B13-18C15E8B0C18}"/>
              </a:ext>
            </a:extLst>
          </p:cNvPr>
          <p:cNvSpPr>
            <a:spLocks noGrp="1"/>
          </p:cNvSpPr>
          <p:nvPr>
            <p:ph idx="1"/>
          </p:nvPr>
        </p:nvSpPr>
        <p:spPr>
          <a:xfrm>
            <a:off x="838200" y="1825625"/>
            <a:ext cx="8034867" cy="2475442"/>
          </a:xfrm>
        </p:spPr>
        <p:txBody>
          <a:bodyPr>
            <a:normAutofit/>
          </a:bodyPr>
          <a:lstStyle/>
          <a:p>
            <a:pPr marL="0" indent="0">
              <a:buNone/>
            </a:pPr>
            <a:r>
              <a:rPr lang="en-US" sz="2600" dirty="0"/>
              <a:t>O(1)-depth dynamic circuits:</a:t>
            </a:r>
          </a:p>
          <a:p>
            <a:r>
              <a:rPr lang="en-US" sz="2600" dirty="0"/>
              <a:t>1- and 2-qubit gates</a:t>
            </a:r>
          </a:p>
          <a:p>
            <a:r>
              <a:rPr lang="en-US" sz="2600" dirty="0"/>
              <a:t>intermediate measurements</a:t>
            </a:r>
          </a:p>
          <a:p>
            <a:r>
              <a:rPr lang="en-US" sz="2600" dirty="0"/>
              <a:t>classical postprocessing of measurement outcomes forwarded to next layer of gates</a:t>
            </a:r>
          </a:p>
        </p:txBody>
      </p:sp>
      <p:grpSp>
        <p:nvGrpSpPr>
          <p:cNvPr id="4" name="Group 3">
            <a:extLst>
              <a:ext uri="{FF2B5EF4-FFF2-40B4-BE49-F238E27FC236}">
                <a16:creationId xmlns:a16="http://schemas.microsoft.com/office/drawing/2014/main" id="{EC9D5E91-EF8A-7061-4F38-788BABB989B4}"/>
              </a:ext>
            </a:extLst>
          </p:cNvPr>
          <p:cNvGrpSpPr/>
          <p:nvPr/>
        </p:nvGrpSpPr>
        <p:grpSpPr>
          <a:xfrm>
            <a:off x="8257308" y="1630580"/>
            <a:ext cx="3276600" cy="1847850"/>
            <a:chOff x="7747164" y="1685925"/>
            <a:chExt cx="3276600" cy="1847850"/>
          </a:xfrm>
        </p:grpSpPr>
        <p:sp>
          <p:nvSpPr>
            <p:cNvPr id="5" name="Dynamic::line-47">
              <a:extLst>
                <a:ext uri="{FF2B5EF4-FFF2-40B4-BE49-F238E27FC236}">
                  <a16:creationId xmlns:a16="http://schemas.microsoft.com/office/drawing/2014/main" id="{D2B1E40E-B097-2D3B-1D72-4B6621131265}"/>
                </a:ext>
              </a:extLst>
            </p:cNvPr>
            <p:cNvSpPr>
              <a:spLocks/>
            </p:cNvSpPr>
            <p:nvPr/>
          </p:nvSpPr>
          <p:spPr>
            <a:xfrm>
              <a:off x="7918614" y="2114550"/>
              <a:ext cx="1133475" cy="0"/>
            </a:xfrm>
            <a:prstGeom prst="line">
              <a:avLst/>
            </a:prstGeom>
            <a:noFill/>
            <a:ln w="17145">
              <a:solidFill>
                <a:srgbClr val="444444"/>
              </a:solidFill>
            </a:ln>
          </p:spPr>
          <p:txBody>
            <a:bodyPr/>
            <a:lstStyle/>
            <a:p>
              <a:endParaRPr lang="en-US"/>
            </a:p>
          </p:txBody>
        </p:sp>
        <p:sp>
          <p:nvSpPr>
            <p:cNvPr id="6" name="Dynamic::line-48">
              <a:extLst>
                <a:ext uri="{FF2B5EF4-FFF2-40B4-BE49-F238E27FC236}">
                  <a16:creationId xmlns:a16="http://schemas.microsoft.com/office/drawing/2014/main" id="{6705BA25-C849-2189-BC21-4AEBF2DAFC66}"/>
                </a:ext>
              </a:extLst>
            </p:cNvPr>
            <p:cNvSpPr>
              <a:spLocks/>
            </p:cNvSpPr>
            <p:nvPr/>
          </p:nvSpPr>
          <p:spPr>
            <a:xfrm>
              <a:off x="7918614" y="2381250"/>
              <a:ext cx="1133475" cy="0"/>
            </a:xfrm>
            <a:prstGeom prst="line">
              <a:avLst/>
            </a:prstGeom>
            <a:noFill/>
            <a:ln w="17145">
              <a:solidFill>
                <a:srgbClr val="444444"/>
              </a:solidFill>
            </a:ln>
          </p:spPr>
          <p:txBody>
            <a:bodyPr/>
            <a:lstStyle/>
            <a:p>
              <a:endParaRPr lang="en-US"/>
            </a:p>
          </p:txBody>
        </p:sp>
        <p:sp>
          <p:nvSpPr>
            <p:cNvPr id="7" name="Dynamic::line-49">
              <a:extLst>
                <a:ext uri="{FF2B5EF4-FFF2-40B4-BE49-F238E27FC236}">
                  <a16:creationId xmlns:a16="http://schemas.microsoft.com/office/drawing/2014/main" id="{3AC2458B-A91F-A528-3B35-8909CC7D4B28}"/>
                </a:ext>
              </a:extLst>
            </p:cNvPr>
            <p:cNvSpPr>
              <a:spLocks/>
            </p:cNvSpPr>
            <p:nvPr/>
          </p:nvSpPr>
          <p:spPr>
            <a:xfrm>
              <a:off x="7918614" y="2647950"/>
              <a:ext cx="2857500" cy="0"/>
            </a:xfrm>
            <a:prstGeom prst="line">
              <a:avLst/>
            </a:prstGeom>
            <a:noFill/>
            <a:ln w="17145">
              <a:solidFill>
                <a:srgbClr val="444444"/>
              </a:solidFill>
            </a:ln>
          </p:spPr>
          <p:txBody>
            <a:bodyPr/>
            <a:lstStyle/>
            <a:p>
              <a:endParaRPr lang="en-US"/>
            </a:p>
          </p:txBody>
        </p:sp>
        <p:sp>
          <p:nvSpPr>
            <p:cNvPr id="9" name="Dynamic::line-50">
              <a:extLst>
                <a:ext uri="{FF2B5EF4-FFF2-40B4-BE49-F238E27FC236}">
                  <a16:creationId xmlns:a16="http://schemas.microsoft.com/office/drawing/2014/main" id="{89A82E37-EC9F-3C2A-DA83-F02A00398AA1}"/>
                </a:ext>
              </a:extLst>
            </p:cNvPr>
            <p:cNvSpPr>
              <a:spLocks/>
            </p:cNvSpPr>
            <p:nvPr/>
          </p:nvSpPr>
          <p:spPr>
            <a:xfrm>
              <a:off x="7918614" y="2914650"/>
              <a:ext cx="2857500" cy="0"/>
            </a:xfrm>
            <a:prstGeom prst="line">
              <a:avLst/>
            </a:prstGeom>
            <a:noFill/>
            <a:ln w="17145">
              <a:solidFill>
                <a:srgbClr val="444444"/>
              </a:solidFill>
            </a:ln>
          </p:spPr>
          <p:txBody>
            <a:bodyPr/>
            <a:lstStyle/>
            <a:p>
              <a:endParaRPr lang="en-US"/>
            </a:p>
          </p:txBody>
        </p:sp>
        <p:sp>
          <p:nvSpPr>
            <p:cNvPr id="10" name="Dynamic::gate-51">
              <a:extLst>
                <a:ext uri="{FF2B5EF4-FFF2-40B4-BE49-F238E27FC236}">
                  <a16:creationId xmlns:a16="http://schemas.microsoft.com/office/drawing/2014/main" id="{B0E4137B-CB9E-B33F-5878-546E4D83ACED}"/>
                </a:ext>
              </a:extLst>
            </p:cNvPr>
            <p:cNvSpPr>
              <a:spLocks/>
            </p:cNvSpPr>
            <p:nvPr/>
          </p:nvSpPr>
          <p:spPr>
            <a:xfrm>
              <a:off x="8123402" y="2014538"/>
              <a:ext cx="219075" cy="200025"/>
            </a:xfrm>
            <a:prstGeom prst="rect">
              <a:avLst/>
            </a:prstGeom>
            <a:solidFill>
              <a:srgbClr val="DCE6F6"/>
            </a:solidFill>
            <a:ln w="16193">
              <a:solidFill>
                <a:srgbClr val="4472C4"/>
              </a:solidFill>
            </a:ln>
          </p:spPr>
          <p:txBody>
            <a:bodyPr/>
            <a:lstStyle/>
            <a:p>
              <a:endParaRPr lang="en-US"/>
            </a:p>
          </p:txBody>
        </p:sp>
        <p:sp>
          <p:nvSpPr>
            <p:cNvPr id="11" name="Dynamic::gate-52">
              <a:extLst>
                <a:ext uri="{FF2B5EF4-FFF2-40B4-BE49-F238E27FC236}">
                  <a16:creationId xmlns:a16="http://schemas.microsoft.com/office/drawing/2014/main" id="{9A308B2C-EB9F-E52C-6092-8B0BB79631A5}"/>
                </a:ext>
              </a:extLst>
            </p:cNvPr>
            <p:cNvSpPr>
              <a:spLocks/>
            </p:cNvSpPr>
            <p:nvPr/>
          </p:nvSpPr>
          <p:spPr>
            <a:xfrm>
              <a:off x="8123402" y="2547938"/>
              <a:ext cx="219075" cy="200025"/>
            </a:xfrm>
            <a:prstGeom prst="rect">
              <a:avLst/>
            </a:prstGeom>
            <a:solidFill>
              <a:srgbClr val="DCE6F6"/>
            </a:solidFill>
            <a:ln w="16193">
              <a:solidFill>
                <a:srgbClr val="4472C4"/>
              </a:solidFill>
            </a:ln>
          </p:spPr>
          <p:txBody>
            <a:bodyPr/>
            <a:lstStyle/>
            <a:p>
              <a:endParaRPr lang="en-US"/>
            </a:p>
          </p:txBody>
        </p:sp>
        <p:sp>
          <p:nvSpPr>
            <p:cNvPr id="12" name="Dynamic::gate-53">
              <a:extLst>
                <a:ext uri="{FF2B5EF4-FFF2-40B4-BE49-F238E27FC236}">
                  <a16:creationId xmlns:a16="http://schemas.microsoft.com/office/drawing/2014/main" id="{68D21D6A-A6DC-A00A-7B05-561E10CF7B01}"/>
                </a:ext>
              </a:extLst>
            </p:cNvPr>
            <p:cNvSpPr>
              <a:spLocks/>
            </p:cNvSpPr>
            <p:nvPr/>
          </p:nvSpPr>
          <p:spPr>
            <a:xfrm>
              <a:off x="8494877" y="2552700"/>
              <a:ext cx="219075" cy="457200"/>
            </a:xfrm>
            <a:prstGeom prst="rect">
              <a:avLst/>
            </a:prstGeom>
            <a:solidFill>
              <a:srgbClr val="DCE6F6"/>
            </a:solidFill>
            <a:ln w="16193">
              <a:solidFill>
                <a:srgbClr val="4472C4"/>
              </a:solidFill>
            </a:ln>
          </p:spPr>
          <p:txBody>
            <a:bodyPr/>
            <a:lstStyle/>
            <a:p>
              <a:endParaRPr lang="en-US"/>
            </a:p>
          </p:txBody>
        </p:sp>
        <p:sp>
          <p:nvSpPr>
            <p:cNvPr id="13" name="Dynamic::line-54">
              <a:extLst>
                <a:ext uri="{FF2B5EF4-FFF2-40B4-BE49-F238E27FC236}">
                  <a16:creationId xmlns:a16="http://schemas.microsoft.com/office/drawing/2014/main" id="{B126E983-2751-FEC9-D2F0-0F8C624F362A}"/>
                </a:ext>
              </a:extLst>
            </p:cNvPr>
            <p:cNvSpPr>
              <a:spLocks/>
            </p:cNvSpPr>
            <p:nvPr/>
          </p:nvSpPr>
          <p:spPr>
            <a:xfrm>
              <a:off x="9137814" y="2100263"/>
              <a:ext cx="152400" cy="0"/>
            </a:xfrm>
            <a:prstGeom prst="line">
              <a:avLst/>
            </a:prstGeom>
            <a:noFill/>
            <a:ln w="12383">
              <a:solidFill>
                <a:srgbClr val="548235"/>
              </a:solidFill>
            </a:ln>
          </p:spPr>
          <p:txBody>
            <a:bodyPr/>
            <a:lstStyle/>
            <a:p>
              <a:endParaRPr lang="en-US"/>
            </a:p>
          </p:txBody>
        </p:sp>
        <p:sp>
          <p:nvSpPr>
            <p:cNvPr id="14" name="Dynamic::line-55">
              <a:extLst>
                <a:ext uri="{FF2B5EF4-FFF2-40B4-BE49-F238E27FC236}">
                  <a16:creationId xmlns:a16="http://schemas.microsoft.com/office/drawing/2014/main" id="{35611675-AD14-B347-6ED8-E8480BC68586}"/>
                </a:ext>
              </a:extLst>
            </p:cNvPr>
            <p:cNvSpPr>
              <a:spLocks/>
            </p:cNvSpPr>
            <p:nvPr/>
          </p:nvSpPr>
          <p:spPr>
            <a:xfrm>
              <a:off x="9137814" y="2128838"/>
              <a:ext cx="152400" cy="0"/>
            </a:xfrm>
            <a:prstGeom prst="line">
              <a:avLst/>
            </a:prstGeom>
            <a:noFill/>
            <a:ln w="12383">
              <a:solidFill>
                <a:srgbClr val="548235"/>
              </a:solidFill>
            </a:ln>
          </p:spPr>
          <p:txBody>
            <a:bodyPr/>
            <a:lstStyle/>
            <a:p>
              <a:endParaRPr lang="en-US"/>
            </a:p>
          </p:txBody>
        </p:sp>
        <p:sp>
          <p:nvSpPr>
            <p:cNvPr id="15" name="Dynamic::line-56">
              <a:extLst>
                <a:ext uri="{FF2B5EF4-FFF2-40B4-BE49-F238E27FC236}">
                  <a16:creationId xmlns:a16="http://schemas.microsoft.com/office/drawing/2014/main" id="{CADF04F2-0918-4957-1C05-C69BA22E4EB4}"/>
                </a:ext>
              </a:extLst>
            </p:cNvPr>
            <p:cNvSpPr>
              <a:spLocks/>
            </p:cNvSpPr>
            <p:nvPr/>
          </p:nvSpPr>
          <p:spPr>
            <a:xfrm>
              <a:off x="9275927" y="1752600"/>
              <a:ext cx="0" cy="361950"/>
            </a:xfrm>
            <a:prstGeom prst="line">
              <a:avLst/>
            </a:prstGeom>
            <a:noFill/>
            <a:ln w="12383">
              <a:solidFill>
                <a:srgbClr val="548235"/>
              </a:solidFill>
            </a:ln>
          </p:spPr>
          <p:txBody>
            <a:bodyPr/>
            <a:lstStyle/>
            <a:p>
              <a:endParaRPr lang="en-US"/>
            </a:p>
          </p:txBody>
        </p:sp>
        <p:sp>
          <p:nvSpPr>
            <p:cNvPr id="16" name="Dynamic::line-57">
              <a:extLst>
                <a:ext uri="{FF2B5EF4-FFF2-40B4-BE49-F238E27FC236}">
                  <a16:creationId xmlns:a16="http://schemas.microsoft.com/office/drawing/2014/main" id="{C1A01970-2FDD-2520-CFE6-53198172D1B1}"/>
                </a:ext>
              </a:extLst>
            </p:cNvPr>
            <p:cNvSpPr>
              <a:spLocks/>
            </p:cNvSpPr>
            <p:nvPr/>
          </p:nvSpPr>
          <p:spPr>
            <a:xfrm>
              <a:off x="9304502" y="1752600"/>
              <a:ext cx="0" cy="361950"/>
            </a:xfrm>
            <a:prstGeom prst="line">
              <a:avLst/>
            </a:prstGeom>
            <a:noFill/>
            <a:ln w="12383">
              <a:solidFill>
                <a:srgbClr val="548235"/>
              </a:solidFill>
            </a:ln>
          </p:spPr>
          <p:txBody>
            <a:bodyPr/>
            <a:lstStyle/>
            <a:p>
              <a:endParaRPr lang="en-US"/>
            </a:p>
          </p:txBody>
        </p:sp>
        <p:sp>
          <p:nvSpPr>
            <p:cNvPr id="17" name="Dynamic::line-58">
              <a:extLst>
                <a:ext uri="{FF2B5EF4-FFF2-40B4-BE49-F238E27FC236}">
                  <a16:creationId xmlns:a16="http://schemas.microsoft.com/office/drawing/2014/main" id="{2B429272-4A8C-6507-FD51-0968A08B6028}"/>
                </a:ext>
              </a:extLst>
            </p:cNvPr>
            <p:cNvSpPr>
              <a:spLocks/>
            </p:cNvSpPr>
            <p:nvPr/>
          </p:nvSpPr>
          <p:spPr>
            <a:xfrm>
              <a:off x="9290214" y="1738313"/>
              <a:ext cx="304800" cy="0"/>
            </a:xfrm>
            <a:prstGeom prst="line">
              <a:avLst/>
            </a:prstGeom>
            <a:noFill/>
            <a:ln w="12383">
              <a:solidFill>
                <a:srgbClr val="548235"/>
              </a:solidFill>
            </a:ln>
          </p:spPr>
          <p:txBody>
            <a:bodyPr/>
            <a:lstStyle/>
            <a:p>
              <a:endParaRPr lang="en-US"/>
            </a:p>
          </p:txBody>
        </p:sp>
        <p:sp>
          <p:nvSpPr>
            <p:cNvPr id="18" name="Dynamic::line-59">
              <a:extLst>
                <a:ext uri="{FF2B5EF4-FFF2-40B4-BE49-F238E27FC236}">
                  <a16:creationId xmlns:a16="http://schemas.microsoft.com/office/drawing/2014/main" id="{C37433B2-1A46-74D7-03B4-88FF856D0EED}"/>
                </a:ext>
              </a:extLst>
            </p:cNvPr>
            <p:cNvSpPr>
              <a:spLocks/>
            </p:cNvSpPr>
            <p:nvPr/>
          </p:nvSpPr>
          <p:spPr>
            <a:xfrm>
              <a:off x="9290214" y="1766888"/>
              <a:ext cx="304800" cy="0"/>
            </a:xfrm>
            <a:prstGeom prst="line">
              <a:avLst/>
            </a:prstGeom>
            <a:noFill/>
            <a:ln w="12383">
              <a:solidFill>
                <a:srgbClr val="548235"/>
              </a:solidFill>
            </a:ln>
          </p:spPr>
          <p:txBody>
            <a:bodyPr/>
            <a:lstStyle/>
            <a:p>
              <a:endParaRPr lang="en-US"/>
            </a:p>
          </p:txBody>
        </p:sp>
        <p:sp>
          <p:nvSpPr>
            <p:cNvPr id="19" name="Dynamic::line-60">
              <a:extLst>
                <a:ext uri="{FF2B5EF4-FFF2-40B4-BE49-F238E27FC236}">
                  <a16:creationId xmlns:a16="http://schemas.microsoft.com/office/drawing/2014/main" id="{570ECF25-1C38-DE05-26BE-C2C0D9B34F47}"/>
                </a:ext>
              </a:extLst>
            </p:cNvPr>
            <p:cNvSpPr>
              <a:spLocks/>
            </p:cNvSpPr>
            <p:nvPr/>
          </p:nvSpPr>
          <p:spPr>
            <a:xfrm>
              <a:off x="9137814" y="2366963"/>
              <a:ext cx="295275" cy="0"/>
            </a:xfrm>
            <a:prstGeom prst="line">
              <a:avLst/>
            </a:prstGeom>
            <a:noFill/>
            <a:ln w="12383">
              <a:solidFill>
                <a:srgbClr val="548235"/>
              </a:solidFill>
            </a:ln>
          </p:spPr>
          <p:txBody>
            <a:bodyPr/>
            <a:lstStyle/>
            <a:p>
              <a:endParaRPr lang="en-US"/>
            </a:p>
          </p:txBody>
        </p:sp>
        <p:sp>
          <p:nvSpPr>
            <p:cNvPr id="20" name="Dynamic::line-61">
              <a:extLst>
                <a:ext uri="{FF2B5EF4-FFF2-40B4-BE49-F238E27FC236}">
                  <a16:creationId xmlns:a16="http://schemas.microsoft.com/office/drawing/2014/main" id="{621C8AE4-3FA1-9A3E-8EDC-8F5497B134D9}"/>
                </a:ext>
              </a:extLst>
            </p:cNvPr>
            <p:cNvSpPr>
              <a:spLocks/>
            </p:cNvSpPr>
            <p:nvPr/>
          </p:nvSpPr>
          <p:spPr>
            <a:xfrm>
              <a:off x="9137814" y="2395538"/>
              <a:ext cx="295275" cy="0"/>
            </a:xfrm>
            <a:prstGeom prst="line">
              <a:avLst/>
            </a:prstGeom>
            <a:noFill/>
            <a:ln w="12383">
              <a:solidFill>
                <a:srgbClr val="548235"/>
              </a:solidFill>
            </a:ln>
          </p:spPr>
          <p:txBody>
            <a:bodyPr/>
            <a:lstStyle/>
            <a:p>
              <a:endParaRPr lang="en-US"/>
            </a:p>
          </p:txBody>
        </p:sp>
        <p:sp>
          <p:nvSpPr>
            <p:cNvPr id="21" name="Dynamic::line-62">
              <a:extLst>
                <a:ext uri="{FF2B5EF4-FFF2-40B4-BE49-F238E27FC236}">
                  <a16:creationId xmlns:a16="http://schemas.microsoft.com/office/drawing/2014/main" id="{0E233896-B13F-9F3D-81E8-A6A89D81636F}"/>
                </a:ext>
              </a:extLst>
            </p:cNvPr>
            <p:cNvSpPr>
              <a:spLocks/>
            </p:cNvSpPr>
            <p:nvPr/>
          </p:nvSpPr>
          <p:spPr>
            <a:xfrm>
              <a:off x="9418802" y="1866900"/>
              <a:ext cx="0" cy="514350"/>
            </a:xfrm>
            <a:prstGeom prst="line">
              <a:avLst/>
            </a:prstGeom>
            <a:noFill/>
            <a:ln w="12383">
              <a:solidFill>
                <a:srgbClr val="548235"/>
              </a:solidFill>
            </a:ln>
          </p:spPr>
          <p:txBody>
            <a:bodyPr/>
            <a:lstStyle/>
            <a:p>
              <a:endParaRPr lang="en-US"/>
            </a:p>
          </p:txBody>
        </p:sp>
        <p:sp>
          <p:nvSpPr>
            <p:cNvPr id="22" name="Dynamic::line-63">
              <a:extLst>
                <a:ext uri="{FF2B5EF4-FFF2-40B4-BE49-F238E27FC236}">
                  <a16:creationId xmlns:a16="http://schemas.microsoft.com/office/drawing/2014/main" id="{FBDA5DB1-8C3A-62F9-0C59-EA48702C094B}"/>
                </a:ext>
              </a:extLst>
            </p:cNvPr>
            <p:cNvSpPr>
              <a:spLocks/>
            </p:cNvSpPr>
            <p:nvPr/>
          </p:nvSpPr>
          <p:spPr>
            <a:xfrm>
              <a:off x="9447377" y="1866900"/>
              <a:ext cx="0" cy="514350"/>
            </a:xfrm>
            <a:prstGeom prst="line">
              <a:avLst/>
            </a:prstGeom>
            <a:noFill/>
            <a:ln w="12383">
              <a:solidFill>
                <a:srgbClr val="548235"/>
              </a:solidFill>
            </a:ln>
          </p:spPr>
          <p:txBody>
            <a:bodyPr/>
            <a:lstStyle/>
            <a:p>
              <a:endParaRPr lang="en-US"/>
            </a:p>
          </p:txBody>
        </p:sp>
        <p:sp>
          <p:nvSpPr>
            <p:cNvPr id="23" name="Dynamic::line-64">
              <a:extLst>
                <a:ext uri="{FF2B5EF4-FFF2-40B4-BE49-F238E27FC236}">
                  <a16:creationId xmlns:a16="http://schemas.microsoft.com/office/drawing/2014/main" id="{8C3EA89F-C82B-F1FA-F423-CAC4C52F9525}"/>
                </a:ext>
              </a:extLst>
            </p:cNvPr>
            <p:cNvSpPr>
              <a:spLocks/>
            </p:cNvSpPr>
            <p:nvPr/>
          </p:nvSpPr>
          <p:spPr>
            <a:xfrm>
              <a:off x="9433089" y="1852613"/>
              <a:ext cx="161925" cy="0"/>
            </a:xfrm>
            <a:prstGeom prst="line">
              <a:avLst/>
            </a:prstGeom>
            <a:noFill/>
            <a:ln w="12383">
              <a:solidFill>
                <a:srgbClr val="548235"/>
              </a:solidFill>
            </a:ln>
          </p:spPr>
          <p:txBody>
            <a:bodyPr/>
            <a:lstStyle/>
            <a:p>
              <a:endParaRPr lang="en-US"/>
            </a:p>
          </p:txBody>
        </p:sp>
        <p:sp>
          <p:nvSpPr>
            <p:cNvPr id="24" name="Dynamic::line-65">
              <a:extLst>
                <a:ext uri="{FF2B5EF4-FFF2-40B4-BE49-F238E27FC236}">
                  <a16:creationId xmlns:a16="http://schemas.microsoft.com/office/drawing/2014/main" id="{EF36431A-7C5A-DC88-C2C1-E8D4135B3B44}"/>
                </a:ext>
              </a:extLst>
            </p:cNvPr>
            <p:cNvSpPr>
              <a:spLocks/>
            </p:cNvSpPr>
            <p:nvPr/>
          </p:nvSpPr>
          <p:spPr>
            <a:xfrm>
              <a:off x="9433089" y="1881188"/>
              <a:ext cx="161925" cy="0"/>
            </a:xfrm>
            <a:prstGeom prst="line">
              <a:avLst/>
            </a:prstGeom>
            <a:noFill/>
            <a:ln w="12383">
              <a:solidFill>
                <a:srgbClr val="548235"/>
              </a:solidFill>
            </a:ln>
          </p:spPr>
          <p:txBody>
            <a:bodyPr/>
            <a:lstStyle/>
            <a:p>
              <a:endParaRPr lang="en-US"/>
            </a:p>
          </p:txBody>
        </p:sp>
        <p:sp>
          <p:nvSpPr>
            <p:cNvPr id="25" name="Dynamic::line-66">
              <a:extLst>
                <a:ext uri="{FF2B5EF4-FFF2-40B4-BE49-F238E27FC236}">
                  <a16:creationId xmlns:a16="http://schemas.microsoft.com/office/drawing/2014/main" id="{B3466200-38E0-8857-2F5B-C51EC93019B1}"/>
                </a:ext>
              </a:extLst>
            </p:cNvPr>
            <p:cNvSpPr>
              <a:spLocks/>
            </p:cNvSpPr>
            <p:nvPr/>
          </p:nvSpPr>
          <p:spPr>
            <a:xfrm>
              <a:off x="9842664" y="1795463"/>
              <a:ext cx="571500" cy="0"/>
            </a:xfrm>
            <a:prstGeom prst="line">
              <a:avLst/>
            </a:prstGeom>
            <a:noFill/>
            <a:ln w="12383">
              <a:solidFill>
                <a:srgbClr val="548235"/>
              </a:solidFill>
            </a:ln>
          </p:spPr>
          <p:txBody>
            <a:bodyPr/>
            <a:lstStyle/>
            <a:p>
              <a:endParaRPr lang="en-US"/>
            </a:p>
          </p:txBody>
        </p:sp>
        <p:sp>
          <p:nvSpPr>
            <p:cNvPr id="26" name="Dynamic::line-67">
              <a:extLst>
                <a:ext uri="{FF2B5EF4-FFF2-40B4-BE49-F238E27FC236}">
                  <a16:creationId xmlns:a16="http://schemas.microsoft.com/office/drawing/2014/main" id="{564745A5-B7E5-A8A8-F986-C56E7327664F}"/>
                </a:ext>
              </a:extLst>
            </p:cNvPr>
            <p:cNvSpPr>
              <a:spLocks/>
            </p:cNvSpPr>
            <p:nvPr/>
          </p:nvSpPr>
          <p:spPr>
            <a:xfrm>
              <a:off x="9842664" y="1824038"/>
              <a:ext cx="571500" cy="0"/>
            </a:xfrm>
            <a:prstGeom prst="line">
              <a:avLst/>
            </a:prstGeom>
            <a:noFill/>
            <a:ln w="12383">
              <a:solidFill>
                <a:srgbClr val="548235"/>
              </a:solidFill>
            </a:ln>
          </p:spPr>
          <p:txBody>
            <a:bodyPr/>
            <a:lstStyle/>
            <a:p>
              <a:endParaRPr lang="en-US"/>
            </a:p>
          </p:txBody>
        </p:sp>
        <p:sp>
          <p:nvSpPr>
            <p:cNvPr id="27" name="Dynamic::line-68">
              <a:extLst>
                <a:ext uri="{FF2B5EF4-FFF2-40B4-BE49-F238E27FC236}">
                  <a16:creationId xmlns:a16="http://schemas.microsoft.com/office/drawing/2014/main" id="{4DB1F70E-9FCC-ACA3-5EF1-2397716E557A}"/>
                </a:ext>
              </a:extLst>
            </p:cNvPr>
            <p:cNvSpPr>
              <a:spLocks/>
            </p:cNvSpPr>
            <p:nvPr/>
          </p:nvSpPr>
          <p:spPr>
            <a:xfrm>
              <a:off x="10399877" y="1809750"/>
              <a:ext cx="0" cy="714375"/>
            </a:xfrm>
            <a:prstGeom prst="line">
              <a:avLst/>
            </a:prstGeom>
            <a:noFill/>
            <a:ln w="12383">
              <a:solidFill>
                <a:srgbClr val="548235"/>
              </a:solidFill>
            </a:ln>
          </p:spPr>
          <p:txBody>
            <a:bodyPr/>
            <a:lstStyle/>
            <a:p>
              <a:endParaRPr lang="en-US"/>
            </a:p>
          </p:txBody>
        </p:sp>
        <p:sp>
          <p:nvSpPr>
            <p:cNvPr id="28" name="Dynamic::line-69">
              <a:extLst>
                <a:ext uri="{FF2B5EF4-FFF2-40B4-BE49-F238E27FC236}">
                  <a16:creationId xmlns:a16="http://schemas.microsoft.com/office/drawing/2014/main" id="{C5267439-4BB0-F938-7EDA-267A72C2315D}"/>
                </a:ext>
              </a:extLst>
            </p:cNvPr>
            <p:cNvSpPr>
              <a:spLocks/>
            </p:cNvSpPr>
            <p:nvPr/>
          </p:nvSpPr>
          <p:spPr>
            <a:xfrm>
              <a:off x="10428452" y="1809750"/>
              <a:ext cx="0" cy="714375"/>
            </a:xfrm>
            <a:prstGeom prst="line">
              <a:avLst/>
            </a:prstGeom>
            <a:noFill/>
            <a:ln w="12383">
              <a:solidFill>
                <a:srgbClr val="548235"/>
              </a:solidFill>
            </a:ln>
          </p:spPr>
          <p:txBody>
            <a:bodyPr/>
            <a:lstStyle/>
            <a:p>
              <a:endParaRPr lang="en-US"/>
            </a:p>
          </p:txBody>
        </p:sp>
        <p:sp>
          <p:nvSpPr>
            <p:cNvPr id="29" name="Dynamic::gate-70">
              <a:extLst>
                <a:ext uri="{FF2B5EF4-FFF2-40B4-BE49-F238E27FC236}">
                  <a16:creationId xmlns:a16="http://schemas.microsoft.com/office/drawing/2014/main" id="{E2BD5CFE-77C1-631C-EED2-C3F1C035F7D9}"/>
                </a:ext>
              </a:extLst>
            </p:cNvPr>
            <p:cNvSpPr>
              <a:spLocks/>
            </p:cNvSpPr>
            <p:nvPr/>
          </p:nvSpPr>
          <p:spPr>
            <a:xfrm>
              <a:off x="8866352" y="2000250"/>
              <a:ext cx="276225" cy="228600"/>
            </a:xfrm>
            <a:prstGeom prst="rect">
              <a:avLst/>
            </a:prstGeom>
            <a:solidFill>
              <a:srgbClr val="F4F4F4"/>
            </a:solidFill>
            <a:ln w="16193">
              <a:solidFill>
                <a:srgbClr val="60666D"/>
              </a:solidFill>
            </a:ln>
          </p:spPr>
          <p:txBody>
            <a:bodyPr/>
            <a:lstStyle/>
            <a:p>
              <a:endParaRPr lang="en-US"/>
            </a:p>
          </p:txBody>
        </p:sp>
        <p:sp>
          <p:nvSpPr>
            <p:cNvPr id="30" name="Dynamic::meter-arc-71">
              <a:extLst>
                <a:ext uri="{FF2B5EF4-FFF2-40B4-BE49-F238E27FC236}">
                  <a16:creationId xmlns:a16="http://schemas.microsoft.com/office/drawing/2014/main" id="{71C44A54-B631-A99B-96FB-1BBADDC73C8F}"/>
                </a:ext>
              </a:extLst>
            </p:cNvPr>
            <p:cNvSpPr>
              <a:spLocks/>
            </p:cNvSpPr>
            <p:nvPr/>
          </p:nvSpPr>
          <p:spPr>
            <a:xfrm>
              <a:off x="8871114" y="2000250"/>
              <a:ext cx="266700" cy="228600"/>
            </a:xfrm>
            <a:custGeom>
              <a:avLst/>
              <a:gdLst/>
              <a:ahLst/>
              <a:cxnLst/>
              <a:rect l="0" t="0" r="0" b="0"/>
              <a:pathLst>
                <a:path w="266700" h="228600">
                  <a:moveTo>
                    <a:pt x="57150" y="161925"/>
                  </a:moveTo>
                  <a:lnTo>
                    <a:pt x="59746" y="142203"/>
                  </a:lnTo>
                  <a:lnTo>
                    <a:pt x="67359" y="123825"/>
                  </a:lnTo>
                  <a:lnTo>
                    <a:pt x="79468" y="108043"/>
                  </a:lnTo>
                  <a:lnTo>
                    <a:pt x="95250" y="95934"/>
                  </a:lnTo>
                  <a:lnTo>
                    <a:pt x="113628" y="88321"/>
                  </a:lnTo>
                  <a:lnTo>
                    <a:pt x="133350" y="85725"/>
                  </a:lnTo>
                  <a:lnTo>
                    <a:pt x="153072" y="88321"/>
                  </a:lnTo>
                  <a:lnTo>
                    <a:pt x="171450" y="95934"/>
                  </a:lnTo>
                  <a:lnTo>
                    <a:pt x="187232" y="108043"/>
                  </a:lnTo>
                  <a:lnTo>
                    <a:pt x="199341" y="123825"/>
                  </a:lnTo>
                  <a:lnTo>
                    <a:pt x="206954" y="142203"/>
                  </a:lnTo>
                  <a:lnTo>
                    <a:pt x="209550" y="161925"/>
                  </a:lnTo>
                </a:path>
              </a:pathLst>
            </a:custGeom>
            <a:noFill/>
            <a:ln w="12383">
              <a:solidFill>
                <a:srgbClr val="60666D"/>
              </a:solidFill>
            </a:ln>
          </p:spPr>
          <p:txBody>
            <a:bodyPr/>
            <a:lstStyle/>
            <a:p>
              <a:endParaRPr lang="en-US"/>
            </a:p>
          </p:txBody>
        </p:sp>
        <p:sp>
          <p:nvSpPr>
            <p:cNvPr id="31" name="Dynamic::line-72">
              <a:extLst>
                <a:ext uri="{FF2B5EF4-FFF2-40B4-BE49-F238E27FC236}">
                  <a16:creationId xmlns:a16="http://schemas.microsoft.com/office/drawing/2014/main" id="{86865958-1377-A202-71BA-FC188867258F}"/>
                </a:ext>
              </a:extLst>
            </p:cNvPr>
            <p:cNvSpPr>
              <a:spLocks/>
            </p:cNvSpPr>
            <p:nvPr/>
          </p:nvSpPr>
          <p:spPr>
            <a:xfrm flipV="1">
              <a:off x="9004464" y="2057400"/>
              <a:ext cx="57150" cy="104775"/>
            </a:xfrm>
            <a:prstGeom prst="line">
              <a:avLst/>
            </a:prstGeom>
            <a:noFill/>
            <a:ln w="13335">
              <a:solidFill>
                <a:srgbClr val="60666D"/>
              </a:solidFill>
            </a:ln>
          </p:spPr>
          <p:txBody>
            <a:bodyPr/>
            <a:lstStyle/>
            <a:p>
              <a:endParaRPr lang="en-US"/>
            </a:p>
          </p:txBody>
        </p:sp>
        <p:sp>
          <p:nvSpPr>
            <p:cNvPr id="32" name="Dynamic::ellipse-73">
              <a:extLst>
                <a:ext uri="{FF2B5EF4-FFF2-40B4-BE49-F238E27FC236}">
                  <a16:creationId xmlns:a16="http://schemas.microsoft.com/office/drawing/2014/main" id="{11B6C9A3-8847-E295-22B7-57F3280B517B}"/>
                </a:ext>
              </a:extLst>
            </p:cNvPr>
            <p:cNvSpPr>
              <a:spLocks/>
            </p:cNvSpPr>
            <p:nvPr/>
          </p:nvSpPr>
          <p:spPr>
            <a:xfrm>
              <a:off x="8992082" y="2149793"/>
              <a:ext cx="24765" cy="24765"/>
            </a:xfrm>
            <a:prstGeom prst="ellipse">
              <a:avLst/>
            </a:prstGeom>
            <a:solidFill>
              <a:srgbClr val="60666D"/>
            </a:solidFill>
            <a:ln w="9525">
              <a:solidFill>
                <a:srgbClr val="60666D"/>
              </a:solidFill>
            </a:ln>
          </p:spPr>
          <p:txBody>
            <a:bodyPr/>
            <a:lstStyle/>
            <a:p>
              <a:endParaRPr lang="en-US"/>
            </a:p>
          </p:txBody>
        </p:sp>
        <p:sp>
          <p:nvSpPr>
            <p:cNvPr id="33" name="Dynamic::gate-74">
              <a:extLst>
                <a:ext uri="{FF2B5EF4-FFF2-40B4-BE49-F238E27FC236}">
                  <a16:creationId xmlns:a16="http://schemas.microsoft.com/office/drawing/2014/main" id="{46577B5A-707B-4410-6742-C2EAEA08FB30}"/>
                </a:ext>
              </a:extLst>
            </p:cNvPr>
            <p:cNvSpPr>
              <a:spLocks/>
            </p:cNvSpPr>
            <p:nvPr/>
          </p:nvSpPr>
          <p:spPr>
            <a:xfrm>
              <a:off x="8866352" y="2266950"/>
              <a:ext cx="276225" cy="228600"/>
            </a:xfrm>
            <a:prstGeom prst="rect">
              <a:avLst/>
            </a:prstGeom>
            <a:solidFill>
              <a:srgbClr val="F4F4F4"/>
            </a:solidFill>
            <a:ln w="16193">
              <a:solidFill>
                <a:srgbClr val="60666D"/>
              </a:solidFill>
            </a:ln>
          </p:spPr>
          <p:txBody>
            <a:bodyPr/>
            <a:lstStyle/>
            <a:p>
              <a:endParaRPr lang="en-US"/>
            </a:p>
          </p:txBody>
        </p:sp>
        <p:sp>
          <p:nvSpPr>
            <p:cNvPr id="34" name="Dynamic::meter-arc-75">
              <a:extLst>
                <a:ext uri="{FF2B5EF4-FFF2-40B4-BE49-F238E27FC236}">
                  <a16:creationId xmlns:a16="http://schemas.microsoft.com/office/drawing/2014/main" id="{E89746BE-0A0D-B521-E3B8-F458DF60425E}"/>
                </a:ext>
              </a:extLst>
            </p:cNvPr>
            <p:cNvSpPr>
              <a:spLocks/>
            </p:cNvSpPr>
            <p:nvPr/>
          </p:nvSpPr>
          <p:spPr>
            <a:xfrm>
              <a:off x="8871114" y="2266950"/>
              <a:ext cx="266700" cy="228600"/>
            </a:xfrm>
            <a:custGeom>
              <a:avLst/>
              <a:gdLst/>
              <a:ahLst/>
              <a:cxnLst/>
              <a:rect l="0" t="0" r="0" b="0"/>
              <a:pathLst>
                <a:path w="266700" h="228600">
                  <a:moveTo>
                    <a:pt x="57150" y="161925"/>
                  </a:moveTo>
                  <a:lnTo>
                    <a:pt x="59746" y="142203"/>
                  </a:lnTo>
                  <a:lnTo>
                    <a:pt x="67359" y="123825"/>
                  </a:lnTo>
                  <a:lnTo>
                    <a:pt x="79468" y="108043"/>
                  </a:lnTo>
                  <a:lnTo>
                    <a:pt x="95250" y="95934"/>
                  </a:lnTo>
                  <a:lnTo>
                    <a:pt x="113628" y="88321"/>
                  </a:lnTo>
                  <a:lnTo>
                    <a:pt x="133350" y="85725"/>
                  </a:lnTo>
                  <a:lnTo>
                    <a:pt x="153072" y="88321"/>
                  </a:lnTo>
                  <a:lnTo>
                    <a:pt x="171450" y="95934"/>
                  </a:lnTo>
                  <a:lnTo>
                    <a:pt x="187232" y="108043"/>
                  </a:lnTo>
                  <a:lnTo>
                    <a:pt x="199341" y="123825"/>
                  </a:lnTo>
                  <a:lnTo>
                    <a:pt x="206954" y="142203"/>
                  </a:lnTo>
                  <a:lnTo>
                    <a:pt x="209550" y="161925"/>
                  </a:lnTo>
                </a:path>
              </a:pathLst>
            </a:custGeom>
            <a:noFill/>
            <a:ln w="12383">
              <a:solidFill>
                <a:srgbClr val="60666D"/>
              </a:solidFill>
            </a:ln>
          </p:spPr>
          <p:txBody>
            <a:bodyPr/>
            <a:lstStyle/>
            <a:p>
              <a:endParaRPr lang="en-US"/>
            </a:p>
          </p:txBody>
        </p:sp>
        <p:sp>
          <p:nvSpPr>
            <p:cNvPr id="35" name="Dynamic::line-76">
              <a:extLst>
                <a:ext uri="{FF2B5EF4-FFF2-40B4-BE49-F238E27FC236}">
                  <a16:creationId xmlns:a16="http://schemas.microsoft.com/office/drawing/2014/main" id="{D5970C96-B432-7444-0B9B-82048CD87049}"/>
                </a:ext>
              </a:extLst>
            </p:cNvPr>
            <p:cNvSpPr>
              <a:spLocks/>
            </p:cNvSpPr>
            <p:nvPr/>
          </p:nvSpPr>
          <p:spPr>
            <a:xfrm flipV="1">
              <a:off x="9004464" y="2324100"/>
              <a:ext cx="57150" cy="104775"/>
            </a:xfrm>
            <a:prstGeom prst="line">
              <a:avLst/>
            </a:prstGeom>
            <a:noFill/>
            <a:ln w="13335">
              <a:solidFill>
                <a:srgbClr val="60666D"/>
              </a:solidFill>
            </a:ln>
          </p:spPr>
          <p:txBody>
            <a:bodyPr/>
            <a:lstStyle/>
            <a:p>
              <a:endParaRPr lang="en-US"/>
            </a:p>
          </p:txBody>
        </p:sp>
        <p:sp>
          <p:nvSpPr>
            <p:cNvPr id="36" name="Dynamic::ellipse-77">
              <a:extLst>
                <a:ext uri="{FF2B5EF4-FFF2-40B4-BE49-F238E27FC236}">
                  <a16:creationId xmlns:a16="http://schemas.microsoft.com/office/drawing/2014/main" id="{24BBE2BB-DDC1-8453-C180-AD84E9DBF039}"/>
                </a:ext>
              </a:extLst>
            </p:cNvPr>
            <p:cNvSpPr>
              <a:spLocks/>
            </p:cNvSpPr>
            <p:nvPr/>
          </p:nvSpPr>
          <p:spPr>
            <a:xfrm>
              <a:off x="8992082" y="2416493"/>
              <a:ext cx="24765" cy="24765"/>
            </a:xfrm>
            <a:prstGeom prst="ellipse">
              <a:avLst/>
            </a:prstGeom>
            <a:solidFill>
              <a:srgbClr val="60666D"/>
            </a:solidFill>
            <a:ln w="9525">
              <a:solidFill>
                <a:srgbClr val="60666D"/>
              </a:solidFill>
            </a:ln>
          </p:spPr>
          <p:txBody>
            <a:bodyPr/>
            <a:lstStyle/>
            <a:p>
              <a:endParaRPr lang="en-US"/>
            </a:p>
          </p:txBody>
        </p:sp>
        <p:sp>
          <p:nvSpPr>
            <p:cNvPr id="37" name="Dynamic::gate-78">
              <a:extLst>
                <a:ext uri="{FF2B5EF4-FFF2-40B4-BE49-F238E27FC236}">
                  <a16:creationId xmlns:a16="http://schemas.microsoft.com/office/drawing/2014/main" id="{AF9B72CA-E624-77F2-ABA8-1DCC6D742E71}"/>
                </a:ext>
              </a:extLst>
            </p:cNvPr>
            <p:cNvSpPr>
              <a:spLocks/>
            </p:cNvSpPr>
            <p:nvPr/>
          </p:nvSpPr>
          <p:spPr>
            <a:xfrm>
              <a:off x="9585489" y="1685925"/>
              <a:ext cx="266700" cy="247650"/>
            </a:xfrm>
            <a:prstGeom prst="rect">
              <a:avLst/>
            </a:prstGeom>
            <a:solidFill>
              <a:srgbClr val="E7EFDF"/>
            </a:solidFill>
            <a:ln w="16193">
              <a:solidFill>
                <a:srgbClr val="548235"/>
              </a:solidFill>
            </a:ln>
          </p:spPr>
          <p:txBody>
            <a:bodyPr/>
            <a:lstStyle/>
            <a:p>
              <a:endParaRPr lang="en-US"/>
            </a:p>
          </p:txBody>
        </p:sp>
        <p:sp>
          <p:nvSpPr>
            <p:cNvPr id="38" name="Dynamic::ellipse-79">
              <a:extLst>
                <a:ext uri="{FF2B5EF4-FFF2-40B4-BE49-F238E27FC236}">
                  <a16:creationId xmlns:a16="http://schemas.microsoft.com/office/drawing/2014/main" id="{1F5CDB10-639F-D26D-2570-FCFE23510A2F}"/>
                </a:ext>
              </a:extLst>
            </p:cNvPr>
            <p:cNvSpPr>
              <a:spLocks/>
            </p:cNvSpPr>
            <p:nvPr/>
          </p:nvSpPr>
          <p:spPr>
            <a:xfrm>
              <a:off x="9652164" y="1743075"/>
              <a:ext cx="133350" cy="133350"/>
            </a:xfrm>
            <a:prstGeom prst="ellipse">
              <a:avLst/>
            </a:prstGeom>
            <a:solidFill>
              <a:srgbClr val="FFFFFF"/>
            </a:solidFill>
            <a:ln w="18098">
              <a:solidFill>
                <a:srgbClr val="548235"/>
              </a:solidFill>
            </a:ln>
          </p:spPr>
          <p:txBody>
            <a:bodyPr/>
            <a:lstStyle/>
            <a:p>
              <a:endParaRPr lang="en-US"/>
            </a:p>
          </p:txBody>
        </p:sp>
        <p:sp>
          <p:nvSpPr>
            <p:cNvPr id="39" name="Dynamic::line-80">
              <a:extLst>
                <a:ext uri="{FF2B5EF4-FFF2-40B4-BE49-F238E27FC236}">
                  <a16:creationId xmlns:a16="http://schemas.microsoft.com/office/drawing/2014/main" id="{E9CC7EBB-2A68-C58C-8102-39597E3FAFD2}"/>
                </a:ext>
              </a:extLst>
            </p:cNvPr>
            <p:cNvSpPr>
              <a:spLocks/>
            </p:cNvSpPr>
            <p:nvPr/>
          </p:nvSpPr>
          <p:spPr>
            <a:xfrm>
              <a:off x="9671214" y="1809750"/>
              <a:ext cx="95250" cy="0"/>
            </a:xfrm>
            <a:prstGeom prst="line">
              <a:avLst/>
            </a:prstGeom>
            <a:noFill/>
            <a:ln w="15240">
              <a:solidFill>
                <a:srgbClr val="548235"/>
              </a:solidFill>
            </a:ln>
          </p:spPr>
          <p:txBody>
            <a:bodyPr/>
            <a:lstStyle/>
            <a:p>
              <a:endParaRPr lang="en-US"/>
            </a:p>
          </p:txBody>
        </p:sp>
        <p:sp>
          <p:nvSpPr>
            <p:cNvPr id="40" name="Dynamic::line-81">
              <a:extLst>
                <a:ext uri="{FF2B5EF4-FFF2-40B4-BE49-F238E27FC236}">
                  <a16:creationId xmlns:a16="http://schemas.microsoft.com/office/drawing/2014/main" id="{137C903F-9854-B522-29E4-A8865A5809AF}"/>
                </a:ext>
              </a:extLst>
            </p:cNvPr>
            <p:cNvSpPr>
              <a:spLocks/>
            </p:cNvSpPr>
            <p:nvPr/>
          </p:nvSpPr>
          <p:spPr>
            <a:xfrm>
              <a:off x="9718839" y="1762125"/>
              <a:ext cx="0" cy="95250"/>
            </a:xfrm>
            <a:prstGeom prst="line">
              <a:avLst/>
            </a:prstGeom>
            <a:noFill/>
            <a:ln w="15240">
              <a:solidFill>
                <a:srgbClr val="548235"/>
              </a:solidFill>
            </a:ln>
          </p:spPr>
          <p:txBody>
            <a:bodyPr/>
            <a:lstStyle/>
            <a:p>
              <a:endParaRPr lang="en-US"/>
            </a:p>
          </p:txBody>
        </p:sp>
        <p:sp>
          <p:nvSpPr>
            <p:cNvPr id="41" name="Dynamic::gate-82">
              <a:extLst>
                <a:ext uri="{FF2B5EF4-FFF2-40B4-BE49-F238E27FC236}">
                  <a16:creationId xmlns:a16="http://schemas.microsoft.com/office/drawing/2014/main" id="{2391E328-1F5B-A957-95AA-85923AF0DC71}"/>
                </a:ext>
              </a:extLst>
            </p:cNvPr>
            <p:cNvSpPr>
              <a:spLocks/>
            </p:cNvSpPr>
            <p:nvPr/>
          </p:nvSpPr>
          <p:spPr>
            <a:xfrm>
              <a:off x="10285577" y="2524125"/>
              <a:ext cx="257175" cy="247650"/>
            </a:xfrm>
            <a:prstGeom prst="rect">
              <a:avLst/>
            </a:prstGeom>
            <a:solidFill>
              <a:srgbClr val="DCE6F6"/>
            </a:solidFill>
            <a:ln w="16193">
              <a:solidFill>
                <a:srgbClr val="4472C4"/>
              </a:solidFill>
            </a:ln>
          </p:spPr>
          <p:txBody>
            <a:bodyPr wrap="none" lIns="0" tIns="0" rIns="0" bIns="0" anchor="ctr"/>
            <a:lstStyle/>
            <a:p>
              <a:pPr algn="ctr">
                <a:defRPr sz="1275">
                  <a:solidFill>
                    <a:srgbClr val="4472C4"/>
                  </a:solidFill>
                  <a:latin typeface="Calibri"/>
                  <a:ea typeface="Calibri"/>
                  <a:cs typeface="Calibri"/>
                </a:defRPr>
              </a:pPr>
              <a:r>
                <a:rPr sz="1275">
                  <a:solidFill>
                    <a:srgbClr val="4472C4"/>
                  </a:solidFill>
                  <a:latin typeface="Calibri"/>
                  <a:ea typeface="Calibri"/>
                  <a:cs typeface="Calibri"/>
                </a:rPr>
                <a:t>X</a:t>
              </a:r>
            </a:p>
          </p:txBody>
        </p:sp>
        <p:sp>
          <p:nvSpPr>
            <p:cNvPr id="42" name="Dynamic::gate-83">
              <a:extLst>
                <a:ext uri="{FF2B5EF4-FFF2-40B4-BE49-F238E27FC236}">
                  <a16:creationId xmlns:a16="http://schemas.microsoft.com/office/drawing/2014/main" id="{33FAB5FC-AEF1-4703-14B5-319963E25E75}"/>
                </a:ext>
              </a:extLst>
            </p:cNvPr>
            <p:cNvSpPr>
              <a:spLocks/>
            </p:cNvSpPr>
            <p:nvPr/>
          </p:nvSpPr>
          <p:spPr>
            <a:xfrm>
              <a:off x="9790277" y="2814638"/>
              <a:ext cx="219075" cy="200025"/>
            </a:xfrm>
            <a:prstGeom prst="rect">
              <a:avLst/>
            </a:prstGeom>
            <a:solidFill>
              <a:srgbClr val="DCE6F6"/>
            </a:solidFill>
            <a:ln w="16193">
              <a:solidFill>
                <a:srgbClr val="4472C4"/>
              </a:solidFill>
            </a:ln>
          </p:spPr>
          <p:txBody>
            <a:bodyPr/>
            <a:lstStyle/>
            <a:p>
              <a:endParaRPr lang="en-US"/>
            </a:p>
          </p:txBody>
        </p:sp>
        <p:sp>
          <p:nvSpPr>
            <p:cNvPr id="43" name="Dynamic::label-84">
              <a:extLst>
                <a:ext uri="{FF2B5EF4-FFF2-40B4-BE49-F238E27FC236}">
                  <a16:creationId xmlns:a16="http://schemas.microsoft.com/office/drawing/2014/main" id="{89B3FC1F-8A81-0F6F-4826-75E6B85C7529}"/>
                </a:ext>
              </a:extLst>
            </p:cNvPr>
            <p:cNvSpPr>
              <a:spLocks/>
            </p:cNvSpPr>
            <p:nvPr/>
          </p:nvSpPr>
          <p:spPr>
            <a:xfrm>
              <a:off x="7747164" y="3162300"/>
              <a:ext cx="327660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lang="en-US" sz="2175" dirty="0">
                  <a:solidFill>
                    <a:srgbClr val="161616"/>
                  </a:solidFill>
                  <a:latin typeface="Calibri"/>
                  <a:ea typeface="Calibri"/>
                  <a:cs typeface="Calibri"/>
                </a:rPr>
                <a:t>Dynamic QNC⁰</a:t>
              </a:r>
              <a:endParaRPr sz="2175" dirty="0">
                <a:solidFill>
                  <a:srgbClr val="161616"/>
                </a:solidFill>
                <a:latin typeface="Calibri"/>
                <a:ea typeface="Calibri"/>
                <a:cs typeface="Calibri"/>
              </a:endParaRPr>
            </a:p>
          </p:txBody>
        </p:sp>
      </p:grpSp>
    </p:spTree>
    <p:extLst>
      <p:ext uri="{BB962C8B-B14F-4D97-AF65-F5344CB8AC3E}">
        <p14:creationId xmlns:p14="http://schemas.microsoft.com/office/powerpoint/2010/main" val="34853679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1BAFE-E39B-DE49-AD4A-1770640217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425314-4901-844A-EF2D-612140AB6456}"/>
              </a:ext>
            </a:extLst>
          </p:cNvPr>
          <p:cNvSpPr>
            <a:spLocks noGrp="1"/>
          </p:cNvSpPr>
          <p:nvPr>
            <p:ph type="title"/>
          </p:nvPr>
        </p:nvSpPr>
        <p:spPr/>
        <p:txBody>
          <a:bodyPr/>
          <a:lstStyle/>
          <a:p>
            <a:r>
              <a:rPr lang="en-US" dirty="0"/>
              <a:t>Equivalence with dynamic circuits</a:t>
            </a:r>
          </a:p>
        </p:txBody>
      </p:sp>
      <p:sp>
        <p:nvSpPr>
          <p:cNvPr id="3" name="Content Placeholder 2">
            <a:extLst>
              <a:ext uri="{FF2B5EF4-FFF2-40B4-BE49-F238E27FC236}">
                <a16:creationId xmlns:a16="http://schemas.microsoft.com/office/drawing/2014/main" id="{D3366F16-93B4-AC14-F5AC-A1195F016214}"/>
              </a:ext>
            </a:extLst>
          </p:cNvPr>
          <p:cNvSpPr>
            <a:spLocks noGrp="1"/>
          </p:cNvSpPr>
          <p:nvPr>
            <p:ph idx="1"/>
          </p:nvPr>
        </p:nvSpPr>
        <p:spPr>
          <a:xfrm>
            <a:off x="838200" y="1825625"/>
            <a:ext cx="8034867" cy="2475442"/>
          </a:xfrm>
        </p:spPr>
        <p:txBody>
          <a:bodyPr>
            <a:normAutofit/>
          </a:bodyPr>
          <a:lstStyle/>
          <a:p>
            <a:pPr marL="0" indent="0">
              <a:buNone/>
            </a:pPr>
            <a:r>
              <a:rPr lang="en-US" sz="2600" dirty="0"/>
              <a:t>O(1)-depth </a:t>
            </a:r>
            <a:r>
              <a:rPr lang="en-US" sz="2600"/>
              <a:t>dynamic circuits:</a:t>
            </a:r>
            <a:endParaRPr lang="en-US" sz="2600" dirty="0"/>
          </a:p>
          <a:p>
            <a:r>
              <a:rPr lang="en-US" sz="2600" dirty="0"/>
              <a:t>1- and 2-qubit gates</a:t>
            </a:r>
          </a:p>
          <a:p>
            <a:r>
              <a:rPr lang="en-US" sz="2600" dirty="0"/>
              <a:t>intermediate measurements</a:t>
            </a:r>
          </a:p>
          <a:p>
            <a:r>
              <a:rPr lang="en-US" sz="2600" dirty="0"/>
              <a:t>classical postprocessing of measurement outcomes forwarded to next layer of gates</a:t>
            </a:r>
          </a:p>
        </p:txBody>
      </p:sp>
      <p:sp>
        <p:nvSpPr>
          <p:cNvPr id="5" name="TextBox 4">
            <a:extLst>
              <a:ext uri="{FF2B5EF4-FFF2-40B4-BE49-F238E27FC236}">
                <a16:creationId xmlns:a16="http://schemas.microsoft.com/office/drawing/2014/main" id="{CD50BB3D-A608-A97D-67D4-A19DF81FED8C}"/>
              </a:ext>
            </a:extLst>
          </p:cNvPr>
          <p:cNvSpPr txBox="1"/>
          <p:nvPr/>
        </p:nvSpPr>
        <p:spPr>
          <a:xfrm>
            <a:off x="5825067" y="5296417"/>
            <a:ext cx="6096000" cy="400110"/>
          </a:xfrm>
          <a:prstGeom prst="rect">
            <a:avLst/>
          </a:prstGeom>
          <a:noFill/>
        </p:spPr>
        <p:txBody>
          <a:bodyPr wrap="square">
            <a:spAutoFit/>
          </a:bodyPr>
          <a:lstStyle/>
          <a:p>
            <a:pPr algn="r"/>
            <a:r>
              <a:rPr lang="en-US" sz="2000" dirty="0">
                <a:solidFill>
                  <a:schemeClr val="bg1">
                    <a:lumMod val="50000"/>
                  </a:schemeClr>
                </a:solidFill>
              </a:rPr>
              <a:t>(folklore, </a:t>
            </a:r>
            <a:r>
              <a:rPr lang="en-US" sz="2000" dirty="0" err="1">
                <a:solidFill>
                  <a:schemeClr val="bg1">
                    <a:lumMod val="50000"/>
                  </a:schemeClr>
                </a:solidFill>
              </a:rPr>
              <a:t>Buhrman</a:t>
            </a:r>
            <a:r>
              <a:rPr lang="en-US" sz="2000" dirty="0">
                <a:solidFill>
                  <a:schemeClr val="bg1">
                    <a:lumMod val="50000"/>
                  </a:schemeClr>
                </a:solidFill>
              </a:rPr>
              <a:t>, et al ’24, Parham ‘25)</a:t>
            </a:r>
          </a:p>
        </p:txBody>
      </p:sp>
      <p:sp>
        <p:nvSpPr>
          <p:cNvPr id="7" name="TextBox 6">
            <a:extLst>
              <a:ext uri="{FF2B5EF4-FFF2-40B4-BE49-F238E27FC236}">
                <a16:creationId xmlns:a16="http://schemas.microsoft.com/office/drawing/2014/main" id="{22513E9B-81E7-720D-069D-19B31987AE55}"/>
              </a:ext>
            </a:extLst>
          </p:cNvPr>
          <p:cNvSpPr txBox="1"/>
          <p:nvPr/>
        </p:nvSpPr>
        <p:spPr>
          <a:xfrm>
            <a:off x="838200" y="4654466"/>
            <a:ext cx="10676467" cy="923330"/>
          </a:xfrm>
          <a:prstGeom prst="rect">
            <a:avLst/>
          </a:prstGeom>
          <a:noFill/>
        </p:spPr>
        <p:txBody>
          <a:bodyPr wrap="square">
            <a:spAutoFit/>
          </a:bodyPr>
          <a:lstStyle/>
          <a:p>
            <a:r>
              <a:rPr lang="en-US" sz="2600" b="1" dirty="0"/>
              <a:t>Theorem</a:t>
            </a:r>
            <a:r>
              <a:rPr lang="en-US" sz="2600" dirty="0"/>
              <a:t>: O(1)-depth dynamic circuits with parity postprocessing are equivalent to </a:t>
            </a:r>
            <a:r>
              <a:rPr lang="en-US" sz="2800" dirty="0"/>
              <a:t>QNC</a:t>
            </a:r>
            <a:r>
              <a:rPr lang="en-US" sz="2800" baseline="30000" dirty="0"/>
              <a:t>0 </a:t>
            </a:r>
            <a:r>
              <a:rPr lang="en-US" sz="2800" dirty="0"/>
              <a:t>[Fanout]</a:t>
            </a:r>
            <a:endParaRPr lang="en-US" sz="2600" dirty="0"/>
          </a:p>
        </p:txBody>
      </p:sp>
      <p:grpSp>
        <p:nvGrpSpPr>
          <p:cNvPr id="4" name="Group 3">
            <a:extLst>
              <a:ext uri="{FF2B5EF4-FFF2-40B4-BE49-F238E27FC236}">
                <a16:creationId xmlns:a16="http://schemas.microsoft.com/office/drawing/2014/main" id="{77716D97-F894-16A5-E6A5-73D3D11F7CAC}"/>
              </a:ext>
            </a:extLst>
          </p:cNvPr>
          <p:cNvGrpSpPr/>
          <p:nvPr/>
        </p:nvGrpSpPr>
        <p:grpSpPr>
          <a:xfrm>
            <a:off x="8257308" y="1630580"/>
            <a:ext cx="3276600" cy="1847850"/>
            <a:chOff x="7747164" y="1685925"/>
            <a:chExt cx="3276600" cy="1847850"/>
          </a:xfrm>
        </p:grpSpPr>
        <p:sp>
          <p:nvSpPr>
            <p:cNvPr id="6" name="Dynamic::line-47">
              <a:extLst>
                <a:ext uri="{FF2B5EF4-FFF2-40B4-BE49-F238E27FC236}">
                  <a16:creationId xmlns:a16="http://schemas.microsoft.com/office/drawing/2014/main" id="{EE76DA93-2300-88A9-7EA5-DF8208EDE829}"/>
                </a:ext>
              </a:extLst>
            </p:cNvPr>
            <p:cNvSpPr>
              <a:spLocks/>
            </p:cNvSpPr>
            <p:nvPr/>
          </p:nvSpPr>
          <p:spPr>
            <a:xfrm>
              <a:off x="7918614" y="2114550"/>
              <a:ext cx="1133475" cy="0"/>
            </a:xfrm>
            <a:prstGeom prst="line">
              <a:avLst/>
            </a:prstGeom>
            <a:noFill/>
            <a:ln w="17145">
              <a:solidFill>
                <a:srgbClr val="444444"/>
              </a:solidFill>
            </a:ln>
          </p:spPr>
          <p:txBody>
            <a:bodyPr/>
            <a:lstStyle/>
            <a:p>
              <a:endParaRPr lang="en-US"/>
            </a:p>
          </p:txBody>
        </p:sp>
        <p:sp>
          <p:nvSpPr>
            <p:cNvPr id="9" name="Dynamic::line-48">
              <a:extLst>
                <a:ext uri="{FF2B5EF4-FFF2-40B4-BE49-F238E27FC236}">
                  <a16:creationId xmlns:a16="http://schemas.microsoft.com/office/drawing/2014/main" id="{B061D7CE-F690-67EC-1434-3E18602D6F07}"/>
                </a:ext>
              </a:extLst>
            </p:cNvPr>
            <p:cNvSpPr>
              <a:spLocks/>
            </p:cNvSpPr>
            <p:nvPr/>
          </p:nvSpPr>
          <p:spPr>
            <a:xfrm>
              <a:off x="7918614" y="2381250"/>
              <a:ext cx="1133475" cy="0"/>
            </a:xfrm>
            <a:prstGeom prst="line">
              <a:avLst/>
            </a:prstGeom>
            <a:noFill/>
            <a:ln w="17145">
              <a:solidFill>
                <a:srgbClr val="444444"/>
              </a:solidFill>
            </a:ln>
          </p:spPr>
          <p:txBody>
            <a:bodyPr/>
            <a:lstStyle/>
            <a:p>
              <a:endParaRPr lang="en-US"/>
            </a:p>
          </p:txBody>
        </p:sp>
        <p:sp>
          <p:nvSpPr>
            <p:cNvPr id="10" name="Dynamic::line-49">
              <a:extLst>
                <a:ext uri="{FF2B5EF4-FFF2-40B4-BE49-F238E27FC236}">
                  <a16:creationId xmlns:a16="http://schemas.microsoft.com/office/drawing/2014/main" id="{7DEE7830-A6D6-F8FF-6842-CE0C2D8606B2}"/>
                </a:ext>
              </a:extLst>
            </p:cNvPr>
            <p:cNvSpPr>
              <a:spLocks/>
            </p:cNvSpPr>
            <p:nvPr/>
          </p:nvSpPr>
          <p:spPr>
            <a:xfrm>
              <a:off x="7918614" y="2647950"/>
              <a:ext cx="2857500" cy="0"/>
            </a:xfrm>
            <a:prstGeom prst="line">
              <a:avLst/>
            </a:prstGeom>
            <a:noFill/>
            <a:ln w="17145">
              <a:solidFill>
                <a:srgbClr val="444444"/>
              </a:solidFill>
            </a:ln>
          </p:spPr>
          <p:txBody>
            <a:bodyPr/>
            <a:lstStyle/>
            <a:p>
              <a:endParaRPr lang="en-US"/>
            </a:p>
          </p:txBody>
        </p:sp>
        <p:sp>
          <p:nvSpPr>
            <p:cNvPr id="11" name="Dynamic::line-50">
              <a:extLst>
                <a:ext uri="{FF2B5EF4-FFF2-40B4-BE49-F238E27FC236}">
                  <a16:creationId xmlns:a16="http://schemas.microsoft.com/office/drawing/2014/main" id="{90409EA5-B12A-1AF3-593D-B9F344A109D3}"/>
                </a:ext>
              </a:extLst>
            </p:cNvPr>
            <p:cNvSpPr>
              <a:spLocks/>
            </p:cNvSpPr>
            <p:nvPr/>
          </p:nvSpPr>
          <p:spPr>
            <a:xfrm>
              <a:off x="7918614" y="2914650"/>
              <a:ext cx="2857500" cy="0"/>
            </a:xfrm>
            <a:prstGeom prst="line">
              <a:avLst/>
            </a:prstGeom>
            <a:noFill/>
            <a:ln w="17145">
              <a:solidFill>
                <a:srgbClr val="444444"/>
              </a:solidFill>
            </a:ln>
          </p:spPr>
          <p:txBody>
            <a:bodyPr/>
            <a:lstStyle/>
            <a:p>
              <a:endParaRPr lang="en-US"/>
            </a:p>
          </p:txBody>
        </p:sp>
        <p:sp>
          <p:nvSpPr>
            <p:cNvPr id="12" name="Dynamic::gate-51">
              <a:extLst>
                <a:ext uri="{FF2B5EF4-FFF2-40B4-BE49-F238E27FC236}">
                  <a16:creationId xmlns:a16="http://schemas.microsoft.com/office/drawing/2014/main" id="{C1157C88-F324-41A1-213B-97F12D7EF21C}"/>
                </a:ext>
              </a:extLst>
            </p:cNvPr>
            <p:cNvSpPr>
              <a:spLocks/>
            </p:cNvSpPr>
            <p:nvPr/>
          </p:nvSpPr>
          <p:spPr>
            <a:xfrm>
              <a:off x="8123402" y="2014538"/>
              <a:ext cx="219075" cy="200025"/>
            </a:xfrm>
            <a:prstGeom prst="rect">
              <a:avLst/>
            </a:prstGeom>
            <a:solidFill>
              <a:srgbClr val="DCE6F6"/>
            </a:solidFill>
            <a:ln w="16193">
              <a:solidFill>
                <a:srgbClr val="4472C4"/>
              </a:solidFill>
            </a:ln>
          </p:spPr>
          <p:txBody>
            <a:bodyPr/>
            <a:lstStyle/>
            <a:p>
              <a:endParaRPr lang="en-US"/>
            </a:p>
          </p:txBody>
        </p:sp>
        <p:sp>
          <p:nvSpPr>
            <p:cNvPr id="13" name="Dynamic::gate-52">
              <a:extLst>
                <a:ext uri="{FF2B5EF4-FFF2-40B4-BE49-F238E27FC236}">
                  <a16:creationId xmlns:a16="http://schemas.microsoft.com/office/drawing/2014/main" id="{ACAC75FF-456D-0305-D5BB-1D7655FAD37B}"/>
                </a:ext>
              </a:extLst>
            </p:cNvPr>
            <p:cNvSpPr>
              <a:spLocks/>
            </p:cNvSpPr>
            <p:nvPr/>
          </p:nvSpPr>
          <p:spPr>
            <a:xfrm>
              <a:off x="8123402" y="2547938"/>
              <a:ext cx="219075" cy="200025"/>
            </a:xfrm>
            <a:prstGeom prst="rect">
              <a:avLst/>
            </a:prstGeom>
            <a:solidFill>
              <a:srgbClr val="DCE6F6"/>
            </a:solidFill>
            <a:ln w="16193">
              <a:solidFill>
                <a:srgbClr val="4472C4"/>
              </a:solidFill>
            </a:ln>
          </p:spPr>
          <p:txBody>
            <a:bodyPr/>
            <a:lstStyle/>
            <a:p>
              <a:endParaRPr lang="en-US"/>
            </a:p>
          </p:txBody>
        </p:sp>
        <p:sp>
          <p:nvSpPr>
            <p:cNvPr id="14" name="Dynamic::gate-53">
              <a:extLst>
                <a:ext uri="{FF2B5EF4-FFF2-40B4-BE49-F238E27FC236}">
                  <a16:creationId xmlns:a16="http://schemas.microsoft.com/office/drawing/2014/main" id="{59EF4975-891C-E91D-BE88-91D17719CB81}"/>
                </a:ext>
              </a:extLst>
            </p:cNvPr>
            <p:cNvSpPr>
              <a:spLocks/>
            </p:cNvSpPr>
            <p:nvPr/>
          </p:nvSpPr>
          <p:spPr>
            <a:xfrm>
              <a:off x="8494877" y="2552700"/>
              <a:ext cx="219075" cy="457200"/>
            </a:xfrm>
            <a:prstGeom prst="rect">
              <a:avLst/>
            </a:prstGeom>
            <a:solidFill>
              <a:srgbClr val="DCE6F6"/>
            </a:solidFill>
            <a:ln w="16193">
              <a:solidFill>
                <a:srgbClr val="4472C4"/>
              </a:solidFill>
            </a:ln>
          </p:spPr>
          <p:txBody>
            <a:bodyPr/>
            <a:lstStyle/>
            <a:p>
              <a:endParaRPr lang="en-US"/>
            </a:p>
          </p:txBody>
        </p:sp>
        <p:sp>
          <p:nvSpPr>
            <p:cNvPr id="15" name="Dynamic::line-54">
              <a:extLst>
                <a:ext uri="{FF2B5EF4-FFF2-40B4-BE49-F238E27FC236}">
                  <a16:creationId xmlns:a16="http://schemas.microsoft.com/office/drawing/2014/main" id="{911A662B-52F5-A55B-8137-E411C58799B2}"/>
                </a:ext>
              </a:extLst>
            </p:cNvPr>
            <p:cNvSpPr>
              <a:spLocks/>
            </p:cNvSpPr>
            <p:nvPr/>
          </p:nvSpPr>
          <p:spPr>
            <a:xfrm>
              <a:off x="9137814" y="2100263"/>
              <a:ext cx="152400" cy="0"/>
            </a:xfrm>
            <a:prstGeom prst="line">
              <a:avLst/>
            </a:prstGeom>
            <a:noFill/>
            <a:ln w="12383">
              <a:solidFill>
                <a:srgbClr val="548235"/>
              </a:solidFill>
            </a:ln>
          </p:spPr>
          <p:txBody>
            <a:bodyPr/>
            <a:lstStyle/>
            <a:p>
              <a:endParaRPr lang="en-US"/>
            </a:p>
          </p:txBody>
        </p:sp>
        <p:sp>
          <p:nvSpPr>
            <p:cNvPr id="16" name="Dynamic::line-55">
              <a:extLst>
                <a:ext uri="{FF2B5EF4-FFF2-40B4-BE49-F238E27FC236}">
                  <a16:creationId xmlns:a16="http://schemas.microsoft.com/office/drawing/2014/main" id="{E3AF5C22-C21E-93A2-2B74-C164761B7237}"/>
                </a:ext>
              </a:extLst>
            </p:cNvPr>
            <p:cNvSpPr>
              <a:spLocks/>
            </p:cNvSpPr>
            <p:nvPr/>
          </p:nvSpPr>
          <p:spPr>
            <a:xfrm>
              <a:off x="9137814" y="2128838"/>
              <a:ext cx="152400" cy="0"/>
            </a:xfrm>
            <a:prstGeom prst="line">
              <a:avLst/>
            </a:prstGeom>
            <a:noFill/>
            <a:ln w="12383">
              <a:solidFill>
                <a:srgbClr val="548235"/>
              </a:solidFill>
            </a:ln>
          </p:spPr>
          <p:txBody>
            <a:bodyPr/>
            <a:lstStyle/>
            <a:p>
              <a:endParaRPr lang="en-US"/>
            </a:p>
          </p:txBody>
        </p:sp>
        <p:sp>
          <p:nvSpPr>
            <p:cNvPr id="17" name="Dynamic::line-56">
              <a:extLst>
                <a:ext uri="{FF2B5EF4-FFF2-40B4-BE49-F238E27FC236}">
                  <a16:creationId xmlns:a16="http://schemas.microsoft.com/office/drawing/2014/main" id="{3D611439-7F9B-FCDB-D0BC-3319AAC273ED}"/>
                </a:ext>
              </a:extLst>
            </p:cNvPr>
            <p:cNvSpPr>
              <a:spLocks/>
            </p:cNvSpPr>
            <p:nvPr/>
          </p:nvSpPr>
          <p:spPr>
            <a:xfrm>
              <a:off x="9275927" y="1752600"/>
              <a:ext cx="0" cy="361950"/>
            </a:xfrm>
            <a:prstGeom prst="line">
              <a:avLst/>
            </a:prstGeom>
            <a:noFill/>
            <a:ln w="12383">
              <a:solidFill>
                <a:srgbClr val="548235"/>
              </a:solidFill>
            </a:ln>
          </p:spPr>
          <p:txBody>
            <a:bodyPr/>
            <a:lstStyle/>
            <a:p>
              <a:endParaRPr lang="en-US"/>
            </a:p>
          </p:txBody>
        </p:sp>
        <p:sp>
          <p:nvSpPr>
            <p:cNvPr id="18" name="Dynamic::line-57">
              <a:extLst>
                <a:ext uri="{FF2B5EF4-FFF2-40B4-BE49-F238E27FC236}">
                  <a16:creationId xmlns:a16="http://schemas.microsoft.com/office/drawing/2014/main" id="{F7B4A3BD-EE7A-FD3C-C5B0-DDB8BBE861B0}"/>
                </a:ext>
              </a:extLst>
            </p:cNvPr>
            <p:cNvSpPr>
              <a:spLocks/>
            </p:cNvSpPr>
            <p:nvPr/>
          </p:nvSpPr>
          <p:spPr>
            <a:xfrm>
              <a:off x="9304502" y="1752600"/>
              <a:ext cx="0" cy="361950"/>
            </a:xfrm>
            <a:prstGeom prst="line">
              <a:avLst/>
            </a:prstGeom>
            <a:noFill/>
            <a:ln w="12383">
              <a:solidFill>
                <a:srgbClr val="548235"/>
              </a:solidFill>
            </a:ln>
          </p:spPr>
          <p:txBody>
            <a:bodyPr/>
            <a:lstStyle/>
            <a:p>
              <a:endParaRPr lang="en-US"/>
            </a:p>
          </p:txBody>
        </p:sp>
        <p:sp>
          <p:nvSpPr>
            <p:cNvPr id="19" name="Dynamic::line-58">
              <a:extLst>
                <a:ext uri="{FF2B5EF4-FFF2-40B4-BE49-F238E27FC236}">
                  <a16:creationId xmlns:a16="http://schemas.microsoft.com/office/drawing/2014/main" id="{C058E9F6-4FC8-7E23-F5DC-025B75C2F572}"/>
                </a:ext>
              </a:extLst>
            </p:cNvPr>
            <p:cNvSpPr>
              <a:spLocks/>
            </p:cNvSpPr>
            <p:nvPr/>
          </p:nvSpPr>
          <p:spPr>
            <a:xfrm>
              <a:off x="9290214" y="1738313"/>
              <a:ext cx="304800" cy="0"/>
            </a:xfrm>
            <a:prstGeom prst="line">
              <a:avLst/>
            </a:prstGeom>
            <a:noFill/>
            <a:ln w="12383">
              <a:solidFill>
                <a:srgbClr val="548235"/>
              </a:solidFill>
            </a:ln>
          </p:spPr>
          <p:txBody>
            <a:bodyPr/>
            <a:lstStyle/>
            <a:p>
              <a:endParaRPr lang="en-US"/>
            </a:p>
          </p:txBody>
        </p:sp>
        <p:sp>
          <p:nvSpPr>
            <p:cNvPr id="20" name="Dynamic::line-59">
              <a:extLst>
                <a:ext uri="{FF2B5EF4-FFF2-40B4-BE49-F238E27FC236}">
                  <a16:creationId xmlns:a16="http://schemas.microsoft.com/office/drawing/2014/main" id="{F156C534-D26F-FB77-2042-2E38711CAB8C}"/>
                </a:ext>
              </a:extLst>
            </p:cNvPr>
            <p:cNvSpPr>
              <a:spLocks/>
            </p:cNvSpPr>
            <p:nvPr/>
          </p:nvSpPr>
          <p:spPr>
            <a:xfrm>
              <a:off x="9290214" y="1766888"/>
              <a:ext cx="304800" cy="0"/>
            </a:xfrm>
            <a:prstGeom prst="line">
              <a:avLst/>
            </a:prstGeom>
            <a:noFill/>
            <a:ln w="12383">
              <a:solidFill>
                <a:srgbClr val="548235"/>
              </a:solidFill>
            </a:ln>
          </p:spPr>
          <p:txBody>
            <a:bodyPr/>
            <a:lstStyle/>
            <a:p>
              <a:endParaRPr lang="en-US"/>
            </a:p>
          </p:txBody>
        </p:sp>
        <p:sp>
          <p:nvSpPr>
            <p:cNvPr id="21" name="Dynamic::line-60">
              <a:extLst>
                <a:ext uri="{FF2B5EF4-FFF2-40B4-BE49-F238E27FC236}">
                  <a16:creationId xmlns:a16="http://schemas.microsoft.com/office/drawing/2014/main" id="{4F839B5C-F4C0-37E6-149C-1CE17E58E669}"/>
                </a:ext>
              </a:extLst>
            </p:cNvPr>
            <p:cNvSpPr>
              <a:spLocks/>
            </p:cNvSpPr>
            <p:nvPr/>
          </p:nvSpPr>
          <p:spPr>
            <a:xfrm>
              <a:off x="9137814" y="2366963"/>
              <a:ext cx="295275" cy="0"/>
            </a:xfrm>
            <a:prstGeom prst="line">
              <a:avLst/>
            </a:prstGeom>
            <a:noFill/>
            <a:ln w="12383">
              <a:solidFill>
                <a:srgbClr val="548235"/>
              </a:solidFill>
            </a:ln>
          </p:spPr>
          <p:txBody>
            <a:bodyPr/>
            <a:lstStyle/>
            <a:p>
              <a:endParaRPr lang="en-US"/>
            </a:p>
          </p:txBody>
        </p:sp>
        <p:sp>
          <p:nvSpPr>
            <p:cNvPr id="22" name="Dynamic::line-61">
              <a:extLst>
                <a:ext uri="{FF2B5EF4-FFF2-40B4-BE49-F238E27FC236}">
                  <a16:creationId xmlns:a16="http://schemas.microsoft.com/office/drawing/2014/main" id="{CC7010CF-A309-7A7D-EE19-1947EAEF6945}"/>
                </a:ext>
              </a:extLst>
            </p:cNvPr>
            <p:cNvSpPr>
              <a:spLocks/>
            </p:cNvSpPr>
            <p:nvPr/>
          </p:nvSpPr>
          <p:spPr>
            <a:xfrm>
              <a:off x="9137814" y="2395538"/>
              <a:ext cx="295275" cy="0"/>
            </a:xfrm>
            <a:prstGeom prst="line">
              <a:avLst/>
            </a:prstGeom>
            <a:noFill/>
            <a:ln w="12383">
              <a:solidFill>
                <a:srgbClr val="548235"/>
              </a:solidFill>
            </a:ln>
          </p:spPr>
          <p:txBody>
            <a:bodyPr/>
            <a:lstStyle/>
            <a:p>
              <a:endParaRPr lang="en-US"/>
            </a:p>
          </p:txBody>
        </p:sp>
        <p:sp>
          <p:nvSpPr>
            <p:cNvPr id="23" name="Dynamic::line-62">
              <a:extLst>
                <a:ext uri="{FF2B5EF4-FFF2-40B4-BE49-F238E27FC236}">
                  <a16:creationId xmlns:a16="http://schemas.microsoft.com/office/drawing/2014/main" id="{109CCB41-B64B-2EEB-F86C-48F8470CF4BD}"/>
                </a:ext>
              </a:extLst>
            </p:cNvPr>
            <p:cNvSpPr>
              <a:spLocks/>
            </p:cNvSpPr>
            <p:nvPr/>
          </p:nvSpPr>
          <p:spPr>
            <a:xfrm>
              <a:off x="9418802" y="1866900"/>
              <a:ext cx="0" cy="514350"/>
            </a:xfrm>
            <a:prstGeom prst="line">
              <a:avLst/>
            </a:prstGeom>
            <a:noFill/>
            <a:ln w="12383">
              <a:solidFill>
                <a:srgbClr val="548235"/>
              </a:solidFill>
            </a:ln>
          </p:spPr>
          <p:txBody>
            <a:bodyPr/>
            <a:lstStyle/>
            <a:p>
              <a:endParaRPr lang="en-US"/>
            </a:p>
          </p:txBody>
        </p:sp>
        <p:sp>
          <p:nvSpPr>
            <p:cNvPr id="24" name="Dynamic::line-63">
              <a:extLst>
                <a:ext uri="{FF2B5EF4-FFF2-40B4-BE49-F238E27FC236}">
                  <a16:creationId xmlns:a16="http://schemas.microsoft.com/office/drawing/2014/main" id="{271A8964-A1E4-B48C-E017-107ED72AB421}"/>
                </a:ext>
              </a:extLst>
            </p:cNvPr>
            <p:cNvSpPr>
              <a:spLocks/>
            </p:cNvSpPr>
            <p:nvPr/>
          </p:nvSpPr>
          <p:spPr>
            <a:xfrm>
              <a:off x="9447377" y="1866900"/>
              <a:ext cx="0" cy="514350"/>
            </a:xfrm>
            <a:prstGeom prst="line">
              <a:avLst/>
            </a:prstGeom>
            <a:noFill/>
            <a:ln w="12383">
              <a:solidFill>
                <a:srgbClr val="548235"/>
              </a:solidFill>
            </a:ln>
          </p:spPr>
          <p:txBody>
            <a:bodyPr/>
            <a:lstStyle/>
            <a:p>
              <a:endParaRPr lang="en-US"/>
            </a:p>
          </p:txBody>
        </p:sp>
        <p:sp>
          <p:nvSpPr>
            <p:cNvPr id="25" name="Dynamic::line-64">
              <a:extLst>
                <a:ext uri="{FF2B5EF4-FFF2-40B4-BE49-F238E27FC236}">
                  <a16:creationId xmlns:a16="http://schemas.microsoft.com/office/drawing/2014/main" id="{CBF61CAF-0952-4418-BBF8-C2CA79DD8669}"/>
                </a:ext>
              </a:extLst>
            </p:cNvPr>
            <p:cNvSpPr>
              <a:spLocks/>
            </p:cNvSpPr>
            <p:nvPr/>
          </p:nvSpPr>
          <p:spPr>
            <a:xfrm>
              <a:off x="9433089" y="1852613"/>
              <a:ext cx="161925" cy="0"/>
            </a:xfrm>
            <a:prstGeom prst="line">
              <a:avLst/>
            </a:prstGeom>
            <a:noFill/>
            <a:ln w="12383">
              <a:solidFill>
                <a:srgbClr val="548235"/>
              </a:solidFill>
            </a:ln>
          </p:spPr>
          <p:txBody>
            <a:bodyPr/>
            <a:lstStyle/>
            <a:p>
              <a:endParaRPr lang="en-US"/>
            </a:p>
          </p:txBody>
        </p:sp>
        <p:sp>
          <p:nvSpPr>
            <p:cNvPr id="26" name="Dynamic::line-65">
              <a:extLst>
                <a:ext uri="{FF2B5EF4-FFF2-40B4-BE49-F238E27FC236}">
                  <a16:creationId xmlns:a16="http://schemas.microsoft.com/office/drawing/2014/main" id="{3FD2CC4B-4C3E-F9F7-3EA4-5BB789E4F206}"/>
                </a:ext>
              </a:extLst>
            </p:cNvPr>
            <p:cNvSpPr>
              <a:spLocks/>
            </p:cNvSpPr>
            <p:nvPr/>
          </p:nvSpPr>
          <p:spPr>
            <a:xfrm>
              <a:off x="9433089" y="1881188"/>
              <a:ext cx="161925" cy="0"/>
            </a:xfrm>
            <a:prstGeom prst="line">
              <a:avLst/>
            </a:prstGeom>
            <a:noFill/>
            <a:ln w="12383">
              <a:solidFill>
                <a:srgbClr val="548235"/>
              </a:solidFill>
            </a:ln>
          </p:spPr>
          <p:txBody>
            <a:bodyPr/>
            <a:lstStyle/>
            <a:p>
              <a:endParaRPr lang="en-US"/>
            </a:p>
          </p:txBody>
        </p:sp>
        <p:sp>
          <p:nvSpPr>
            <p:cNvPr id="27" name="Dynamic::line-66">
              <a:extLst>
                <a:ext uri="{FF2B5EF4-FFF2-40B4-BE49-F238E27FC236}">
                  <a16:creationId xmlns:a16="http://schemas.microsoft.com/office/drawing/2014/main" id="{6517027E-BCD8-E615-2377-BE724239FE23}"/>
                </a:ext>
              </a:extLst>
            </p:cNvPr>
            <p:cNvSpPr>
              <a:spLocks/>
            </p:cNvSpPr>
            <p:nvPr/>
          </p:nvSpPr>
          <p:spPr>
            <a:xfrm>
              <a:off x="9842664" y="1795463"/>
              <a:ext cx="571500" cy="0"/>
            </a:xfrm>
            <a:prstGeom prst="line">
              <a:avLst/>
            </a:prstGeom>
            <a:noFill/>
            <a:ln w="12383">
              <a:solidFill>
                <a:srgbClr val="548235"/>
              </a:solidFill>
            </a:ln>
          </p:spPr>
          <p:txBody>
            <a:bodyPr/>
            <a:lstStyle/>
            <a:p>
              <a:endParaRPr lang="en-US"/>
            </a:p>
          </p:txBody>
        </p:sp>
        <p:sp>
          <p:nvSpPr>
            <p:cNvPr id="28" name="Dynamic::line-67">
              <a:extLst>
                <a:ext uri="{FF2B5EF4-FFF2-40B4-BE49-F238E27FC236}">
                  <a16:creationId xmlns:a16="http://schemas.microsoft.com/office/drawing/2014/main" id="{79CBDBBB-77D3-F4DD-67C5-4824E170ADAE}"/>
                </a:ext>
              </a:extLst>
            </p:cNvPr>
            <p:cNvSpPr>
              <a:spLocks/>
            </p:cNvSpPr>
            <p:nvPr/>
          </p:nvSpPr>
          <p:spPr>
            <a:xfrm>
              <a:off x="9842664" y="1824038"/>
              <a:ext cx="571500" cy="0"/>
            </a:xfrm>
            <a:prstGeom prst="line">
              <a:avLst/>
            </a:prstGeom>
            <a:noFill/>
            <a:ln w="12383">
              <a:solidFill>
                <a:srgbClr val="548235"/>
              </a:solidFill>
            </a:ln>
          </p:spPr>
          <p:txBody>
            <a:bodyPr/>
            <a:lstStyle/>
            <a:p>
              <a:endParaRPr lang="en-US"/>
            </a:p>
          </p:txBody>
        </p:sp>
        <p:sp>
          <p:nvSpPr>
            <p:cNvPr id="29" name="Dynamic::line-68">
              <a:extLst>
                <a:ext uri="{FF2B5EF4-FFF2-40B4-BE49-F238E27FC236}">
                  <a16:creationId xmlns:a16="http://schemas.microsoft.com/office/drawing/2014/main" id="{A0925935-DB93-01C1-79BE-5B50D23C4C51}"/>
                </a:ext>
              </a:extLst>
            </p:cNvPr>
            <p:cNvSpPr>
              <a:spLocks/>
            </p:cNvSpPr>
            <p:nvPr/>
          </p:nvSpPr>
          <p:spPr>
            <a:xfrm>
              <a:off x="10399877" y="1809750"/>
              <a:ext cx="0" cy="714375"/>
            </a:xfrm>
            <a:prstGeom prst="line">
              <a:avLst/>
            </a:prstGeom>
            <a:noFill/>
            <a:ln w="12383">
              <a:solidFill>
                <a:srgbClr val="548235"/>
              </a:solidFill>
            </a:ln>
          </p:spPr>
          <p:txBody>
            <a:bodyPr/>
            <a:lstStyle/>
            <a:p>
              <a:endParaRPr lang="en-US"/>
            </a:p>
          </p:txBody>
        </p:sp>
        <p:sp>
          <p:nvSpPr>
            <p:cNvPr id="30" name="Dynamic::line-69">
              <a:extLst>
                <a:ext uri="{FF2B5EF4-FFF2-40B4-BE49-F238E27FC236}">
                  <a16:creationId xmlns:a16="http://schemas.microsoft.com/office/drawing/2014/main" id="{EB49DDEB-24D0-597F-70A2-F860EF708D9C}"/>
                </a:ext>
              </a:extLst>
            </p:cNvPr>
            <p:cNvSpPr>
              <a:spLocks/>
            </p:cNvSpPr>
            <p:nvPr/>
          </p:nvSpPr>
          <p:spPr>
            <a:xfrm>
              <a:off x="10428452" y="1809750"/>
              <a:ext cx="0" cy="714375"/>
            </a:xfrm>
            <a:prstGeom prst="line">
              <a:avLst/>
            </a:prstGeom>
            <a:noFill/>
            <a:ln w="12383">
              <a:solidFill>
                <a:srgbClr val="548235"/>
              </a:solidFill>
            </a:ln>
          </p:spPr>
          <p:txBody>
            <a:bodyPr/>
            <a:lstStyle/>
            <a:p>
              <a:endParaRPr lang="en-US"/>
            </a:p>
          </p:txBody>
        </p:sp>
        <p:sp>
          <p:nvSpPr>
            <p:cNvPr id="31" name="Dynamic::gate-70">
              <a:extLst>
                <a:ext uri="{FF2B5EF4-FFF2-40B4-BE49-F238E27FC236}">
                  <a16:creationId xmlns:a16="http://schemas.microsoft.com/office/drawing/2014/main" id="{266813DB-B3FE-DB16-464B-5224A55A2CC9}"/>
                </a:ext>
              </a:extLst>
            </p:cNvPr>
            <p:cNvSpPr>
              <a:spLocks/>
            </p:cNvSpPr>
            <p:nvPr/>
          </p:nvSpPr>
          <p:spPr>
            <a:xfrm>
              <a:off x="8866352" y="2000250"/>
              <a:ext cx="276225" cy="228600"/>
            </a:xfrm>
            <a:prstGeom prst="rect">
              <a:avLst/>
            </a:prstGeom>
            <a:solidFill>
              <a:srgbClr val="F4F4F4"/>
            </a:solidFill>
            <a:ln w="16193">
              <a:solidFill>
                <a:srgbClr val="60666D"/>
              </a:solidFill>
            </a:ln>
          </p:spPr>
          <p:txBody>
            <a:bodyPr/>
            <a:lstStyle/>
            <a:p>
              <a:endParaRPr lang="en-US"/>
            </a:p>
          </p:txBody>
        </p:sp>
        <p:sp>
          <p:nvSpPr>
            <p:cNvPr id="32" name="Dynamic::meter-arc-71">
              <a:extLst>
                <a:ext uri="{FF2B5EF4-FFF2-40B4-BE49-F238E27FC236}">
                  <a16:creationId xmlns:a16="http://schemas.microsoft.com/office/drawing/2014/main" id="{CD07769C-39F2-05FC-6E31-5D2275FB2553}"/>
                </a:ext>
              </a:extLst>
            </p:cNvPr>
            <p:cNvSpPr>
              <a:spLocks/>
            </p:cNvSpPr>
            <p:nvPr/>
          </p:nvSpPr>
          <p:spPr>
            <a:xfrm>
              <a:off x="8871114" y="2000250"/>
              <a:ext cx="266700" cy="228600"/>
            </a:xfrm>
            <a:custGeom>
              <a:avLst/>
              <a:gdLst/>
              <a:ahLst/>
              <a:cxnLst/>
              <a:rect l="0" t="0" r="0" b="0"/>
              <a:pathLst>
                <a:path w="266700" h="228600">
                  <a:moveTo>
                    <a:pt x="57150" y="161925"/>
                  </a:moveTo>
                  <a:lnTo>
                    <a:pt x="59746" y="142203"/>
                  </a:lnTo>
                  <a:lnTo>
                    <a:pt x="67359" y="123825"/>
                  </a:lnTo>
                  <a:lnTo>
                    <a:pt x="79468" y="108043"/>
                  </a:lnTo>
                  <a:lnTo>
                    <a:pt x="95250" y="95934"/>
                  </a:lnTo>
                  <a:lnTo>
                    <a:pt x="113628" y="88321"/>
                  </a:lnTo>
                  <a:lnTo>
                    <a:pt x="133350" y="85725"/>
                  </a:lnTo>
                  <a:lnTo>
                    <a:pt x="153072" y="88321"/>
                  </a:lnTo>
                  <a:lnTo>
                    <a:pt x="171450" y="95934"/>
                  </a:lnTo>
                  <a:lnTo>
                    <a:pt x="187232" y="108043"/>
                  </a:lnTo>
                  <a:lnTo>
                    <a:pt x="199341" y="123825"/>
                  </a:lnTo>
                  <a:lnTo>
                    <a:pt x="206954" y="142203"/>
                  </a:lnTo>
                  <a:lnTo>
                    <a:pt x="209550" y="161925"/>
                  </a:lnTo>
                </a:path>
              </a:pathLst>
            </a:custGeom>
            <a:noFill/>
            <a:ln w="12383">
              <a:solidFill>
                <a:srgbClr val="60666D"/>
              </a:solidFill>
            </a:ln>
          </p:spPr>
          <p:txBody>
            <a:bodyPr/>
            <a:lstStyle/>
            <a:p>
              <a:endParaRPr lang="en-US"/>
            </a:p>
          </p:txBody>
        </p:sp>
        <p:sp>
          <p:nvSpPr>
            <p:cNvPr id="33" name="Dynamic::line-72">
              <a:extLst>
                <a:ext uri="{FF2B5EF4-FFF2-40B4-BE49-F238E27FC236}">
                  <a16:creationId xmlns:a16="http://schemas.microsoft.com/office/drawing/2014/main" id="{1CCB4C10-7834-8EA4-6530-635060BC3530}"/>
                </a:ext>
              </a:extLst>
            </p:cNvPr>
            <p:cNvSpPr>
              <a:spLocks/>
            </p:cNvSpPr>
            <p:nvPr/>
          </p:nvSpPr>
          <p:spPr>
            <a:xfrm flipV="1">
              <a:off x="9004464" y="2057400"/>
              <a:ext cx="57150" cy="104775"/>
            </a:xfrm>
            <a:prstGeom prst="line">
              <a:avLst/>
            </a:prstGeom>
            <a:noFill/>
            <a:ln w="13335">
              <a:solidFill>
                <a:srgbClr val="60666D"/>
              </a:solidFill>
            </a:ln>
          </p:spPr>
          <p:txBody>
            <a:bodyPr/>
            <a:lstStyle/>
            <a:p>
              <a:endParaRPr lang="en-US"/>
            </a:p>
          </p:txBody>
        </p:sp>
        <p:sp>
          <p:nvSpPr>
            <p:cNvPr id="34" name="Dynamic::ellipse-73">
              <a:extLst>
                <a:ext uri="{FF2B5EF4-FFF2-40B4-BE49-F238E27FC236}">
                  <a16:creationId xmlns:a16="http://schemas.microsoft.com/office/drawing/2014/main" id="{3C4AB996-B9B1-4F19-E68C-70EFE1E10245}"/>
                </a:ext>
              </a:extLst>
            </p:cNvPr>
            <p:cNvSpPr>
              <a:spLocks/>
            </p:cNvSpPr>
            <p:nvPr/>
          </p:nvSpPr>
          <p:spPr>
            <a:xfrm>
              <a:off x="8992082" y="2149793"/>
              <a:ext cx="24765" cy="24765"/>
            </a:xfrm>
            <a:prstGeom prst="ellipse">
              <a:avLst/>
            </a:prstGeom>
            <a:solidFill>
              <a:srgbClr val="60666D"/>
            </a:solidFill>
            <a:ln w="9525">
              <a:solidFill>
                <a:srgbClr val="60666D"/>
              </a:solidFill>
            </a:ln>
          </p:spPr>
          <p:txBody>
            <a:bodyPr/>
            <a:lstStyle/>
            <a:p>
              <a:endParaRPr lang="en-US"/>
            </a:p>
          </p:txBody>
        </p:sp>
        <p:sp>
          <p:nvSpPr>
            <p:cNvPr id="35" name="Dynamic::gate-74">
              <a:extLst>
                <a:ext uri="{FF2B5EF4-FFF2-40B4-BE49-F238E27FC236}">
                  <a16:creationId xmlns:a16="http://schemas.microsoft.com/office/drawing/2014/main" id="{F0743975-A279-0B60-DB39-AD495628690B}"/>
                </a:ext>
              </a:extLst>
            </p:cNvPr>
            <p:cNvSpPr>
              <a:spLocks/>
            </p:cNvSpPr>
            <p:nvPr/>
          </p:nvSpPr>
          <p:spPr>
            <a:xfrm>
              <a:off x="8866352" y="2266950"/>
              <a:ext cx="276225" cy="228600"/>
            </a:xfrm>
            <a:prstGeom prst="rect">
              <a:avLst/>
            </a:prstGeom>
            <a:solidFill>
              <a:srgbClr val="F4F4F4"/>
            </a:solidFill>
            <a:ln w="16193">
              <a:solidFill>
                <a:srgbClr val="60666D"/>
              </a:solidFill>
            </a:ln>
          </p:spPr>
          <p:txBody>
            <a:bodyPr/>
            <a:lstStyle/>
            <a:p>
              <a:endParaRPr lang="en-US"/>
            </a:p>
          </p:txBody>
        </p:sp>
        <p:sp>
          <p:nvSpPr>
            <p:cNvPr id="36" name="Dynamic::meter-arc-75">
              <a:extLst>
                <a:ext uri="{FF2B5EF4-FFF2-40B4-BE49-F238E27FC236}">
                  <a16:creationId xmlns:a16="http://schemas.microsoft.com/office/drawing/2014/main" id="{2C275F73-B818-27E0-FA01-B3DB8F61F34E}"/>
                </a:ext>
              </a:extLst>
            </p:cNvPr>
            <p:cNvSpPr>
              <a:spLocks/>
            </p:cNvSpPr>
            <p:nvPr/>
          </p:nvSpPr>
          <p:spPr>
            <a:xfrm>
              <a:off x="8871114" y="2266950"/>
              <a:ext cx="266700" cy="228600"/>
            </a:xfrm>
            <a:custGeom>
              <a:avLst/>
              <a:gdLst/>
              <a:ahLst/>
              <a:cxnLst/>
              <a:rect l="0" t="0" r="0" b="0"/>
              <a:pathLst>
                <a:path w="266700" h="228600">
                  <a:moveTo>
                    <a:pt x="57150" y="161925"/>
                  </a:moveTo>
                  <a:lnTo>
                    <a:pt x="59746" y="142203"/>
                  </a:lnTo>
                  <a:lnTo>
                    <a:pt x="67359" y="123825"/>
                  </a:lnTo>
                  <a:lnTo>
                    <a:pt x="79468" y="108043"/>
                  </a:lnTo>
                  <a:lnTo>
                    <a:pt x="95250" y="95934"/>
                  </a:lnTo>
                  <a:lnTo>
                    <a:pt x="113628" y="88321"/>
                  </a:lnTo>
                  <a:lnTo>
                    <a:pt x="133350" y="85725"/>
                  </a:lnTo>
                  <a:lnTo>
                    <a:pt x="153072" y="88321"/>
                  </a:lnTo>
                  <a:lnTo>
                    <a:pt x="171450" y="95934"/>
                  </a:lnTo>
                  <a:lnTo>
                    <a:pt x="187232" y="108043"/>
                  </a:lnTo>
                  <a:lnTo>
                    <a:pt x="199341" y="123825"/>
                  </a:lnTo>
                  <a:lnTo>
                    <a:pt x="206954" y="142203"/>
                  </a:lnTo>
                  <a:lnTo>
                    <a:pt x="209550" y="161925"/>
                  </a:lnTo>
                </a:path>
              </a:pathLst>
            </a:custGeom>
            <a:noFill/>
            <a:ln w="12383">
              <a:solidFill>
                <a:srgbClr val="60666D"/>
              </a:solidFill>
            </a:ln>
          </p:spPr>
          <p:txBody>
            <a:bodyPr/>
            <a:lstStyle/>
            <a:p>
              <a:endParaRPr lang="en-US"/>
            </a:p>
          </p:txBody>
        </p:sp>
        <p:sp>
          <p:nvSpPr>
            <p:cNvPr id="37" name="Dynamic::line-76">
              <a:extLst>
                <a:ext uri="{FF2B5EF4-FFF2-40B4-BE49-F238E27FC236}">
                  <a16:creationId xmlns:a16="http://schemas.microsoft.com/office/drawing/2014/main" id="{A51B63AA-D0F5-46C6-D177-1B607311C2E7}"/>
                </a:ext>
              </a:extLst>
            </p:cNvPr>
            <p:cNvSpPr>
              <a:spLocks/>
            </p:cNvSpPr>
            <p:nvPr/>
          </p:nvSpPr>
          <p:spPr>
            <a:xfrm flipV="1">
              <a:off x="9004464" y="2324100"/>
              <a:ext cx="57150" cy="104775"/>
            </a:xfrm>
            <a:prstGeom prst="line">
              <a:avLst/>
            </a:prstGeom>
            <a:noFill/>
            <a:ln w="13335">
              <a:solidFill>
                <a:srgbClr val="60666D"/>
              </a:solidFill>
            </a:ln>
          </p:spPr>
          <p:txBody>
            <a:bodyPr/>
            <a:lstStyle/>
            <a:p>
              <a:endParaRPr lang="en-US"/>
            </a:p>
          </p:txBody>
        </p:sp>
        <p:sp>
          <p:nvSpPr>
            <p:cNvPr id="38" name="Dynamic::ellipse-77">
              <a:extLst>
                <a:ext uri="{FF2B5EF4-FFF2-40B4-BE49-F238E27FC236}">
                  <a16:creationId xmlns:a16="http://schemas.microsoft.com/office/drawing/2014/main" id="{C1771BCB-3D0F-5924-A422-5B1E9FE07E45}"/>
                </a:ext>
              </a:extLst>
            </p:cNvPr>
            <p:cNvSpPr>
              <a:spLocks/>
            </p:cNvSpPr>
            <p:nvPr/>
          </p:nvSpPr>
          <p:spPr>
            <a:xfrm>
              <a:off x="8992082" y="2416493"/>
              <a:ext cx="24765" cy="24765"/>
            </a:xfrm>
            <a:prstGeom prst="ellipse">
              <a:avLst/>
            </a:prstGeom>
            <a:solidFill>
              <a:srgbClr val="60666D"/>
            </a:solidFill>
            <a:ln w="9525">
              <a:solidFill>
                <a:srgbClr val="60666D"/>
              </a:solidFill>
            </a:ln>
          </p:spPr>
          <p:txBody>
            <a:bodyPr/>
            <a:lstStyle/>
            <a:p>
              <a:endParaRPr lang="en-US"/>
            </a:p>
          </p:txBody>
        </p:sp>
        <p:sp>
          <p:nvSpPr>
            <p:cNvPr id="39" name="Dynamic::gate-78">
              <a:extLst>
                <a:ext uri="{FF2B5EF4-FFF2-40B4-BE49-F238E27FC236}">
                  <a16:creationId xmlns:a16="http://schemas.microsoft.com/office/drawing/2014/main" id="{23D8A7D7-BCEE-D442-14E2-86F113745BA1}"/>
                </a:ext>
              </a:extLst>
            </p:cNvPr>
            <p:cNvSpPr>
              <a:spLocks/>
            </p:cNvSpPr>
            <p:nvPr/>
          </p:nvSpPr>
          <p:spPr>
            <a:xfrm>
              <a:off x="9585489" y="1685925"/>
              <a:ext cx="266700" cy="247650"/>
            </a:xfrm>
            <a:prstGeom prst="rect">
              <a:avLst/>
            </a:prstGeom>
            <a:solidFill>
              <a:srgbClr val="E7EFDF"/>
            </a:solidFill>
            <a:ln w="16193">
              <a:solidFill>
                <a:srgbClr val="548235"/>
              </a:solidFill>
            </a:ln>
          </p:spPr>
          <p:txBody>
            <a:bodyPr/>
            <a:lstStyle/>
            <a:p>
              <a:endParaRPr lang="en-US"/>
            </a:p>
          </p:txBody>
        </p:sp>
        <p:sp>
          <p:nvSpPr>
            <p:cNvPr id="40" name="Dynamic::ellipse-79">
              <a:extLst>
                <a:ext uri="{FF2B5EF4-FFF2-40B4-BE49-F238E27FC236}">
                  <a16:creationId xmlns:a16="http://schemas.microsoft.com/office/drawing/2014/main" id="{DFB6E34C-8E26-6F03-4224-F111A2E44803}"/>
                </a:ext>
              </a:extLst>
            </p:cNvPr>
            <p:cNvSpPr>
              <a:spLocks/>
            </p:cNvSpPr>
            <p:nvPr/>
          </p:nvSpPr>
          <p:spPr>
            <a:xfrm>
              <a:off x="9652164" y="1743075"/>
              <a:ext cx="133350" cy="133350"/>
            </a:xfrm>
            <a:prstGeom prst="ellipse">
              <a:avLst/>
            </a:prstGeom>
            <a:solidFill>
              <a:srgbClr val="FFFFFF"/>
            </a:solidFill>
            <a:ln w="18098">
              <a:solidFill>
                <a:srgbClr val="548235"/>
              </a:solidFill>
            </a:ln>
          </p:spPr>
          <p:txBody>
            <a:bodyPr/>
            <a:lstStyle/>
            <a:p>
              <a:endParaRPr lang="en-US"/>
            </a:p>
          </p:txBody>
        </p:sp>
        <p:sp>
          <p:nvSpPr>
            <p:cNvPr id="41" name="Dynamic::line-80">
              <a:extLst>
                <a:ext uri="{FF2B5EF4-FFF2-40B4-BE49-F238E27FC236}">
                  <a16:creationId xmlns:a16="http://schemas.microsoft.com/office/drawing/2014/main" id="{71142DEF-2910-9273-45BA-42766100E53E}"/>
                </a:ext>
              </a:extLst>
            </p:cNvPr>
            <p:cNvSpPr>
              <a:spLocks/>
            </p:cNvSpPr>
            <p:nvPr/>
          </p:nvSpPr>
          <p:spPr>
            <a:xfrm>
              <a:off x="9671214" y="1809750"/>
              <a:ext cx="95250" cy="0"/>
            </a:xfrm>
            <a:prstGeom prst="line">
              <a:avLst/>
            </a:prstGeom>
            <a:noFill/>
            <a:ln w="15240">
              <a:solidFill>
                <a:srgbClr val="548235"/>
              </a:solidFill>
            </a:ln>
          </p:spPr>
          <p:txBody>
            <a:bodyPr/>
            <a:lstStyle/>
            <a:p>
              <a:endParaRPr lang="en-US"/>
            </a:p>
          </p:txBody>
        </p:sp>
        <p:sp>
          <p:nvSpPr>
            <p:cNvPr id="42" name="Dynamic::line-81">
              <a:extLst>
                <a:ext uri="{FF2B5EF4-FFF2-40B4-BE49-F238E27FC236}">
                  <a16:creationId xmlns:a16="http://schemas.microsoft.com/office/drawing/2014/main" id="{256B8DA5-4CB7-D9BA-4EDC-2D9A11A9421D}"/>
                </a:ext>
              </a:extLst>
            </p:cNvPr>
            <p:cNvSpPr>
              <a:spLocks/>
            </p:cNvSpPr>
            <p:nvPr/>
          </p:nvSpPr>
          <p:spPr>
            <a:xfrm>
              <a:off x="9718839" y="1762125"/>
              <a:ext cx="0" cy="95250"/>
            </a:xfrm>
            <a:prstGeom prst="line">
              <a:avLst/>
            </a:prstGeom>
            <a:noFill/>
            <a:ln w="15240">
              <a:solidFill>
                <a:srgbClr val="548235"/>
              </a:solidFill>
            </a:ln>
          </p:spPr>
          <p:txBody>
            <a:bodyPr/>
            <a:lstStyle/>
            <a:p>
              <a:endParaRPr lang="en-US"/>
            </a:p>
          </p:txBody>
        </p:sp>
        <p:sp>
          <p:nvSpPr>
            <p:cNvPr id="43" name="Dynamic::gate-82">
              <a:extLst>
                <a:ext uri="{FF2B5EF4-FFF2-40B4-BE49-F238E27FC236}">
                  <a16:creationId xmlns:a16="http://schemas.microsoft.com/office/drawing/2014/main" id="{93971209-A6E6-2FA3-9526-CA7142FDC633}"/>
                </a:ext>
              </a:extLst>
            </p:cNvPr>
            <p:cNvSpPr>
              <a:spLocks/>
            </p:cNvSpPr>
            <p:nvPr/>
          </p:nvSpPr>
          <p:spPr>
            <a:xfrm>
              <a:off x="10285577" y="2524125"/>
              <a:ext cx="257175" cy="247650"/>
            </a:xfrm>
            <a:prstGeom prst="rect">
              <a:avLst/>
            </a:prstGeom>
            <a:solidFill>
              <a:srgbClr val="DCE6F6"/>
            </a:solidFill>
            <a:ln w="16193">
              <a:solidFill>
                <a:srgbClr val="4472C4"/>
              </a:solidFill>
            </a:ln>
          </p:spPr>
          <p:txBody>
            <a:bodyPr wrap="none" lIns="0" tIns="0" rIns="0" bIns="0" anchor="ctr"/>
            <a:lstStyle/>
            <a:p>
              <a:pPr algn="ctr">
                <a:defRPr sz="1275">
                  <a:solidFill>
                    <a:srgbClr val="4472C4"/>
                  </a:solidFill>
                  <a:latin typeface="Calibri"/>
                  <a:ea typeface="Calibri"/>
                  <a:cs typeface="Calibri"/>
                </a:defRPr>
              </a:pPr>
              <a:r>
                <a:rPr sz="1275">
                  <a:solidFill>
                    <a:srgbClr val="4472C4"/>
                  </a:solidFill>
                  <a:latin typeface="Calibri"/>
                  <a:ea typeface="Calibri"/>
                  <a:cs typeface="Calibri"/>
                </a:rPr>
                <a:t>X</a:t>
              </a:r>
            </a:p>
          </p:txBody>
        </p:sp>
        <p:sp>
          <p:nvSpPr>
            <p:cNvPr id="44" name="Dynamic::gate-83">
              <a:extLst>
                <a:ext uri="{FF2B5EF4-FFF2-40B4-BE49-F238E27FC236}">
                  <a16:creationId xmlns:a16="http://schemas.microsoft.com/office/drawing/2014/main" id="{DB297C23-2E7A-90E1-5362-59478ACE7BFC}"/>
                </a:ext>
              </a:extLst>
            </p:cNvPr>
            <p:cNvSpPr>
              <a:spLocks/>
            </p:cNvSpPr>
            <p:nvPr/>
          </p:nvSpPr>
          <p:spPr>
            <a:xfrm>
              <a:off x="9790277" y="2814638"/>
              <a:ext cx="219075" cy="200025"/>
            </a:xfrm>
            <a:prstGeom prst="rect">
              <a:avLst/>
            </a:prstGeom>
            <a:solidFill>
              <a:srgbClr val="DCE6F6"/>
            </a:solidFill>
            <a:ln w="16193">
              <a:solidFill>
                <a:srgbClr val="4472C4"/>
              </a:solidFill>
            </a:ln>
          </p:spPr>
          <p:txBody>
            <a:bodyPr/>
            <a:lstStyle/>
            <a:p>
              <a:endParaRPr lang="en-US"/>
            </a:p>
          </p:txBody>
        </p:sp>
        <p:sp>
          <p:nvSpPr>
            <p:cNvPr id="45" name="Dynamic::label-84">
              <a:extLst>
                <a:ext uri="{FF2B5EF4-FFF2-40B4-BE49-F238E27FC236}">
                  <a16:creationId xmlns:a16="http://schemas.microsoft.com/office/drawing/2014/main" id="{A18C5160-12F3-405E-9369-D897AE27E954}"/>
                </a:ext>
              </a:extLst>
            </p:cNvPr>
            <p:cNvSpPr>
              <a:spLocks/>
            </p:cNvSpPr>
            <p:nvPr/>
          </p:nvSpPr>
          <p:spPr>
            <a:xfrm>
              <a:off x="7747164" y="3162300"/>
              <a:ext cx="327660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lang="en-US" sz="2175" dirty="0">
                  <a:solidFill>
                    <a:srgbClr val="161616"/>
                  </a:solidFill>
                  <a:latin typeface="Calibri"/>
                  <a:ea typeface="Calibri"/>
                  <a:cs typeface="Calibri"/>
                </a:rPr>
                <a:t>Dynamic QNC⁰</a:t>
              </a:r>
              <a:endParaRPr sz="2175" dirty="0">
                <a:solidFill>
                  <a:srgbClr val="161616"/>
                </a:solidFill>
                <a:latin typeface="Calibri"/>
                <a:ea typeface="Calibri"/>
                <a:cs typeface="Calibri"/>
              </a:endParaRPr>
            </a:p>
          </p:txBody>
        </p:sp>
      </p:grpSp>
    </p:spTree>
    <p:extLst>
      <p:ext uri="{BB962C8B-B14F-4D97-AF65-F5344CB8AC3E}">
        <p14:creationId xmlns:p14="http://schemas.microsoft.com/office/powerpoint/2010/main" val="26641052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3DD05-5CC5-1C6A-64F1-EE388CA8BE24}"/>
            </a:ext>
          </a:extLst>
        </p:cNvPr>
        <p:cNvGrpSpPr/>
        <p:nvPr/>
      </p:nvGrpSpPr>
      <p:grpSpPr>
        <a:xfrm>
          <a:off x="0" y="0"/>
          <a:ext cx="0" cy="0"/>
          <a:chOff x="0" y="0"/>
          <a:chExt cx="0" cy="0"/>
        </a:xfrm>
      </p:grpSpPr>
      <p:grpSp>
        <p:nvGrpSpPr>
          <p:cNvPr id="40" name="QNC⁰ + Fanout specimen">
            <a:extLst>
              <a:ext uri="{FF2B5EF4-FFF2-40B4-BE49-F238E27FC236}">
                <a16:creationId xmlns:a16="http://schemas.microsoft.com/office/drawing/2014/main" id="{9EE87694-66FF-7EF2-C57F-0F81B3991A43}"/>
              </a:ext>
            </a:extLst>
          </p:cNvPr>
          <p:cNvGrpSpPr/>
          <p:nvPr/>
        </p:nvGrpSpPr>
        <p:grpSpPr>
          <a:xfrm>
            <a:off x="4287504" y="4462188"/>
            <a:ext cx="2667000" cy="1519237"/>
            <a:chOff x="3209925" y="4376738"/>
            <a:chExt cx="2667000" cy="1519237"/>
          </a:xfrm>
        </p:grpSpPr>
        <p:sp>
          <p:nvSpPr>
            <p:cNvPr id="41" name="Fanout::line-28">
              <a:extLst>
                <a:ext uri="{FF2B5EF4-FFF2-40B4-BE49-F238E27FC236}">
                  <a16:creationId xmlns:a16="http://schemas.microsoft.com/office/drawing/2014/main" id="{3532D0C7-4E6B-0459-5910-842E94E2C060}"/>
                </a:ext>
              </a:extLst>
            </p:cNvPr>
            <p:cNvSpPr>
              <a:spLocks/>
            </p:cNvSpPr>
            <p:nvPr/>
          </p:nvSpPr>
          <p:spPr>
            <a:xfrm>
              <a:off x="3429000" y="4476750"/>
              <a:ext cx="2238375" cy="0"/>
            </a:xfrm>
            <a:prstGeom prst="line">
              <a:avLst/>
            </a:prstGeom>
            <a:noFill/>
            <a:ln w="17145">
              <a:solidFill>
                <a:srgbClr val="444444"/>
              </a:solidFill>
            </a:ln>
          </p:spPr>
          <p:txBody>
            <a:bodyPr/>
            <a:lstStyle/>
            <a:p>
              <a:endParaRPr lang="en-US"/>
            </a:p>
          </p:txBody>
        </p:sp>
        <p:sp>
          <p:nvSpPr>
            <p:cNvPr id="42" name="Fanout::line-29">
              <a:extLst>
                <a:ext uri="{FF2B5EF4-FFF2-40B4-BE49-F238E27FC236}">
                  <a16:creationId xmlns:a16="http://schemas.microsoft.com/office/drawing/2014/main" id="{05C68268-2975-55A9-CD62-D777B6550748}"/>
                </a:ext>
              </a:extLst>
            </p:cNvPr>
            <p:cNvSpPr>
              <a:spLocks/>
            </p:cNvSpPr>
            <p:nvPr/>
          </p:nvSpPr>
          <p:spPr>
            <a:xfrm>
              <a:off x="3429000" y="4743450"/>
              <a:ext cx="2238375" cy="0"/>
            </a:xfrm>
            <a:prstGeom prst="line">
              <a:avLst/>
            </a:prstGeom>
            <a:noFill/>
            <a:ln w="17145">
              <a:solidFill>
                <a:srgbClr val="444444"/>
              </a:solidFill>
            </a:ln>
          </p:spPr>
          <p:txBody>
            <a:bodyPr/>
            <a:lstStyle/>
            <a:p>
              <a:endParaRPr lang="en-US"/>
            </a:p>
          </p:txBody>
        </p:sp>
        <p:sp>
          <p:nvSpPr>
            <p:cNvPr id="43" name="Fanout::line-30">
              <a:extLst>
                <a:ext uri="{FF2B5EF4-FFF2-40B4-BE49-F238E27FC236}">
                  <a16:creationId xmlns:a16="http://schemas.microsoft.com/office/drawing/2014/main" id="{E35A9F53-8592-8EA1-A8F1-62F889A2732E}"/>
                </a:ext>
              </a:extLst>
            </p:cNvPr>
            <p:cNvSpPr>
              <a:spLocks/>
            </p:cNvSpPr>
            <p:nvPr/>
          </p:nvSpPr>
          <p:spPr>
            <a:xfrm>
              <a:off x="3429000" y="5010150"/>
              <a:ext cx="2238375" cy="0"/>
            </a:xfrm>
            <a:prstGeom prst="line">
              <a:avLst/>
            </a:prstGeom>
            <a:noFill/>
            <a:ln w="17145">
              <a:solidFill>
                <a:srgbClr val="444444"/>
              </a:solidFill>
            </a:ln>
          </p:spPr>
          <p:txBody>
            <a:bodyPr/>
            <a:lstStyle/>
            <a:p>
              <a:endParaRPr lang="en-US"/>
            </a:p>
          </p:txBody>
        </p:sp>
        <p:sp>
          <p:nvSpPr>
            <p:cNvPr id="44" name="Fanout::line-31">
              <a:extLst>
                <a:ext uri="{FF2B5EF4-FFF2-40B4-BE49-F238E27FC236}">
                  <a16:creationId xmlns:a16="http://schemas.microsoft.com/office/drawing/2014/main" id="{20D5F009-166F-1169-A52C-C0814ACA15A8}"/>
                </a:ext>
              </a:extLst>
            </p:cNvPr>
            <p:cNvSpPr>
              <a:spLocks/>
            </p:cNvSpPr>
            <p:nvPr/>
          </p:nvSpPr>
          <p:spPr>
            <a:xfrm>
              <a:off x="3429000" y="5276850"/>
              <a:ext cx="2238375" cy="0"/>
            </a:xfrm>
            <a:prstGeom prst="line">
              <a:avLst/>
            </a:prstGeom>
            <a:noFill/>
            <a:ln w="17145">
              <a:solidFill>
                <a:srgbClr val="444444"/>
              </a:solidFill>
            </a:ln>
          </p:spPr>
          <p:txBody>
            <a:bodyPr/>
            <a:lstStyle/>
            <a:p>
              <a:endParaRPr lang="en-US"/>
            </a:p>
          </p:txBody>
        </p:sp>
        <p:sp>
          <p:nvSpPr>
            <p:cNvPr id="45" name="Fanout::gate-32">
              <a:extLst>
                <a:ext uri="{FF2B5EF4-FFF2-40B4-BE49-F238E27FC236}">
                  <a16:creationId xmlns:a16="http://schemas.microsoft.com/office/drawing/2014/main" id="{17C4E5AD-9D3C-59AF-FE40-1CAC4CC9230C}"/>
                </a:ext>
              </a:extLst>
            </p:cNvPr>
            <p:cNvSpPr>
              <a:spLocks/>
            </p:cNvSpPr>
            <p:nvPr/>
          </p:nvSpPr>
          <p:spPr>
            <a:xfrm>
              <a:off x="3643313" y="4376738"/>
              <a:ext cx="219075" cy="200025"/>
            </a:xfrm>
            <a:prstGeom prst="rect">
              <a:avLst/>
            </a:prstGeom>
            <a:solidFill>
              <a:srgbClr val="DCE6F6"/>
            </a:solidFill>
            <a:ln w="16193">
              <a:solidFill>
                <a:srgbClr val="4472C4"/>
              </a:solidFill>
            </a:ln>
          </p:spPr>
          <p:txBody>
            <a:bodyPr/>
            <a:lstStyle/>
            <a:p>
              <a:endParaRPr lang="en-US"/>
            </a:p>
          </p:txBody>
        </p:sp>
        <p:sp>
          <p:nvSpPr>
            <p:cNvPr id="46" name="Fanout::gate-33">
              <a:extLst>
                <a:ext uri="{FF2B5EF4-FFF2-40B4-BE49-F238E27FC236}">
                  <a16:creationId xmlns:a16="http://schemas.microsoft.com/office/drawing/2014/main" id="{315B9D0A-9455-7B25-5E6C-17ADB1227061}"/>
                </a:ext>
              </a:extLst>
            </p:cNvPr>
            <p:cNvSpPr>
              <a:spLocks/>
            </p:cNvSpPr>
            <p:nvPr/>
          </p:nvSpPr>
          <p:spPr>
            <a:xfrm>
              <a:off x="5148263" y="4643438"/>
              <a:ext cx="219075" cy="200025"/>
            </a:xfrm>
            <a:prstGeom prst="rect">
              <a:avLst/>
            </a:prstGeom>
            <a:solidFill>
              <a:srgbClr val="DCE6F6"/>
            </a:solidFill>
            <a:ln w="16193">
              <a:solidFill>
                <a:srgbClr val="4472C4"/>
              </a:solidFill>
            </a:ln>
          </p:spPr>
          <p:txBody>
            <a:bodyPr/>
            <a:lstStyle/>
            <a:p>
              <a:endParaRPr lang="en-US"/>
            </a:p>
          </p:txBody>
        </p:sp>
        <p:sp>
          <p:nvSpPr>
            <p:cNvPr id="47" name="Fanout::gate-34">
              <a:extLst>
                <a:ext uri="{FF2B5EF4-FFF2-40B4-BE49-F238E27FC236}">
                  <a16:creationId xmlns:a16="http://schemas.microsoft.com/office/drawing/2014/main" id="{C691E2D8-6B2F-FB10-C4C3-EFD7C5D8D1A6}"/>
                </a:ext>
              </a:extLst>
            </p:cNvPr>
            <p:cNvSpPr>
              <a:spLocks/>
            </p:cNvSpPr>
            <p:nvPr/>
          </p:nvSpPr>
          <p:spPr>
            <a:xfrm>
              <a:off x="5148263" y="5176838"/>
              <a:ext cx="219075" cy="200025"/>
            </a:xfrm>
            <a:prstGeom prst="rect">
              <a:avLst/>
            </a:prstGeom>
            <a:solidFill>
              <a:srgbClr val="DCE6F6"/>
            </a:solidFill>
            <a:ln w="16193">
              <a:solidFill>
                <a:srgbClr val="4472C4"/>
              </a:solidFill>
            </a:ln>
          </p:spPr>
          <p:txBody>
            <a:bodyPr/>
            <a:lstStyle/>
            <a:p>
              <a:endParaRPr lang="en-US"/>
            </a:p>
          </p:txBody>
        </p:sp>
        <p:sp>
          <p:nvSpPr>
            <p:cNvPr id="48" name="Fanout::line-35">
              <a:extLst>
                <a:ext uri="{FF2B5EF4-FFF2-40B4-BE49-F238E27FC236}">
                  <a16:creationId xmlns:a16="http://schemas.microsoft.com/office/drawing/2014/main" id="{8551C7A3-3B40-5C62-30C7-ABD0B5048BC2}"/>
                </a:ext>
              </a:extLst>
            </p:cNvPr>
            <p:cNvSpPr>
              <a:spLocks/>
            </p:cNvSpPr>
            <p:nvPr/>
          </p:nvSpPr>
          <p:spPr>
            <a:xfrm>
              <a:off x="4543425" y="4476750"/>
              <a:ext cx="0" cy="800100"/>
            </a:xfrm>
            <a:prstGeom prst="line">
              <a:avLst/>
            </a:prstGeom>
            <a:noFill/>
            <a:ln w="20955">
              <a:solidFill>
                <a:srgbClr val="4472C4"/>
              </a:solidFill>
            </a:ln>
          </p:spPr>
          <p:txBody>
            <a:bodyPr/>
            <a:lstStyle/>
            <a:p>
              <a:endParaRPr lang="en-US"/>
            </a:p>
          </p:txBody>
        </p:sp>
        <p:sp>
          <p:nvSpPr>
            <p:cNvPr id="49" name="Fanout::ellipse-36">
              <a:extLst>
                <a:ext uri="{FF2B5EF4-FFF2-40B4-BE49-F238E27FC236}">
                  <a16:creationId xmlns:a16="http://schemas.microsoft.com/office/drawing/2014/main" id="{37137B42-3D9B-0F89-43D0-D1BDB56FED4A}"/>
                </a:ext>
              </a:extLst>
            </p:cNvPr>
            <p:cNvSpPr>
              <a:spLocks/>
            </p:cNvSpPr>
            <p:nvPr/>
          </p:nvSpPr>
          <p:spPr>
            <a:xfrm>
              <a:off x="4495800" y="4429125"/>
              <a:ext cx="95250" cy="95250"/>
            </a:xfrm>
            <a:prstGeom prst="ellipse">
              <a:avLst/>
            </a:prstGeom>
            <a:solidFill>
              <a:srgbClr val="4472C4"/>
            </a:solidFill>
            <a:ln w="9525">
              <a:solidFill>
                <a:srgbClr val="4472C4"/>
              </a:solidFill>
            </a:ln>
          </p:spPr>
          <p:txBody>
            <a:bodyPr/>
            <a:lstStyle/>
            <a:p>
              <a:endParaRPr lang="en-US"/>
            </a:p>
          </p:txBody>
        </p:sp>
        <p:sp>
          <p:nvSpPr>
            <p:cNvPr id="50" name="Fanout::ellipse-37">
              <a:extLst>
                <a:ext uri="{FF2B5EF4-FFF2-40B4-BE49-F238E27FC236}">
                  <a16:creationId xmlns:a16="http://schemas.microsoft.com/office/drawing/2014/main" id="{277A7EB4-96DF-91AC-787A-4BB9664DB0B1}"/>
                </a:ext>
              </a:extLst>
            </p:cNvPr>
            <p:cNvSpPr>
              <a:spLocks/>
            </p:cNvSpPr>
            <p:nvPr/>
          </p:nvSpPr>
          <p:spPr>
            <a:xfrm>
              <a:off x="4467225" y="4667250"/>
              <a:ext cx="152400" cy="152400"/>
            </a:xfrm>
            <a:prstGeom prst="ellipse">
              <a:avLst/>
            </a:prstGeom>
            <a:solidFill>
              <a:srgbClr val="FFFFFF"/>
            </a:solidFill>
            <a:ln w="18098">
              <a:solidFill>
                <a:srgbClr val="4472C4"/>
              </a:solidFill>
            </a:ln>
          </p:spPr>
          <p:txBody>
            <a:bodyPr/>
            <a:lstStyle/>
            <a:p>
              <a:endParaRPr lang="en-US"/>
            </a:p>
          </p:txBody>
        </p:sp>
        <p:sp>
          <p:nvSpPr>
            <p:cNvPr id="51" name="Fanout::line-38">
              <a:extLst>
                <a:ext uri="{FF2B5EF4-FFF2-40B4-BE49-F238E27FC236}">
                  <a16:creationId xmlns:a16="http://schemas.microsoft.com/office/drawing/2014/main" id="{6D3E9906-37DD-2B91-490D-CA3FC5D7632F}"/>
                </a:ext>
              </a:extLst>
            </p:cNvPr>
            <p:cNvSpPr>
              <a:spLocks/>
            </p:cNvSpPr>
            <p:nvPr/>
          </p:nvSpPr>
          <p:spPr>
            <a:xfrm>
              <a:off x="4486275" y="4743450"/>
              <a:ext cx="114300" cy="0"/>
            </a:xfrm>
            <a:prstGeom prst="line">
              <a:avLst/>
            </a:prstGeom>
            <a:noFill/>
            <a:ln w="15240">
              <a:solidFill>
                <a:srgbClr val="4472C4"/>
              </a:solidFill>
            </a:ln>
          </p:spPr>
          <p:txBody>
            <a:bodyPr/>
            <a:lstStyle/>
            <a:p>
              <a:endParaRPr lang="en-US"/>
            </a:p>
          </p:txBody>
        </p:sp>
        <p:sp>
          <p:nvSpPr>
            <p:cNvPr id="52" name="Fanout::line-39">
              <a:extLst>
                <a:ext uri="{FF2B5EF4-FFF2-40B4-BE49-F238E27FC236}">
                  <a16:creationId xmlns:a16="http://schemas.microsoft.com/office/drawing/2014/main" id="{B3C77B97-1F45-A504-DD3D-8AB55ED29BF5}"/>
                </a:ext>
              </a:extLst>
            </p:cNvPr>
            <p:cNvSpPr>
              <a:spLocks/>
            </p:cNvSpPr>
            <p:nvPr/>
          </p:nvSpPr>
          <p:spPr>
            <a:xfrm>
              <a:off x="4543425" y="4686300"/>
              <a:ext cx="0" cy="114300"/>
            </a:xfrm>
            <a:prstGeom prst="line">
              <a:avLst/>
            </a:prstGeom>
            <a:noFill/>
            <a:ln w="15240">
              <a:solidFill>
                <a:srgbClr val="4472C4"/>
              </a:solidFill>
            </a:ln>
          </p:spPr>
          <p:txBody>
            <a:bodyPr/>
            <a:lstStyle/>
            <a:p>
              <a:endParaRPr lang="en-US"/>
            </a:p>
          </p:txBody>
        </p:sp>
        <p:sp>
          <p:nvSpPr>
            <p:cNvPr id="53" name="Fanout::ellipse-40">
              <a:extLst>
                <a:ext uri="{FF2B5EF4-FFF2-40B4-BE49-F238E27FC236}">
                  <a16:creationId xmlns:a16="http://schemas.microsoft.com/office/drawing/2014/main" id="{E13E610A-028B-6AD4-466D-710178E6BE44}"/>
                </a:ext>
              </a:extLst>
            </p:cNvPr>
            <p:cNvSpPr>
              <a:spLocks/>
            </p:cNvSpPr>
            <p:nvPr/>
          </p:nvSpPr>
          <p:spPr>
            <a:xfrm>
              <a:off x="4467225" y="4933950"/>
              <a:ext cx="152400" cy="152400"/>
            </a:xfrm>
            <a:prstGeom prst="ellipse">
              <a:avLst/>
            </a:prstGeom>
            <a:solidFill>
              <a:srgbClr val="FFFFFF"/>
            </a:solidFill>
            <a:ln w="18098">
              <a:solidFill>
                <a:srgbClr val="4472C4"/>
              </a:solidFill>
            </a:ln>
          </p:spPr>
          <p:txBody>
            <a:bodyPr/>
            <a:lstStyle/>
            <a:p>
              <a:endParaRPr lang="en-US"/>
            </a:p>
          </p:txBody>
        </p:sp>
        <p:sp>
          <p:nvSpPr>
            <p:cNvPr id="54" name="Fanout::line-41">
              <a:extLst>
                <a:ext uri="{FF2B5EF4-FFF2-40B4-BE49-F238E27FC236}">
                  <a16:creationId xmlns:a16="http://schemas.microsoft.com/office/drawing/2014/main" id="{73FA46BB-696C-38E6-CEB0-60987BD70633}"/>
                </a:ext>
              </a:extLst>
            </p:cNvPr>
            <p:cNvSpPr>
              <a:spLocks/>
            </p:cNvSpPr>
            <p:nvPr/>
          </p:nvSpPr>
          <p:spPr>
            <a:xfrm>
              <a:off x="4486275" y="5010150"/>
              <a:ext cx="114300" cy="0"/>
            </a:xfrm>
            <a:prstGeom prst="line">
              <a:avLst/>
            </a:prstGeom>
            <a:noFill/>
            <a:ln w="15240">
              <a:solidFill>
                <a:srgbClr val="4472C4"/>
              </a:solidFill>
            </a:ln>
          </p:spPr>
          <p:txBody>
            <a:bodyPr/>
            <a:lstStyle/>
            <a:p>
              <a:endParaRPr lang="en-US"/>
            </a:p>
          </p:txBody>
        </p:sp>
        <p:sp>
          <p:nvSpPr>
            <p:cNvPr id="55" name="Fanout::line-42">
              <a:extLst>
                <a:ext uri="{FF2B5EF4-FFF2-40B4-BE49-F238E27FC236}">
                  <a16:creationId xmlns:a16="http://schemas.microsoft.com/office/drawing/2014/main" id="{45E41726-7ABC-2A4F-A3F3-651FBCF8AD3E}"/>
                </a:ext>
              </a:extLst>
            </p:cNvPr>
            <p:cNvSpPr>
              <a:spLocks/>
            </p:cNvSpPr>
            <p:nvPr/>
          </p:nvSpPr>
          <p:spPr>
            <a:xfrm>
              <a:off x="4543425" y="4953000"/>
              <a:ext cx="0" cy="114300"/>
            </a:xfrm>
            <a:prstGeom prst="line">
              <a:avLst/>
            </a:prstGeom>
            <a:noFill/>
            <a:ln w="15240">
              <a:solidFill>
                <a:srgbClr val="4472C4"/>
              </a:solidFill>
            </a:ln>
          </p:spPr>
          <p:txBody>
            <a:bodyPr/>
            <a:lstStyle/>
            <a:p>
              <a:endParaRPr lang="en-US"/>
            </a:p>
          </p:txBody>
        </p:sp>
        <p:sp>
          <p:nvSpPr>
            <p:cNvPr id="56" name="Fanout::ellipse-43">
              <a:extLst>
                <a:ext uri="{FF2B5EF4-FFF2-40B4-BE49-F238E27FC236}">
                  <a16:creationId xmlns:a16="http://schemas.microsoft.com/office/drawing/2014/main" id="{9DE30944-6AB0-8D60-3A02-8F3689E0204F}"/>
                </a:ext>
              </a:extLst>
            </p:cNvPr>
            <p:cNvSpPr>
              <a:spLocks/>
            </p:cNvSpPr>
            <p:nvPr/>
          </p:nvSpPr>
          <p:spPr>
            <a:xfrm>
              <a:off x="4467225" y="5200650"/>
              <a:ext cx="152400" cy="152400"/>
            </a:xfrm>
            <a:prstGeom prst="ellipse">
              <a:avLst/>
            </a:prstGeom>
            <a:solidFill>
              <a:srgbClr val="FFFFFF"/>
            </a:solidFill>
            <a:ln w="18098">
              <a:solidFill>
                <a:srgbClr val="4472C4"/>
              </a:solidFill>
            </a:ln>
          </p:spPr>
          <p:txBody>
            <a:bodyPr/>
            <a:lstStyle/>
            <a:p>
              <a:endParaRPr lang="en-US"/>
            </a:p>
          </p:txBody>
        </p:sp>
        <p:sp>
          <p:nvSpPr>
            <p:cNvPr id="57" name="Fanout::line-44">
              <a:extLst>
                <a:ext uri="{FF2B5EF4-FFF2-40B4-BE49-F238E27FC236}">
                  <a16:creationId xmlns:a16="http://schemas.microsoft.com/office/drawing/2014/main" id="{EA7CDAF6-D407-DF27-65C9-11D999EDF595}"/>
                </a:ext>
              </a:extLst>
            </p:cNvPr>
            <p:cNvSpPr>
              <a:spLocks/>
            </p:cNvSpPr>
            <p:nvPr/>
          </p:nvSpPr>
          <p:spPr>
            <a:xfrm>
              <a:off x="4486275" y="5276850"/>
              <a:ext cx="114300" cy="0"/>
            </a:xfrm>
            <a:prstGeom prst="line">
              <a:avLst/>
            </a:prstGeom>
            <a:noFill/>
            <a:ln w="15240">
              <a:solidFill>
                <a:srgbClr val="4472C4"/>
              </a:solidFill>
            </a:ln>
          </p:spPr>
          <p:txBody>
            <a:bodyPr/>
            <a:lstStyle/>
            <a:p>
              <a:endParaRPr lang="en-US"/>
            </a:p>
          </p:txBody>
        </p:sp>
        <p:sp>
          <p:nvSpPr>
            <p:cNvPr id="58" name="Fanout::line-45">
              <a:extLst>
                <a:ext uri="{FF2B5EF4-FFF2-40B4-BE49-F238E27FC236}">
                  <a16:creationId xmlns:a16="http://schemas.microsoft.com/office/drawing/2014/main" id="{6AAD7498-329B-2CFC-CF85-2DE4FFA2C52C}"/>
                </a:ext>
              </a:extLst>
            </p:cNvPr>
            <p:cNvSpPr>
              <a:spLocks/>
            </p:cNvSpPr>
            <p:nvPr/>
          </p:nvSpPr>
          <p:spPr>
            <a:xfrm>
              <a:off x="4543425" y="5219700"/>
              <a:ext cx="0" cy="114300"/>
            </a:xfrm>
            <a:prstGeom prst="line">
              <a:avLst/>
            </a:prstGeom>
            <a:noFill/>
            <a:ln w="15240">
              <a:solidFill>
                <a:srgbClr val="4472C4"/>
              </a:solidFill>
            </a:ln>
          </p:spPr>
          <p:txBody>
            <a:bodyPr/>
            <a:lstStyle/>
            <a:p>
              <a:endParaRPr lang="en-US"/>
            </a:p>
          </p:txBody>
        </p:sp>
        <p:sp>
          <p:nvSpPr>
            <p:cNvPr id="59" name="Fanout::label-46">
              <a:extLst>
                <a:ext uri="{FF2B5EF4-FFF2-40B4-BE49-F238E27FC236}">
                  <a16:creationId xmlns:a16="http://schemas.microsoft.com/office/drawing/2014/main" id="{D7C2871E-516B-2C9D-148B-7B1E25C155C5}"/>
                </a:ext>
              </a:extLst>
            </p:cNvPr>
            <p:cNvSpPr>
              <a:spLocks/>
            </p:cNvSpPr>
            <p:nvPr/>
          </p:nvSpPr>
          <p:spPr>
            <a:xfrm>
              <a:off x="3209925" y="5524500"/>
              <a:ext cx="266700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sz="2175" dirty="0">
                  <a:solidFill>
                    <a:srgbClr val="161616"/>
                  </a:solidFill>
                  <a:latin typeface="Calibri"/>
                  <a:ea typeface="Calibri"/>
                  <a:cs typeface="Calibri"/>
                </a:rPr>
                <a:t>QNC⁰ + Fanout</a:t>
              </a:r>
            </a:p>
          </p:txBody>
        </p:sp>
      </p:grpSp>
      <p:grpSp>
        <p:nvGrpSpPr>
          <p:cNvPr id="4" name="Group 3">
            <a:extLst>
              <a:ext uri="{FF2B5EF4-FFF2-40B4-BE49-F238E27FC236}">
                <a16:creationId xmlns:a16="http://schemas.microsoft.com/office/drawing/2014/main" id="{1F23A341-48E5-BCB1-77F7-54AC199638DD}"/>
              </a:ext>
            </a:extLst>
          </p:cNvPr>
          <p:cNvGrpSpPr/>
          <p:nvPr/>
        </p:nvGrpSpPr>
        <p:grpSpPr>
          <a:xfrm>
            <a:off x="8257308" y="1630580"/>
            <a:ext cx="3276600" cy="1847850"/>
            <a:chOff x="7747164" y="1685925"/>
            <a:chExt cx="3276600" cy="1847850"/>
          </a:xfrm>
        </p:grpSpPr>
        <p:sp>
          <p:nvSpPr>
            <p:cNvPr id="61" name="Dynamic::line-47">
              <a:extLst>
                <a:ext uri="{FF2B5EF4-FFF2-40B4-BE49-F238E27FC236}">
                  <a16:creationId xmlns:a16="http://schemas.microsoft.com/office/drawing/2014/main" id="{ADF64974-E582-2063-9DE8-CE577D709089}"/>
                </a:ext>
              </a:extLst>
            </p:cNvPr>
            <p:cNvSpPr>
              <a:spLocks/>
            </p:cNvSpPr>
            <p:nvPr/>
          </p:nvSpPr>
          <p:spPr>
            <a:xfrm>
              <a:off x="7918614" y="2114550"/>
              <a:ext cx="1133475" cy="0"/>
            </a:xfrm>
            <a:prstGeom prst="line">
              <a:avLst/>
            </a:prstGeom>
            <a:noFill/>
            <a:ln w="17145">
              <a:solidFill>
                <a:srgbClr val="444444"/>
              </a:solidFill>
            </a:ln>
          </p:spPr>
          <p:txBody>
            <a:bodyPr/>
            <a:lstStyle/>
            <a:p>
              <a:endParaRPr lang="en-US"/>
            </a:p>
          </p:txBody>
        </p:sp>
        <p:sp>
          <p:nvSpPr>
            <p:cNvPr id="62" name="Dynamic::line-48">
              <a:extLst>
                <a:ext uri="{FF2B5EF4-FFF2-40B4-BE49-F238E27FC236}">
                  <a16:creationId xmlns:a16="http://schemas.microsoft.com/office/drawing/2014/main" id="{2ABBCDC9-F4AC-42A4-BD91-935265468BF2}"/>
                </a:ext>
              </a:extLst>
            </p:cNvPr>
            <p:cNvSpPr>
              <a:spLocks/>
            </p:cNvSpPr>
            <p:nvPr/>
          </p:nvSpPr>
          <p:spPr>
            <a:xfrm>
              <a:off x="7918614" y="2381250"/>
              <a:ext cx="1133475" cy="0"/>
            </a:xfrm>
            <a:prstGeom prst="line">
              <a:avLst/>
            </a:prstGeom>
            <a:noFill/>
            <a:ln w="17145">
              <a:solidFill>
                <a:srgbClr val="444444"/>
              </a:solidFill>
            </a:ln>
          </p:spPr>
          <p:txBody>
            <a:bodyPr/>
            <a:lstStyle/>
            <a:p>
              <a:endParaRPr lang="en-US"/>
            </a:p>
          </p:txBody>
        </p:sp>
        <p:sp>
          <p:nvSpPr>
            <p:cNvPr id="63" name="Dynamic::line-49">
              <a:extLst>
                <a:ext uri="{FF2B5EF4-FFF2-40B4-BE49-F238E27FC236}">
                  <a16:creationId xmlns:a16="http://schemas.microsoft.com/office/drawing/2014/main" id="{78959AB2-6828-C2E9-6458-2B80C9A0FDA6}"/>
                </a:ext>
              </a:extLst>
            </p:cNvPr>
            <p:cNvSpPr>
              <a:spLocks/>
            </p:cNvSpPr>
            <p:nvPr/>
          </p:nvSpPr>
          <p:spPr>
            <a:xfrm>
              <a:off x="7918614" y="2647950"/>
              <a:ext cx="2857500" cy="0"/>
            </a:xfrm>
            <a:prstGeom prst="line">
              <a:avLst/>
            </a:prstGeom>
            <a:noFill/>
            <a:ln w="17145">
              <a:solidFill>
                <a:srgbClr val="444444"/>
              </a:solidFill>
            </a:ln>
          </p:spPr>
          <p:txBody>
            <a:bodyPr/>
            <a:lstStyle/>
            <a:p>
              <a:endParaRPr lang="en-US"/>
            </a:p>
          </p:txBody>
        </p:sp>
        <p:sp>
          <p:nvSpPr>
            <p:cNvPr id="64" name="Dynamic::line-50">
              <a:extLst>
                <a:ext uri="{FF2B5EF4-FFF2-40B4-BE49-F238E27FC236}">
                  <a16:creationId xmlns:a16="http://schemas.microsoft.com/office/drawing/2014/main" id="{42B78B5A-52EA-C8F1-0332-B2BF16DC2E07}"/>
                </a:ext>
              </a:extLst>
            </p:cNvPr>
            <p:cNvSpPr>
              <a:spLocks/>
            </p:cNvSpPr>
            <p:nvPr/>
          </p:nvSpPr>
          <p:spPr>
            <a:xfrm>
              <a:off x="7918614" y="2914650"/>
              <a:ext cx="2857500" cy="0"/>
            </a:xfrm>
            <a:prstGeom prst="line">
              <a:avLst/>
            </a:prstGeom>
            <a:noFill/>
            <a:ln w="17145">
              <a:solidFill>
                <a:srgbClr val="444444"/>
              </a:solidFill>
            </a:ln>
          </p:spPr>
          <p:txBody>
            <a:bodyPr/>
            <a:lstStyle/>
            <a:p>
              <a:endParaRPr lang="en-US"/>
            </a:p>
          </p:txBody>
        </p:sp>
        <p:sp>
          <p:nvSpPr>
            <p:cNvPr id="65" name="Dynamic::gate-51">
              <a:extLst>
                <a:ext uri="{FF2B5EF4-FFF2-40B4-BE49-F238E27FC236}">
                  <a16:creationId xmlns:a16="http://schemas.microsoft.com/office/drawing/2014/main" id="{6341D720-AC33-E8FE-39A8-C7D1AE3A79BD}"/>
                </a:ext>
              </a:extLst>
            </p:cNvPr>
            <p:cNvSpPr>
              <a:spLocks/>
            </p:cNvSpPr>
            <p:nvPr/>
          </p:nvSpPr>
          <p:spPr>
            <a:xfrm>
              <a:off x="8123402" y="2014538"/>
              <a:ext cx="219075" cy="200025"/>
            </a:xfrm>
            <a:prstGeom prst="rect">
              <a:avLst/>
            </a:prstGeom>
            <a:solidFill>
              <a:srgbClr val="DCE6F6"/>
            </a:solidFill>
            <a:ln w="16193">
              <a:solidFill>
                <a:srgbClr val="4472C4"/>
              </a:solidFill>
            </a:ln>
          </p:spPr>
          <p:txBody>
            <a:bodyPr/>
            <a:lstStyle/>
            <a:p>
              <a:endParaRPr lang="en-US"/>
            </a:p>
          </p:txBody>
        </p:sp>
        <p:sp>
          <p:nvSpPr>
            <p:cNvPr id="66" name="Dynamic::gate-52">
              <a:extLst>
                <a:ext uri="{FF2B5EF4-FFF2-40B4-BE49-F238E27FC236}">
                  <a16:creationId xmlns:a16="http://schemas.microsoft.com/office/drawing/2014/main" id="{5F871995-6D6B-B52B-51C5-45D498DF1B92}"/>
                </a:ext>
              </a:extLst>
            </p:cNvPr>
            <p:cNvSpPr>
              <a:spLocks/>
            </p:cNvSpPr>
            <p:nvPr/>
          </p:nvSpPr>
          <p:spPr>
            <a:xfrm>
              <a:off x="8123402" y="2547938"/>
              <a:ext cx="219075" cy="200025"/>
            </a:xfrm>
            <a:prstGeom prst="rect">
              <a:avLst/>
            </a:prstGeom>
            <a:solidFill>
              <a:srgbClr val="DCE6F6"/>
            </a:solidFill>
            <a:ln w="16193">
              <a:solidFill>
                <a:srgbClr val="4472C4"/>
              </a:solidFill>
            </a:ln>
          </p:spPr>
          <p:txBody>
            <a:bodyPr/>
            <a:lstStyle/>
            <a:p>
              <a:endParaRPr lang="en-US"/>
            </a:p>
          </p:txBody>
        </p:sp>
        <p:sp>
          <p:nvSpPr>
            <p:cNvPr id="67" name="Dynamic::gate-53">
              <a:extLst>
                <a:ext uri="{FF2B5EF4-FFF2-40B4-BE49-F238E27FC236}">
                  <a16:creationId xmlns:a16="http://schemas.microsoft.com/office/drawing/2014/main" id="{ADF6696A-06E6-4D64-C650-B971F0B9C6B9}"/>
                </a:ext>
              </a:extLst>
            </p:cNvPr>
            <p:cNvSpPr>
              <a:spLocks/>
            </p:cNvSpPr>
            <p:nvPr/>
          </p:nvSpPr>
          <p:spPr>
            <a:xfrm>
              <a:off x="8494877" y="2552700"/>
              <a:ext cx="219075" cy="457200"/>
            </a:xfrm>
            <a:prstGeom prst="rect">
              <a:avLst/>
            </a:prstGeom>
            <a:solidFill>
              <a:srgbClr val="DCE6F6"/>
            </a:solidFill>
            <a:ln w="16193">
              <a:solidFill>
                <a:srgbClr val="4472C4"/>
              </a:solidFill>
            </a:ln>
          </p:spPr>
          <p:txBody>
            <a:bodyPr/>
            <a:lstStyle/>
            <a:p>
              <a:endParaRPr lang="en-US"/>
            </a:p>
          </p:txBody>
        </p:sp>
        <p:sp>
          <p:nvSpPr>
            <p:cNvPr id="68" name="Dynamic::line-54">
              <a:extLst>
                <a:ext uri="{FF2B5EF4-FFF2-40B4-BE49-F238E27FC236}">
                  <a16:creationId xmlns:a16="http://schemas.microsoft.com/office/drawing/2014/main" id="{DF9B02F5-5002-D87D-04D7-F3BE8C91EBF8}"/>
                </a:ext>
              </a:extLst>
            </p:cNvPr>
            <p:cNvSpPr>
              <a:spLocks/>
            </p:cNvSpPr>
            <p:nvPr/>
          </p:nvSpPr>
          <p:spPr>
            <a:xfrm>
              <a:off x="9137814" y="2100263"/>
              <a:ext cx="152400" cy="0"/>
            </a:xfrm>
            <a:prstGeom prst="line">
              <a:avLst/>
            </a:prstGeom>
            <a:noFill/>
            <a:ln w="12383">
              <a:solidFill>
                <a:srgbClr val="548235"/>
              </a:solidFill>
            </a:ln>
          </p:spPr>
          <p:txBody>
            <a:bodyPr/>
            <a:lstStyle/>
            <a:p>
              <a:endParaRPr lang="en-US"/>
            </a:p>
          </p:txBody>
        </p:sp>
        <p:sp>
          <p:nvSpPr>
            <p:cNvPr id="69" name="Dynamic::line-55">
              <a:extLst>
                <a:ext uri="{FF2B5EF4-FFF2-40B4-BE49-F238E27FC236}">
                  <a16:creationId xmlns:a16="http://schemas.microsoft.com/office/drawing/2014/main" id="{1B9A11BB-1093-2E5F-D2DE-993FAD8D305F}"/>
                </a:ext>
              </a:extLst>
            </p:cNvPr>
            <p:cNvSpPr>
              <a:spLocks/>
            </p:cNvSpPr>
            <p:nvPr/>
          </p:nvSpPr>
          <p:spPr>
            <a:xfrm>
              <a:off x="9137814" y="2128838"/>
              <a:ext cx="152400" cy="0"/>
            </a:xfrm>
            <a:prstGeom prst="line">
              <a:avLst/>
            </a:prstGeom>
            <a:noFill/>
            <a:ln w="12383">
              <a:solidFill>
                <a:srgbClr val="548235"/>
              </a:solidFill>
            </a:ln>
          </p:spPr>
          <p:txBody>
            <a:bodyPr/>
            <a:lstStyle/>
            <a:p>
              <a:endParaRPr lang="en-US"/>
            </a:p>
          </p:txBody>
        </p:sp>
        <p:sp>
          <p:nvSpPr>
            <p:cNvPr id="70" name="Dynamic::line-56">
              <a:extLst>
                <a:ext uri="{FF2B5EF4-FFF2-40B4-BE49-F238E27FC236}">
                  <a16:creationId xmlns:a16="http://schemas.microsoft.com/office/drawing/2014/main" id="{3E962FC7-0130-DDDF-E2DA-1683C8EE633A}"/>
                </a:ext>
              </a:extLst>
            </p:cNvPr>
            <p:cNvSpPr>
              <a:spLocks/>
            </p:cNvSpPr>
            <p:nvPr/>
          </p:nvSpPr>
          <p:spPr>
            <a:xfrm>
              <a:off x="9275927" y="1752600"/>
              <a:ext cx="0" cy="361950"/>
            </a:xfrm>
            <a:prstGeom prst="line">
              <a:avLst/>
            </a:prstGeom>
            <a:noFill/>
            <a:ln w="12383">
              <a:solidFill>
                <a:srgbClr val="548235"/>
              </a:solidFill>
            </a:ln>
          </p:spPr>
          <p:txBody>
            <a:bodyPr/>
            <a:lstStyle/>
            <a:p>
              <a:endParaRPr lang="en-US"/>
            </a:p>
          </p:txBody>
        </p:sp>
        <p:sp>
          <p:nvSpPr>
            <p:cNvPr id="71" name="Dynamic::line-57">
              <a:extLst>
                <a:ext uri="{FF2B5EF4-FFF2-40B4-BE49-F238E27FC236}">
                  <a16:creationId xmlns:a16="http://schemas.microsoft.com/office/drawing/2014/main" id="{5D97EB6B-C57F-B5EB-307B-346B3ACE01B5}"/>
                </a:ext>
              </a:extLst>
            </p:cNvPr>
            <p:cNvSpPr>
              <a:spLocks/>
            </p:cNvSpPr>
            <p:nvPr/>
          </p:nvSpPr>
          <p:spPr>
            <a:xfrm>
              <a:off x="9304502" y="1752600"/>
              <a:ext cx="0" cy="361950"/>
            </a:xfrm>
            <a:prstGeom prst="line">
              <a:avLst/>
            </a:prstGeom>
            <a:noFill/>
            <a:ln w="12383">
              <a:solidFill>
                <a:srgbClr val="548235"/>
              </a:solidFill>
            </a:ln>
          </p:spPr>
          <p:txBody>
            <a:bodyPr/>
            <a:lstStyle/>
            <a:p>
              <a:endParaRPr lang="en-US"/>
            </a:p>
          </p:txBody>
        </p:sp>
        <p:sp>
          <p:nvSpPr>
            <p:cNvPr id="72" name="Dynamic::line-58">
              <a:extLst>
                <a:ext uri="{FF2B5EF4-FFF2-40B4-BE49-F238E27FC236}">
                  <a16:creationId xmlns:a16="http://schemas.microsoft.com/office/drawing/2014/main" id="{342EF3DB-B8BB-0F72-EF88-FE80A11EB735}"/>
                </a:ext>
              </a:extLst>
            </p:cNvPr>
            <p:cNvSpPr>
              <a:spLocks/>
            </p:cNvSpPr>
            <p:nvPr/>
          </p:nvSpPr>
          <p:spPr>
            <a:xfrm>
              <a:off x="9290214" y="1738313"/>
              <a:ext cx="304800" cy="0"/>
            </a:xfrm>
            <a:prstGeom prst="line">
              <a:avLst/>
            </a:prstGeom>
            <a:noFill/>
            <a:ln w="12383">
              <a:solidFill>
                <a:srgbClr val="548235"/>
              </a:solidFill>
            </a:ln>
          </p:spPr>
          <p:txBody>
            <a:bodyPr/>
            <a:lstStyle/>
            <a:p>
              <a:endParaRPr lang="en-US"/>
            </a:p>
          </p:txBody>
        </p:sp>
        <p:sp>
          <p:nvSpPr>
            <p:cNvPr id="73" name="Dynamic::line-59">
              <a:extLst>
                <a:ext uri="{FF2B5EF4-FFF2-40B4-BE49-F238E27FC236}">
                  <a16:creationId xmlns:a16="http://schemas.microsoft.com/office/drawing/2014/main" id="{DC3C24AE-5E6D-90FA-D332-17E0318B3B7A}"/>
                </a:ext>
              </a:extLst>
            </p:cNvPr>
            <p:cNvSpPr>
              <a:spLocks/>
            </p:cNvSpPr>
            <p:nvPr/>
          </p:nvSpPr>
          <p:spPr>
            <a:xfrm>
              <a:off x="9290214" y="1766888"/>
              <a:ext cx="304800" cy="0"/>
            </a:xfrm>
            <a:prstGeom prst="line">
              <a:avLst/>
            </a:prstGeom>
            <a:noFill/>
            <a:ln w="12383">
              <a:solidFill>
                <a:srgbClr val="548235"/>
              </a:solidFill>
            </a:ln>
          </p:spPr>
          <p:txBody>
            <a:bodyPr/>
            <a:lstStyle/>
            <a:p>
              <a:endParaRPr lang="en-US"/>
            </a:p>
          </p:txBody>
        </p:sp>
        <p:sp>
          <p:nvSpPr>
            <p:cNvPr id="74" name="Dynamic::line-60">
              <a:extLst>
                <a:ext uri="{FF2B5EF4-FFF2-40B4-BE49-F238E27FC236}">
                  <a16:creationId xmlns:a16="http://schemas.microsoft.com/office/drawing/2014/main" id="{B9F7684F-17D7-CC58-32D7-3BF4E2C700B4}"/>
                </a:ext>
              </a:extLst>
            </p:cNvPr>
            <p:cNvSpPr>
              <a:spLocks/>
            </p:cNvSpPr>
            <p:nvPr/>
          </p:nvSpPr>
          <p:spPr>
            <a:xfrm>
              <a:off x="9137814" y="2366963"/>
              <a:ext cx="295275" cy="0"/>
            </a:xfrm>
            <a:prstGeom prst="line">
              <a:avLst/>
            </a:prstGeom>
            <a:noFill/>
            <a:ln w="12383">
              <a:solidFill>
                <a:srgbClr val="548235"/>
              </a:solidFill>
            </a:ln>
          </p:spPr>
          <p:txBody>
            <a:bodyPr/>
            <a:lstStyle/>
            <a:p>
              <a:endParaRPr lang="en-US"/>
            </a:p>
          </p:txBody>
        </p:sp>
        <p:sp>
          <p:nvSpPr>
            <p:cNvPr id="75" name="Dynamic::line-61">
              <a:extLst>
                <a:ext uri="{FF2B5EF4-FFF2-40B4-BE49-F238E27FC236}">
                  <a16:creationId xmlns:a16="http://schemas.microsoft.com/office/drawing/2014/main" id="{A81D1366-A6E2-99DA-DAD2-6E6DF85FFDC1}"/>
                </a:ext>
              </a:extLst>
            </p:cNvPr>
            <p:cNvSpPr>
              <a:spLocks/>
            </p:cNvSpPr>
            <p:nvPr/>
          </p:nvSpPr>
          <p:spPr>
            <a:xfrm>
              <a:off x="9137814" y="2395538"/>
              <a:ext cx="295275" cy="0"/>
            </a:xfrm>
            <a:prstGeom prst="line">
              <a:avLst/>
            </a:prstGeom>
            <a:noFill/>
            <a:ln w="12383">
              <a:solidFill>
                <a:srgbClr val="548235"/>
              </a:solidFill>
            </a:ln>
          </p:spPr>
          <p:txBody>
            <a:bodyPr/>
            <a:lstStyle/>
            <a:p>
              <a:endParaRPr lang="en-US"/>
            </a:p>
          </p:txBody>
        </p:sp>
        <p:sp>
          <p:nvSpPr>
            <p:cNvPr id="76" name="Dynamic::line-62">
              <a:extLst>
                <a:ext uri="{FF2B5EF4-FFF2-40B4-BE49-F238E27FC236}">
                  <a16:creationId xmlns:a16="http://schemas.microsoft.com/office/drawing/2014/main" id="{4673FED3-B8D3-5153-C84F-DB2137983AE4}"/>
                </a:ext>
              </a:extLst>
            </p:cNvPr>
            <p:cNvSpPr>
              <a:spLocks/>
            </p:cNvSpPr>
            <p:nvPr/>
          </p:nvSpPr>
          <p:spPr>
            <a:xfrm>
              <a:off x="9418802" y="1866900"/>
              <a:ext cx="0" cy="514350"/>
            </a:xfrm>
            <a:prstGeom prst="line">
              <a:avLst/>
            </a:prstGeom>
            <a:noFill/>
            <a:ln w="12383">
              <a:solidFill>
                <a:srgbClr val="548235"/>
              </a:solidFill>
            </a:ln>
          </p:spPr>
          <p:txBody>
            <a:bodyPr/>
            <a:lstStyle/>
            <a:p>
              <a:endParaRPr lang="en-US"/>
            </a:p>
          </p:txBody>
        </p:sp>
        <p:sp>
          <p:nvSpPr>
            <p:cNvPr id="77" name="Dynamic::line-63">
              <a:extLst>
                <a:ext uri="{FF2B5EF4-FFF2-40B4-BE49-F238E27FC236}">
                  <a16:creationId xmlns:a16="http://schemas.microsoft.com/office/drawing/2014/main" id="{45B85008-6CF6-4FA5-A30D-3DDA115CFA1B}"/>
                </a:ext>
              </a:extLst>
            </p:cNvPr>
            <p:cNvSpPr>
              <a:spLocks/>
            </p:cNvSpPr>
            <p:nvPr/>
          </p:nvSpPr>
          <p:spPr>
            <a:xfrm>
              <a:off x="9447377" y="1866900"/>
              <a:ext cx="0" cy="514350"/>
            </a:xfrm>
            <a:prstGeom prst="line">
              <a:avLst/>
            </a:prstGeom>
            <a:noFill/>
            <a:ln w="12383">
              <a:solidFill>
                <a:srgbClr val="548235"/>
              </a:solidFill>
            </a:ln>
          </p:spPr>
          <p:txBody>
            <a:bodyPr/>
            <a:lstStyle/>
            <a:p>
              <a:endParaRPr lang="en-US"/>
            </a:p>
          </p:txBody>
        </p:sp>
        <p:sp>
          <p:nvSpPr>
            <p:cNvPr id="78" name="Dynamic::line-64">
              <a:extLst>
                <a:ext uri="{FF2B5EF4-FFF2-40B4-BE49-F238E27FC236}">
                  <a16:creationId xmlns:a16="http://schemas.microsoft.com/office/drawing/2014/main" id="{9AE36D18-C077-2212-F595-B98A8417DCEA}"/>
                </a:ext>
              </a:extLst>
            </p:cNvPr>
            <p:cNvSpPr>
              <a:spLocks/>
            </p:cNvSpPr>
            <p:nvPr/>
          </p:nvSpPr>
          <p:spPr>
            <a:xfrm>
              <a:off x="9433089" y="1852613"/>
              <a:ext cx="161925" cy="0"/>
            </a:xfrm>
            <a:prstGeom prst="line">
              <a:avLst/>
            </a:prstGeom>
            <a:noFill/>
            <a:ln w="12383">
              <a:solidFill>
                <a:srgbClr val="548235"/>
              </a:solidFill>
            </a:ln>
          </p:spPr>
          <p:txBody>
            <a:bodyPr/>
            <a:lstStyle/>
            <a:p>
              <a:endParaRPr lang="en-US"/>
            </a:p>
          </p:txBody>
        </p:sp>
        <p:sp>
          <p:nvSpPr>
            <p:cNvPr id="79" name="Dynamic::line-65">
              <a:extLst>
                <a:ext uri="{FF2B5EF4-FFF2-40B4-BE49-F238E27FC236}">
                  <a16:creationId xmlns:a16="http://schemas.microsoft.com/office/drawing/2014/main" id="{B836F340-85D5-6271-D94E-27159A4E95E7}"/>
                </a:ext>
              </a:extLst>
            </p:cNvPr>
            <p:cNvSpPr>
              <a:spLocks/>
            </p:cNvSpPr>
            <p:nvPr/>
          </p:nvSpPr>
          <p:spPr>
            <a:xfrm>
              <a:off x="9433089" y="1881188"/>
              <a:ext cx="161925" cy="0"/>
            </a:xfrm>
            <a:prstGeom prst="line">
              <a:avLst/>
            </a:prstGeom>
            <a:noFill/>
            <a:ln w="12383">
              <a:solidFill>
                <a:srgbClr val="548235"/>
              </a:solidFill>
            </a:ln>
          </p:spPr>
          <p:txBody>
            <a:bodyPr/>
            <a:lstStyle/>
            <a:p>
              <a:endParaRPr lang="en-US"/>
            </a:p>
          </p:txBody>
        </p:sp>
        <p:sp>
          <p:nvSpPr>
            <p:cNvPr id="80" name="Dynamic::line-66">
              <a:extLst>
                <a:ext uri="{FF2B5EF4-FFF2-40B4-BE49-F238E27FC236}">
                  <a16:creationId xmlns:a16="http://schemas.microsoft.com/office/drawing/2014/main" id="{12D4D5B2-068C-FD9A-E039-0F006706BEA4}"/>
                </a:ext>
              </a:extLst>
            </p:cNvPr>
            <p:cNvSpPr>
              <a:spLocks/>
            </p:cNvSpPr>
            <p:nvPr/>
          </p:nvSpPr>
          <p:spPr>
            <a:xfrm>
              <a:off x="9842664" y="1795463"/>
              <a:ext cx="571500" cy="0"/>
            </a:xfrm>
            <a:prstGeom prst="line">
              <a:avLst/>
            </a:prstGeom>
            <a:noFill/>
            <a:ln w="12383">
              <a:solidFill>
                <a:srgbClr val="548235"/>
              </a:solidFill>
            </a:ln>
          </p:spPr>
          <p:txBody>
            <a:bodyPr/>
            <a:lstStyle/>
            <a:p>
              <a:endParaRPr lang="en-US"/>
            </a:p>
          </p:txBody>
        </p:sp>
        <p:sp>
          <p:nvSpPr>
            <p:cNvPr id="81" name="Dynamic::line-67">
              <a:extLst>
                <a:ext uri="{FF2B5EF4-FFF2-40B4-BE49-F238E27FC236}">
                  <a16:creationId xmlns:a16="http://schemas.microsoft.com/office/drawing/2014/main" id="{E7158660-47B9-83A4-633C-5413612E66D8}"/>
                </a:ext>
              </a:extLst>
            </p:cNvPr>
            <p:cNvSpPr>
              <a:spLocks/>
            </p:cNvSpPr>
            <p:nvPr/>
          </p:nvSpPr>
          <p:spPr>
            <a:xfrm>
              <a:off x="9842664" y="1824038"/>
              <a:ext cx="571500" cy="0"/>
            </a:xfrm>
            <a:prstGeom prst="line">
              <a:avLst/>
            </a:prstGeom>
            <a:noFill/>
            <a:ln w="12383">
              <a:solidFill>
                <a:srgbClr val="548235"/>
              </a:solidFill>
            </a:ln>
          </p:spPr>
          <p:txBody>
            <a:bodyPr/>
            <a:lstStyle/>
            <a:p>
              <a:endParaRPr lang="en-US"/>
            </a:p>
          </p:txBody>
        </p:sp>
        <p:sp>
          <p:nvSpPr>
            <p:cNvPr id="82" name="Dynamic::line-68">
              <a:extLst>
                <a:ext uri="{FF2B5EF4-FFF2-40B4-BE49-F238E27FC236}">
                  <a16:creationId xmlns:a16="http://schemas.microsoft.com/office/drawing/2014/main" id="{1804986F-EDCF-C440-E88D-32200F9D6A41}"/>
                </a:ext>
              </a:extLst>
            </p:cNvPr>
            <p:cNvSpPr>
              <a:spLocks/>
            </p:cNvSpPr>
            <p:nvPr/>
          </p:nvSpPr>
          <p:spPr>
            <a:xfrm>
              <a:off x="10399877" y="1809750"/>
              <a:ext cx="0" cy="714375"/>
            </a:xfrm>
            <a:prstGeom prst="line">
              <a:avLst/>
            </a:prstGeom>
            <a:noFill/>
            <a:ln w="12383">
              <a:solidFill>
                <a:srgbClr val="548235"/>
              </a:solidFill>
            </a:ln>
          </p:spPr>
          <p:txBody>
            <a:bodyPr/>
            <a:lstStyle/>
            <a:p>
              <a:endParaRPr lang="en-US"/>
            </a:p>
          </p:txBody>
        </p:sp>
        <p:sp>
          <p:nvSpPr>
            <p:cNvPr id="83" name="Dynamic::line-69">
              <a:extLst>
                <a:ext uri="{FF2B5EF4-FFF2-40B4-BE49-F238E27FC236}">
                  <a16:creationId xmlns:a16="http://schemas.microsoft.com/office/drawing/2014/main" id="{B3567DE4-914C-2085-C257-8AF17D34891D}"/>
                </a:ext>
              </a:extLst>
            </p:cNvPr>
            <p:cNvSpPr>
              <a:spLocks/>
            </p:cNvSpPr>
            <p:nvPr/>
          </p:nvSpPr>
          <p:spPr>
            <a:xfrm>
              <a:off x="10428452" y="1809750"/>
              <a:ext cx="0" cy="714375"/>
            </a:xfrm>
            <a:prstGeom prst="line">
              <a:avLst/>
            </a:prstGeom>
            <a:noFill/>
            <a:ln w="12383">
              <a:solidFill>
                <a:srgbClr val="548235"/>
              </a:solidFill>
            </a:ln>
          </p:spPr>
          <p:txBody>
            <a:bodyPr/>
            <a:lstStyle/>
            <a:p>
              <a:endParaRPr lang="en-US"/>
            </a:p>
          </p:txBody>
        </p:sp>
        <p:sp>
          <p:nvSpPr>
            <p:cNvPr id="84" name="Dynamic::gate-70">
              <a:extLst>
                <a:ext uri="{FF2B5EF4-FFF2-40B4-BE49-F238E27FC236}">
                  <a16:creationId xmlns:a16="http://schemas.microsoft.com/office/drawing/2014/main" id="{4F6C25D9-776D-9E13-BDD9-17AE9C78D776}"/>
                </a:ext>
              </a:extLst>
            </p:cNvPr>
            <p:cNvSpPr>
              <a:spLocks/>
            </p:cNvSpPr>
            <p:nvPr/>
          </p:nvSpPr>
          <p:spPr>
            <a:xfrm>
              <a:off x="8866352" y="2000250"/>
              <a:ext cx="276225" cy="228600"/>
            </a:xfrm>
            <a:prstGeom prst="rect">
              <a:avLst/>
            </a:prstGeom>
            <a:solidFill>
              <a:srgbClr val="F4F4F4"/>
            </a:solidFill>
            <a:ln w="16193">
              <a:solidFill>
                <a:srgbClr val="60666D"/>
              </a:solidFill>
            </a:ln>
          </p:spPr>
          <p:txBody>
            <a:bodyPr/>
            <a:lstStyle/>
            <a:p>
              <a:endParaRPr lang="en-US"/>
            </a:p>
          </p:txBody>
        </p:sp>
        <p:sp>
          <p:nvSpPr>
            <p:cNvPr id="85" name="Dynamic::meter-arc-71">
              <a:extLst>
                <a:ext uri="{FF2B5EF4-FFF2-40B4-BE49-F238E27FC236}">
                  <a16:creationId xmlns:a16="http://schemas.microsoft.com/office/drawing/2014/main" id="{6C2736E3-9F8A-22DC-F837-A60D25DF4CDF}"/>
                </a:ext>
              </a:extLst>
            </p:cNvPr>
            <p:cNvSpPr>
              <a:spLocks/>
            </p:cNvSpPr>
            <p:nvPr/>
          </p:nvSpPr>
          <p:spPr>
            <a:xfrm>
              <a:off x="8871114" y="2000250"/>
              <a:ext cx="266700" cy="228600"/>
            </a:xfrm>
            <a:custGeom>
              <a:avLst/>
              <a:gdLst/>
              <a:ahLst/>
              <a:cxnLst/>
              <a:rect l="0" t="0" r="0" b="0"/>
              <a:pathLst>
                <a:path w="266700" h="228600">
                  <a:moveTo>
                    <a:pt x="57150" y="161925"/>
                  </a:moveTo>
                  <a:lnTo>
                    <a:pt x="59746" y="142203"/>
                  </a:lnTo>
                  <a:lnTo>
                    <a:pt x="67359" y="123825"/>
                  </a:lnTo>
                  <a:lnTo>
                    <a:pt x="79468" y="108043"/>
                  </a:lnTo>
                  <a:lnTo>
                    <a:pt x="95250" y="95934"/>
                  </a:lnTo>
                  <a:lnTo>
                    <a:pt x="113628" y="88321"/>
                  </a:lnTo>
                  <a:lnTo>
                    <a:pt x="133350" y="85725"/>
                  </a:lnTo>
                  <a:lnTo>
                    <a:pt x="153072" y="88321"/>
                  </a:lnTo>
                  <a:lnTo>
                    <a:pt x="171450" y="95934"/>
                  </a:lnTo>
                  <a:lnTo>
                    <a:pt x="187232" y="108043"/>
                  </a:lnTo>
                  <a:lnTo>
                    <a:pt x="199341" y="123825"/>
                  </a:lnTo>
                  <a:lnTo>
                    <a:pt x="206954" y="142203"/>
                  </a:lnTo>
                  <a:lnTo>
                    <a:pt x="209550" y="161925"/>
                  </a:lnTo>
                </a:path>
              </a:pathLst>
            </a:custGeom>
            <a:noFill/>
            <a:ln w="12383">
              <a:solidFill>
                <a:srgbClr val="60666D"/>
              </a:solidFill>
            </a:ln>
          </p:spPr>
          <p:txBody>
            <a:bodyPr/>
            <a:lstStyle/>
            <a:p>
              <a:endParaRPr lang="en-US"/>
            </a:p>
          </p:txBody>
        </p:sp>
        <p:sp>
          <p:nvSpPr>
            <p:cNvPr id="86" name="Dynamic::line-72">
              <a:extLst>
                <a:ext uri="{FF2B5EF4-FFF2-40B4-BE49-F238E27FC236}">
                  <a16:creationId xmlns:a16="http://schemas.microsoft.com/office/drawing/2014/main" id="{E88ECADB-252A-9490-72A9-AE7CFEE7A137}"/>
                </a:ext>
              </a:extLst>
            </p:cNvPr>
            <p:cNvSpPr>
              <a:spLocks/>
            </p:cNvSpPr>
            <p:nvPr/>
          </p:nvSpPr>
          <p:spPr>
            <a:xfrm flipV="1">
              <a:off x="9004464" y="2057400"/>
              <a:ext cx="57150" cy="104775"/>
            </a:xfrm>
            <a:prstGeom prst="line">
              <a:avLst/>
            </a:prstGeom>
            <a:noFill/>
            <a:ln w="13335">
              <a:solidFill>
                <a:srgbClr val="60666D"/>
              </a:solidFill>
            </a:ln>
          </p:spPr>
          <p:txBody>
            <a:bodyPr/>
            <a:lstStyle/>
            <a:p>
              <a:endParaRPr lang="en-US"/>
            </a:p>
          </p:txBody>
        </p:sp>
        <p:sp>
          <p:nvSpPr>
            <p:cNvPr id="87" name="Dynamic::ellipse-73">
              <a:extLst>
                <a:ext uri="{FF2B5EF4-FFF2-40B4-BE49-F238E27FC236}">
                  <a16:creationId xmlns:a16="http://schemas.microsoft.com/office/drawing/2014/main" id="{7E27FD20-8803-A4FF-7081-4F9B25909B7E}"/>
                </a:ext>
              </a:extLst>
            </p:cNvPr>
            <p:cNvSpPr>
              <a:spLocks/>
            </p:cNvSpPr>
            <p:nvPr/>
          </p:nvSpPr>
          <p:spPr>
            <a:xfrm>
              <a:off x="8992082" y="2149793"/>
              <a:ext cx="24765" cy="24765"/>
            </a:xfrm>
            <a:prstGeom prst="ellipse">
              <a:avLst/>
            </a:prstGeom>
            <a:solidFill>
              <a:srgbClr val="60666D"/>
            </a:solidFill>
            <a:ln w="9525">
              <a:solidFill>
                <a:srgbClr val="60666D"/>
              </a:solidFill>
            </a:ln>
          </p:spPr>
          <p:txBody>
            <a:bodyPr/>
            <a:lstStyle/>
            <a:p>
              <a:endParaRPr lang="en-US"/>
            </a:p>
          </p:txBody>
        </p:sp>
        <p:sp>
          <p:nvSpPr>
            <p:cNvPr id="88" name="Dynamic::gate-74">
              <a:extLst>
                <a:ext uri="{FF2B5EF4-FFF2-40B4-BE49-F238E27FC236}">
                  <a16:creationId xmlns:a16="http://schemas.microsoft.com/office/drawing/2014/main" id="{7230E738-9847-E79E-9B63-749D798FB9F4}"/>
                </a:ext>
              </a:extLst>
            </p:cNvPr>
            <p:cNvSpPr>
              <a:spLocks/>
            </p:cNvSpPr>
            <p:nvPr/>
          </p:nvSpPr>
          <p:spPr>
            <a:xfrm>
              <a:off x="8866352" y="2266950"/>
              <a:ext cx="276225" cy="228600"/>
            </a:xfrm>
            <a:prstGeom prst="rect">
              <a:avLst/>
            </a:prstGeom>
            <a:solidFill>
              <a:srgbClr val="F4F4F4"/>
            </a:solidFill>
            <a:ln w="16193">
              <a:solidFill>
                <a:srgbClr val="60666D"/>
              </a:solidFill>
            </a:ln>
          </p:spPr>
          <p:txBody>
            <a:bodyPr/>
            <a:lstStyle/>
            <a:p>
              <a:endParaRPr lang="en-US"/>
            </a:p>
          </p:txBody>
        </p:sp>
        <p:sp>
          <p:nvSpPr>
            <p:cNvPr id="89" name="Dynamic::meter-arc-75">
              <a:extLst>
                <a:ext uri="{FF2B5EF4-FFF2-40B4-BE49-F238E27FC236}">
                  <a16:creationId xmlns:a16="http://schemas.microsoft.com/office/drawing/2014/main" id="{627F1FEE-AAF8-47C4-EF70-AE17958A161B}"/>
                </a:ext>
              </a:extLst>
            </p:cNvPr>
            <p:cNvSpPr>
              <a:spLocks/>
            </p:cNvSpPr>
            <p:nvPr/>
          </p:nvSpPr>
          <p:spPr>
            <a:xfrm>
              <a:off x="8871114" y="2266950"/>
              <a:ext cx="266700" cy="228600"/>
            </a:xfrm>
            <a:custGeom>
              <a:avLst/>
              <a:gdLst/>
              <a:ahLst/>
              <a:cxnLst/>
              <a:rect l="0" t="0" r="0" b="0"/>
              <a:pathLst>
                <a:path w="266700" h="228600">
                  <a:moveTo>
                    <a:pt x="57150" y="161925"/>
                  </a:moveTo>
                  <a:lnTo>
                    <a:pt x="59746" y="142203"/>
                  </a:lnTo>
                  <a:lnTo>
                    <a:pt x="67359" y="123825"/>
                  </a:lnTo>
                  <a:lnTo>
                    <a:pt x="79468" y="108043"/>
                  </a:lnTo>
                  <a:lnTo>
                    <a:pt x="95250" y="95934"/>
                  </a:lnTo>
                  <a:lnTo>
                    <a:pt x="113628" y="88321"/>
                  </a:lnTo>
                  <a:lnTo>
                    <a:pt x="133350" y="85725"/>
                  </a:lnTo>
                  <a:lnTo>
                    <a:pt x="153072" y="88321"/>
                  </a:lnTo>
                  <a:lnTo>
                    <a:pt x="171450" y="95934"/>
                  </a:lnTo>
                  <a:lnTo>
                    <a:pt x="187232" y="108043"/>
                  </a:lnTo>
                  <a:lnTo>
                    <a:pt x="199341" y="123825"/>
                  </a:lnTo>
                  <a:lnTo>
                    <a:pt x="206954" y="142203"/>
                  </a:lnTo>
                  <a:lnTo>
                    <a:pt x="209550" y="161925"/>
                  </a:lnTo>
                </a:path>
              </a:pathLst>
            </a:custGeom>
            <a:noFill/>
            <a:ln w="12383">
              <a:solidFill>
                <a:srgbClr val="60666D"/>
              </a:solidFill>
            </a:ln>
          </p:spPr>
          <p:txBody>
            <a:bodyPr/>
            <a:lstStyle/>
            <a:p>
              <a:endParaRPr lang="en-US"/>
            </a:p>
          </p:txBody>
        </p:sp>
        <p:sp>
          <p:nvSpPr>
            <p:cNvPr id="90" name="Dynamic::line-76">
              <a:extLst>
                <a:ext uri="{FF2B5EF4-FFF2-40B4-BE49-F238E27FC236}">
                  <a16:creationId xmlns:a16="http://schemas.microsoft.com/office/drawing/2014/main" id="{E9360FE8-B7CD-5E0A-88C5-03EA78692DB1}"/>
                </a:ext>
              </a:extLst>
            </p:cNvPr>
            <p:cNvSpPr>
              <a:spLocks/>
            </p:cNvSpPr>
            <p:nvPr/>
          </p:nvSpPr>
          <p:spPr>
            <a:xfrm flipV="1">
              <a:off x="9004464" y="2324100"/>
              <a:ext cx="57150" cy="104775"/>
            </a:xfrm>
            <a:prstGeom prst="line">
              <a:avLst/>
            </a:prstGeom>
            <a:noFill/>
            <a:ln w="13335">
              <a:solidFill>
                <a:srgbClr val="60666D"/>
              </a:solidFill>
            </a:ln>
          </p:spPr>
          <p:txBody>
            <a:bodyPr/>
            <a:lstStyle/>
            <a:p>
              <a:endParaRPr lang="en-US"/>
            </a:p>
          </p:txBody>
        </p:sp>
        <p:sp>
          <p:nvSpPr>
            <p:cNvPr id="91" name="Dynamic::ellipse-77">
              <a:extLst>
                <a:ext uri="{FF2B5EF4-FFF2-40B4-BE49-F238E27FC236}">
                  <a16:creationId xmlns:a16="http://schemas.microsoft.com/office/drawing/2014/main" id="{E1B1B6A3-8F46-2370-19BA-3BB3989724A5}"/>
                </a:ext>
              </a:extLst>
            </p:cNvPr>
            <p:cNvSpPr>
              <a:spLocks/>
            </p:cNvSpPr>
            <p:nvPr/>
          </p:nvSpPr>
          <p:spPr>
            <a:xfrm>
              <a:off x="8992082" y="2416493"/>
              <a:ext cx="24765" cy="24765"/>
            </a:xfrm>
            <a:prstGeom prst="ellipse">
              <a:avLst/>
            </a:prstGeom>
            <a:solidFill>
              <a:srgbClr val="60666D"/>
            </a:solidFill>
            <a:ln w="9525">
              <a:solidFill>
                <a:srgbClr val="60666D"/>
              </a:solidFill>
            </a:ln>
          </p:spPr>
          <p:txBody>
            <a:bodyPr/>
            <a:lstStyle/>
            <a:p>
              <a:endParaRPr lang="en-US"/>
            </a:p>
          </p:txBody>
        </p:sp>
        <p:sp>
          <p:nvSpPr>
            <p:cNvPr id="92" name="Dynamic::gate-78">
              <a:extLst>
                <a:ext uri="{FF2B5EF4-FFF2-40B4-BE49-F238E27FC236}">
                  <a16:creationId xmlns:a16="http://schemas.microsoft.com/office/drawing/2014/main" id="{7F7C54B1-3D3E-BAE2-EC5C-44EE7F3123FF}"/>
                </a:ext>
              </a:extLst>
            </p:cNvPr>
            <p:cNvSpPr>
              <a:spLocks/>
            </p:cNvSpPr>
            <p:nvPr/>
          </p:nvSpPr>
          <p:spPr>
            <a:xfrm>
              <a:off x="9585489" y="1685925"/>
              <a:ext cx="266700" cy="247650"/>
            </a:xfrm>
            <a:prstGeom prst="rect">
              <a:avLst/>
            </a:prstGeom>
            <a:solidFill>
              <a:srgbClr val="E7EFDF"/>
            </a:solidFill>
            <a:ln w="16193">
              <a:solidFill>
                <a:srgbClr val="548235"/>
              </a:solidFill>
            </a:ln>
          </p:spPr>
          <p:txBody>
            <a:bodyPr/>
            <a:lstStyle/>
            <a:p>
              <a:endParaRPr lang="en-US"/>
            </a:p>
          </p:txBody>
        </p:sp>
        <p:sp>
          <p:nvSpPr>
            <p:cNvPr id="93" name="Dynamic::ellipse-79">
              <a:extLst>
                <a:ext uri="{FF2B5EF4-FFF2-40B4-BE49-F238E27FC236}">
                  <a16:creationId xmlns:a16="http://schemas.microsoft.com/office/drawing/2014/main" id="{27152D25-DD86-2B52-076A-B6FAD901E7E0}"/>
                </a:ext>
              </a:extLst>
            </p:cNvPr>
            <p:cNvSpPr>
              <a:spLocks/>
            </p:cNvSpPr>
            <p:nvPr/>
          </p:nvSpPr>
          <p:spPr>
            <a:xfrm>
              <a:off x="9652164" y="1743075"/>
              <a:ext cx="133350" cy="133350"/>
            </a:xfrm>
            <a:prstGeom prst="ellipse">
              <a:avLst/>
            </a:prstGeom>
            <a:solidFill>
              <a:srgbClr val="FFFFFF"/>
            </a:solidFill>
            <a:ln w="18098">
              <a:solidFill>
                <a:srgbClr val="548235"/>
              </a:solidFill>
            </a:ln>
          </p:spPr>
          <p:txBody>
            <a:bodyPr/>
            <a:lstStyle/>
            <a:p>
              <a:endParaRPr lang="en-US"/>
            </a:p>
          </p:txBody>
        </p:sp>
        <p:sp>
          <p:nvSpPr>
            <p:cNvPr id="94" name="Dynamic::line-80">
              <a:extLst>
                <a:ext uri="{FF2B5EF4-FFF2-40B4-BE49-F238E27FC236}">
                  <a16:creationId xmlns:a16="http://schemas.microsoft.com/office/drawing/2014/main" id="{24D36D58-2798-C4EC-2924-E81F668EE628}"/>
                </a:ext>
              </a:extLst>
            </p:cNvPr>
            <p:cNvSpPr>
              <a:spLocks/>
            </p:cNvSpPr>
            <p:nvPr/>
          </p:nvSpPr>
          <p:spPr>
            <a:xfrm>
              <a:off x="9671214" y="1809750"/>
              <a:ext cx="95250" cy="0"/>
            </a:xfrm>
            <a:prstGeom prst="line">
              <a:avLst/>
            </a:prstGeom>
            <a:noFill/>
            <a:ln w="15240">
              <a:solidFill>
                <a:srgbClr val="548235"/>
              </a:solidFill>
            </a:ln>
          </p:spPr>
          <p:txBody>
            <a:bodyPr/>
            <a:lstStyle/>
            <a:p>
              <a:endParaRPr lang="en-US"/>
            </a:p>
          </p:txBody>
        </p:sp>
        <p:sp>
          <p:nvSpPr>
            <p:cNvPr id="95" name="Dynamic::line-81">
              <a:extLst>
                <a:ext uri="{FF2B5EF4-FFF2-40B4-BE49-F238E27FC236}">
                  <a16:creationId xmlns:a16="http://schemas.microsoft.com/office/drawing/2014/main" id="{B7E0F196-3D5C-1D44-A7CD-7C336ECDF472}"/>
                </a:ext>
              </a:extLst>
            </p:cNvPr>
            <p:cNvSpPr>
              <a:spLocks/>
            </p:cNvSpPr>
            <p:nvPr/>
          </p:nvSpPr>
          <p:spPr>
            <a:xfrm>
              <a:off x="9718839" y="1762125"/>
              <a:ext cx="0" cy="95250"/>
            </a:xfrm>
            <a:prstGeom prst="line">
              <a:avLst/>
            </a:prstGeom>
            <a:noFill/>
            <a:ln w="15240">
              <a:solidFill>
                <a:srgbClr val="548235"/>
              </a:solidFill>
            </a:ln>
          </p:spPr>
          <p:txBody>
            <a:bodyPr/>
            <a:lstStyle/>
            <a:p>
              <a:endParaRPr lang="en-US"/>
            </a:p>
          </p:txBody>
        </p:sp>
        <p:sp>
          <p:nvSpPr>
            <p:cNvPr id="96" name="Dynamic::gate-82">
              <a:extLst>
                <a:ext uri="{FF2B5EF4-FFF2-40B4-BE49-F238E27FC236}">
                  <a16:creationId xmlns:a16="http://schemas.microsoft.com/office/drawing/2014/main" id="{E2A80310-5271-66F0-8BC9-512647340143}"/>
                </a:ext>
              </a:extLst>
            </p:cNvPr>
            <p:cNvSpPr>
              <a:spLocks/>
            </p:cNvSpPr>
            <p:nvPr/>
          </p:nvSpPr>
          <p:spPr>
            <a:xfrm>
              <a:off x="10285577" y="2524125"/>
              <a:ext cx="257175" cy="247650"/>
            </a:xfrm>
            <a:prstGeom prst="rect">
              <a:avLst/>
            </a:prstGeom>
            <a:solidFill>
              <a:srgbClr val="DCE6F6"/>
            </a:solidFill>
            <a:ln w="16193">
              <a:solidFill>
                <a:srgbClr val="4472C4"/>
              </a:solidFill>
            </a:ln>
          </p:spPr>
          <p:txBody>
            <a:bodyPr wrap="none" lIns="0" tIns="0" rIns="0" bIns="0" anchor="ctr"/>
            <a:lstStyle/>
            <a:p>
              <a:pPr algn="ctr">
                <a:defRPr sz="1275">
                  <a:solidFill>
                    <a:srgbClr val="4472C4"/>
                  </a:solidFill>
                  <a:latin typeface="Calibri"/>
                  <a:ea typeface="Calibri"/>
                  <a:cs typeface="Calibri"/>
                </a:defRPr>
              </a:pPr>
              <a:r>
                <a:rPr sz="1275">
                  <a:solidFill>
                    <a:srgbClr val="4472C4"/>
                  </a:solidFill>
                  <a:latin typeface="Calibri"/>
                  <a:ea typeface="Calibri"/>
                  <a:cs typeface="Calibri"/>
                </a:rPr>
                <a:t>X</a:t>
              </a:r>
            </a:p>
          </p:txBody>
        </p:sp>
        <p:sp>
          <p:nvSpPr>
            <p:cNvPr id="97" name="Dynamic::gate-83">
              <a:extLst>
                <a:ext uri="{FF2B5EF4-FFF2-40B4-BE49-F238E27FC236}">
                  <a16:creationId xmlns:a16="http://schemas.microsoft.com/office/drawing/2014/main" id="{7DF23C50-7495-0161-83B9-13B6CF423E32}"/>
                </a:ext>
              </a:extLst>
            </p:cNvPr>
            <p:cNvSpPr>
              <a:spLocks/>
            </p:cNvSpPr>
            <p:nvPr/>
          </p:nvSpPr>
          <p:spPr>
            <a:xfrm>
              <a:off x="9790277" y="2814638"/>
              <a:ext cx="219075" cy="200025"/>
            </a:xfrm>
            <a:prstGeom prst="rect">
              <a:avLst/>
            </a:prstGeom>
            <a:solidFill>
              <a:srgbClr val="DCE6F6"/>
            </a:solidFill>
            <a:ln w="16193">
              <a:solidFill>
                <a:srgbClr val="4472C4"/>
              </a:solidFill>
            </a:ln>
          </p:spPr>
          <p:txBody>
            <a:bodyPr/>
            <a:lstStyle/>
            <a:p>
              <a:endParaRPr lang="en-US"/>
            </a:p>
          </p:txBody>
        </p:sp>
        <p:sp>
          <p:nvSpPr>
            <p:cNvPr id="98" name="Dynamic::label-84">
              <a:extLst>
                <a:ext uri="{FF2B5EF4-FFF2-40B4-BE49-F238E27FC236}">
                  <a16:creationId xmlns:a16="http://schemas.microsoft.com/office/drawing/2014/main" id="{ECF94CDF-B1ED-53DB-4388-46A1C98B2778}"/>
                </a:ext>
              </a:extLst>
            </p:cNvPr>
            <p:cNvSpPr>
              <a:spLocks/>
            </p:cNvSpPr>
            <p:nvPr/>
          </p:nvSpPr>
          <p:spPr>
            <a:xfrm>
              <a:off x="7747164" y="3162300"/>
              <a:ext cx="327660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lang="en-US" sz="2175" dirty="0">
                  <a:solidFill>
                    <a:srgbClr val="161616"/>
                  </a:solidFill>
                  <a:latin typeface="Calibri"/>
                  <a:ea typeface="Calibri"/>
                  <a:cs typeface="Calibri"/>
                </a:rPr>
                <a:t>Dynamic QNC⁰</a:t>
              </a:r>
              <a:endParaRPr sz="2175" dirty="0">
                <a:solidFill>
                  <a:srgbClr val="161616"/>
                </a:solidFill>
                <a:latin typeface="Calibri"/>
                <a:ea typeface="Calibri"/>
                <a:cs typeface="Calibri"/>
              </a:endParaRPr>
            </a:p>
          </p:txBody>
        </p:sp>
      </p:grpSp>
      <p:grpSp>
        <p:nvGrpSpPr>
          <p:cNvPr id="100" name="Magic hierarchy specimen">
            <a:extLst>
              <a:ext uri="{FF2B5EF4-FFF2-40B4-BE49-F238E27FC236}">
                <a16:creationId xmlns:a16="http://schemas.microsoft.com/office/drawing/2014/main" id="{C5A69A24-16B1-8EED-11EB-8794579DCB02}"/>
              </a:ext>
            </a:extLst>
          </p:cNvPr>
          <p:cNvGrpSpPr/>
          <p:nvPr/>
        </p:nvGrpSpPr>
        <p:grpSpPr>
          <a:xfrm>
            <a:off x="8113999" y="4394906"/>
            <a:ext cx="3600450" cy="1533525"/>
            <a:chOff x="7658100" y="4381500"/>
            <a:chExt cx="3600450" cy="1533525"/>
          </a:xfrm>
        </p:grpSpPr>
        <p:sp>
          <p:nvSpPr>
            <p:cNvPr id="101" name="Magic::line-86">
              <a:extLst>
                <a:ext uri="{FF2B5EF4-FFF2-40B4-BE49-F238E27FC236}">
                  <a16:creationId xmlns:a16="http://schemas.microsoft.com/office/drawing/2014/main" id="{F8BCDE1F-652A-D04E-6A19-86DE6023FC83}"/>
                </a:ext>
              </a:extLst>
            </p:cNvPr>
            <p:cNvSpPr>
              <a:spLocks/>
            </p:cNvSpPr>
            <p:nvPr/>
          </p:nvSpPr>
          <p:spPr>
            <a:xfrm>
              <a:off x="7734300" y="4495800"/>
              <a:ext cx="3448050" cy="0"/>
            </a:xfrm>
            <a:prstGeom prst="line">
              <a:avLst/>
            </a:prstGeom>
            <a:noFill/>
            <a:ln w="17145">
              <a:solidFill>
                <a:srgbClr val="444444"/>
              </a:solidFill>
            </a:ln>
          </p:spPr>
          <p:txBody>
            <a:bodyPr/>
            <a:lstStyle/>
            <a:p>
              <a:endParaRPr lang="en-US"/>
            </a:p>
          </p:txBody>
        </p:sp>
        <p:sp>
          <p:nvSpPr>
            <p:cNvPr id="102" name="Magic::line-87">
              <a:extLst>
                <a:ext uri="{FF2B5EF4-FFF2-40B4-BE49-F238E27FC236}">
                  <a16:creationId xmlns:a16="http://schemas.microsoft.com/office/drawing/2014/main" id="{FF4F2E54-0457-9AF1-A2CE-081374E7F28E}"/>
                </a:ext>
              </a:extLst>
            </p:cNvPr>
            <p:cNvSpPr>
              <a:spLocks/>
            </p:cNvSpPr>
            <p:nvPr/>
          </p:nvSpPr>
          <p:spPr>
            <a:xfrm>
              <a:off x="7734300" y="4762500"/>
              <a:ext cx="3448050" cy="0"/>
            </a:xfrm>
            <a:prstGeom prst="line">
              <a:avLst/>
            </a:prstGeom>
            <a:noFill/>
            <a:ln w="17145">
              <a:solidFill>
                <a:srgbClr val="444444"/>
              </a:solidFill>
            </a:ln>
          </p:spPr>
          <p:txBody>
            <a:bodyPr/>
            <a:lstStyle/>
            <a:p>
              <a:endParaRPr lang="en-US"/>
            </a:p>
          </p:txBody>
        </p:sp>
        <p:sp>
          <p:nvSpPr>
            <p:cNvPr id="103" name="Magic::line-88">
              <a:extLst>
                <a:ext uri="{FF2B5EF4-FFF2-40B4-BE49-F238E27FC236}">
                  <a16:creationId xmlns:a16="http://schemas.microsoft.com/office/drawing/2014/main" id="{F0A604F8-D15B-42A8-2F48-16703643A484}"/>
                </a:ext>
              </a:extLst>
            </p:cNvPr>
            <p:cNvSpPr>
              <a:spLocks/>
            </p:cNvSpPr>
            <p:nvPr/>
          </p:nvSpPr>
          <p:spPr>
            <a:xfrm>
              <a:off x="7734300" y="5029200"/>
              <a:ext cx="3448050" cy="0"/>
            </a:xfrm>
            <a:prstGeom prst="line">
              <a:avLst/>
            </a:prstGeom>
            <a:noFill/>
            <a:ln w="17145">
              <a:solidFill>
                <a:srgbClr val="444444"/>
              </a:solidFill>
            </a:ln>
          </p:spPr>
          <p:txBody>
            <a:bodyPr/>
            <a:lstStyle/>
            <a:p>
              <a:endParaRPr lang="en-US" dirty="0"/>
            </a:p>
          </p:txBody>
        </p:sp>
        <p:sp>
          <p:nvSpPr>
            <p:cNvPr id="104" name="Magic::line-89">
              <a:extLst>
                <a:ext uri="{FF2B5EF4-FFF2-40B4-BE49-F238E27FC236}">
                  <a16:creationId xmlns:a16="http://schemas.microsoft.com/office/drawing/2014/main" id="{E1617147-210A-DB38-D63A-23CF28DD90CA}"/>
                </a:ext>
              </a:extLst>
            </p:cNvPr>
            <p:cNvSpPr>
              <a:spLocks/>
            </p:cNvSpPr>
            <p:nvPr/>
          </p:nvSpPr>
          <p:spPr>
            <a:xfrm>
              <a:off x="7734300" y="5295900"/>
              <a:ext cx="3448050" cy="0"/>
            </a:xfrm>
            <a:prstGeom prst="line">
              <a:avLst/>
            </a:prstGeom>
            <a:noFill/>
            <a:ln w="17145">
              <a:solidFill>
                <a:srgbClr val="444444"/>
              </a:solidFill>
            </a:ln>
          </p:spPr>
          <p:txBody>
            <a:bodyPr/>
            <a:lstStyle/>
            <a:p>
              <a:endParaRPr lang="en-US"/>
            </a:p>
          </p:txBody>
        </p:sp>
        <p:sp>
          <p:nvSpPr>
            <p:cNvPr id="105" name="Magic::gate-90">
              <a:extLst>
                <a:ext uri="{FF2B5EF4-FFF2-40B4-BE49-F238E27FC236}">
                  <a16:creationId xmlns:a16="http://schemas.microsoft.com/office/drawing/2014/main" id="{78EDF0E9-6AB8-EED7-6111-764BB54173BD}"/>
                </a:ext>
              </a:extLst>
            </p:cNvPr>
            <p:cNvSpPr>
              <a:spLocks/>
            </p:cNvSpPr>
            <p:nvPr/>
          </p:nvSpPr>
          <p:spPr>
            <a:xfrm>
              <a:off x="7862888" y="4381500"/>
              <a:ext cx="695325" cy="1028700"/>
            </a:xfrm>
            <a:prstGeom prst="rect">
              <a:avLst/>
            </a:prstGeom>
            <a:solidFill>
              <a:srgbClr val="ECEEF1"/>
            </a:solidFill>
            <a:ln w="16193">
              <a:solidFill>
                <a:srgbClr val="888E96"/>
              </a:solidFill>
            </a:ln>
          </p:spPr>
          <p:txBody>
            <a:bodyPr wrap="none" lIns="0" tIns="0" rIns="0" bIns="0" anchor="ctr"/>
            <a:lstStyle/>
            <a:p>
              <a:pPr algn="ctr">
                <a:defRPr sz="1275">
                  <a:solidFill>
                    <a:srgbClr val="888E96"/>
                  </a:solidFill>
                  <a:latin typeface="Calibri"/>
                  <a:ea typeface="Calibri"/>
                  <a:cs typeface="Calibri"/>
                </a:defRPr>
              </a:pPr>
              <a:r>
                <a:rPr sz="1275">
                  <a:solidFill>
                    <a:srgbClr val="888E96"/>
                  </a:solidFill>
                  <a:latin typeface="Calibri"/>
                  <a:ea typeface="Calibri"/>
                  <a:cs typeface="Calibri"/>
                </a:rPr>
                <a:t>Clifford</a:t>
              </a:r>
            </a:p>
          </p:txBody>
        </p:sp>
        <p:sp>
          <p:nvSpPr>
            <p:cNvPr id="106" name="Magic::gate-91">
              <a:extLst>
                <a:ext uri="{FF2B5EF4-FFF2-40B4-BE49-F238E27FC236}">
                  <a16:creationId xmlns:a16="http://schemas.microsoft.com/office/drawing/2014/main" id="{766C59B8-7F92-8884-C19C-165492A8205A}"/>
                </a:ext>
              </a:extLst>
            </p:cNvPr>
            <p:cNvSpPr>
              <a:spLocks/>
            </p:cNvSpPr>
            <p:nvPr/>
          </p:nvSpPr>
          <p:spPr>
            <a:xfrm>
              <a:off x="8896350" y="4400550"/>
              <a:ext cx="190500" cy="457200"/>
            </a:xfrm>
            <a:prstGeom prst="rect">
              <a:avLst/>
            </a:prstGeom>
            <a:solidFill>
              <a:srgbClr val="ECE2F3"/>
            </a:solidFill>
            <a:ln w="16193">
              <a:solidFill>
                <a:srgbClr val="7030A0"/>
              </a:solidFill>
            </a:ln>
          </p:spPr>
          <p:txBody>
            <a:bodyPr/>
            <a:lstStyle/>
            <a:p>
              <a:endParaRPr lang="en-US"/>
            </a:p>
          </p:txBody>
        </p:sp>
        <p:sp>
          <p:nvSpPr>
            <p:cNvPr id="107" name="Magic::gate-92">
              <a:extLst>
                <a:ext uri="{FF2B5EF4-FFF2-40B4-BE49-F238E27FC236}">
                  <a16:creationId xmlns:a16="http://schemas.microsoft.com/office/drawing/2014/main" id="{A1D31EAB-8228-F925-6C32-5FE858EDC286}"/>
                </a:ext>
              </a:extLst>
            </p:cNvPr>
            <p:cNvSpPr>
              <a:spLocks/>
            </p:cNvSpPr>
            <p:nvPr/>
          </p:nvSpPr>
          <p:spPr>
            <a:xfrm>
              <a:off x="8896350" y="5195888"/>
              <a:ext cx="190500" cy="200025"/>
            </a:xfrm>
            <a:prstGeom prst="rect">
              <a:avLst/>
            </a:prstGeom>
            <a:solidFill>
              <a:srgbClr val="ECE2F3"/>
            </a:solidFill>
            <a:ln w="16193">
              <a:solidFill>
                <a:srgbClr val="7030A0"/>
              </a:solidFill>
            </a:ln>
          </p:spPr>
          <p:txBody>
            <a:bodyPr/>
            <a:lstStyle/>
            <a:p>
              <a:endParaRPr lang="en-US"/>
            </a:p>
          </p:txBody>
        </p:sp>
        <p:sp>
          <p:nvSpPr>
            <p:cNvPr id="108" name="Magic::gate-93">
              <a:extLst>
                <a:ext uri="{FF2B5EF4-FFF2-40B4-BE49-F238E27FC236}">
                  <a16:creationId xmlns:a16="http://schemas.microsoft.com/office/drawing/2014/main" id="{2F3F833E-76A7-157C-C9EC-EC4BF40E76A6}"/>
                </a:ext>
              </a:extLst>
            </p:cNvPr>
            <p:cNvSpPr>
              <a:spLocks/>
            </p:cNvSpPr>
            <p:nvPr/>
          </p:nvSpPr>
          <p:spPr>
            <a:xfrm>
              <a:off x="9182100" y="4395788"/>
              <a:ext cx="190500" cy="200025"/>
            </a:xfrm>
            <a:prstGeom prst="rect">
              <a:avLst/>
            </a:prstGeom>
            <a:solidFill>
              <a:srgbClr val="ECE2F3"/>
            </a:solidFill>
            <a:ln w="16193">
              <a:solidFill>
                <a:srgbClr val="7030A0"/>
              </a:solidFill>
            </a:ln>
          </p:spPr>
          <p:txBody>
            <a:bodyPr/>
            <a:lstStyle/>
            <a:p>
              <a:endParaRPr lang="en-US"/>
            </a:p>
          </p:txBody>
        </p:sp>
        <p:sp>
          <p:nvSpPr>
            <p:cNvPr id="109" name="Magic::gate-94">
              <a:extLst>
                <a:ext uri="{FF2B5EF4-FFF2-40B4-BE49-F238E27FC236}">
                  <a16:creationId xmlns:a16="http://schemas.microsoft.com/office/drawing/2014/main" id="{D42E0A90-9017-20B8-6A8E-A8ABFC12E177}"/>
                </a:ext>
              </a:extLst>
            </p:cNvPr>
            <p:cNvSpPr>
              <a:spLocks/>
            </p:cNvSpPr>
            <p:nvPr/>
          </p:nvSpPr>
          <p:spPr>
            <a:xfrm>
              <a:off x="9182100" y="4800600"/>
              <a:ext cx="190500" cy="457200"/>
            </a:xfrm>
            <a:prstGeom prst="rect">
              <a:avLst/>
            </a:prstGeom>
            <a:solidFill>
              <a:srgbClr val="ECE2F3"/>
            </a:solidFill>
            <a:ln w="16193">
              <a:solidFill>
                <a:srgbClr val="7030A0"/>
              </a:solidFill>
            </a:ln>
          </p:spPr>
          <p:txBody>
            <a:bodyPr/>
            <a:lstStyle/>
            <a:p>
              <a:endParaRPr lang="en-US"/>
            </a:p>
          </p:txBody>
        </p:sp>
        <p:sp>
          <p:nvSpPr>
            <p:cNvPr id="110" name="Magic::gate-95">
              <a:extLst>
                <a:ext uri="{FF2B5EF4-FFF2-40B4-BE49-F238E27FC236}">
                  <a16:creationId xmlns:a16="http://schemas.microsoft.com/office/drawing/2014/main" id="{B2617386-D1B1-79E3-C074-94F543198B83}"/>
                </a:ext>
              </a:extLst>
            </p:cNvPr>
            <p:cNvSpPr>
              <a:spLocks/>
            </p:cNvSpPr>
            <p:nvPr/>
          </p:nvSpPr>
          <p:spPr>
            <a:xfrm>
              <a:off x="9472613" y="4381500"/>
              <a:ext cx="695325" cy="1028700"/>
            </a:xfrm>
            <a:prstGeom prst="rect">
              <a:avLst/>
            </a:prstGeom>
            <a:solidFill>
              <a:srgbClr val="ECEEF1"/>
            </a:solidFill>
            <a:ln w="16193">
              <a:solidFill>
                <a:srgbClr val="888E96"/>
              </a:solidFill>
            </a:ln>
          </p:spPr>
          <p:txBody>
            <a:bodyPr wrap="none" lIns="0" tIns="0" rIns="0" bIns="0" anchor="ctr"/>
            <a:lstStyle/>
            <a:p>
              <a:pPr algn="ctr">
                <a:defRPr sz="1275">
                  <a:solidFill>
                    <a:srgbClr val="888E96"/>
                  </a:solidFill>
                  <a:latin typeface="Calibri"/>
                  <a:ea typeface="Calibri"/>
                  <a:cs typeface="Calibri"/>
                </a:defRPr>
              </a:pPr>
              <a:r>
                <a:rPr sz="1275" dirty="0">
                  <a:solidFill>
                    <a:srgbClr val="888E96"/>
                  </a:solidFill>
                  <a:latin typeface="Calibri"/>
                  <a:ea typeface="Calibri"/>
                  <a:cs typeface="Calibri"/>
                </a:rPr>
                <a:t>Clifford</a:t>
              </a:r>
            </a:p>
          </p:txBody>
        </p:sp>
        <p:sp>
          <p:nvSpPr>
            <p:cNvPr id="111" name="Magic::gate-96">
              <a:extLst>
                <a:ext uri="{FF2B5EF4-FFF2-40B4-BE49-F238E27FC236}">
                  <a16:creationId xmlns:a16="http://schemas.microsoft.com/office/drawing/2014/main" id="{40E30A0C-EF1A-C98A-EF9C-BA5C71B105E2}"/>
                </a:ext>
              </a:extLst>
            </p:cNvPr>
            <p:cNvSpPr>
              <a:spLocks/>
            </p:cNvSpPr>
            <p:nvPr/>
          </p:nvSpPr>
          <p:spPr>
            <a:xfrm>
              <a:off x="10467975" y="4395788"/>
              <a:ext cx="190500" cy="200025"/>
            </a:xfrm>
            <a:prstGeom prst="rect">
              <a:avLst/>
            </a:prstGeom>
            <a:solidFill>
              <a:srgbClr val="ECE2F3"/>
            </a:solidFill>
            <a:ln w="16193">
              <a:solidFill>
                <a:srgbClr val="7030A0"/>
              </a:solidFill>
            </a:ln>
          </p:spPr>
          <p:txBody>
            <a:bodyPr/>
            <a:lstStyle/>
            <a:p>
              <a:endParaRPr lang="en-US"/>
            </a:p>
          </p:txBody>
        </p:sp>
        <p:sp>
          <p:nvSpPr>
            <p:cNvPr id="112" name="Magic::gate-97">
              <a:extLst>
                <a:ext uri="{FF2B5EF4-FFF2-40B4-BE49-F238E27FC236}">
                  <a16:creationId xmlns:a16="http://schemas.microsoft.com/office/drawing/2014/main" id="{2136BACD-E05E-6833-62A9-CC45ECC6E73B}"/>
                </a:ext>
              </a:extLst>
            </p:cNvPr>
            <p:cNvSpPr>
              <a:spLocks/>
            </p:cNvSpPr>
            <p:nvPr/>
          </p:nvSpPr>
          <p:spPr>
            <a:xfrm>
              <a:off x="10467975" y="4933950"/>
              <a:ext cx="190500" cy="457200"/>
            </a:xfrm>
            <a:prstGeom prst="rect">
              <a:avLst/>
            </a:prstGeom>
            <a:solidFill>
              <a:srgbClr val="ECE2F3"/>
            </a:solidFill>
            <a:ln w="16193">
              <a:solidFill>
                <a:srgbClr val="7030A0"/>
              </a:solidFill>
            </a:ln>
          </p:spPr>
          <p:txBody>
            <a:bodyPr/>
            <a:lstStyle/>
            <a:p>
              <a:endParaRPr lang="en-US"/>
            </a:p>
          </p:txBody>
        </p:sp>
        <p:sp>
          <p:nvSpPr>
            <p:cNvPr id="113" name="Magic::gate-98">
              <a:extLst>
                <a:ext uri="{FF2B5EF4-FFF2-40B4-BE49-F238E27FC236}">
                  <a16:creationId xmlns:a16="http://schemas.microsoft.com/office/drawing/2014/main" id="{E94DE143-571A-5C6B-D4A8-7D9F43FB0093}"/>
                </a:ext>
              </a:extLst>
            </p:cNvPr>
            <p:cNvSpPr>
              <a:spLocks/>
            </p:cNvSpPr>
            <p:nvPr/>
          </p:nvSpPr>
          <p:spPr>
            <a:xfrm>
              <a:off x="10753725" y="4662488"/>
              <a:ext cx="190500" cy="200025"/>
            </a:xfrm>
            <a:prstGeom prst="rect">
              <a:avLst/>
            </a:prstGeom>
            <a:solidFill>
              <a:srgbClr val="ECE2F3"/>
            </a:solidFill>
            <a:ln w="16193">
              <a:solidFill>
                <a:srgbClr val="7030A0"/>
              </a:solidFill>
            </a:ln>
          </p:spPr>
          <p:txBody>
            <a:bodyPr/>
            <a:lstStyle/>
            <a:p>
              <a:endParaRPr lang="en-US"/>
            </a:p>
          </p:txBody>
        </p:sp>
        <p:sp>
          <p:nvSpPr>
            <p:cNvPr id="114" name="Magic::label-99">
              <a:extLst>
                <a:ext uri="{FF2B5EF4-FFF2-40B4-BE49-F238E27FC236}">
                  <a16:creationId xmlns:a16="http://schemas.microsoft.com/office/drawing/2014/main" id="{38ADF7A8-F32F-23C0-E49A-12531E946EE8}"/>
                </a:ext>
              </a:extLst>
            </p:cNvPr>
            <p:cNvSpPr>
              <a:spLocks/>
            </p:cNvSpPr>
            <p:nvPr/>
          </p:nvSpPr>
          <p:spPr>
            <a:xfrm>
              <a:off x="7658100" y="5543550"/>
              <a:ext cx="3600450" cy="371475"/>
            </a:xfrm>
            <a:prstGeom prst="rect">
              <a:avLst/>
            </a:prstGeom>
            <a:noFill/>
            <a:ln w="0">
              <a:noFill/>
            </a:ln>
          </p:spPr>
          <p:txBody>
            <a:bodyPr wrap="none" lIns="0" tIns="0" rIns="0" bIns="0" anchor="ctr">
              <a:noAutofit/>
            </a:bodyPr>
            <a:lstStyle/>
            <a:p>
              <a:pPr algn="ctr">
                <a:defRPr sz="2175">
                  <a:solidFill>
                    <a:srgbClr val="161616"/>
                  </a:solidFill>
                  <a:latin typeface="Calibri"/>
                  <a:ea typeface="Calibri"/>
                  <a:cs typeface="Calibri"/>
                </a:defRPr>
              </a:pPr>
              <a:r>
                <a:rPr lang="en-US" sz="2175" dirty="0">
                  <a:solidFill>
                    <a:srgbClr val="161616"/>
                  </a:solidFill>
                  <a:latin typeface="Calibri"/>
                  <a:ea typeface="Calibri"/>
                  <a:cs typeface="Calibri"/>
                </a:rPr>
                <a:t>T-depth/</a:t>
              </a:r>
              <a:r>
                <a:rPr sz="2175" dirty="0">
                  <a:solidFill>
                    <a:srgbClr val="161616"/>
                  </a:solidFill>
                  <a:latin typeface="Calibri"/>
                  <a:ea typeface="Calibri"/>
                  <a:cs typeface="Calibri"/>
                </a:rPr>
                <a:t>Magic hierarchy</a:t>
              </a:r>
            </a:p>
          </p:txBody>
        </p:sp>
      </p:grpSp>
      <p:pic>
        <p:nvPicPr>
          <p:cNvPr id="3" name="Picture 2">
            <a:extLst>
              <a:ext uri="{FF2B5EF4-FFF2-40B4-BE49-F238E27FC236}">
                <a16:creationId xmlns:a16="http://schemas.microsoft.com/office/drawing/2014/main" id="{145616E0-80A6-2806-243E-9FC8730445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2097" y="6973990"/>
            <a:ext cx="3056443" cy="11493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068C7A2A-5CD8-35E0-851D-5B93124B833A}"/>
              </a:ext>
            </a:extLst>
          </p:cNvPr>
          <p:cNvSpPr txBox="1"/>
          <p:nvPr/>
        </p:nvSpPr>
        <p:spPr>
          <a:xfrm>
            <a:off x="7583892" y="3708673"/>
            <a:ext cx="4312692" cy="369332"/>
          </a:xfrm>
          <a:prstGeom prst="rect">
            <a:avLst/>
          </a:prstGeom>
          <a:noFill/>
        </p:spPr>
        <p:txBody>
          <a:bodyPr wrap="square" rtlCol="0">
            <a:spAutoFit/>
          </a:bodyPr>
          <a:lstStyle/>
          <a:p>
            <a:r>
              <a:rPr lang="en-US" b="1" dirty="0">
                <a:solidFill>
                  <a:srgbClr val="FF0000"/>
                </a:solidFill>
              </a:rPr>
              <a:t>These models are equivalent in power!</a:t>
            </a:r>
          </a:p>
        </p:txBody>
      </p:sp>
      <p:sp>
        <p:nvSpPr>
          <p:cNvPr id="8" name="Freeform 7">
            <a:extLst>
              <a:ext uri="{FF2B5EF4-FFF2-40B4-BE49-F238E27FC236}">
                <a16:creationId xmlns:a16="http://schemas.microsoft.com/office/drawing/2014/main" id="{DE233D92-8895-88A0-6CB4-C15A9E65B727}"/>
              </a:ext>
            </a:extLst>
          </p:cNvPr>
          <p:cNvSpPr/>
          <p:nvPr/>
        </p:nvSpPr>
        <p:spPr>
          <a:xfrm>
            <a:off x="3826081" y="972319"/>
            <a:ext cx="8277574" cy="5635207"/>
          </a:xfrm>
          <a:custGeom>
            <a:avLst/>
            <a:gdLst>
              <a:gd name="csX0" fmla="*/ 274670 w 8226455"/>
              <a:gd name="csY0" fmla="*/ 5082492 h 5635207"/>
              <a:gd name="csX1" fmla="*/ 225243 w 8226455"/>
              <a:gd name="csY1" fmla="*/ 3253692 h 5635207"/>
              <a:gd name="csX2" fmla="*/ 3462714 w 8226455"/>
              <a:gd name="csY2" fmla="*/ 3031270 h 5635207"/>
              <a:gd name="csX3" fmla="*/ 3969341 w 8226455"/>
              <a:gd name="csY3" fmla="*/ 683486 h 5635207"/>
              <a:gd name="csX4" fmla="*/ 5328584 w 8226455"/>
              <a:gd name="csY4" fmla="*/ 189216 h 5635207"/>
              <a:gd name="csX5" fmla="*/ 7651654 w 8226455"/>
              <a:gd name="csY5" fmla="*/ 263357 h 5635207"/>
              <a:gd name="csX6" fmla="*/ 8010000 w 8226455"/>
              <a:gd name="csY6" fmla="*/ 3204265 h 5635207"/>
              <a:gd name="csX7" fmla="*/ 7911146 w 8226455"/>
              <a:gd name="csY7" fmla="*/ 5354340 h 5635207"/>
              <a:gd name="csX8" fmla="*/ 4290616 w 8226455"/>
              <a:gd name="csY8" fmla="*/ 5626189 h 5635207"/>
              <a:gd name="csX9" fmla="*/ 1226141 w 8226455"/>
              <a:gd name="csY9" fmla="*/ 5514978 h 5635207"/>
              <a:gd name="csX10" fmla="*/ 237600 w 8226455"/>
              <a:gd name="csY10" fmla="*/ 5033065 h 5635207"/>
              <a:gd name="csX11" fmla="*/ 398238 w 8226455"/>
              <a:gd name="csY11" fmla="*/ 5329627 h 5635207"/>
              <a:gd name="csX12" fmla="*/ 237600 w 8226455"/>
              <a:gd name="csY12" fmla="*/ 4934211 h 5635207"/>
              <a:gd name="csX13" fmla="*/ 262314 w 8226455"/>
              <a:gd name="csY13" fmla="*/ 5008351 h 5635207"/>
              <a:gd name="csX14" fmla="*/ 274670 w 8226455"/>
              <a:gd name="csY14" fmla="*/ 5082492 h 5635207"/>
              <a:gd name="csX0" fmla="*/ 265321 w 8229462"/>
              <a:gd name="csY0" fmla="*/ 5008351 h 5635207"/>
              <a:gd name="csX1" fmla="*/ 228250 w 8229462"/>
              <a:gd name="csY1" fmla="*/ 3253692 h 5635207"/>
              <a:gd name="csX2" fmla="*/ 3465721 w 8229462"/>
              <a:gd name="csY2" fmla="*/ 3031270 h 5635207"/>
              <a:gd name="csX3" fmla="*/ 3972348 w 8229462"/>
              <a:gd name="csY3" fmla="*/ 683486 h 5635207"/>
              <a:gd name="csX4" fmla="*/ 5331591 w 8229462"/>
              <a:gd name="csY4" fmla="*/ 189216 h 5635207"/>
              <a:gd name="csX5" fmla="*/ 7654661 w 8229462"/>
              <a:gd name="csY5" fmla="*/ 263357 h 5635207"/>
              <a:gd name="csX6" fmla="*/ 8013007 w 8229462"/>
              <a:gd name="csY6" fmla="*/ 3204265 h 5635207"/>
              <a:gd name="csX7" fmla="*/ 7914153 w 8229462"/>
              <a:gd name="csY7" fmla="*/ 5354340 h 5635207"/>
              <a:gd name="csX8" fmla="*/ 4293623 w 8229462"/>
              <a:gd name="csY8" fmla="*/ 5626189 h 5635207"/>
              <a:gd name="csX9" fmla="*/ 1229148 w 8229462"/>
              <a:gd name="csY9" fmla="*/ 5514978 h 5635207"/>
              <a:gd name="csX10" fmla="*/ 240607 w 8229462"/>
              <a:gd name="csY10" fmla="*/ 5033065 h 5635207"/>
              <a:gd name="csX11" fmla="*/ 401245 w 8229462"/>
              <a:gd name="csY11" fmla="*/ 5329627 h 5635207"/>
              <a:gd name="csX12" fmla="*/ 240607 w 8229462"/>
              <a:gd name="csY12" fmla="*/ 4934211 h 5635207"/>
              <a:gd name="csX13" fmla="*/ 265321 w 8229462"/>
              <a:gd name="csY13" fmla="*/ 5008351 h 5635207"/>
              <a:gd name="csX0" fmla="*/ 254481 w 8243336"/>
              <a:gd name="csY0" fmla="*/ 4934211 h 5635207"/>
              <a:gd name="csX1" fmla="*/ 242124 w 8243336"/>
              <a:gd name="csY1" fmla="*/ 3253692 h 5635207"/>
              <a:gd name="csX2" fmla="*/ 3479595 w 8243336"/>
              <a:gd name="csY2" fmla="*/ 3031270 h 5635207"/>
              <a:gd name="csX3" fmla="*/ 3986222 w 8243336"/>
              <a:gd name="csY3" fmla="*/ 683486 h 5635207"/>
              <a:gd name="csX4" fmla="*/ 5345465 w 8243336"/>
              <a:gd name="csY4" fmla="*/ 189216 h 5635207"/>
              <a:gd name="csX5" fmla="*/ 7668535 w 8243336"/>
              <a:gd name="csY5" fmla="*/ 263357 h 5635207"/>
              <a:gd name="csX6" fmla="*/ 8026881 w 8243336"/>
              <a:gd name="csY6" fmla="*/ 3204265 h 5635207"/>
              <a:gd name="csX7" fmla="*/ 7928027 w 8243336"/>
              <a:gd name="csY7" fmla="*/ 5354340 h 5635207"/>
              <a:gd name="csX8" fmla="*/ 4307497 w 8243336"/>
              <a:gd name="csY8" fmla="*/ 5626189 h 5635207"/>
              <a:gd name="csX9" fmla="*/ 1243022 w 8243336"/>
              <a:gd name="csY9" fmla="*/ 5514978 h 5635207"/>
              <a:gd name="csX10" fmla="*/ 254481 w 8243336"/>
              <a:gd name="csY10" fmla="*/ 5033065 h 5635207"/>
              <a:gd name="csX11" fmla="*/ 415119 w 8243336"/>
              <a:gd name="csY11" fmla="*/ 5329627 h 5635207"/>
              <a:gd name="csX12" fmla="*/ 254481 w 8243336"/>
              <a:gd name="csY12" fmla="*/ 4934211 h 5635207"/>
              <a:gd name="csX0" fmla="*/ 248541 w 8237396"/>
              <a:gd name="csY0" fmla="*/ 4934211 h 5635207"/>
              <a:gd name="csX1" fmla="*/ 236184 w 8237396"/>
              <a:gd name="csY1" fmla="*/ 3253692 h 5635207"/>
              <a:gd name="csX2" fmla="*/ 3473655 w 8237396"/>
              <a:gd name="csY2" fmla="*/ 3031270 h 5635207"/>
              <a:gd name="csX3" fmla="*/ 3980282 w 8237396"/>
              <a:gd name="csY3" fmla="*/ 683486 h 5635207"/>
              <a:gd name="csX4" fmla="*/ 5339525 w 8237396"/>
              <a:gd name="csY4" fmla="*/ 189216 h 5635207"/>
              <a:gd name="csX5" fmla="*/ 7662595 w 8237396"/>
              <a:gd name="csY5" fmla="*/ 263357 h 5635207"/>
              <a:gd name="csX6" fmla="*/ 8020941 w 8237396"/>
              <a:gd name="csY6" fmla="*/ 3204265 h 5635207"/>
              <a:gd name="csX7" fmla="*/ 7922087 w 8237396"/>
              <a:gd name="csY7" fmla="*/ 5354340 h 5635207"/>
              <a:gd name="csX8" fmla="*/ 4301557 w 8237396"/>
              <a:gd name="csY8" fmla="*/ 5626189 h 5635207"/>
              <a:gd name="csX9" fmla="*/ 1237082 w 8237396"/>
              <a:gd name="csY9" fmla="*/ 5514978 h 5635207"/>
              <a:gd name="csX10" fmla="*/ 248541 w 8237396"/>
              <a:gd name="csY10" fmla="*/ 5033065 h 5635207"/>
              <a:gd name="csX11" fmla="*/ 248541 w 8237396"/>
              <a:gd name="csY11" fmla="*/ 4934211 h 5635207"/>
              <a:gd name="csX0" fmla="*/ 288719 w 8277574"/>
              <a:gd name="csY0" fmla="*/ 4934211 h 5635207"/>
              <a:gd name="csX1" fmla="*/ 276362 w 8277574"/>
              <a:gd name="csY1" fmla="*/ 3253692 h 5635207"/>
              <a:gd name="csX2" fmla="*/ 3513833 w 8277574"/>
              <a:gd name="csY2" fmla="*/ 3031270 h 5635207"/>
              <a:gd name="csX3" fmla="*/ 4020460 w 8277574"/>
              <a:gd name="csY3" fmla="*/ 683486 h 5635207"/>
              <a:gd name="csX4" fmla="*/ 5379703 w 8277574"/>
              <a:gd name="csY4" fmla="*/ 189216 h 5635207"/>
              <a:gd name="csX5" fmla="*/ 7702773 w 8277574"/>
              <a:gd name="csY5" fmla="*/ 263357 h 5635207"/>
              <a:gd name="csX6" fmla="*/ 8061119 w 8277574"/>
              <a:gd name="csY6" fmla="*/ 3204265 h 5635207"/>
              <a:gd name="csX7" fmla="*/ 7962265 w 8277574"/>
              <a:gd name="csY7" fmla="*/ 5354340 h 5635207"/>
              <a:gd name="csX8" fmla="*/ 4341735 w 8277574"/>
              <a:gd name="csY8" fmla="*/ 5626189 h 5635207"/>
              <a:gd name="csX9" fmla="*/ 1277260 w 8277574"/>
              <a:gd name="csY9" fmla="*/ 5514978 h 5635207"/>
              <a:gd name="csX10" fmla="*/ 288719 w 8277574"/>
              <a:gd name="csY10" fmla="*/ 4934211 h 563520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8277574" h="5635207">
                <a:moveTo>
                  <a:pt x="288719" y="4934211"/>
                </a:moveTo>
                <a:cubicBezTo>
                  <a:pt x="121903" y="4557330"/>
                  <a:pt x="-261157" y="3570849"/>
                  <a:pt x="276362" y="3253692"/>
                </a:cubicBezTo>
                <a:cubicBezTo>
                  <a:pt x="813881" y="2936535"/>
                  <a:pt x="2889817" y="3459638"/>
                  <a:pt x="3513833" y="3031270"/>
                </a:cubicBezTo>
                <a:cubicBezTo>
                  <a:pt x="4137849" y="2602902"/>
                  <a:pt x="3709482" y="1157162"/>
                  <a:pt x="4020460" y="683486"/>
                </a:cubicBezTo>
                <a:cubicBezTo>
                  <a:pt x="4331438" y="209810"/>
                  <a:pt x="4765984" y="259237"/>
                  <a:pt x="5379703" y="189216"/>
                </a:cubicBezTo>
                <a:cubicBezTo>
                  <a:pt x="5993422" y="119195"/>
                  <a:pt x="7255870" y="-239151"/>
                  <a:pt x="7702773" y="263357"/>
                </a:cubicBezTo>
                <a:cubicBezTo>
                  <a:pt x="8149676" y="765865"/>
                  <a:pt x="8017870" y="2355768"/>
                  <a:pt x="8061119" y="3204265"/>
                </a:cubicBezTo>
                <a:cubicBezTo>
                  <a:pt x="8104368" y="4052762"/>
                  <a:pt x="8582162" y="4950686"/>
                  <a:pt x="7962265" y="5354340"/>
                </a:cubicBezTo>
                <a:cubicBezTo>
                  <a:pt x="7342368" y="5757994"/>
                  <a:pt x="5455902" y="5599416"/>
                  <a:pt x="4341735" y="5626189"/>
                </a:cubicBezTo>
                <a:cubicBezTo>
                  <a:pt x="3227568" y="5652962"/>
                  <a:pt x="1952762" y="5613832"/>
                  <a:pt x="1277260" y="5514978"/>
                </a:cubicBezTo>
                <a:cubicBezTo>
                  <a:pt x="601757" y="5399648"/>
                  <a:pt x="455535" y="5311092"/>
                  <a:pt x="288719" y="4934211"/>
                </a:cubicBezTo>
                <a:close/>
              </a:path>
            </a:pathLst>
          </a:custGeom>
          <a:noFill/>
          <a:ln w="38100">
            <a:solidFill>
              <a:srgbClr val="C0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TextBox 59">
            <a:extLst>
              <a:ext uri="{FF2B5EF4-FFF2-40B4-BE49-F238E27FC236}">
                <a16:creationId xmlns:a16="http://schemas.microsoft.com/office/drawing/2014/main" id="{A1C87DE5-FE18-5CC7-52BD-D4EA7B004496}"/>
              </a:ext>
            </a:extLst>
          </p:cNvPr>
          <p:cNvSpPr txBox="1"/>
          <p:nvPr/>
        </p:nvSpPr>
        <p:spPr>
          <a:xfrm>
            <a:off x="630162" y="1749481"/>
            <a:ext cx="6483164" cy="1292662"/>
          </a:xfrm>
          <a:prstGeom prst="rect">
            <a:avLst/>
          </a:prstGeom>
          <a:noFill/>
        </p:spPr>
        <p:txBody>
          <a:bodyPr wrap="square">
            <a:spAutoFit/>
          </a:bodyPr>
          <a:lstStyle/>
          <a:p>
            <a:r>
              <a:rPr lang="en-US" sz="2600" dirty="0"/>
              <a:t>It is helpful to know that these models are equivalent. For one, it enables transference of algorithms as well as lower-bound techniques.</a:t>
            </a:r>
          </a:p>
        </p:txBody>
      </p:sp>
    </p:spTree>
    <p:extLst>
      <p:ext uri="{BB962C8B-B14F-4D97-AF65-F5344CB8AC3E}">
        <p14:creationId xmlns:p14="http://schemas.microsoft.com/office/powerpoint/2010/main" val="22372623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134EA-5F7B-E3C5-32DE-CFB1B57002C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84A22BE-A4D0-C90B-CF0F-AFE1C4C4B1A8}"/>
              </a:ext>
            </a:extLst>
          </p:cNvPr>
          <p:cNvSpPr>
            <a:spLocks noGrp="1"/>
          </p:cNvSpPr>
          <p:nvPr>
            <p:ph type="title"/>
          </p:nvPr>
        </p:nvSpPr>
        <p:spPr/>
        <p:txBody>
          <a:bodyPr/>
          <a:lstStyle/>
          <a:p>
            <a:r>
              <a:rPr lang="en-US" dirty="0"/>
              <a:t>Power of constant-time QC</a:t>
            </a:r>
          </a:p>
        </p:txBody>
      </p:sp>
      <p:sp>
        <p:nvSpPr>
          <p:cNvPr id="5" name="Text Placeholder 4">
            <a:extLst>
              <a:ext uri="{FF2B5EF4-FFF2-40B4-BE49-F238E27FC236}">
                <a16:creationId xmlns:a16="http://schemas.microsoft.com/office/drawing/2014/main" id="{392E08DF-B37F-AA71-9E8F-D746F3B042D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87287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15F0D-13F3-0490-4C0A-0E0ABC4A0245}"/>
              </a:ext>
            </a:extLst>
          </p:cNvPr>
          <p:cNvSpPr>
            <a:spLocks noGrp="1"/>
          </p:cNvSpPr>
          <p:nvPr>
            <p:ph type="title"/>
          </p:nvPr>
        </p:nvSpPr>
        <p:spPr/>
        <p:txBody>
          <a:bodyPr/>
          <a:lstStyle/>
          <a:p>
            <a:r>
              <a:rPr lang="en-US" dirty="0"/>
              <a:t>The power of QNC</a:t>
            </a:r>
            <a:r>
              <a:rPr lang="en-US" baseline="30000" dirty="0"/>
              <a:t>0</a:t>
            </a:r>
            <a:r>
              <a:rPr lang="en-US" dirty="0"/>
              <a:t>[Fanout]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C02D1E4-4891-DCBB-741D-9514AC4D4242}"/>
                  </a:ext>
                </a:extLst>
              </p:cNvPr>
              <p:cNvSpPr>
                <a:spLocks noGrp="1"/>
              </p:cNvSpPr>
              <p:nvPr>
                <p:ph idx="1"/>
              </p:nvPr>
            </p:nvSpPr>
            <p:spPr/>
            <p:txBody>
              <a:bodyPr>
                <a:normAutofit lnSpcReduction="10000"/>
              </a:bodyPr>
              <a:lstStyle/>
              <a:p>
                <a:pPr marL="0" indent="0">
                  <a:buNone/>
                </a:pPr>
                <a:r>
                  <a:rPr lang="en-US" dirty="0"/>
                  <a:t>FANOUT is equivalent to computing Parity</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Thus: PARITY </a:t>
                </a:r>
                <a14:m>
                  <m:oMath xmlns:m="http://schemas.openxmlformats.org/officeDocument/2006/math">
                    <m:r>
                      <a:rPr lang="en-US" b="0" i="1" smtClean="0">
                        <a:latin typeface="Cambria Math" panose="02040503050406030204" pitchFamily="18" charset="0"/>
                      </a:rPr>
                      <m:t>∈</m:t>
                    </m:r>
                  </m:oMath>
                </a14:m>
                <a:r>
                  <a:rPr lang="en-US" dirty="0"/>
                  <a:t> QNC</a:t>
                </a:r>
                <a:r>
                  <a:rPr lang="en-US" baseline="30000" dirty="0"/>
                  <a:t>0</a:t>
                </a:r>
                <a:r>
                  <a:rPr lang="en-US" dirty="0"/>
                  <a:t>[Fanout]</a:t>
                </a:r>
              </a:p>
              <a:p>
                <a:endParaRPr lang="en-US" dirty="0"/>
              </a:p>
            </p:txBody>
          </p:sp>
        </mc:Choice>
        <mc:Fallback xmlns="">
          <p:sp>
            <p:nvSpPr>
              <p:cNvPr id="3" name="Content Placeholder 2">
                <a:extLst>
                  <a:ext uri="{FF2B5EF4-FFF2-40B4-BE49-F238E27FC236}">
                    <a16:creationId xmlns:a16="http://schemas.microsoft.com/office/drawing/2014/main" id="{4C02D1E4-4891-DCBB-741D-9514AC4D4242}"/>
                  </a:ext>
                </a:extLst>
              </p:cNvPr>
              <p:cNvSpPr>
                <a:spLocks noGrp="1" noRot="1" noChangeAspect="1" noMove="1" noResize="1" noEditPoints="1" noAdjustHandles="1" noChangeArrowheads="1" noChangeShapeType="1" noTextEdit="1"/>
              </p:cNvSpPr>
              <p:nvPr>
                <p:ph idx="1"/>
              </p:nvPr>
            </p:nvSpPr>
            <p:spPr>
              <a:blipFill>
                <a:blip r:embed="rId3"/>
                <a:stretch>
                  <a:fillRect l="-1206" t="-3198"/>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E0208EDD-0102-A7A0-55BC-C7CE3C3F6600}"/>
              </a:ext>
            </a:extLst>
          </p:cNvPr>
          <p:cNvPicPr>
            <a:picLocks noChangeAspect="1"/>
          </p:cNvPicPr>
          <p:nvPr/>
        </p:nvPicPr>
        <p:blipFill rotWithShape="1">
          <a:blip r:embed="rId4"/>
          <a:srcRect r="83432"/>
          <a:stretch/>
        </p:blipFill>
        <p:spPr>
          <a:xfrm>
            <a:off x="3474734" y="2354698"/>
            <a:ext cx="1883079" cy="2686722"/>
          </a:xfrm>
          <a:prstGeom prst="rect">
            <a:avLst/>
          </a:prstGeom>
        </p:spPr>
      </p:pic>
      <p:sp>
        <p:nvSpPr>
          <p:cNvPr id="5" name="TextBox 4">
            <a:extLst>
              <a:ext uri="{FF2B5EF4-FFF2-40B4-BE49-F238E27FC236}">
                <a16:creationId xmlns:a16="http://schemas.microsoft.com/office/drawing/2014/main" id="{D15E0FDB-5838-8474-B9BF-6A67C68F43AA}"/>
              </a:ext>
            </a:extLst>
          </p:cNvPr>
          <p:cNvSpPr txBox="1"/>
          <p:nvPr/>
        </p:nvSpPr>
        <p:spPr>
          <a:xfrm>
            <a:off x="4432528" y="4875217"/>
            <a:ext cx="925285" cy="369332"/>
          </a:xfrm>
          <a:prstGeom prst="rect">
            <a:avLst/>
          </a:prstGeom>
          <a:noFill/>
        </p:spPr>
        <p:txBody>
          <a:bodyPr wrap="square" rtlCol="0">
            <a:spAutoFit/>
          </a:bodyPr>
          <a:lstStyle/>
          <a:p>
            <a:r>
              <a:rPr lang="en-US" dirty="0">
                <a:solidFill>
                  <a:srgbClr val="FF0000"/>
                </a:solidFill>
              </a:rPr>
              <a:t>PARITY</a:t>
            </a:r>
          </a:p>
        </p:txBody>
      </p:sp>
      <p:pic>
        <p:nvPicPr>
          <p:cNvPr id="6" name="Picture 5">
            <a:extLst>
              <a:ext uri="{FF2B5EF4-FFF2-40B4-BE49-F238E27FC236}">
                <a16:creationId xmlns:a16="http://schemas.microsoft.com/office/drawing/2014/main" id="{15035D9F-5EAF-043B-586D-7EF7D83BCF2B}"/>
              </a:ext>
            </a:extLst>
          </p:cNvPr>
          <p:cNvPicPr>
            <a:picLocks noChangeAspect="1"/>
          </p:cNvPicPr>
          <p:nvPr/>
        </p:nvPicPr>
        <p:blipFill rotWithShape="1">
          <a:blip r:embed="rId4"/>
          <a:srcRect l="69627"/>
          <a:stretch/>
        </p:blipFill>
        <p:spPr>
          <a:xfrm>
            <a:off x="5564492" y="2428876"/>
            <a:ext cx="3452125" cy="2686722"/>
          </a:xfrm>
          <a:prstGeom prst="rect">
            <a:avLst/>
          </a:prstGeom>
        </p:spPr>
      </p:pic>
      <p:sp>
        <p:nvSpPr>
          <p:cNvPr id="8" name="TextBox 7">
            <a:extLst>
              <a:ext uri="{FF2B5EF4-FFF2-40B4-BE49-F238E27FC236}">
                <a16:creationId xmlns:a16="http://schemas.microsoft.com/office/drawing/2014/main" id="{E876B537-AC5B-8165-52B2-E5CEF23F8AC3}"/>
              </a:ext>
            </a:extLst>
          </p:cNvPr>
          <p:cNvSpPr txBox="1"/>
          <p:nvPr/>
        </p:nvSpPr>
        <p:spPr>
          <a:xfrm>
            <a:off x="6577014" y="4875217"/>
            <a:ext cx="1219199" cy="369332"/>
          </a:xfrm>
          <a:prstGeom prst="rect">
            <a:avLst/>
          </a:prstGeom>
          <a:noFill/>
        </p:spPr>
        <p:txBody>
          <a:bodyPr wrap="square" rtlCol="0">
            <a:spAutoFit/>
          </a:bodyPr>
          <a:lstStyle/>
          <a:p>
            <a:r>
              <a:rPr lang="en-US" dirty="0">
                <a:solidFill>
                  <a:srgbClr val="FF0000"/>
                </a:solidFill>
              </a:rPr>
              <a:t>FANOUT</a:t>
            </a:r>
          </a:p>
        </p:txBody>
      </p:sp>
    </p:spTree>
    <p:extLst>
      <p:ext uri="{BB962C8B-B14F-4D97-AF65-F5344CB8AC3E}">
        <p14:creationId xmlns:p14="http://schemas.microsoft.com/office/powerpoint/2010/main" val="2048093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8000F-30B5-6203-E742-2768ACEEFC97}"/>
              </a:ext>
            </a:extLst>
          </p:cNvPr>
          <p:cNvSpPr>
            <a:spLocks noGrp="1"/>
          </p:cNvSpPr>
          <p:nvPr>
            <p:ph type="title"/>
          </p:nvPr>
        </p:nvSpPr>
        <p:spPr/>
        <p:txBody>
          <a:bodyPr/>
          <a:lstStyle/>
          <a:p>
            <a:r>
              <a:rPr lang="en-US" dirty="0"/>
              <a:t>The power of QNC</a:t>
            </a:r>
            <a:r>
              <a:rPr lang="en-US" baseline="30000" dirty="0"/>
              <a:t>0</a:t>
            </a:r>
            <a:r>
              <a:rPr lang="en-US" dirty="0"/>
              <a:t>[Fanout]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498903E-F390-2125-A4F0-907CDC566227}"/>
                  </a:ext>
                </a:extLst>
              </p:cNvPr>
              <p:cNvSpPr>
                <a:spLocks noGrp="1"/>
              </p:cNvSpPr>
              <p:nvPr>
                <p:ph idx="1"/>
              </p:nvPr>
            </p:nvSpPr>
            <p:spPr/>
            <p:txBody>
              <a:bodyPr/>
              <a:lstStyle/>
              <a:p>
                <a:pPr marL="0" indent="0">
                  <a:buNone/>
                </a:pPr>
                <a:r>
                  <a:rPr lang="en-US" dirty="0"/>
                  <a:t>FANOUT can be used to (approximately) compute:</a:t>
                </a:r>
              </a:p>
              <a:p>
                <a:pPr lvl="1"/>
                <a:r>
                  <a:rPr lang="en-US" dirty="0"/>
                  <a:t>Mod</a:t>
                </a:r>
                <a:r>
                  <a:rPr lang="en-US" b="0" dirty="0"/>
                  <a:t> </a:t>
                </a:r>
                <a14:m>
                  <m:oMath xmlns:m="http://schemas.openxmlformats.org/officeDocument/2006/math">
                    <m:r>
                      <a:rPr lang="en-US" b="0" i="1" smtClean="0">
                        <a:latin typeface="Cambria Math" panose="02040503050406030204" pitchFamily="18" charset="0"/>
                      </a:rPr>
                      <m:t>𝑞</m:t>
                    </m:r>
                  </m:oMath>
                </a14:m>
                <a:r>
                  <a:rPr lang="en-US" dirty="0"/>
                  <a:t> gates </a:t>
                </a:r>
              </a:p>
              <a:p>
                <a:pPr lvl="1"/>
                <a:r>
                  <a:rPr lang="en-US" dirty="0"/>
                  <a:t>Majority function</a:t>
                </a:r>
              </a:p>
              <a:p>
                <a:pPr lvl="1"/>
                <a:r>
                  <a:rPr lang="en-US" dirty="0"/>
                  <a:t>Threshold[</a:t>
                </a:r>
                <a14:m>
                  <m:oMath xmlns:m="http://schemas.openxmlformats.org/officeDocument/2006/math">
                    <m:r>
                      <a:rPr lang="en-US" b="0" i="1" smtClean="0">
                        <a:latin typeface="Cambria Math" panose="02040503050406030204" pitchFamily="18" charset="0"/>
                      </a:rPr>
                      <m:t>𝑡</m:t>
                    </m:r>
                  </m:oMath>
                </a14:m>
                <a:r>
                  <a:rPr lang="en-US" dirty="0"/>
                  <a:t>] functions</a:t>
                </a:r>
              </a:p>
              <a:p>
                <a:pPr lvl="1"/>
                <a:r>
                  <a:rPr lang="en-US" dirty="0"/>
                  <a:t>Exact[</a:t>
                </a:r>
                <a14:m>
                  <m:oMath xmlns:m="http://schemas.openxmlformats.org/officeDocument/2006/math">
                    <m:r>
                      <a:rPr lang="en-US" b="0" i="1" smtClean="0">
                        <a:latin typeface="Cambria Math" panose="02040503050406030204" pitchFamily="18" charset="0"/>
                      </a:rPr>
                      <m:t>𝑡</m:t>
                    </m:r>
                  </m:oMath>
                </a14:m>
                <a:r>
                  <a:rPr lang="en-US" dirty="0"/>
                  <a:t>] functions</a:t>
                </a:r>
              </a:p>
              <a:p>
                <a:pPr lvl="1"/>
                <a:r>
                  <a:rPr lang="en-US" dirty="0"/>
                  <a:t>Sorting</a:t>
                </a:r>
              </a:p>
              <a:p>
                <a:pPr lvl="1"/>
                <a:r>
                  <a:rPr lang="en-US" dirty="0"/>
                  <a:t>Arithmetic operations</a:t>
                </a:r>
              </a:p>
              <a:p>
                <a:pPr lvl="1"/>
                <a:r>
                  <a:rPr lang="en-US" dirty="0"/>
                  <a:t>Phase estimation</a:t>
                </a:r>
              </a:p>
              <a:p>
                <a:pPr lvl="1"/>
                <a:r>
                  <a:rPr lang="en-US" dirty="0"/>
                  <a:t>Quantum Fourier transform</a:t>
                </a:r>
              </a:p>
              <a:p>
                <a:pPr lvl="1"/>
                <a:r>
                  <a:rPr lang="en-US" dirty="0"/>
                  <a:t>…</a:t>
                </a:r>
              </a:p>
            </p:txBody>
          </p:sp>
        </mc:Choice>
        <mc:Fallback xmlns="">
          <p:sp>
            <p:nvSpPr>
              <p:cNvPr id="3" name="Content Placeholder 2">
                <a:extLst>
                  <a:ext uri="{FF2B5EF4-FFF2-40B4-BE49-F238E27FC236}">
                    <a16:creationId xmlns:a16="http://schemas.microsoft.com/office/drawing/2014/main" id="{4498903E-F390-2125-A4F0-907CDC566227}"/>
                  </a:ext>
                </a:extLst>
              </p:cNvPr>
              <p:cNvSpPr>
                <a:spLocks noGrp="1" noRot="1" noChangeAspect="1" noMove="1" noResize="1" noEditPoints="1" noAdjustHandles="1" noChangeArrowheads="1" noChangeShapeType="1" noTextEdit="1"/>
              </p:cNvSpPr>
              <p:nvPr>
                <p:ph idx="1"/>
              </p:nvPr>
            </p:nvSpPr>
            <p:spPr>
              <a:blipFill>
                <a:blip r:embed="rId2"/>
                <a:stretch>
                  <a:fillRect l="-1206" t="-2326"/>
                </a:stretch>
              </a:blipFill>
            </p:spPr>
            <p:txBody>
              <a:bodyPr/>
              <a:lstStyle/>
              <a:p>
                <a:r>
                  <a:rPr lang="en-US">
                    <a:noFill/>
                  </a:rPr>
                  <a:t> </a:t>
                </a:r>
              </a:p>
            </p:txBody>
          </p:sp>
        </mc:Fallback>
      </mc:AlternateContent>
      <p:pic>
        <p:nvPicPr>
          <p:cNvPr id="4" name="Picture 3">
            <a:extLst>
              <a:ext uri="{FF2B5EF4-FFF2-40B4-BE49-F238E27FC236}">
                <a16:creationId xmlns:a16="http://schemas.microsoft.com/office/drawing/2014/main" id="{1A4A5F70-1C10-2FBC-FD39-1A22688AA877}"/>
              </a:ext>
            </a:extLst>
          </p:cNvPr>
          <p:cNvPicPr>
            <a:picLocks noChangeAspect="1"/>
          </p:cNvPicPr>
          <p:nvPr/>
        </p:nvPicPr>
        <p:blipFill>
          <a:blip r:embed="rId3"/>
          <a:stretch>
            <a:fillRect/>
          </a:stretch>
        </p:blipFill>
        <p:spPr>
          <a:xfrm>
            <a:off x="5572048" y="4057650"/>
            <a:ext cx="6167513" cy="2415875"/>
          </a:xfrm>
          <a:prstGeom prst="rect">
            <a:avLst/>
          </a:prstGeom>
          <a:ln>
            <a:solidFill>
              <a:schemeClr val="accent1"/>
            </a:solidFill>
          </a:ln>
        </p:spPr>
      </p:pic>
    </p:spTree>
    <p:extLst>
      <p:ext uri="{BB962C8B-B14F-4D97-AF65-F5344CB8AC3E}">
        <p14:creationId xmlns:p14="http://schemas.microsoft.com/office/powerpoint/2010/main" val="22684613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15F0D-13F3-0490-4C0A-0E0ABC4A0245}"/>
              </a:ext>
            </a:extLst>
          </p:cNvPr>
          <p:cNvSpPr>
            <a:spLocks noGrp="1"/>
          </p:cNvSpPr>
          <p:nvPr>
            <p:ph type="title"/>
          </p:nvPr>
        </p:nvSpPr>
        <p:spPr/>
        <p:txBody>
          <a:bodyPr/>
          <a:lstStyle/>
          <a:p>
            <a:r>
              <a:rPr lang="en-US" dirty="0"/>
              <a:t>The power of QNC</a:t>
            </a:r>
            <a:r>
              <a:rPr lang="en-US" baseline="30000" dirty="0"/>
              <a:t>0</a:t>
            </a:r>
            <a:r>
              <a:rPr lang="en-US" dirty="0"/>
              <a:t>[Fanout]</a:t>
            </a:r>
          </a:p>
        </p:txBody>
      </p:sp>
      <p:sp>
        <p:nvSpPr>
          <p:cNvPr id="3" name="Content Placeholder 2">
            <a:extLst>
              <a:ext uri="{FF2B5EF4-FFF2-40B4-BE49-F238E27FC236}">
                <a16:creationId xmlns:a16="http://schemas.microsoft.com/office/drawing/2014/main" id="{4C02D1E4-4891-DCBB-741D-9514AC4D4242}"/>
              </a:ext>
            </a:extLst>
          </p:cNvPr>
          <p:cNvSpPr>
            <a:spLocks noGrp="1"/>
          </p:cNvSpPr>
          <p:nvPr>
            <p:ph idx="1"/>
          </p:nvPr>
        </p:nvSpPr>
        <p:spPr>
          <a:xfrm>
            <a:off x="838200" y="1825625"/>
            <a:ext cx="10515600" cy="657982"/>
          </a:xfrm>
        </p:spPr>
        <p:txBody>
          <a:bodyPr/>
          <a:lstStyle/>
          <a:p>
            <a:pPr marL="0" indent="0">
              <a:buNone/>
            </a:pPr>
            <a:r>
              <a:rPr lang="en-US" dirty="0"/>
              <a:t>Globally entangled states can be prepared with Fanout</a:t>
            </a:r>
          </a:p>
          <a:p>
            <a:endParaRPr lang="en-US" dirty="0"/>
          </a:p>
        </p:txBody>
      </p:sp>
      <p:cxnSp>
        <p:nvCxnSpPr>
          <p:cNvPr id="67" name="Straight Connector 66">
            <a:extLst>
              <a:ext uri="{FF2B5EF4-FFF2-40B4-BE49-F238E27FC236}">
                <a16:creationId xmlns:a16="http://schemas.microsoft.com/office/drawing/2014/main" id="{B385E194-17F4-55D5-32CA-4416C89413B2}"/>
              </a:ext>
            </a:extLst>
          </p:cNvPr>
          <p:cNvCxnSpPr>
            <a:cxnSpLocks/>
          </p:cNvCxnSpPr>
          <p:nvPr/>
        </p:nvCxnSpPr>
        <p:spPr>
          <a:xfrm>
            <a:off x="1651545" y="3108835"/>
            <a:ext cx="133034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6D3CA8E7-D917-334E-AD41-66E894DD4740}"/>
              </a:ext>
            </a:extLst>
          </p:cNvPr>
          <p:cNvCxnSpPr>
            <a:cxnSpLocks/>
          </p:cNvCxnSpPr>
          <p:nvPr/>
        </p:nvCxnSpPr>
        <p:spPr>
          <a:xfrm>
            <a:off x="1651545" y="3370838"/>
            <a:ext cx="133034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C57AAA09-25ED-976E-A41D-1242ADCB7CDB}"/>
              </a:ext>
            </a:extLst>
          </p:cNvPr>
          <p:cNvCxnSpPr>
            <a:cxnSpLocks/>
          </p:cNvCxnSpPr>
          <p:nvPr/>
        </p:nvCxnSpPr>
        <p:spPr>
          <a:xfrm>
            <a:off x="1651545" y="3682945"/>
            <a:ext cx="133034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67BC98CD-8852-A859-7D53-C33E624024B2}"/>
              </a:ext>
            </a:extLst>
          </p:cNvPr>
          <p:cNvCxnSpPr>
            <a:cxnSpLocks/>
          </p:cNvCxnSpPr>
          <p:nvPr/>
        </p:nvCxnSpPr>
        <p:spPr>
          <a:xfrm>
            <a:off x="1651545" y="4002726"/>
            <a:ext cx="1330347"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29647222-A1DF-EA16-C167-52492B6DD372}"/>
              </a:ext>
            </a:extLst>
          </p:cNvPr>
          <p:cNvSpPr/>
          <p:nvPr/>
        </p:nvSpPr>
        <p:spPr>
          <a:xfrm>
            <a:off x="1894478" y="3800629"/>
            <a:ext cx="451976" cy="37965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1378C427-B7FB-A90F-C1AB-915276C57107}"/>
                  </a:ext>
                </a:extLst>
              </p:cNvPr>
              <p:cNvSpPr txBox="1"/>
              <p:nvPr/>
            </p:nvSpPr>
            <p:spPr>
              <a:xfrm>
                <a:off x="1919547" y="3752327"/>
                <a:ext cx="451976" cy="461665"/>
              </a:xfrm>
              <a:prstGeom prst="rect">
                <a:avLst/>
              </a:prstGeom>
              <a:noFill/>
            </p:spPr>
            <p:txBody>
              <a:bodyPr wrap="square" rtlCol="0">
                <a:spAutoFit/>
              </a:bodyPr>
              <a:lstStyle/>
              <a:p>
                <a:pPr/>
                <a14:m>
                  <m:oMathPara xmlns:m="http://schemas.openxmlformats.org/officeDocument/2006/math">
                    <m:oMath>
                      <m:r>
                        <a:rPr lang="en-US" sz="2400" b="0" i="1" smtClean="0">
                          <a:solidFill>
                            <a:schemeClr val="bg1"/>
                          </a:solidFill>
                          <a:latin typeface="Cambria Math" panose="02040503050406030204" pitchFamily="18" charset="0"/>
                        </a:rPr>
                        <m:t>𝐻</m:t>
                      </m:r>
                    </m:oMath>
                  </m:oMathPara>
                </a14:m>
                <a:endParaRPr lang="en-US" sz="2400" dirty="0">
                  <a:ln>
                    <a:solidFill>
                      <a:schemeClr val="bg1">
                        <a:lumMod val="95000"/>
                      </a:schemeClr>
                    </a:solidFill>
                  </a:ln>
                </a:endParaRPr>
              </a:p>
            </p:txBody>
          </p:sp>
        </mc:Choice>
        <mc:Fallback xmlns="">
          <p:sp>
            <p:nvSpPr>
              <p:cNvPr id="72" name="TextBox 71">
                <a:extLst>
                  <a:ext uri="{FF2B5EF4-FFF2-40B4-BE49-F238E27FC236}">
                    <a16:creationId xmlns:a16="http://schemas.microsoft.com/office/drawing/2014/main" id="{1378C427-B7FB-A90F-C1AB-915276C57107}"/>
                  </a:ext>
                </a:extLst>
              </p:cNvPr>
              <p:cNvSpPr txBox="1">
                <a:spLocks noRot="1" noChangeAspect="1" noMove="1" noResize="1" noEditPoints="1" noAdjustHandles="1" noChangeArrowheads="1" noChangeShapeType="1" noTextEdit="1"/>
              </p:cNvSpPr>
              <p:nvPr/>
            </p:nvSpPr>
            <p:spPr>
              <a:xfrm>
                <a:off x="1919547" y="3752327"/>
                <a:ext cx="451976" cy="46166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F456E699-EC18-15D1-ED9A-269FB26F56A9}"/>
                  </a:ext>
                </a:extLst>
              </p:cNvPr>
              <p:cNvSpPr txBox="1"/>
              <p:nvPr/>
            </p:nvSpPr>
            <p:spPr>
              <a:xfrm>
                <a:off x="1164932" y="2889479"/>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|0⟩</m:t>
                      </m:r>
                    </m:oMath>
                  </m:oMathPara>
                </a14:m>
                <a:endParaRPr lang="en-US" dirty="0"/>
              </a:p>
            </p:txBody>
          </p:sp>
        </mc:Choice>
        <mc:Fallback xmlns="">
          <p:sp>
            <p:nvSpPr>
              <p:cNvPr id="73" name="TextBox 72">
                <a:extLst>
                  <a:ext uri="{FF2B5EF4-FFF2-40B4-BE49-F238E27FC236}">
                    <a16:creationId xmlns:a16="http://schemas.microsoft.com/office/drawing/2014/main" id="{F456E699-EC18-15D1-ED9A-269FB26F56A9}"/>
                  </a:ext>
                </a:extLst>
              </p:cNvPr>
              <p:cNvSpPr txBox="1">
                <a:spLocks noRot="1" noChangeAspect="1" noMove="1" noResize="1" noEditPoints="1" noAdjustHandles="1" noChangeArrowheads="1" noChangeShapeType="1" noTextEdit="1"/>
              </p:cNvSpPr>
              <p:nvPr/>
            </p:nvSpPr>
            <p:spPr>
              <a:xfrm>
                <a:off x="1164932" y="2889479"/>
                <a:ext cx="424779" cy="369332"/>
              </a:xfrm>
              <a:prstGeom prst="rect">
                <a:avLst/>
              </a:prstGeom>
              <a:blipFill>
                <a:blip r:embed="rId4"/>
                <a:stretch>
                  <a:fillRect l="-2857" r="-14286"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FDD8B284-E0BB-6288-BE8E-A4F9F80AFA17}"/>
                  </a:ext>
                </a:extLst>
              </p:cNvPr>
              <p:cNvSpPr txBox="1"/>
              <p:nvPr/>
            </p:nvSpPr>
            <p:spPr>
              <a:xfrm>
                <a:off x="1164932" y="3196855"/>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|0⟩</m:t>
                      </m:r>
                    </m:oMath>
                  </m:oMathPara>
                </a14:m>
                <a:endParaRPr lang="en-US" dirty="0"/>
              </a:p>
            </p:txBody>
          </p:sp>
        </mc:Choice>
        <mc:Fallback xmlns="">
          <p:sp>
            <p:nvSpPr>
              <p:cNvPr id="74" name="TextBox 73">
                <a:extLst>
                  <a:ext uri="{FF2B5EF4-FFF2-40B4-BE49-F238E27FC236}">
                    <a16:creationId xmlns:a16="http://schemas.microsoft.com/office/drawing/2014/main" id="{FDD8B284-E0BB-6288-BE8E-A4F9F80AFA17}"/>
                  </a:ext>
                </a:extLst>
              </p:cNvPr>
              <p:cNvSpPr txBox="1">
                <a:spLocks noRot="1" noChangeAspect="1" noMove="1" noResize="1" noEditPoints="1" noAdjustHandles="1" noChangeArrowheads="1" noChangeShapeType="1" noTextEdit="1"/>
              </p:cNvSpPr>
              <p:nvPr/>
            </p:nvSpPr>
            <p:spPr>
              <a:xfrm>
                <a:off x="1164932" y="3196855"/>
                <a:ext cx="424779" cy="369332"/>
              </a:xfrm>
              <a:prstGeom prst="rect">
                <a:avLst/>
              </a:prstGeom>
              <a:blipFill>
                <a:blip r:embed="rId5"/>
                <a:stretch>
                  <a:fillRect l="-2857" r="-14286"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DE37EF2B-5969-6173-F0BC-B3CFFCB5F6CE}"/>
                  </a:ext>
                </a:extLst>
              </p:cNvPr>
              <p:cNvSpPr txBox="1"/>
              <p:nvPr/>
            </p:nvSpPr>
            <p:spPr>
              <a:xfrm>
                <a:off x="1164932" y="3486117"/>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|0⟩</m:t>
                      </m:r>
                    </m:oMath>
                  </m:oMathPara>
                </a14:m>
                <a:endParaRPr lang="en-US" dirty="0"/>
              </a:p>
            </p:txBody>
          </p:sp>
        </mc:Choice>
        <mc:Fallback xmlns="">
          <p:sp>
            <p:nvSpPr>
              <p:cNvPr id="75" name="TextBox 74">
                <a:extLst>
                  <a:ext uri="{FF2B5EF4-FFF2-40B4-BE49-F238E27FC236}">
                    <a16:creationId xmlns:a16="http://schemas.microsoft.com/office/drawing/2014/main" id="{DE37EF2B-5969-6173-F0BC-B3CFFCB5F6CE}"/>
                  </a:ext>
                </a:extLst>
              </p:cNvPr>
              <p:cNvSpPr txBox="1">
                <a:spLocks noRot="1" noChangeAspect="1" noMove="1" noResize="1" noEditPoints="1" noAdjustHandles="1" noChangeArrowheads="1" noChangeShapeType="1" noTextEdit="1"/>
              </p:cNvSpPr>
              <p:nvPr/>
            </p:nvSpPr>
            <p:spPr>
              <a:xfrm>
                <a:off x="1164932" y="3486117"/>
                <a:ext cx="424779" cy="369332"/>
              </a:xfrm>
              <a:prstGeom prst="rect">
                <a:avLst/>
              </a:prstGeom>
              <a:blipFill>
                <a:blip r:embed="rId4"/>
                <a:stretch>
                  <a:fillRect l="-2857" r="-14286"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6" name="TextBox 75">
                <a:extLst>
                  <a:ext uri="{FF2B5EF4-FFF2-40B4-BE49-F238E27FC236}">
                    <a16:creationId xmlns:a16="http://schemas.microsoft.com/office/drawing/2014/main" id="{75F30FDD-5678-9990-72EA-DD45FB7E14C2}"/>
                  </a:ext>
                </a:extLst>
              </p:cNvPr>
              <p:cNvSpPr txBox="1"/>
              <p:nvPr/>
            </p:nvSpPr>
            <p:spPr>
              <a:xfrm>
                <a:off x="1164932" y="3793493"/>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|0⟩</m:t>
                      </m:r>
                    </m:oMath>
                  </m:oMathPara>
                </a14:m>
                <a:endParaRPr lang="en-US" dirty="0"/>
              </a:p>
            </p:txBody>
          </p:sp>
        </mc:Choice>
        <mc:Fallback xmlns="">
          <p:sp>
            <p:nvSpPr>
              <p:cNvPr id="76" name="TextBox 75">
                <a:extLst>
                  <a:ext uri="{FF2B5EF4-FFF2-40B4-BE49-F238E27FC236}">
                    <a16:creationId xmlns:a16="http://schemas.microsoft.com/office/drawing/2014/main" id="{75F30FDD-5678-9990-72EA-DD45FB7E14C2}"/>
                  </a:ext>
                </a:extLst>
              </p:cNvPr>
              <p:cNvSpPr txBox="1">
                <a:spLocks noRot="1" noChangeAspect="1" noMove="1" noResize="1" noEditPoints="1" noAdjustHandles="1" noChangeArrowheads="1" noChangeShapeType="1" noTextEdit="1"/>
              </p:cNvSpPr>
              <p:nvPr/>
            </p:nvSpPr>
            <p:spPr>
              <a:xfrm>
                <a:off x="1164932" y="3793493"/>
                <a:ext cx="424779" cy="369332"/>
              </a:xfrm>
              <a:prstGeom prst="rect">
                <a:avLst/>
              </a:prstGeom>
              <a:blipFill>
                <a:blip r:embed="rId5"/>
                <a:stretch>
                  <a:fillRect l="-2857" r="-14286" b="-16667"/>
                </a:stretch>
              </a:blipFill>
            </p:spPr>
            <p:txBody>
              <a:bodyPr/>
              <a:lstStyle/>
              <a:p>
                <a:r>
                  <a:rPr lang="en-US">
                    <a:noFill/>
                  </a:rPr>
                  <a:t> </a:t>
                </a:r>
              </a:p>
            </p:txBody>
          </p:sp>
        </mc:Fallback>
      </mc:AlternateContent>
      <p:cxnSp>
        <p:nvCxnSpPr>
          <p:cNvPr id="83" name="Straight Connector 82">
            <a:extLst>
              <a:ext uri="{FF2B5EF4-FFF2-40B4-BE49-F238E27FC236}">
                <a16:creationId xmlns:a16="http://schemas.microsoft.com/office/drawing/2014/main" id="{5743B469-F139-8CC3-F3CF-65E00EEBCD78}"/>
              </a:ext>
            </a:extLst>
          </p:cNvPr>
          <p:cNvCxnSpPr>
            <a:cxnSpLocks/>
            <a:stCxn id="90" idx="0"/>
          </p:cNvCxnSpPr>
          <p:nvPr/>
        </p:nvCxnSpPr>
        <p:spPr>
          <a:xfrm>
            <a:off x="2591087" y="3024999"/>
            <a:ext cx="1" cy="954627"/>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84" name="Oval 83">
            <a:extLst>
              <a:ext uri="{FF2B5EF4-FFF2-40B4-BE49-F238E27FC236}">
                <a16:creationId xmlns:a16="http://schemas.microsoft.com/office/drawing/2014/main" id="{C2D617BC-2BF7-6E0C-105E-BDF5D1481F6C}"/>
              </a:ext>
            </a:extLst>
          </p:cNvPr>
          <p:cNvSpPr/>
          <p:nvPr/>
        </p:nvSpPr>
        <p:spPr>
          <a:xfrm>
            <a:off x="2521286" y="3885175"/>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Oval 85">
            <a:extLst>
              <a:ext uri="{FF2B5EF4-FFF2-40B4-BE49-F238E27FC236}">
                <a16:creationId xmlns:a16="http://schemas.microsoft.com/office/drawing/2014/main" id="{411C067E-2992-7F61-8D17-3BA5E8835AF4}"/>
              </a:ext>
            </a:extLst>
          </p:cNvPr>
          <p:cNvSpPr/>
          <p:nvPr/>
        </p:nvSpPr>
        <p:spPr>
          <a:xfrm>
            <a:off x="2521285" y="3285177"/>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Oval 88">
            <a:extLst>
              <a:ext uri="{FF2B5EF4-FFF2-40B4-BE49-F238E27FC236}">
                <a16:creationId xmlns:a16="http://schemas.microsoft.com/office/drawing/2014/main" id="{C175B215-B4C2-6553-0883-0169EFF1888C}"/>
              </a:ext>
            </a:extLst>
          </p:cNvPr>
          <p:cNvSpPr/>
          <p:nvPr/>
        </p:nvSpPr>
        <p:spPr>
          <a:xfrm>
            <a:off x="2521285" y="3597403"/>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Oval 89">
            <a:extLst>
              <a:ext uri="{FF2B5EF4-FFF2-40B4-BE49-F238E27FC236}">
                <a16:creationId xmlns:a16="http://schemas.microsoft.com/office/drawing/2014/main" id="{E3FBB41A-7FD7-17F2-5BA9-27ABA6E5C8A6}"/>
              </a:ext>
            </a:extLst>
          </p:cNvPr>
          <p:cNvSpPr/>
          <p:nvPr/>
        </p:nvSpPr>
        <p:spPr>
          <a:xfrm>
            <a:off x="2521285" y="3024999"/>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58E17B69-928F-9FBF-FD2B-E079B6B9A822}"/>
              </a:ext>
            </a:extLst>
          </p:cNvPr>
          <p:cNvSpPr txBox="1"/>
          <p:nvPr/>
        </p:nvSpPr>
        <p:spPr>
          <a:xfrm>
            <a:off x="1521980" y="4640429"/>
            <a:ext cx="1330348" cy="461665"/>
          </a:xfrm>
          <a:prstGeom prst="rect">
            <a:avLst/>
          </a:prstGeom>
          <a:noFill/>
        </p:spPr>
        <p:txBody>
          <a:bodyPr wrap="square" rtlCol="0">
            <a:spAutoFit/>
          </a:bodyPr>
          <a:lstStyle/>
          <a:p>
            <a:r>
              <a:rPr lang="en-US" sz="2400" dirty="0"/>
              <a:t>CAT state</a:t>
            </a:r>
          </a:p>
        </p:txBody>
      </p:sp>
      <p:pic>
        <p:nvPicPr>
          <p:cNvPr id="4098" name="Picture 2" descr="Toric code - Wikipedia">
            <a:extLst>
              <a:ext uri="{FF2B5EF4-FFF2-40B4-BE49-F238E27FC236}">
                <a16:creationId xmlns:a16="http://schemas.microsoft.com/office/drawing/2014/main" id="{8ED38184-51D8-ECAA-4AB6-E7036709FA4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82584" y="2498064"/>
            <a:ext cx="2180166" cy="2040635"/>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AADF550E-D365-120E-4E07-8A48C9751B0A}"/>
              </a:ext>
            </a:extLst>
          </p:cNvPr>
          <p:cNvSpPr txBox="1"/>
          <p:nvPr/>
        </p:nvSpPr>
        <p:spPr>
          <a:xfrm>
            <a:off x="4862771" y="4658057"/>
            <a:ext cx="1619791" cy="461665"/>
          </a:xfrm>
          <a:prstGeom prst="rect">
            <a:avLst/>
          </a:prstGeom>
          <a:noFill/>
        </p:spPr>
        <p:txBody>
          <a:bodyPr wrap="square" rtlCol="0">
            <a:spAutoFit/>
          </a:bodyPr>
          <a:lstStyle/>
          <a:p>
            <a:r>
              <a:rPr lang="en-US" sz="2400" dirty="0"/>
              <a:t>Toric code</a:t>
            </a:r>
          </a:p>
        </p:txBody>
      </p:sp>
      <p:pic>
        <p:nvPicPr>
          <p:cNvPr id="21" name="Picture 20">
            <a:extLst>
              <a:ext uri="{FF2B5EF4-FFF2-40B4-BE49-F238E27FC236}">
                <a16:creationId xmlns:a16="http://schemas.microsoft.com/office/drawing/2014/main" id="{A7F45E32-7556-DCA6-EBFE-4DE7BE287804}"/>
              </a:ext>
            </a:extLst>
          </p:cNvPr>
          <p:cNvPicPr>
            <a:picLocks noChangeAspect="1"/>
          </p:cNvPicPr>
          <p:nvPr/>
        </p:nvPicPr>
        <p:blipFill>
          <a:blip r:embed="rId7"/>
          <a:stretch>
            <a:fillRect/>
          </a:stretch>
        </p:blipFill>
        <p:spPr>
          <a:xfrm>
            <a:off x="8489854" y="2483607"/>
            <a:ext cx="2180166" cy="2180166"/>
          </a:xfrm>
          <a:prstGeom prst="rect">
            <a:avLst/>
          </a:prstGeom>
        </p:spPr>
      </p:pic>
      <p:sp>
        <p:nvSpPr>
          <p:cNvPr id="22" name="TextBox 21">
            <a:extLst>
              <a:ext uri="{FF2B5EF4-FFF2-40B4-BE49-F238E27FC236}">
                <a16:creationId xmlns:a16="http://schemas.microsoft.com/office/drawing/2014/main" id="{F750DD01-F303-9CE6-2FBB-6F672AADF808}"/>
              </a:ext>
            </a:extLst>
          </p:cNvPr>
          <p:cNvSpPr txBox="1"/>
          <p:nvPr/>
        </p:nvSpPr>
        <p:spPr>
          <a:xfrm>
            <a:off x="838200" y="5610922"/>
            <a:ext cx="11006667" cy="769441"/>
          </a:xfrm>
          <a:prstGeom prst="rect">
            <a:avLst/>
          </a:prstGeom>
          <a:noFill/>
        </p:spPr>
        <p:txBody>
          <a:bodyPr wrap="square" rtlCol="0">
            <a:spAutoFit/>
          </a:bodyPr>
          <a:lstStyle/>
          <a:p>
            <a:r>
              <a:rPr lang="en-US" sz="2400" dirty="0"/>
              <a:t>These states can also be prepared using dynamic circuits.</a:t>
            </a:r>
            <a:br>
              <a:rPr lang="en-US" sz="2400" dirty="0"/>
            </a:br>
            <a:r>
              <a:rPr lang="en-US" sz="2000" dirty="0">
                <a:solidFill>
                  <a:schemeClr val="bg1">
                    <a:lumMod val="50000"/>
                  </a:schemeClr>
                </a:solidFill>
              </a:rPr>
              <a:t>(</a:t>
            </a:r>
            <a:r>
              <a:rPr lang="en-US" sz="2000" dirty="0" err="1">
                <a:solidFill>
                  <a:schemeClr val="bg1">
                    <a:lumMod val="50000"/>
                  </a:schemeClr>
                </a:solidFill>
              </a:rPr>
              <a:t>Bravyi</a:t>
            </a:r>
            <a:r>
              <a:rPr lang="en-US" sz="2000" dirty="0">
                <a:solidFill>
                  <a:schemeClr val="bg1">
                    <a:lumMod val="50000"/>
                  </a:schemeClr>
                </a:solidFill>
              </a:rPr>
              <a:t>, et al. ‘22, </a:t>
            </a:r>
            <a:r>
              <a:rPr lang="en-US" sz="2000" dirty="0" err="1">
                <a:solidFill>
                  <a:schemeClr val="bg1">
                    <a:lumMod val="50000"/>
                  </a:schemeClr>
                </a:solidFill>
              </a:rPr>
              <a:t>Tantivasadakarn</a:t>
            </a:r>
            <a:r>
              <a:rPr lang="en-US" sz="2000" dirty="0">
                <a:solidFill>
                  <a:schemeClr val="bg1">
                    <a:lumMod val="50000"/>
                  </a:schemeClr>
                </a:solidFill>
              </a:rPr>
              <a:t>, Vishwanath, </a:t>
            </a:r>
            <a:r>
              <a:rPr lang="en-US" sz="2000" dirty="0" err="1">
                <a:solidFill>
                  <a:schemeClr val="bg1">
                    <a:lumMod val="50000"/>
                  </a:schemeClr>
                </a:solidFill>
              </a:rPr>
              <a:t>Verresen</a:t>
            </a:r>
            <a:r>
              <a:rPr lang="en-US" sz="2000" dirty="0">
                <a:solidFill>
                  <a:schemeClr val="bg1">
                    <a:lumMod val="50000"/>
                  </a:schemeClr>
                </a:solidFill>
              </a:rPr>
              <a:t>, ’23,…)</a:t>
            </a:r>
            <a:endParaRPr lang="en-US" sz="2400" dirty="0"/>
          </a:p>
        </p:txBody>
      </p:sp>
      <p:sp>
        <p:nvSpPr>
          <p:cNvPr id="20" name="TextBox 19">
            <a:extLst>
              <a:ext uri="{FF2B5EF4-FFF2-40B4-BE49-F238E27FC236}">
                <a16:creationId xmlns:a16="http://schemas.microsoft.com/office/drawing/2014/main" id="{F0F79207-1DB6-64A6-FA5B-ED0AA8DE5DA9}"/>
              </a:ext>
            </a:extLst>
          </p:cNvPr>
          <p:cNvSpPr txBox="1"/>
          <p:nvPr/>
        </p:nvSpPr>
        <p:spPr>
          <a:xfrm>
            <a:off x="7098225" y="4577541"/>
            <a:ext cx="5093776" cy="830997"/>
          </a:xfrm>
          <a:prstGeom prst="rect">
            <a:avLst/>
          </a:prstGeom>
          <a:noFill/>
        </p:spPr>
        <p:txBody>
          <a:bodyPr wrap="square" rtlCol="0">
            <a:spAutoFit/>
          </a:bodyPr>
          <a:lstStyle/>
          <a:p>
            <a:pPr algn="ctr"/>
            <a:r>
              <a:rPr lang="en-US" sz="2400" dirty="0"/>
              <a:t>Non-abelian </a:t>
            </a:r>
            <a:r>
              <a:rPr lang="en-US" sz="2400" dirty="0" err="1"/>
              <a:t>Anyons</a:t>
            </a:r>
            <a:r>
              <a:rPr lang="en-US" sz="2400" dirty="0"/>
              <a:t> </a:t>
            </a:r>
            <a:br>
              <a:rPr lang="en-US" sz="2400" dirty="0"/>
            </a:br>
            <a:r>
              <a:rPr lang="en-US" sz="2400" dirty="0"/>
              <a:t>(Quantum Double for Solvable Groups)</a:t>
            </a:r>
          </a:p>
        </p:txBody>
      </p:sp>
    </p:spTree>
    <p:extLst>
      <p:ext uri="{BB962C8B-B14F-4D97-AF65-F5344CB8AC3E}">
        <p14:creationId xmlns:p14="http://schemas.microsoft.com/office/powerpoint/2010/main" val="804207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2" grpId="0"/>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6EF37-1F4D-8FAC-2607-E2F98430E4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262125-529B-BFB8-52DE-8F7E444CC60D}"/>
              </a:ext>
            </a:extLst>
          </p:cNvPr>
          <p:cNvSpPr>
            <a:spLocks noGrp="1"/>
          </p:cNvSpPr>
          <p:nvPr>
            <p:ph type="title"/>
          </p:nvPr>
        </p:nvSpPr>
        <p:spPr/>
        <p:txBody>
          <a:bodyPr>
            <a:normAutofit/>
          </a:bodyPr>
          <a:lstStyle/>
          <a:p>
            <a:r>
              <a:rPr lang="en-US" sz="4000" b="1" dirty="0"/>
              <a:t>Example</a:t>
            </a:r>
            <a:r>
              <a:rPr lang="en-US" sz="4000" dirty="0"/>
              <a:t>: preparing stabilizer states with Fanout</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7D3D9E93-E90D-0412-055C-20FB81608F2D}"/>
                  </a:ext>
                </a:extLst>
              </p:cNvPr>
              <p:cNvSpPr txBox="1"/>
              <p:nvPr/>
            </p:nvSpPr>
            <p:spPr>
              <a:xfrm>
                <a:off x="2320766" y="2685640"/>
                <a:ext cx="8767482" cy="492443"/>
              </a:xfrm>
              <a:prstGeom prst="rect">
                <a:avLst/>
              </a:prstGeom>
              <a:noFill/>
            </p:spPr>
            <p:txBody>
              <a:bodyPr wrap="square" rtlCol="0">
                <a:spAutoFit/>
              </a:bodyPr>
              <a:lstStyle/>
              <a:p>
                <a:r>
                  <a:rPr lang="en-US" sz="2600" dirty="0"/>
                  <a:t>CNOT circuit </a:t>
                </a:r>
                <a14:m>
                  <m:oMath xmlns:m="http://schemas.openxmlformats.org/officeDocument/2006/math">
                    <m:r>
                      <a:rPr lang="en-US" sz="2600" b="0" i="1" smtClean="0">
                        <a:latin typeface="Cambria Math" panose="02040503050406030204" pitchFamily="18" charset="0"/>
                      </a:rPr>
                      <m:t>≡</m:t>
                    </m:r>
                    <m:r>
                      <a:rPr lang="en-US" sz="2600" i="1">
                        <a:latin typeface="Cambria Math" panose="02040503050406030204" pitchFamily="18" charset="0"/>
                      </a:rPr>
                      <m:t> </m:t>
                    </m:r>
                  </m:oMath>
                </a14:m>
                <a:r>
                  <a:rPr lang="en-US" sz="2600" dirty="0"/>
                  <a:t>invertible matrix </a:t>
                </a:r>
                <a14:m>
                  <m:oMath xmlns:m="http://schemas.openxmlformats.org/officeDocument/2006/math">
                    <m:r>
                      <a:rPr lang="en-US" sz="2600" b="0" i="1" smtClean="0">
                        <a:latin typeface="Cambria Math" panose="02040503050406030204" pitchFamily="18" charset="0"/>
                      </a:rPr>
                      <m:t>𝑀</m:t>
                    </m:r>
                    <m:r>
                      <a:rPr lang="en-US" sz="2600" b="0" i="1" smtClean="0">
                        <a:latin typeface="Cambria Math" panose="02040503050406030204" pitchFamily="18" charset="0"/>
                      </a:rPr>
                      <m:t>∈</m:t>
                    </m:r>
                    <m:sSubSup>
                      <m:sSubSupPr>
                        <m:ctrlPr>
                          <a:rPr lang="en-US" sz="2600" b="0" i="1" smtClean="0">
                            <a:latin typeface="Cambria Math" panose="02040503050406030204" pitchFamily="18" charset="0"/>
                          </a:rPr>
                        </m:ctrlPr>
                      </m:sSubSupPr>
                      <m:e>
                        <m:r>
                          <a:rPr lang="en-US" sz="2600" b="0" i="1" smtClean="0">
                            <a:latin typeface="Cambria Math" panose="02040503050406030204" pitchFamily="18" charset="0"/>
                          </a:rPr>
                          <m:t>𝔽</m:t>
                        </m:r>
                      </m:e>
                      <m:sub>
                        <m:r>
                          <a:rPr lang="en-US" sz="2600" b="0" i="1" smtClean="0">
                            <a:latin typeface="Cambria Math" panose="02040503050406030204" pitchFamily="18" charset="0"/>
                          </a:rPr>
                          <m:t>2</m:t>
                        </m:r>
                      </m:sub>
                      <m:sup>
                        <m:r>
                          <a:rPr lang="en-US" sz="2600" b="0" i="1" smtClean="0">
                            <a:latin typeface="Cambria Math" panose="02040503050406030204" pitchFamily="18" charset="0"/>
                          </a:rPr>
                          <m:t>𝑛</m:t>
                        </m:r>
                        <m:r>
                          <a:rPr lang="en-US" sz="2600" b="0" i="1" smtClean="0">
                            <a:latin typeface="Cambria Math" panose="02040503050406030204" pitchFamily="18" charset="0"/>
                          </a:rPr>
                          <m:t>×</m:t>
                        </m:r>
                        <m:r>
                          <a:rPr lang="en-US" sz="2600" b="0" i="1" smtClean="0">
                            <a:latin typeface="Cambria Math" panose="02040503050406030204" pitchFamily="18" charset="0"/>
                          </a:rPr>
                          <m:t>𝑛</m:t>
                        </m:r>
                      </m:sup>
                    </m:sSubSup>
                  </m:oMath>
                </a14:m>
                <a:r>
                  <a:rPr lang="en-US" sz="2600" dirty="0"/>
                  <a:t> on </a:t>
                </a:r>
                <a14:m>
                  <m:oMath xmlns:m="http://schemas.openxmlformats.org/officeDocument/2006/math">
                    <m:r>
                      <a:rPr lang="en-US" sz="2600" i="1">
                        <a:latin typeface="Cambria Math" panose="02040503050406030204" pitchFamily="18" charset="0"/>
                      </a:rPr>
                      <m:t>𝑛</m:t>
                    </m:r>
                  </m:oMath>
                </a14:m>
                <a:r>
                  <a:rPr lang="en-US" sz="2600" dirty="0"/>
                  <a:t> bits. </a:t>
                </a:r>
              </a:p>
            </p:txBody>
          </p:sp>
        </mc:Choice>
        <mc:Fallback xmlns="">
          <p:sp>
            <p:nvSpPr>
              <p:cNvPr id="4" name="TextBox 3">
                <a:extLst>
                  <a:ext uri="{FF2B5EF4-FFF2-40B4-BE49-F238E27FC236}">
                    <a16:creationId xmlns:a16="http://schemas.microsoft.com/office/drawing/2014/main" id="{7D3D9E93-E90D-0412-055C-20FB81608F2D}"/>
                  </a:ext>
                </a:extLst>
              </p:cNvPr>
              <p:cNvSpPr txBox="1">
                <a:spLocks noRot="1" noChangeAspect="1" noMove="1" noResize="1" noEditPoints="1" noAdjustHandles="1" noChangeArrowheads="1" noChangeShapeType="1" noTextEdit="1"/>
              </p:cNvSpPr>
              <p:nvPr/>
            </p:nvSpPr>
            <p:spPr>
              <a:xfrm>
                <a:off x="2320766" y="2685640"/>
                <a:ext cx="8767482" cy="492443"/>
              </a:xfrm>
              <a:prstGeom prst="rect">
                <a:avLst/>
              </a:prstGeom>
              <a:blipFill>
                <a:blip r:embed="rId4"/>
                <a:stretch>
                  <a:fillRect l="-1156" t="-10000" b="-27500"/>
                </a:stretch>
              </a:blipFill>
            </p:spPr>
            <p:txBody>
              <a:bodyPr/>
              <a:lstStyle/>
              <a:p>
                <a:r>
                  <a:rPr lang="en-US">
                    <a:noFill/>
                  </a:rPr>
                  <a:t> </a:t>
                </a:r>
              </a:p>
            </p:txBody>
          </p:sp>
        </mc:Fallback>
      </mc:AlternateContent>
      <p:sp>
        <p:nvSpPr>
          <p:cNvPr id="4300" name="repair-claim"/>
          <p:cNvSpPr>
            <a:spLocks noGrp="1"/>
          </p:cNvSpPr>
          <p:nvPr/>
        </p:nvSpPr>
        <p:spPr>
          <a:xfrm>
            <a:off x="914400" y="1819275"/>
            <a:ext cx="10477500" cy="781050"/>
          </a:xfrm>
          <a:prstGeom prst="rect">
            <a:avLst/>
          </a:prstGeom>
          <a:noFill/>
          <a:ln w="0">
            <a:noFill/>
          </a:ln>
        </p:spPr>
        <p:txBody>
          <a:bodyPr wrap="none" lIns="0" tIns="0" rIns="0" bIns="0" anchor="t">
            <a:noAutofit/>
          </a:bodyPr>
          <a:lstStyle/>
          <a:p>
            <a:pPr algn="l">
              <a:defRPr sz="2550" b="0">
                <a:solidFill>
                  <a:srgbClr val="000000"/>
                </a:solidFill>
                <a:latin typeface="Calibri"/>
                <a:ea typeface="Calibri"/>
                <a:cs typeface="Calibri"/>
              </a:defRPr>
            </a:pPr>
            <a:r>
              <a:rPr sz="2550" b="0">
                <a:solidFill>
                  <a:srgbClr val="000000"/>
                </a:solidFill>
                <a:latin typeface="Calibri"/>
                <a:ea typeface="Calibri"/>
                <a:cs typeface="Calibri"/>
              </a:rPr>
              <a:t>Every n-qubit CNOT circuit has an O(1)-depth implementation</a:t>
            </a:r>
          </a:p>
          <a:p>
            <a:pPr algn="l">
              <a:defRPr sz="2550" b="0">
                <a:solidFill>
                  <a:srgbClr val="000000"/>
                </a:solidFill>
                <a:latin typeface="Calibri"/>
                <a:ea typeface="Calibri"/>
                <a:cs typeface="Calibri"/>
              </a:defRPr>
            </a:pPr>
            <a:r>
              <a:rPr sz="2550" b="0">
                <a:solidFill>
                  <a:srgbClr val="000000"/>
                </a:solidFill>
                <a:latin typeface="Calibri"/>
                <a:ea typeface="Calibri"/>
                <a:cs typeface="Calibri"/>
              </a:rPr>
              <a:t>with Fanout and O(n²) ancillas.</a:t>
            </a:r>
          </a:p>
        </p:txBody>
      </p:sp>
      <p:sp>
        <p:nvSpPr>
          <p:cNvPr id="4301" name="repair-heading"/>
          <p:cNvSpPr>
            <a:spLocks noGrp="1"/>
          </p:cNvSpPr>
          <p:nvPr/>
        </p:nvSpPr>
        <p:spPr>
          <a:xfrm>
            <a:off x="914400" y="3352800"/>
            <a:ext cx="10382250" cy="390525"/>
          </a:xfrm>
          <a:prstGeom prst="rect">
            <a:avLst/>
          </a:prstGeom>
          <a:noFill/>
          <a:ln w="0">
            <a:noFill/>
          </a:ln>
        </p:spPr>
        <p:txBody>
          <a:bodyPr wrap="none" lIns="0" tIns="0" rIns="0" bIns="0" anchor="t">
            <a:noAutofit/>
          </a:bodyPr>
          <a:lstStyle/>
          <a:p>
            <a:pPr algn="l">
              <a:defRPr sz="2400" b="1">
                <a:solidFill>
                  <a:srgbClr val="000000"/>
                </a:solidFill>
                <a:latin typeface="Calibri"/>
                <a:ea typeface="Calibri"/>
                <a:cs typeface="Calibri"/>
              </a:defRPr>
            </a:pPr>
            <a:r>
              <a:rPr sz="2400" b="1">
                <a:solidFill>
                  <a:srgbClr val="000000"/>
                </a:solidFill>
                <a:latin typeface="Calibri"/>
                <a:ea typeface="Calibri"/>
                <a:cs typeface="Calibri"/>
              </a:rPr>
              <a:t>Parallel matrix multiplication</a:t>
            </a:r>
          </a:p>
        </p:txBody>
      </p:sp>
      <p:sp>
        <p:nvSpPr>
          <p:cNvPr id="4302" name="repair-copy"/>
          <p:cNvSpPr>
            <a:spLocks noGrp="1"/>
          </p:cNvSpPr>
          <p:nvPr/>
        </p:nvSpPr>
        <p:spPr>
          <a:xfrm>
            <a:off x="1123950" y="3933825"/>
            <a:ext cx="10096500" cy="400050"/>
          </a:xfrm>
          <a:prstGeom prst="rect">
            <a:avLst/>
          </a:prstGeom>
          <a:noFill/>
          <a:ln w="0">
            <a:noFill/>
          </a:ln>
        </p:spPr>
        <p:txBody>
          <a:bodyPr wrap="none" lIns="0" tIns="0" rIns="0" bIns="0" anchor="t">
            <a:noAutofit/>
          </a:bodyPr>
          <a:lstStyle/>
          <a:p>
            <a:pPr algn="l">
              <a:defRPr sz="2325" b="0">
                <a:solidFill>
                  <a:srgbClr val="000000"/>
                </a:solidFill>
                <a:latin typeface="Calibri"/>
                <a:ea typeface="Calibri"/>
                <a:cs typeface="Calibri"/>
              </a:defRPr>
            </a:pPr>
            <a:r>
              <a:rPr sz="2325" b="0">
                <a:solidFill>
                  <a:srgbClr val="000000"/>
                </a:solidFill>
                <a:latin typeface="Calibri"/>
                <a:ea typeface="Calibri"/>
                <a:cs typeface="Calibri"/>
              </a:rPr>
              <a:t>1.  Fan out inputs into separate workspaces.</a:t>
            </a:r>
          </a:p>
        </p:txBody>
      </p:sp>
      <p:sp>
        <p:nvSpPr>
          <p:cNvPr id="4303" name="repair-parity"/>
          <p:cNvSpPr>
            <a:spLocks noGrp="1"/>
          </p:cNvSpPr>
          <p:nvPr/>
        </p:nvSpPr>
        <p:spPr>
          <a:xfrm>
            <a:off x="1123950" y="4467225"/>
            <a:ext cx="10096500" cy="400050"/>
          </a:xfrm>
          <a:prstGeom prst="rect">
            <a:avLst/>
          </a:prstGeom>
          <a:noFill/>
          <a:ln w="0">
            <a:noFill/>
          </a:ln>
        </p:spPr>
        <p:txBody>
          <a:bodyPr wrap="none" lIns="0" tIns="0" rIns="0" bIns="0" anchor="t">
            <a:noAutofit/>
          </a:bodyPr>
          <a:lstStyle/>
          <a:p>
            <a:pPr algn="l">
              <a:defRPr sz="2325" b="0">
                <a:solidFill>
                  <a:srgbClr val="000000"/>
                </a:solidFill>
                <a:latin typeface="Calibri"/>
                <a:ea typeface="Calibri"/>
                <a:cs typeface="Calibri"/>
              </a:defRPr>
            </a:pPr>
            <a:r>
              <a:rPr sz="2325" b="0">
                <a:solidFill>
                  <a:srgbClr val="000000"/>
                </a:solidFill>
                <a:latin typeface="Calibri"/>
                <a:ea typeface="Calibri"/>
                <a:cs typeface="Calibri"/>
              </a:rPr>
              <a:t>2.  Compute all output parities in parallel.</a:t>
            </a:r>
          </a:p>
        </p:txBody>
      </p:sp>
      <p:sp>
        <p:nvSpPr>
          <p:cNvPr id="4304" name="repair-uncopy"/>
          <p:cNvSpPr>
            <a:spLocks noGrp="1"/>
          </p:cNvSpPr>
          <p:nvPr/>
        </p:nvSpPr>
        <p:spPr>
          <a:xfrm>
            <a:off x="1123950" y="5000625"/>
            <a:ext cx="10096500" cy="400050"/>
          </a:xfrm>
          <a:prstGeom prst="rect">
            <a:avLst/>
          </a:prstGeom>
          <a:noFill/>
          <a:ln w="0">
            <a:noFill/>
          </a:ln>
        </p:spPr>
        <p:txBody>
          <a:bodyPr wrap="none" lIns="0" tIns="0" rIns="0" bIns="0" anchor="t">
            <a:noAutofit/>
          </a:bodyPr>
          <a:lstStyle/>
          <a:p>
            <a:pPr algn="l">
              <a:defRPr sz="2325" b="0">
                <a:solidFill>
                  <a:srgbClr val="000000"/>
                </a:solidFill>
                <a:latin typeface="Calibri"/>
                <a:ea typeface="Calibri"/>
                <a:cs typeface="Calibri"/>
              </a:defRPr>
            </a:pPr>
            <a:r>
              <a:rPr sz="2325" b="0">
                <a:solidFill>
                  <a:srgbClr val="000000"/>
                </a:solidFill>
                <a:latin typeface="Calibri"/>
                <a:ea typeface="Calibri"/>
                <a:cs typeface="Calibri"/>
              </a:rPr>
              <a:t>3.  Uncompute the copies, restoring the workspace to zero.</a:t>
            </a:r>
          </a:p>
        </p:txBody>
      </p:sp>
      <p:sp>
        <p:nvSpPr>
          <p:cNvPr id="4305" name="repair-parity-identity"/>
          <p:cNvSpPr>
            <a:spLocks noGrp="1"/>
          </p:cNvSpPr>
          <p:nvPr/>
        </p:nvSpPr>
        <p:spPr>
          <a:xfrm>
            <a:off x="1123950" y="5638800"/>
            <a:ext cx="10096500" cy="342900"/>
          </a:xfrm>
          <a:prstGeom prst="rect">
            <a:avLst/>
          </a:prstGeom>
          <a:noFill/>
          <a:ln w="0">
            <a:noFill/>
          </a:ln>
        </p:spPr>
        <p:txBody>
          <a:bodyPr wrap="none" lIns="0" tIns="0" rIns="0" bIns="0" anchor="t">
            <a:noAutofit/>
          </a:bodyPr>
          <a:lstStyle/>
          <a:p>
            <a:pPr algn="l">
              <a:defRPr sz="2100" b="0">
                <a:solidFill>
                  <a:srgbClr val="4472C4"/>
                </a:solidFill>
                <a:latin typeface="Calibri"/>
                <a:ea typeface="Calibri"/>
                <a:cs typeface="Calibri"/>
              </a:defRPr>
            </a:pPr>
            <a:r>
              <a:rPr sz="2100" b="0" dirty="0">
                <a:solidFill>
                  <a:srgbClr val="4472C4"/>
                </a:solidFill>
                <a:latin typeface="Calibri"/>
                <a:ea typeface="Calibri"/>
                <a:cs typeface="Calibri"/>
              </a:rPr>
              <a:t>Parity is Fanout conjugated by </a:t>
            </a:r>
            <a:r>
              <a:rPr sz="2100" b="0" dirty="0" err="1">
                <a:solidFill>
                  <a:srgbClr val="4472C4"/>
                </a:solidFill>
                <a:latin typeface="Calibri"/>
                <a:ea typeface="Calibri"/>
                <a:cs typeface="Calibri"/>
              </a:rPr>
              <a:t>Hadamards</a:t>
            </a:r>
            <a:r>
              <a:rPr sz="2100" b="0" dirty="0">
                <a:solidFill>
                  <a:srgbClr val="4472C4"/>
                </a:solidFill>
                <a:latin typeface="Calibri"/>
                <a:ea typeface="Calibri"/>
                <a:cs typeface="Calibri"/>
              </a:rPr>
              <a:t>.</a:t>
            </a:r>
          </a:p>
        </p:txBody>
      </p:sp>
    </p:spTree>
    <p:extLst>
      <p:ext uri="{BB962C8B-B14F-4D97-AF65-F5344CB8AC3E}">
        <p14:creationId xmlns:p14="http://schemas.microsoft.com/office/powerpoint/2010/main" val="20158974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05807-3CDA-C837-23C0-B9DC4E0062A8}"/>
            </a:ext>
          </a:extLst>
        </p:cNvPr>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C5FCD491-7D27-5F6F-2191-C86ECF017059}"/>
              </a:ext>
            </a:extLst>
          </p:cNvPr>
          <p:cNvCxnSpPr>
            <a:cxnSpLocks/>
          </p:cNvCxnSpPr>
          <p:nvPr/>
        </p:nvCxnSpPr>
        <p:spPr>
          <a:xfrm>
            <a:off x="4060886" y="3946343"/>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0C91BF5-F681-1F55-7FE6-97545F0D001A}"/>
              </a:ext>
            </a:extLst>
          </p:cNvPr>
          <p:cNvSpPr>
            <a:spLocks noGrp="1"/>
          </p:cNvSpPr>
          <p:nvPr>
            <p:ph type="title"/>
          </p:nvPr>
        </p:nvSpPr>
        <p:spPr/>
        <p:txBody>
          <a:bodyPr>
            <a:normAutofit/>
          </a:bodyPr>
          <a:lstStyle/>
          <a:p>
            <a:r>
              <a:rPr lang="en-US" sz="4000" b="1" dirty="0"/>
              <a:t>Example</a:t>
            </a:r>
            <a:r>
              <a:rPr lang="en-US" sz="4000" dirty="0"/>
              <a:t>: preparing stabilizer states with Fanout</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649D39BD-D230-D502-72F0-479BCF67FB12}"/>
                  </a:ext>
                </a:extLst>
              </p:cNvPr>
              <p:cNvSpPr txBox="1"/>
              <p:nvPr/>
            </p:nvSpPr>
            <p:spPr>
              <a:xfrm>
                <a:off x="2320766" y="2685640"/>
                <a:ext cx="8767482" cy="492443"/>
              </a:xfrm>
              <a:prstGeom prst="rect">
                <a:avLst/>
              </a:prstGeom>
              <a:noFill/>
            </p:spPr>
            <p:txBody>
              <a:bodyPr wrap="square" rtlCol="0">
                <a:spAutoFit/>
              </a:bodyPr>
              <a:lstStyle/>
              <a:p>
                <a:r>
                  <a:rPr lang="en-US" sz="2600" dirty="0"/>
                  <a:t>CNOT circuit </a:t>
                </a:r>
                <a14:m>
                  <m:oMath xmlns:m="http://schemas.openxmlformats.org/officeDocument/2006/math">
                    <m:r>
                      <a:rPr lang="en-US" sz="2600" b="0" i="1" smtClean="0">
                        <a:latin typeface="Cambria Math" panose="02040503050406030204" pitchFamily="18" charset="0"/>
                      </a:rPr>
                      <m:t>≡</m:t>
                    </m:r>
                    <m:r>
                      <a:rPr lang="en-US" sz="2600" i="1">
                        <a:latin typeface="Cambria Math" panose="02040503050406030204" pitchFamily="18" charset="0"/>
                      </a:rPr>
                      <m:t> </m:t>
                    </m:r>
                  </m:oMath>
                </a14:m>
                <a:r>
                  <a:rPr lang="en-US" sz="2600" dirty="0"/>
                  <a:t>invertible matrix </a:t>
                </a:r>
                <a14:m>
                  <m:oMath xmlns:m="http://schemas.openxmlformats.org/officeDocument/2006/math">
                    <m:r>
                      <a:rPr lang="en-US" sz="2600" b="0" i="1" smtClean="0">
                        <a:latin typeface="Cambria Math" panose="02040503050406030204" pitchFamily="18" charset="0"/>
                      </a:rPr>
                      <m:t>𝑀</m:t>
                    </m:r>
                    <m:r>
                      <a:rPr lang="en-US" sz="2600" b="0" i="1" smtClean="0">
                        <a:latin typeface="Cambria Math" panose="02040503050406030204" pitchFamily="18" charset="0"/>
                      </a:rPr>
                      <m:t>∈</m:t>
                    </m:r>
                    <m:sSubSup>
                      <m:sSubSupPr>
                        <m:ctrlPr>
                          <a:rPr lang="en-US" sz="2600" b="0" i="1" smtClean="0">
                            <a:latin typeface="Cambria Math" panose="02040503050406030204" pitchFamily="18" charset="0"/>
                          </a:rPr>
                        </m:ctrlPr>
                      </m:sSubSupPr>
                      <m:e>
                        <m:r>
                          <a:rPr lang="en-US" sz="2600" b="0" i="1" smtClean="0">
                            <a:latin typeface="Cambria Math" panose="02040503050406030204" pitchFamily="18" charset="0"/>
                          </a:rPr>
                          <m:t>𝔽</m:t>
                        </m:r>
                      </m:e>
                      <m:sub>
                        <m:r>
                          <a:rPr lang="en-US" sz="2600" b="0" i="1" smtClean="0">
                            <a:latin typeface="Cambria Math" panose="02040503050406030204" pitchFamily="18" charset="0"/>
                          </a:rPr>
                          <m:t>2</m:t>
                        </m:r>
                      </m:sub>
                      <m:sup>
                        <m:r>
                          <a:rPr lang="en-US" sz="2600" b="0" i="1" smtClean="0">
                            <a:latin typeface="Cambria Math" panose="02040503050406030204" pitchFamily="18" charset="0"/>
                          </a:rPr>
                          <m:t>𝑛</m:t>
                        </m:r>
                        <m:r>
                          <a:rPr lang="en-US" sz="2600" b="0" i="1" smtClean="0">
                            <a:latin typeface="Cambria Math" panose="02040503050406030204" pitchFamily="18" charset="0"/>
                          </a:rPr>
                          <m:t>×</m:t>
                        </m:r>
                        <m:r>
                          <a:rPr lang="en-US" sz="2600" b="0" i="1" smtClean="0">
                            <a:latin typeface="Cambria Math" panose="02040503050406030204" pitchFamily="18" charset="0"/>
                          </a:rPr>
                          <m:t>𝑛</m:t>
                        </m:r>
                      </m:sup>
                    </m:sSubSup>
                  </m:oMath>
                </a14:m>
                <a:r>
                  <a:rPr lang="en-US" sz="2600" dirty="0"/>
                  <a:t> on </a:t>
                </a:r>
                <a14:m>
                  <m:oMath xmlns:m="http://schemas.openxmlformats.org/officeDocument/2006/math">
                    <m:r>
                      <a:rPr lang="en-US" sz="2600" i="1">
                        <a:latin typeface="Cambria Math" panose="02040503050406030204" pitchFamily="18" charset="0"/>
                      </a:rPr>
                      <m:t>𝑛</m:t>
                    </m:r>
                  </m:oMath>
                </a14:m>
                <a:r>
                  <a:rPr lang="en-US" sz="2600" dirty="0"/>
                  <a:t> bits. </a:t>
                </a:r>
              </a:p>
            </p:txBody>
          </p:sp>
        </mc:Choice>
        <mc:Fallback xmlns="">
          <p:sp>
            <p:nvSpPr>
              <p:cNvPr id="4" name="TextBox 3">
                <a:extLst>
                  <a:ext uri="{FF2B5EF4-FFF2-40B4-BE49-F238E27FC236}">
                    <a16:creationId xmlns:a16="http://schemas.microsoft.com/office/drawing/2014/main" id="{649D39BD-D230-D502-72F0-479BCF67FB12}"/>
                  </a:ext>
                </a:extLst>
              </p:cNvPr>
              <p:cNvSpPr txBox="1">
                <a:spLocks noRot="1" noChangeAspect="1" noMove="1" noResize="1" noEditPoints="1" noAdjustHandles="1" noChangeArrowheads="1" noChangeShapeType="1" noTextEdit="1"/>
              </p:cNvSpPr>
              <p:nvPr/>
            </p:nvSpPr>
            <p:spPr>
              <a:xfrm>
                <a:off x="2320766" y="2685640"/>
                <a:ext cx="8767482" cy="492443"/>
              </a:xfrm>
              <a:prstGeom prst="rect">
                <a:avLst/>
              </a:prstGeom>
              <a:blipFill>
                <a:blip r:embed="rId4"/>
                <a:stretch>
                  <a:fillRect l="-1156" t="-10000" b="-27500"/>
                </a:stretch>
              </a:blipFill>
            </p:spPr>
            <p:txBody>
              <a:bodyPr/>
              <a:lstStyle/>
              <a:p>
                <a:r>
                  <a:rPr lang="en-US">
                    <a:noFill/>
                  </a:rPr>
                  <a:t> </a:t>
                </a:r>
              </a:p>
            </p:txBody>
          </p:sp>
        </mc:Fallback>
      </mc:AlternateContent>
      <p:cxnSp>
        <p:nvCxnSpPr>
          <p:cNvPr id="6" name="Straight Connector 5">
            <a:extLst>
              <a:ext uri="{FF2B5EF4-FFF2-40B4-BE49-F238E27FC236}">
                <a16:creationId xmlns:a16="http://schemas.microsoft.com/office/drawing/2014/main" id="{6055B055-1D08-7B79-41C0-A48AD137B130}"/>
              </a:ext>
            </a:extLst>
          </p:cNvPr>
          <p:cNvCxnSpPr>
            <a:cxnSpLocks/>
          </p:cNvCxnSpPr>
          <p:nvPr/>
        </p:nvCxnSpPr>
        <p:spPr>
          <a:xfrm>
            <a:off x="4060886" y="5339494"/>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A062773-C417-5709-3DFF-0BE9D9D12585}"/>
              </a:ext>
            </a:extLst>
          </p:cNvPr>
          <p:cNvCxnSpPr>
            <a:cxnSpLocks/>
          </p:cNvCxnSpPr>
          <p:nvPr/>
        </p:nvCxnSpPr>
        <p:spPr>
          <a:xfrm>
            <a:off x="4060886" y="5601497"/>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0A3AC4F-EB32-6EDF-AA48-B9E175E443CA}"/>
              </a:ext>
            </a:extLst>
          </p:cNvPr>
          <p:cNvCxnSpPr>
            <a:cxnSpLocks/>
          </p:cNvCxnSpPr>
          <p:nvPr/>
        </p:nvCxnSpPr>
        <p:spPr>
          <a:xfrm>
            <a:off x="4060886" y="5913604"/>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0756B2C-A31D-7627-FF73-46C5BC810784}"/>
              </a:ext>
            </a:extLst>
          </p:cNvPr>
          <p:cNvCxnSpPr>
            <a:cxnSpLocks/>
          </p:cNvCxnSpPr>
          <p:nvPr/>
        </p:nvCxnSpPr>
        <p:spPr>
          <a:xfrm>
            <a:off x="4060886" y="6233385"/>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8407FD00-7073-BFD9-79ED-98F76287026A}"/>
                  </a:ext>
                </a:extLst>
              </p:cNvPr>
              <p:cNvSpPr txBox="1"/>
              <p:nvPr/>
            </p:nvSpPr>
            <p:spPr>
              <a:xfrm>
                <a:off x="3574273" y="5120138"/>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|0⟩</m:t>
                      </m:r>
                    </m:oMath>
                  </m:oMathPara>
                </a14:m>
                <a:endParaRPr lang="en-US" dirty="0"/>
              </a:p>
            </p:txBody>
          </p:sp>
        </mc:Choice>
        <mc:Fallback xmlns="">
          <p:sp>
            <p:nvSpPr>
              <p:cNvPr id="12" name="TextBox 11">
                <a:extLst>
                  <a:ext uri="{FF2B5EF4-FFF2-40B4-BE49-F238E27FC236}">
                    <a16:creationId xmlns:a16="http://schemas.microsoft.com/office/drawing/2014/main" id="{8407FD00-7073-BFD9-79ED-98F76287026A}"/>
                  </a:ext>
                </a:extLst>
              </p:cNvPr>
              <p:cNvSpPr txBox="1">
                <a:spLocks noRot="1" noChangeAspect="1" noMove="1" noResize="1" noEditPoints="1" noAdjustHandles="1" noChangeArrowheads="1" noChangeShapeType="1" noTextEdit="1"/>
              </p:cNvSpPr>
              <p:nvPr/>
            </p:nvSpPr>
            <p:spPr>
              <a:xfrm>
                <a:off x="3574273" y="5120138"/>
                <a:ext cx="424779" cy="369332"/>
              </a:xfrm>
              <a:prstGeom prst="rect">
                <a:avLst/>
              </a:prstGeom>
              <a:blipFill>
                <a:blip r:embed="rId5"/>
                <a:stretch>
                  <a:fillRect l="-5882" r="-14706"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8D4ECC88-29F2-19D1-B957-579C79ADAC18}"/>
                  </a:ext>
                </a:extLst>
              </p:cNvPr>
              <p:cNvSpPr txBox="1"/>
              <p:nvPr/>
            </p:nvSpPr>
            <p:spPr>
              <a:xfrm>
                <a:off x="3574273" y="5427514"/>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|0⟩</m:t>
                      </m:r>
                    </m:oMath>
                  </m:oMathPara>
                </a14:m>
                <a:endParaRPr lang="en-US" dirty="0"/>
              </a:p>
            </p:txBody>
          </p:sp>
        </mc:Choice>
        <mc:Fallback xmlns="">
          <p:sp>
            <p:nvSpPr>
              <p:cNvPr id="13" name="TextBox 12">
                <a:extLst>
                  <a:ext uri="{FF2B5EF4-FFF2-40B4-BE49-F238E27FC236}">
                    <a16:creationId xmlns:a16="http://schemas.microsoft.com/office/drawing/2014/main" id="{8D4ECC88-29F2-19D1-B957-579C79ADAC18}"/>
                  </a:ext>
                </a:extLst>
              </p:cNvPr>
              <p:cNvSpPr txBox="1">
                <a:spLocks noRot="1" noChangeAspect="1" noMove="1" noResize="1" noEditPoints="1" noAdjustHandles="1" noChangeArrowheads="1" noChangeShapeType="1" noTextEdit="1"/>
              </p:cNvSpPr>
              <p:nvPr/>
            </p:nvSpPr>
            <p:spPr>
              <a:xfrm>
                <a:off x="3574273" y="5427514"/>
                <a:ext cx="424779" cy="369332"/>
              </a:xfrm>
              <a:prstGeom prst="rect">
                <a:avLst/>
              </a:prstGeom>
              <a:blipFill>
                <a:blip r:embed="rId6"/>
                <a:stretch>
                  <a:fillRect l="-5882" r="-14706"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226590C8-04CC-6D90-C4BB-A28460F56D54}"/>
                  </a:ext>
                </a:extLst>
              </p:cNvPr>
              <p:cNvSpPr txBox="1"/>
              <p:nvPr/>
            </p:nvSpPr>
            <p:spPr>
              <a:xfrm>
                <a:off x="3574273" y="5716776"/>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|0⟩</m:t>
                      </m:r>
                    </m:oMath>
                  </m:oMathPara>
                </a14:m>
                <a:endParaRPr lang="en-US" dirty="0"/>
              </a:p>
            </p:txBody>
          </p:sp>
        </mc:Choice>
        <mc:Fallback xmlns="">
          <p:sp>
            <p:nvSpPr>
              <p:cNvPr id="14" name="TextBox 13">
                <a:extLst>
                  <a:ext uri="{FF2B5EF4-FFF2-40B4-BE49-F238E27FC236}">
                    <a16:creationId xmlns:a16="http://schemas.microsoft.com/office/drawing/2014/main" id="{226590C8-04CC-6D90-C4BB-A28460F56D54}"/>
                  </a:ext>
                </a:extLst>
              </p:cNvPr>
              <p:cNvSpPr txBox="1">
                <a:spLocks noRot="1" noChangeAspect="1" noMove="1" noResize="1" noEditPoints="1" noAdjustHandles="1" noChangeArrowheads="1" noChangeShapeType="1" noTextEdit="1"/>
              </p:cNvSpPr>
              <p:nvPr/>
            </p:nvSpPr>
            <p:spPr>
              <a:xfrm>
                <a:off x="3574273" y="5716776"/>
                <a:ext cx="424779" cy="369332"/>
              </a:xfrm>
              <a:prstGeom prst="rect">
                <a:avLst/>
              </a:prstGeom>
              <a:blipFill>
                <a:blip r:embed="rId5"/>
                <a:stretch>
                  <a:fillRect l="-5882" r="-14706"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05C2E49E-7E6C-BF27-4379-7CB0752F9DD6}"/>
                  </a:ext>
                </a:extLst>
              </p:cNvPr>
              <p:cNvSpPr txBox="1"/>
              <p:nvPr/>
            </p:nvSpPr>
            <p:spPr>
              <a:xfrm>
                <a:off x="3574273" y="6024152"/>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|0⟩</m:t>
                      </m:r>
                    </m:oMath>
                  </m:oMathPara>
                </a14:m>
                <a:endParaRPr lang="en-US" dirty="0"/>
              </a:p>
            </p:txBody>
          </p:sp>
        </mc:Choice>
        <mc:Fallback xmlns="">
          <p:sp>
            <p:nvSpPr>
              <p:cNvPr id="16" name="TextBox 15">
                <a:extLst>
                  <a:ext uri="{FF2B5EF4-FFF2-40B4-BE49-F238E27FC236}">
                    <a16:creationId xmlns:a16="http://schemas.microsoft.com/office/drawing/2014/main" id="{05C2E49E-7E6C-BF27-4379-7CB0752F9DD6}"/>
                  </a:ext>
                </a:extLst>
              </p:cNvPr>
              <p:cNvSpPr txBox="1">
                <a:spLocks noRot="1" noChangeAspect="1" noMove="1" noResize="1" noEditPoints="1" noAdjustHandles="1" noChangeArrowheads="1" noChangeShapeType="1" noTextEdit="1"/>
              </p:cNvSpPr>
              <p:nvPr/>
            </p:nvSpPr>
            <p:spPr>
              <a:xfrm>
                <a:off x="3574273" y="6024152"/>
                <a:ext cx="424779" cy="369332"/>
              </a:xfrm>
              <a:prstGeom prst="rect">
                <a:avLst/>
              </a:prstGeom>
              <a:blipFill>
                <a:blip r:embed="rId6"/>
                <a:stretch>
                  <a:fillRect l="-5882" r="-14706" b="-13333"/>
                </a:stretch>
              </a:blipFill>
            </p:spPr>
            <p:txBody>
              <a:bodyPr/>
              <a:lstStyle/>
              <a:p>
                <a:r>
                  <a:rPr lang="en-US">
                    <a:noFill/>
                  </a:rPr>
                  <a:t> </a:t>
                </a:r>
              </a:p>
            </p:txBody>
          </p:sp>
        </mc:Fallback>
      </mc:AlternateContent>
      <p:cxnSp>
        <p:nvCxnSpPr>
          <p:cNvPr id="26" name="Straight Connector 25">
            <a:extLst>
              <a:ext uri="{FF2B5EF4-FFF2-40B4-BE49-F238E27FC236}">
                <a16:creationId xmlns:a16="http://schemas.microsoft.com/office/drawing/2014/main" id="{B32A2765-EA22-CD15-5BC2-BD03848AC2C9}"/>
              </a:ext>
            </a:extLst>
          </p:cNvPr>
          <p:cNvCxnSpPr>
            <a:cxnSpLocks/>
          </p:cNvCxnSpPr>
          <p:nvPr/>
        </p:nvCxnSpPr>
        <p:spPr>
          <a:xfrm>
            <a:off x="4060886" y="4208346"/>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C29E567-CFAE-CC25-5186-4E6417FCD997}"/>
              </a:ext>
            </a:extLst>
          </p:cNvPr>
          <p:cNvCxnSpPr>
            <a:cxnSpLocks/>
          </p:cNvCxnSpPr>
          <p:nvPr/>
        </p:nvCxnSpPr>
        <p:spPr>
          <a:xfrm>
            <a:off x="4060886" y="4520453"/>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7B0A908-DCDB-AEB9-8315-777AF808CA97}"/>
              </a:ext>
            </a:extLst>
          </p:cNvPr>
          <p:cNvCxnSpPr>
            <a:cxnSpLocks/>
          </p:cNvCxnSpPr>
          <p:nvPr/>
        </p:nvCxnSpPr>
        <p:spPr>
          <a:xfrm>
            <a:off x="4060886" y="4840234"/>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3D2D656A-99BD-53DF-1ABB-021AE1635E97}"/>
                  </a:ext>
                </a:extLst>
              </p:cNvPr>
              <p:cNvSpPr txBox="1"/>
              <p:nvPr/>
            </p:nvSpPr>
            <p:spPr>
              <a:xfrm>
                <a:off x="3574273" y="3726987"/>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oMath>
                  </m:oMathPara>
                </a14:m>
                <a:endParaRPr lang="en-US" dirty="0"/>
              </a:p>
            </p:txBody>
          </p:sp>
        </mc:Choice>
        <mc:Fallback xmlns="">
          <p:sp>
            <p:nvSpPr>
              <p:cNvPr id="29" name="TextBox 28">
                <a:extLst>
                  <a:ext uri="{FF2B5EF4-FFF2-40B4-BE49-F238E27FC236}">
                    <a16:creationId xmlns:a16="http://schemas.microsoft.com/office/drawing/2014/main" id="{3D2D656A-99BD-53DF-1ABB-021AE1635E97}"/>
                  </a:ext>
                </a:extLst>
              </p:cNvPr>
              <p:cNvSpPr txBox="1">
                <a:spLocks noRot="1" noChangeAspect="1" noMove="1" noResize="1" noEditPoints="1" noAdjustHandles="1" noChangeArrowheads="1" noChangeShapeType="1" noTextEdit="1"/>
              </p:cNvSpPr>
              <p:nvPr/>
            </p:nvSpPr>
            <p:spPr>
              <a:xfrm>
                <a:off x="3574273" y="3726987"/>
                <a:ext cx="424779" cy="369332"/>
              </a:xfrm>
              <a:prstGeom prst="rect">
                <a:avLst/>
              </a:prstGeom>
              <a:blipFill>
                <a:blip r:embed="rId7"/>
                <a:stretch>
                  <a:fillRect l="-5882" r="-35294"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D07FA43F-5C1D-9675-7611-8CB0A111CF26}"/>
                  </a:ext>
                </a:extLst>
              </p:cNvPr>
              <p:cNvSpPr txBox="1"/>
              <p:nvPr/>
            </p:nvSpPr>
            <p:spPr>
              <a:xfrm>
                <a:off x="3574273" y="4034363"/>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oMath>
                  </m:oMathPara>
                </a14:m>
                <a:endParaRPr lang="en-US" dirty="0"/>
              </a:p>
            </p:txBody>
          </p:sp>
        </mc:Choice>
        <mc:Fallback xmlns="">
          <p:sp>
            <p:nvSpPr>
              <p:cNvPr id="30" name="TextBox 29">
                <a:extLst>
                  <a:ext uri="{FF2B5EF4-FFF2-40B4-BE49-F238E27FC236}">
                    <a16:creationId xmlns:a16="http://schemas.microsoft.com/office/drawing/2014/main" id="{D07FA43F-5C1D-9675-7611-8CB0A111CF26}"/>
                  </a:ext>
                </a:extLst>
              </p:cNvPr>
              <p:cNvSpPr txBox="1">
                <a:spLocks noRot="1" noChangeAspect="1" noMove="1" noResize="1" noEditPoints="1" noAdjustHandles="1" noChangeArrowheads="1" noChangeShapeType="1" noTextEdit="1"/>
              </p:cNvSpPr>
              <p:nvPr/>
            </p:nvSpPr>
            <p:spPr>
              <a:xfrm>
                <a:off x="3574273" y="4034363"/>
                <a:ext cx="424779" cy="369332"/>
              </a:xfrm>
              <a:prstGeom prst="rect">
                <a:avLst/>
              </a:prstGeom>
              <a:blipFill>
                <a:blip r:embed="rId8"/>
                <a:stretch>
                  <a:fillRect l="-5882" r="-38235"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1A099164-E7F6-7AC4-BC86-C81D30A0FBD5}"/>
                  </a:ext>
                </a:extLst>
              </p:cNvPr>
              <p:cNvSpPr txBox="1"/>
              <p:nvPr/>
            </p:nvSpPr>
            <p:spPr>
              <a:xfrm>
                <a:off x="3574273" y="4323625"/>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r>
                        <a:rPr lang="en-US" b="0" i="1" smtClean="0">
                          <a:latin typeface="Cambria Math" panose="02040503050406030204" pitchFamily="18" charset="0"/>
                        </a:rPr>
                        <m:t>⟩</m:t>
                      </m:r>
                    </m:oMath>
                  </m:oMathPara>
                </a14:m>
                <a:endParaRPr lang="en-US" dirty="0"/>
              </a:p>
            </p:txBody>
          </p:sp>
        </mc:Choice>
        <mc:Fallback xmlns="">
          <p:sp>
            <p:nvSpPr>
              <p:cNvPr id="31" name="TextBox 30">
                <a:extLst>
                  <a:ext uri="{FF2B5EF4-FFF2-40B4-BE49-F238E27FC236}">
                    <a16:creationId xmlns:a16="http://schemas.microsoft.com/office/drawing/2014/main" id="{1A099164-E7F6-7AC4-BC86-C81D30A0FBD5}"/>
                  </a:ext>
                </a:extLst>
              </p:cNvPr>
              <p:cNvSpPr txBox="1">
                <a:spLocks noRot="1" noChangeAspect="1" noMove="1" noResize="1" noEditPoints="1" noAdjustHandles="1" noChangeArrowheads="1" noChangeShapeType="1" noTextEdit="1"/>
              </p:cNvSpPr>
              <p:nvPr/>
            </p:nvSpPr>
            <p:spPr>
              <a:xfrm>
                <a:off x="3574273" y="4323625"/>
                <a:ext cx="424779" cy="369332"/>
              </a:xfrm>
              <a:prstGeom prst="rect">
                <a:avLst/>
              </a:prstGeom>
              <a:blipFill>
                <a:blip r:embed="rId9"/>
                <a:stretch>
                  <a:fillRect l="-5882" r="-38235"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3F308942-5BC1-4A2D-13D0-A02FFE6E9AFF}"/>
                  </a:ext>
                </a:extLst>
              </p:cNvPr>
              <p:cNvSpPr txBox="1"/>
              <p:nvPr/>
            </p:nvSpPr>
            <p:spPr>
              <a:xfrm>
                <a:off x="3574273" y="4631001"/>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r>
                        <a:rPr lang="en-US" b="0" i="1" smtClean="0">
                          <a:latin typeface="Cambria Math" panose="02040503050406030204" pitchFamily="18" charset="0"/>
                        </a:rPr>
                        <m:t>⟩</m:t>
                      </m:r>
                    </m:oMath>
                  </m:oMathPara>
                </a14:m>
                <a:endParaRPr lang="en-US" dirty="0"/>
              </a:p>
            </p:txBody>
          </p:sp>
        </mc:Choice>
        <mc:Fallback xmlns="">
          <p:sp>
            <p:nvSpPr>
              <p:cNvPr id="32" name="TextBox 31">
                <a:extLst>
                  <a:ext uri="{FF2B5EF4-FFF2-40B4-BE49-F238E27FC236}">
                    <a16:creationId xmlns:a16="http://schemas.microsoft.com/office/drawing/2014/main" id="{3F308942-5BC1-4A2D-13D0-A02FFE6E9AFF}"/>
                  </a:ext>
                </a:extLst>
              </p:cNvPr>
              <p:cNvSpPr txBox="1">
                <a:spLocks noRot="1" noChangeAspect="1" noMove="1" noResize="1" noEditPoints="1" noAdjustHandles="1" noChangeArrowheads="1" noChangeShapeType="1" noTextEdit="1"/>
              </p:cNvSpPr>
              <p:nvPr/>
            </p:nvSpPr>
            <p:spPr>
              <a:xfrm>
                <a:off x="3574273" y="4631001"/>
                <a:ext cx="424779" cy="369332"/>
              </a:xfrm>
              <a:prstGeom prst="rect">
                <a:avLst/>
              </a:prstGeom>
              <a:blipFill>
                <a:blip r:embed="rId10"/>
                <a:stretch>
                  <a:fillRect l="-5882" r="-38235" b="-13333"/>
                </a:stretch>
              </a:blipFill>
            </p:spPr>
            <p:txBody>
              <a:bodyPr/>
              <a:lstStyle/>
              <a:p>
                <a:r>
                  <a:rPr lang="en-US">
                    <a:noFill/>
                  </a:rPr>
                  <a:t> </a:t>
                </a:r>
              </a:p>
            </p:txBody>
          </p:sp>
        </mc:Fallback>
      </mc:AlternateContent>
      <p:sp>
        <p:nvSpPr>
          <p:cNvPr id="46" name="Oval 45">
            <a:extLst>
              <a:ext uri="{FF2B5EF4-FFF2-40B4-BE49-F238E27FC236}">
                <a16:creationId xmlns:a16="http://schemas.microsoft.com/office/drawing/2014/main" id="{0C12BC5A-367E-4080-B144-967EFE9BFA29}"/>
              </a:ext>
            </a:extLst>
          </p:cNvPr>
          <p:cNvSpPr/>
          <p:nvPr/>
        </p:nvSpPr>
        <p:spPr>
          <a:xfrm>
            <a:off x="4184263" y="3863153"/>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BE61503F-13BD-0358-4449-D766170C0658}"/>
              </a:ext>
            </a:extLst>
          </p:cNvPr>
          <p:cNvCxnSpPr>
            <a:cxnSpLocks/>
            <a:endCxn id="50" idx="4"/>
          </p:cNvCxnSpPr>
          <p:nvPr/>
        </p:nvCxnSpPr>
        <p:spPr>
          <a:xfrm flipH="1">
            <a:off x="4242663" y="3958036"/>
            <a:ext cx="11401" cy="235943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9" name="Oval 48">
            <a:extLst>
              <a:ext uri="{FF2B5EF4-FFF2-40B4-BE49-F238E27FC236}">
                <a16:creationId xmlns:a16="http://schemas.microsoft.com/office/drawing/2014/main" id="{A0BBB766-02C8-8834-2C62-036C6663F77B}"/>
              </a:ext>
            </a:extLst>
          </p:cNvPr>
          <p:cNvSpPr/>
          <p:nvPr/>
        </p:nvSpPr>
        <p:spPr>
          <a:xfrm>
            <a:off x="4172861" y="5255032"/>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67C0FBD8-CDF6-E6F0-93A0-DCAECCBBB06F}"/>
              </a:ext>
            </a:extLst>
          </p:cNvPr>
          <p:cNvSpPr/>
          <p:nvPr/>
        </p:nvSpPr>
        <p:spPr>
          <a:xfrm>
            <a:off x="4172861" y="6148546"/>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A12CE92E-4102-F8F6-E477-FFBE70274F40}"/>
              </a:ext>
            </a:extLst>
          </p:cNvPr>
          <p:cNvSpPr/>
          <p:nvPr/>
        </p:nvSpPr>
        <p:spPr>
          <a:xfrm>
            <a:off x="4354638" y="4128818"/>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4A542C37-EE78-D429-801B-A8E2BA893EFB}"/>
              </a:ext>
            </a:extLst>
          </p:cNvPr>
          <p:cNvCxnSpPr>
            <a:cxnSpLocks/>
            <a:endCxn id="58" idx="4"/>
          </p:cNvCxnSpPr>
          <p:nvPr/>
        </p:nvCxnSpPr>
        <p:spPr>
          <a:xfrm flipH="1">
            <a:off x="4411311" y="4223701"/>
            <a:ext cx="13128" cy="209214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25AD9EA3-F02D-769C-F6F4-324ADAE6913E}"/>
              </a:ext>
            </a:extLst>
          </p:cNvPr>
          <p:cNvSpPr/>
          <p:nvPr/>
        </p:nvSpPr>
        <p:spPr>
          <a:xfrm>
            <a:off x="4584829" y="4437993"/>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Connector 54">
            <a:extLst>
              <a:ext uri="{FF2B5EF4-FFF2-40B4-BE49-F238E27FC236}">
                <a16:creationId xmlns:a16="http://schemas.microsoft.com/office/drawing/2014/main" id="{BA66FB07-F1FC-2F92-402E-413538393459}"/>
              </a:ext>
            </a:extLst>
          </p:cNvPr>
          <p:cNvCxnSpPr>
            <a:cxnSpLocks/>
          </p:cNvCxnSpPr>
          <p:nvPr/>
        </p:nvCxnSpPr>
        <p:spPr>
          <a:xfrm>
            <a:off x="4654630" y="4532876"/>
            <a:ext cx="0" cy="178296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8" name="Oval 57">
            <a:extLst>
              <a:ext uri="{FF2B5EF4-FFF2-40B4-BE49-F238E27FC236}">
                <a16:creationId xmlns:a16="http://schemas.microsoft.com/office/drawing/2014/main" id="{D86A02ED-E216-2CE3-15B0-20728AFD6F00}"/>
              </a:ext>
            </a:extLst>
          </p:cNvPr>
          <p:cNvSpPr/>
          <p:nvPr/>
        </p:nvSpPr>
        <p:spPr>
          <a:xfrm>
            <a:off x="4341509" y="6146922"/>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AE000845-6221-82AB-804F-AEDEB4396CAF}"/>
              </a:ext>
            </a:extLst>
          </p:cNvPr>
          <p:cNvSpPr/>
          <p:nvPr/>
        </p:nvSpPr>
        <p:spPr>
          <a:xfrm>
            <a:off x="4341508" y="5823040"/>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D9576792-2ACE-C9BC-56AB-9249696D5A76}"/>
              </a:ext>
            </a:extLst>
          </p:cNvPr>
          <p:cNvSpPr/>
          <p:nvPr/>
        </p:nvSpPr>
        <p:spPr>
          <a:xfrm>
            <a:off x="4341507" y="5516568"/>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BD70ABEB-A75B-4521-C22E-BF60A1B2D4F3}"/>
              </a:ext>
            </a:extLst>
          </p:cNvPr>
          <p:cNvSpPr/>
          <p:nvPr/>
        </p:nvSpPr>
        <p:spPr>
          <a:xfrm>
            <a:off x="4575664" y="5823040"/>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13F3415C-4199-3400-84FD-3E4B7403121C}"/>
              </a:ext>
            </a:extLst>
          </p:cNvPr>
          <p:cNvSpPr/>
          <p:nvPr/>
        </p:nvSpPr>
        <p:spPr>
          <a:xfrm>
            <a:off x="4784197" y="4745351"/>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65">
            <a:extLst>
              <a:ext uri="{FF2B5EF4-FFF2-40B4-BE49-F238E27FC236}">
                <a16:creationId xmlns:a16="http://schemas.microsoft.com/office/drawing/2014/main" id="{7346C71A-F613-ACFC-B713-D918D5C54C2F}"/>
              </a:ext>
            </a:extLst>
          </p:cNvPr>
          <p:cNvCxnSpPr>
            <a:cxnSpLocks/>
            <a:endCxn id="78" idx="4"/>
          </p:cNvCxnSpPr>
          <p:nvPr/>
        </p:nvCxnSpPr>
        <p:spPr>
          <a:xfrm flipH="1">
            <a:off x="4847452" y="4840234"/>
            <a:ext cx="6546" cy="84199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8" name="Oval 77">
            <a:extLst>
              <a:ext uri="{FF2B5EF4-FFF2-40B4-BE49-F238E27FC236}">
                <a16:creationId xmlns:a16="http://schemas.microsoft.com/office/drawing/2014/main" id="{B6307A37-A609-38B5-BBBD-7F8D2F2F3C19}"/>
              </a:ext>
            </a:extLst>
          </p:cNvPr>
          <p:cNvSpPr/>
          <p:nvPr/>
        </p:nvSpPr>
        <p:spPr>
          <a:xfrm>
            <a:off x="4777650" y="5513310"/>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1C49E9AE-E0C2-ED4A-8EF3-6539CCDD890F}"/>
              </a:ext>
            </a:extLst>
          </p:cNvPr>
          <p:cNvSpPr/>
          <p:nvPr/>
        </p:nvSpPr>
        <p:spPr>
          <a:xfrm>
            <a:off x="4777648" y="5253432"/>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6BF7EE6F-360A-BFD3-C55A-5D4C28AD623C}"/>
              </a:ext>
            </a:extLst>
          </p:cNvPr>
          <p:cNvSpPr/>
          <p:nvPr/>
        </p:nvSpPr>
        <p:spPr>
          <a:xfrm>
            <a:off x="4580731" y="6152994"/>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099" name="TextBox 4098">
                <a:extLst>
                  <a:ext uri="{FF2B5EF4-FFF2-40B4-BE49-F238E27FC236}">
                    <a16:creationId xmlns:a16="http://schemas.microsoft.com/office/drawing/2014/main" id="{39DDD44B-356D-0474-85AE-74D9A03C450A}"/>
                  </a:ext>
                </a:extLst>
              </p:cNvPr>
              <p:cNvSpPr txBox="1"/>
              <p:nvPr/>
            </p:nvSpPr>
            <p:spPr>
              <a:xfrm>
                <a:off x="3982031" y="3225631"/>
                <a:ext cx="884815" cy="584775"/>
              </a:xfrm>
              <a:prstGeom prst="rect">
                <a:avLst/>
              </a:prstGeom>
              <a:noFill/>
            </p:spPr>
            <p:txBody>
              <a:bodyPr wrap="square">
                <a:spAutoFit/>
              </a:bodyPr>
              <a:lstStyle/>
              <a:p>
                <a:pPr/>
                <a14:m>
                  <m:oMathPara xmlns:m="http://schemas.openxmlformats.org/officeDocument/2006/math">
                    <m:oMath>
                      <m:r>
                        <a:rPr lang="en-US" sz="3200" b="0" i="1" smtClean="0">
                          <a:latin typeface="Cambria Math" panose="02040503050406030204" pitchFamily="18" charset="0"/>
                        </a:rPr>
                        <m:t>𝑀</m:t>
                      </m:r>
                    </m:oMath>
                  </m:oMathPara>
                </a14:m>
                <a:endParaRPr lang="en-US" sz="3200" dirty="0"/>
              </a:p>
            </p:txBody>
          </p:sp>
        </mc:Choice>
        <mc:Fallback xmlns="">
          <p:sp>
            <p:nvSpPr>
              <p:cNvPr id="4099" name="TextBox 4098">
                <a:extLst>
                  <a:ext uri="{FF2B5EF4-FFF2-40B4-BE49-F238E27FC236}">
                    <a16:creationId xmlns:a16="http://schemas.microsoft.com/office/drawing/2014/main" id="{39DDD44B-356D-0474-85AE-74D9A03C450A}"/>
                  </a:ext>
                </a:extLst>
              </p:cNvPr>
              <p:cNvSpPr txBox="1">
                <a:spLocks noRot="1" noChangeAspect="1" noMove="1" noResize="1" noEditPoints="1" noAdjustHandles="1" noChangeArrowheads="1" noChangeShapeType="1" noTextEdit="1"/>
              </p:cNvSpPr>
              <p:nvPr/>
            </p:nvSpPr>
            <p:spPr>
              <a:xfrm>
                <a:off x="3982031" y="3225631"/>
                <a:ext cx="884815" cy="584775"/>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03" name="TextBox 4102">
                <a:extLst>
                  <a:ext uri="{FF2B5EF4-FFF2-40B4-BE49-F238E27FC236}">
                    <a16:creationId xmlns:a16="http://schemas.microsoft.com/office/drawing/2014/main" id="{47D82AAD-318E-602E-AF44-11EE41092B25}"/>
                  </a:ext>
                </a:extLst>
              </p:cNvPr>
              <p:cNvSpPr txBox="1"/>
              <p:nvPr/>
            </p:nvSpPr>
            <p:spPr>
              <a:xfrm>
                <a:off x="716772" y="4534948"/>
                <a:ext cx="2565952" cy="107805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𝑀</m:t>
                      </m:r>
                      <m:r>
                        <a:rPr lang="en-US" b="0" i="1" smtClean="0">
                          <a:latin typeface="Cambria Math" panose="02040503050406030204" pitchFamily="18" charset="0"/>
                        </a:rPr>
                        <m:t>=</m:t>
                      </m:r>
                      <m:d>
                        <m:dPr>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1</m:t>
                                      </m:r>
                                    </m:e>
                                    <m:e>
                                      <m:r>
                                        <a:rPr lang="en-US" b="0" i="1" smtClean="0">
                                          <a:latin typeface="Cambria Math" panose="02040503050406030204" pitchFamily="18" charset="0"/>
                                        </a:rPr>
                                        <m:t>0</m:t>
                                      </m:r>
                                    </m:e>
                                  </m:mr>
                                  <m:mr>
                                    <m:e>
                                      <m:r>
                                        <a:rPr lang="en-US" b="0" i="1" smtClean="0">
                                          <a:latin typeface="Cambria Math" panose="02040503050406030204" pitchFamily="18" charset="0"/>
                                        </a:rPr>
                                        <m:t>0</m:t>
                                      </m:r>
                                    </m:e>
                                    <m:e>
                                      <m:r>
                                        <a:rPr lang="en-US" b="0" i="1" smtClean="0">
                                          <a:latin typeface="Cambria Math" panose="02040503050406030204" pitchFamily="18" charset="0"/>
                                        </a:rPr>
                                        <m:t>1</m:t>
                                      </m:r>
                                    </m:e>
                                  </m:mr>
                                </m:m>
                              </m:e>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0</m:t>
                                      </m:r>
                                    </m:e>
                                    <m:e>
                                      <m:r>
                                        <a:rPr lang="en-US" b="0" i="1" smtClean="0">
                                          <a:latin typeface="Cambria Math" panose="02040503050406030204" pitchFamily="18" charset="0"/>
                                        </a:rPr>
                                        <m:t>1</m:t>
                                      </m:r>
                                    </m:e>
                                  </m:mr>
                                  <m:mr>
                                    <m:e>
                                      <m:r>
                                        <a:rPr lang="en-US" b="0" i="1" smtClean="0">
                                          <a:latin typeface="Cambria Math" panose="02040503050406030204" pitchFamily="18" charset="0"/>
                                        </a:rPr>
                                        <m:t>1</m:t>
                                      </m:r>
                                    </m:e>
                                    <m:e>
                                      <m:r>
                                        <a:rPr lang="en-US" b="0" i="1" smtClean="0">
                                          <a:latin typeface="Cambria Math" panose="02040503050406030204" pitchFamily="18" charset="0"/>
                                        </a:rPr>
                                        <m:t>1</m:t>
                                      </m:r>
                                    </m:e>
                                  </m:mr>
                                </m:m>
                              </m:e>
                            </m:mr>
                            <m:mr>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0</m:t>
                                      </m:r>
                                    </m:e>
                                    <m:e>
                                      <m:r>
                                        <a:rPr lang="en-US" b="0" i="1" smtClean="0">
                                          <a:latin typeface="Cambria Math" panose="02040503050406030204" pitchFamily="18" charset="0"/>
                                        </a:rPr>
                                        <m:t>0</m:t>
                                      </m:r>
                                    </m:e>
                                  </m:mr>
                                  <m:mr>
                                    <m:e>
                                      <m:r>
                                        <a:rPr lang="en-US" b="0" i="1" smtClean="0">
                                          <a:latin typeface="Cambria Math" panose="02040503050406030204" pitchFamily="18" charset="0"/>
                                        </a:rPr>
                                        <m:t>1</m:t>
                                      </m:r>
                                    </m:e>
                                    <m:e>
                                      <m:r>
                                        <a:rPr lang="en-US" b="0" i="1" smtClean="0">
                                          <a:latin typeface="Cambria Math" panose="02040503050406030204" pitchFamily="18" charset="0"/>
                                        </a:rPr>
                                        <m:t>1</m:t>
                                      </m:r>
                                    </m:e>
                                  </m:mr>
                                </m:m>
                              </m:e>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1</m:t>
                                      </m:r>
                                    </m:e>
                                    <m:e>
                                      <m:r>
                                        <a:rPr lang="en-US" b="0" i="1" smtClean="0">
                                          <a:latin typeface="Cambria Math" panose="02040503050406030204" pitchFamily="18" charset="0"/>
                                        </a:rPr>
                                        <m:t>1</m:t>
                                      </m:r>
                                    </m:e>
                                  </m:mr>
                                  <m:mr>
                                    <m:e>
                                      <m:r>
                                        <a:rPr lang="en-US" b="0" i="1" smtClean="0">
                                          <a:latin typeface="Cambria Math" panose="02040503050406030204" pitchFamily="18" charset="0"/>
                                        </a:rPr>
                                        <m:t>0</m:t>
                                      </m:r>
                                    </m:e>
                                    <m:e>
                                      <m:r>
                                        <a:rPr lang="en-US" b="0" i="1" smtClean="0">
                                          <a:latin typeface="Cambria Math" panose="02040503050406030204" pitchFamily="18" charset="0"/>
                                        </a:rPr>
                                        <m:t>0</m:t>
                                      </m:r>
                                    </m:e>
                                  </m:mr>
                                </m:m>
                              </m:e>
                            </m:mr>
                          </m:m>
                        </m:e>
                      </m:d>
                    </m:oMath>
                  </m:oMathPara>
                </a14:m>
                <a:endParaRPr lang="en-US" dirty="0"/>
              </a:p>
            </p:txBody>
          </p:sp>
        </mc:Choice>
        <mc:Fallback xmlns="">
          <p:sp>
            <p:nvSpPr>
              <p:cNvPr id="4103" name="TextBox 4102">
                <a:extLst>
                  <a:ext uri="{FF2B5EF4-FFF2-40B4-BE49-F238E27FC236}">
                    <a16:creationId xmlns:a16="http://schemas.microsoft.com/office/drawing/2014/main" id="{47D82AAD-318E-602E-AF44-11EE41092B25}"/>
                  </a:ext>
                </a:extLst>
              </p:cNvPr>
              <p:cNvSpPr txBox="1">
                <a:spLocks noRot="1" noChangeAspect="1" noMove="1" noResize="1" noEditPoints="1" noAdjustHandles="1" noChangeArrowheads="1" noChangeShapeType="1" noTextEdit="1"/>
              </p:cNvSpPr>
              <p:nvPr/>
            </p:nvSpPr>
            <p:spPr>
              <a:xfrm>
                <a:off x="716772" y="4534948"/>
                <a:ext cx="2565952" cy="1078052"/>
              </a:xfrm>
              <a:prstGeom prst="rect">
                <a:avLst/>
              </a:prstGeom>
              <a:blipFill>
                <a:blip r:embed="rId12"/>
                <a:stretch>
                  <a:fillRect/>
                </a:stretch>
              </a:blipFill>
            </p:spPr>
            <p:txBody>
              <a:bodyPr/>
              <a:lstStyle/>
              <a:p>
                <a:r>
                  <a:rPr lang="en-US">
                    <a:noFill/>
                  </a:rPr>
                  <a:t> </a:t>
                </a:r>
              </a:p>
            </p:txBody>
          </p:sp>
        </mc:Fallback>
      </mc:AlternateContent>
      <p:sp>
        <p:nvSpPr>
          <p:cNvPr id="4300" name="repair-claim"/>
          <p:cNvSpPr>
            <a:spLocks noGrp="1"/>
          </p:cNvSpPr>
          <p:nvPr/>
        </p:nvSpPr>
        <p:spPr>
          <a:xfrm>
            <a:off x="914400" y="1819275"/>
            <a:ext cx="10477500" cy="781050"/>
          </a:xfrm>
          <a:prstGeom prst="rect">
            <a:avLst/>
          </a:prstGeom>
          <a:noFill/>
          <a:ln w="0">
            <a:noFill/>
          </a:ln>
        </p:spPr>
        <p:txBody>
          <a:bodyPr wrap="none" lIns="0" tIns="0" rIns="0" bIns="0" anchor="t">
            <a:noAutofit/>
          </a:bodyPr>
          <a:lstStyle/>
          <a:p>
            <a:pPr algn="l">
              <a:defRPr sz="2550" b="0">
                <a:solidFill>
                  <a:srgbClr val="000000"/>
                </a:solidFill>
                <a:latin typeface="Calibri"/>
                <a:ea typeface="Calibri"/>
                <a:cs typeface="Calibri"/>
              </a:defRPr>
            </a:pPr>
            <a:r>
              <a:rPr sz="2550" b="0">
                <a:solidFill>
                  <a:srgbClr val="000000"/>
                </a:solidFill>
                <a:latin typeface="Calibri"/>
                <a:ea typeface="Calibri"/>
                <a:cs typeface="Calibri"/>
              </a:rPr>
              <a:t>Every n-qubit CNOT circuit has an O(1)-depth implementation</a:t>
            </a:r>
          </a:p>
          <a:p>
            <a:pPr algn="l">
              <a:defRPr sz="2550" b="0">
                <a:solidFill>
                  <a:srgbClr val="000000"/>
                </a:solidFill>
                <a:latin typeface="Calibri"/>
                <a:ea typeface="Calibri"/>
                <a:cs typeface="Calibri"/>
              </a:defRPr>
            </a:pPr>
            <a:r>
              <a:rPr sz="2550" b="0">
                <a:solidFill>
                  <a:srgbClr val="000000"/>
                </a:solidFill>
                <a:latin typeface="Calibri"/>
                <a:ea typeface="Calibri"/>
                <a:cs typeface="Calibri"/>
              </a:rPr>
              <a:t>with Fanout and O(n²) ancillas.</a:t>
            </a:r>
          </a:p>
        </p:txBody>
      </p:sp>
      <p:sp>
        <p:nvSpPr>
          <p:cNvPr id="4301" name="repair-schematic"/>
          <p:cNvSpPr>
            <a:spLocks noGrp="1"/>
          </p:cNvSpPr>
          <p:nvPr/>
        </p:nvSpPr>
        <p:spPr>
          <a:xfrm>
            <a:off x="914400" y="6486525"/>
            <a:ext cx="10668000" cy="276225"/>
          </a:xfrm>
          <a:prstGeom prst="rect">
            <a:avLst/>
          </a:prstGeom>
          <a:noFill/>
          <a:ln w="0">
            <a:noFill/>
          </a:ln>
        </p:spPr>
        <p:txBody>
          <a:bodyPr wrap="none" lIns="0" tIns="0" rIns="0" bIns="0" anchor="t">
            <a:noAutofit/>
          </a:bodyPr>
          <a:lstStyle/>
          <a:p>
            <a:pPr algn="l">
              <a:defRPr sz="1650" b="0">
                <a:solidFill>
                  <a:srgbClr val="595959"/>
                </a:solidFill>
                <a:latin typeface="Calibri"/>
                <a:ea typeface="Calibri"/>
                <a:cs typeface="Calibri"/>
              </a:defRPr>
            </a:pPr>
            <a:r>
              <a:rPr sz="1650" b="0">
                <a:solidFill>
                  <a:srgbClr val="595959"/>
                </a:solidFill>
                <a:latin typeface="Calibri"/>
                <a:ea typeface="Calibri"/>
                <a:cs typeface="Calibri"/>
              </a:rPr>
              <a:t>Schematic: each matrix block has an O(1)-depth implementation. Workspace omitted.</a:t>
            </a:r>
          </a:p>
        </p:txBody>
      </p:sp>
    </p:spTree>
    <p:extLst>
      <p:ext uri="{BB962C8B-B14F-4D97-AF65-F5344CB8AC3E}">
        <p14:creationId xmlns:p14="http://schemas.microsoft.com/office/powerpoint/2010/main" val="18679902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5137F-78B0-857A-56B9-25C6BE627528}"/>
            </a:ext>
          </a:extLst>
        </p:cNvPr>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9BC536D1-88AD-A2C9-4446-3721392B94AF}"/>
              </a:ext>
            </a:extLst>
          </p:cNvPr>
          <p:cNvCxnSpPr>
            <a:cxnSpLocks/>
          </p:cNvCxnSpPr>
          <p:nvPr/>
        </p:nvCxnSpPr>
        <p:spPr>
          <a:xfrm>
            <a:off x="4060886" y="3946343"/>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4F8D7F60-0C6A-126B-88B7-DCC791FE138E}"/>
              </a:ext>
            </a:extLst>
          </p:cNvPr>
          <p:cNvSpPr>
            <a:spLocks noGrp="1"/>
          </p:cNvSpPr>
          <p:nvPr>
            <p:ph type="title"/>
          </p:nvPr>
        </p:nvSpPr>
        <p:spPr/>
        <p:txBody>
          <a:bodyPr>
            <a:normAutofit/>
          </a:bodyPr>
          <a:lstStyle/>
          <a:p>
            <a:r>
              <a:rPr lang="en-US" sz="4000" b="1" dirty="0"/>
              <a:t>Example</a:t>
            </a:r>
            <a:r>
              <a:rPr lang="en-US" sz="4000" dirty="0"/>
              <a:t>: preparing stabilizer states with Fanout</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26792E8-EB6F-963B-15AA-D82ACC924E33}"/>
                  </a:ext>
                </a:extLst>
              </p:cNvPr>
              <p:cNvSpPr txBox="1"/>
              <p:nvPr/>
            </p:nvSpPr>
            <p:spPr>
              <a:xfrm>
                <a:off x="2320766" y="2685640"/>
                <a:ext cx="8767482" cy="492443"/>
              </a:xfrm>
              <a:prstGeom prst="rect">
                <a:avLst/>
              </a:prstGeom>
              <a:noFill/>
            </p:spPr>
            <p:txBody>
              <a:bodyPr wrap="square" rtlCol="0">
                <a:spAutoFit/>
              </a:bodyPr>
              <a:lstStyle/>
              <a:p>
                <a:r>
                  <a:rPr lang="en-US" sz="2600" dirty="0"/>
                  <a:t>CNOT circuit </a:t>
                </a:r>
                <a14:m>
                  <m:oMath xmlns:m="http://schemas.openxmlformats.org/officeDocument/2006/math">
                    <m:r>
                      <a:rPr lang="en-US" sz="2600" b="0" i="1" smtClean="0">
                        <a:latin typeface="Cambria Math" panose="02040503050406030204" pitchFamily="18" charset="0"/>
                      </a:rPr>
                      <m:t>≡</m:t>
                    </m:r>
                    <m:r>
                      <a:rPr lang="en-US" sz="2600" i="1">
                        <a:latin typeface="Cambria Math" panose="02040503050406030204" pitchFamily="18" charset="0"/>
                      </a:rPr>
                      <m:t> </m:t>
                    </m:r>
                  </m:oMath>
                </a14:m>
                <a:r>
                  <a:rPr lang="en-US" sz="2600" dirty="0"/>
                  <a:t>invertible matrix </a:t>
                </a:r>
                <a14:m>
                  <m:oMath xmlns:m="http://schemas.openxmlformats.org/officeDocument/2006/math">
                    <m:r>
                      <a:rPr lang="en-US" sz="2600" b="0" i="1" smtClean="0">
                        <a:latin typeface="Cambria Math" panose="02040503050406030204" pitchFamily="18" charset="0"/>
                      </a:rPr>
                      <m:t>𝑀</m:t>
                    </m:r>
                    <m:r>
                      <a:rPr lang="en-US" sz="2600" b="0" i="1" smtClean="0">
                        <a:latin typeface="Cambria Math" panose="02040503050406030204" pitchFamily="18" charset="0"/>
                      </a:rPr>
                      <m:t>∈</m:t>
                    </m:r>
                    <m:sSubSup>
                      <m:sSubSupPr>
                        <m:ctrlPr>
                          <a:rPr lang="en-US" sz="2600" b="0" i="1" smtClean="0">
                            <a:latin typeface="Cambria Math" panose="02040503050406030204" pitchFamily="18" charset="0"/>
                          </a:rPr>
                        </m:ctrlPr>
                      </m:sSubSupPr>
                      <m:e>
                        <m:r>
                          <a:rPr lang="en-US" sz="2600" b="0" i="1" smtClean="0">
                            <a:latin typeface="Cambria Math" panose="02040503050406030204" pitchFamily="18" charset="0"/>
                          </a:rPr>
                          <m:t>𝔽</m:t>
                        </m:r>
                      </m:e>
                      <m:sub>
                        <m:r>
                          <a:rPr lang="en-US" sz="2600" b="0" i="1" smtClean="0">
                            <a:latin typeface="Cambria Math" panose="02040503050406030204" pitchFamily="18" charset="0"/>
                          </a:rPr>
                          <m:t>2</m:t>
                        </m:r>
                      </m:sub>
                      <m:sup>
                        <m:r>
                          <a:rPr lang="en-US" sz="2600" b="0" i="1" smtClean="0">
                            <a:latin typeface="Cambria Math" panose="02040503050406030204" pitchFamily="18" charset="0"/>
                          </a:rPr>
                          <m:t>𝑛</m:t>
                        </m:r>
                        <m:r>
                          <a:rPr lang="en-US" sz="2600" b="0" i="1" smtClean="0">
                            <a:latin typeface="Cambria Math" panose="02040503050406030204" pitchFamily="18" charset="0"/>
                          </a:rPr>
                          <m:t>×</m:t>
                        </m:r>
                        <m:r>
                          <a:rPr lang="en-US" sz="2600" b="0" i="1" smtClean="0">
                            <a:latin typeface="Cambria Math" panose="02040503050406030204" pitchFamily="18" charset="0"/>
                          </a:rPr>
                          <m:t>𝑛</m:t>
                        </m:r>
                      </m:sup>
                    </m:sSubSup>
                  </m:oMath>
                </a14:m>
                <a:r>
                  <a:rPr lang="en-US" sz="2600" dirty="0"/>
                  <a:t> on </a:t>
                </a:r>
                <a14:m>
                  <m:oMath xmlns:m="http://schemas.openxmlformats.org/officeDocument/2006/math">
                    <m:r>
                      <a:rPr lang="en-US" sz="2600" i="1">
                        <a:latin typeface="Cambria Math" panose="02040503050406030204" pitchFamily="18" charset="0"/>
                      </a:rPr>
                      <m:t>𝑛</m:t>
                    </m:r>
                  </m:oMath>
                </a14:m>
                <a:r>
                  <a:rPr lang="en-US" sz="2600" dirty="0"/>
                  <a:t> bits. </a:t>
                </a:r>
              </a:p>
            </p:txBody>
          </p:sp>
        </mc:Choice>
        <mc:Fallback xmlns="">
          <p:sp>
            <p:nvSpPr>
              <p:cNvPr id="4" name="TextBox 3">
                <a:extLst>
                  <a:ext uri="{FF2B5EF4-FFF2-40B4-BE49-F238E27FC236}">
                    <a16:creationId xmlns:a16="http://schemas.microsoft.com/office/drawing/2014/main" id="{D26792E8-EB6F-963B-15AA-D82ACC924E33}"/>
                  </a:ext>
                </a:extLst>
              </p:cNvPr>
              <p:cNvSpPr txBox="1">
                <a:spLocks noRot="1" noChangeAspect="1" noMove="1" noResize="1" noEditPoints="1" noAdjustHandles="1" noChangeArrowheads="1" noChangeShapeType="1" noTextEdit="1"/>
              </p:cNvSpPr>
              <p:nvPr/>
            </p:nvSpPr>
            <p:spPr>
              <a:xfrm>
                <a:off x="2320766" y="2685640"/>
                <a:ext cx="8767482" cy="492443"/>
              </a:xfrm>
              <a:prstGeom prst="rect">
                <a:avLst/>
              </a:prstGeom>
              <a:blipFill>
                <a:blip r:embed="rId4"/>
                <a:stretch>
                  <a:fillRect l="-1156" t="-10000" b="-27500"/>
                </a:stretch>
              </a:blipFill>
            </p:spPr>
            <p:txBody>
              <a:bodyPr/>
              <a:lstStyle/>
              <a:p>
                <a:r>
                  <a:rPr lang="en-US">
                    <a:noFill/>
                  </a:rPr>
                  <a:t> </a:t>
                </a:r>
              </a:p>
            </p:txBody>
          </p:sp>
        </mc:Fallback>
      </mc:AlternateContent>
      <p:cxnSp>
        <p:nvCxnSpPr>
          <p:cNvPr id="6" name="Straight Connector 5">
            <a:extLst>
              <a:ext uri="{FF2B5EF4-FFF2-40B4-BE49-F238E27FC236}">
                <a16:creationId xmlns:a16="http://schemas.microsoft.com/office/drawing/2014/main" id="{AAAF9066-7FFD-ED0C-C1D6-580B9F230FDD}"/>
              </a:ext>
            </a:extLst>
          </p:cNvPr>
          <p:cNvCxnSpPr>
            <a:cxnSpLocks/>
          </p:cNvCxnSpPr>
          <p:nvPr/>
        </p:nvCxnSpPr>
        <p:spPr>
          <a:xfrm>
            <a:off x="4060886" y="5339494"/>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B69DE7A-DC66-8FA2-6E4A-4785ED61FAA5}"/>
              </a:ext>
            </a:extLst>
          </p:cNvPr>
          <p:cNvCxnSpPr>
            <a:cxnSpLocks/>
          </p:cNvCxnSpPr>
          <p:nvPr/>
        </p:nvCxnSpPr>
        <p:spPr>
          <a:xfrm>
            <a:off x="4060886" y="5601497"/>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4401983A-4C90-82C5-EDD4-54AA360EC5AA}"/>
              </a:ext>
            </a:extLst>
          </p:cNvPr>
          <p:cNvCxnSpPr>
            <a:cxnSpLocks/>
          </p:cNvCxnSpPr>
          <p:nvPr/>
        </p:nvCxnSpPr>
        <p:spPr>
          <a:xfrm>
            <a:off x="4060886" y="5913604"/>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F070401-66F5-8246-BB33-8DE875F983A9}"/>
              </a:ext>
            </a:extLst>
          </p:cNvPr>
          <p:cNvCxnSpPr>
            <a:cxnSpLocks/>
          </p:cNvCxnSpPr>
          <p:nvPr/>
        </p:nvCxnSpPr>
        <p:spPr>
          <a:xfrm>
            <a:off x="4060886" y="6233385"/>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5C652740-274F-0719-368F-41EB7D298CC8}"/>
                  </a:ext>
                </a:extLst>
              </p:cNvPr>
              <p:cNvSpPr txBox="1"/>
              <p:nvPr/>
            </p:nvSpPr>
            <p:spPr>
              <a:xfrm>
                <a:off x="3574273" y="5120138"/>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|0⟩</m:t>
                      </m:r>
                    </m:oMath>
                  </m:oMathPara>
                </a14:m>
                <a:endParaRPr lang="en-US" dirty="0"/>
              </a:p>
            </p:txBody>
          </p:sp>
        </mc:Choice>
        <mc:Fallback xmlns="">
          <p:sp>
            <p:nvSpPr>
              <p:cNvPr id="12" name="TextBox 11">
                <a:extLst>
                  <a:ext uri="{FF2B5EF4-FFF2-40B4-BE49-F238E27FC236}">
                    <a16:creationId xmlns:a16="http://schemas.microsoft.com/office/drawing/2014/main" id="{5C652740-274F-0719-368F-41EB7D298CC8}"/>
                  </a:ext>
                </a:extLst>
              </p:cNvPr>
              <p:cNvSpPr txBox="1">
                <a:spLocks noRot="1" noChangeAspect="1" noMove="1" noResize="1" noEditPoints="1" noAdjustHandles="1" noChangeArrowheads="1" noChangeShapeType="1" noTextEdit="1"/>
              </p:cNvSpPr>
              <p:nvPr/>
            </p:nvSpPr>
            <p:spPr>
              <a:xfrm>
                <a:off x="3574273" y="5120138"/>
                <a:ext cx="424779" cy="369332"/>
              </a:xfrm>
              <a:prstGeom prst="rect">
                <a:avLst/>
              </a:prstGeom>
              <a:blipFill>
                <a:blip r:embed="rId5"/>
                <a:stretch>
                  <a:fillRect l="-5882" r="-14706"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5CCF2A0D-5D83-7C9C-037D-B44D1B242B05}"/>
                  </a:ext>
                </a:extLst>
              </p:cNvPr>
              <p:cNvSpPr txBox="1"/>
              <p:nvPr/>
            </p:nvSpPr>
            <p:spPr>
              <a:xfrm>
                <a:off x="3574273" y="5427514"/>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|0⟩</m:t>
                      </m:r>
                    </m:oMath>
                  </m:oMathPara>
                </a14:m>
                <a:endParaRPr lang="en-US" dirty="0"/>
              </a:p>
            </p:txBody>
          </p:sp>
        </mc:Choice>
        <mc:Fallback xmlns="">
          <p:sp>
            <p:nvSpPr>
              <p:cNvPr id="13" name="TextBox 12">
                <a:extLst>
                  <a:ext uri="{FF2B5EF4-FFF2-40B4-BE49-F238E27FC236}">
                    <a16:creationId xmlns:a16="http://schemas.microsoft.com/office/drawing/2014/main" id="{5CCF2A0D-5D83-7C9C-037D-B44D1B242B05}"/>
                  </a:ext>
                </a:extLst>
              </p:cNvPr>
              <p:cNvSpPr txBox="1">
                <a:spLocks noRot="1" noChangeAspect="1" noMove="1" noResize="1" noEditPoints="1" noAdjustHandles="1" noChangeArrowheads="1" noChangeShapeType="1" noTextEdit="1"/>
              </p:cNvSpPr>
              <p:nvPr/>
            </p:nvSpPr>
            <p:spPr>
              <a:xfrm>
                <a:off x="3574273" y="5427514"/>
                <a:ext cx="424779" cy="369332"/>
              </a:xfrm>
              <a:prstGeom prst="rect">
                <a:avLst/>
              </a:prstGeom>
              <a:blipFill>
                <a:blip r:embed="rId6"/>
                <a:stretch>
                  <a:fillRect l="-5882" r="-14706"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1510BF7E-BA80-3866-7142-7AB22677449D}"/>
                  </a:ext>
                </a:extLst>
              </p:cNvPr>
              <p:cNvSpPr txBox="1"/>
              <p:nvPr/>
            </p:nvSpPr>
            <p:spPr>
              <a:xfrm>
                <a:off x="3574273" y="5716776"/>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|0⟩</m:t>
                      </m:r>
                    </m:oMath>
                  </m:oMathPara>
                </a14:m>
                <a:endParaRPr lang="en-US" dirty="0"/>
              </a:p>
            </p:txBody>
          </p:sp>
        </mc:Choice>
        <mc:Fallback xmlns="">
          <p:sp>
            <p:nvSpPr>
              <p:cNvPr id="14" name="TextBox 13">
                <a:extLst>
                  <a:ext uri="{FF2B5EF4-FFF2-40B4-BE49-F238E27FC236}">
                    <a16:creationId xmlns:a16="http://schemas.microsoft.com/office/drawing/2014/main" id="{1510BF7E-BA80-3866-7142-7AB22677449D}"/>
                  </a:ext>
                </a:extLst>
              </p:cNvPr>
              <p:cNvSpPr txBox="1">
                <a:spLocks noRot="1" noChangeAspect="1" noMove="1" noResize="1" noEditPoints="1" noAdjustHandles="1" noChangeArrowheads="1" noChangeShapeType="1" noTextEdit="1"/>
              </p:cNvSpPr>
              <p:nvPr/>
            </p:nvSpPr>
            <p:spPr>
              <a:xfrm>
                <a:off x="3574273" y="5716776"/>
                <a:ext cx="424779" cy="369332"/>
              </a:xfrm>
              <a:prstGeom prst="rect">
                <a:avLst/>
              </a:prstGeom>
              <a:blipFill>
                <a:blip r:embed="rId5"/>
                <a:stretch>
                  <a:fillRect l="-5882" r="-14706"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9662144E-0D46-BFC8-336E-13BB43F7D947}"/>
                  </a:ext>
                </a:extLst>
              </p:cNvPr>
              <p:cNvSpPr txBox="1"/>
              <p:nvPr/>
            </p:nvSpPr>
            <p:spPr>
              <a:xfrm>
                <a:off x="3574273" y="6024152"/>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|0⟩</m:t>
                      </m:r>
                    </m:oMath>
                  </m:oMathPara>
                </a14:m>
                <a:endParaRPr lang="en-US" dirty="0"/>
              </a:p>
            </p:txBody>
          </p:sp>
        </mc:Choice>
        <mc:Fallback xmlns="">
          <p:sp>
            <p:nvSpPr>
              <p:cNvPr id="16" name="TextBox 15">
                <a:extLst>
                  <a:ext uri="{FF2B5EF4-FFF2-40B4-BE49-F238E27FC236}">
                    <a16:creationId xmlns:a16="http://schemas.microsoft.com/office/drawing/2014/main" id="{9662144E-0D46-BFC8-336E-13BB43F7D947}"/>
                  </a:ext>
                </a:extLst>
              </p:cNvPr>
              <p:cNvSpPr txBox="1">
                <a:spLocks noRot="1" noChangeAspect="1" noMove="1" noResize="1" noEditPoints="1" noAdjustHandles="1" noChangeArrowheads="1" noChangeShapeType="1" noTextEdit="1"/>
              </p:cNvSpPr>
              <p:nvPr/>
            </p:nvSpPr>
            <p:spPr>
              <a:xfrm>
                <a:off x="3574273" y="6024152"/>
                <a:ext cx="424779" cy="369332"/>
              </a:xfrm>
              <a:prstGeom prst="rect">
                <a:avLst/>
              </a:prstGeom>
              <a:blipFill>
                <a:blip r:embed="rId6"/>
                <a:stretch>
                  <a:fillRect l="-5882" r="-14706" b="-13333"/>
                </a:stretch>
              </a:blipFill>
            </p:spPr>
            <p:txBody>
              <a:bodyPr/>
              <a:lstStyle/>
              <a:p>
                <a:r>
                  <a:rPr lang="en-US">
                    <a:noFill/>
                  </a:rPr>
                  <a:t> </a:t>
                </a:r>
              </a:p>
            </p:txBody>
          </p:sp>
        </mc:Fallback>
      </mc:AlternateContent>
      <p:cxnSp>
        <p:nvCxnSpPr>
          <p:cNvPr id="17" name="Straight Connector 16">
            <a:extLst>
              <a:ext uri="{FF2B5EF4-FFF2-40B4-BE49-F238E27FC236}">
                <a16:creationId xmlns:a16="http://schemas.microsoft.com/office/drawing/2014/main" id="{AB362879-5407-E782-F5CF-A948F37A5BBA}"/>
              </a:ext>
            </a:extLst>
          </p:cNvPr>
          <p:cNvCxnSpPr>
            <a:cxnSpLocks/>
            <a:stCxn id="19" idx="0"/>
            <a:endCxn id="18" idx="4"/>
          </p:cNvCxnSpPr>
          <p:nvPr/>
        </p:nvCxnSpPr>
        <p:spPr>
          <a:xfrm>
            <a:off x="5539944" y="4109627"/>
            <a:ext cx="1" cy="132596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72F6D8A3-B34F-41BB-495E-ECFC6EFFB7E9}"/>
              </a:ext>
            </a:extLst>
          </p:cNvPr>
          <p:cNvSpPr/>
          <p:nvPr/>
        </p:nvSpPr>
        <p:spPr>
          <a:xfrm>
            <a:off x="5470143" y="5266670"/>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7E502131-3AF5-3502-A482-6373D4887DA1}"/>
              </a:ext>
            </a:extLst>
          </p:cNvPr>
          <p:cNvSpPr/>
          <p:nvPr/>
        </p:nvSpPr>
        <p:spPr>
          <a:xfrm>
            <a:off x="5470142" y="4109627"/>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9B6F7452-26F8-D896-3118-12F205825B9E}"/>
              </a:ext>
            </a:extLst>
          </p:cNvPr>
          <p:cNvSpPr/>
          <p:nvPr/>
        </p:nvSpPr>
        <p:spPr>
          <a:xfrm>
            <a:off x="5470142" y="4421853"/>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3E3738B3-A7A5-94A1-9577-247535217646}"/>
              </a:ext>
            </a:extLst>
          </p:cNvPr>
          <p:cNvCxnSpPr>
            <a:cxnSpLocks/>
          </p:cNvCxnSpPr>
          <p:nvPr/>
        </p:nvCxnSpPr>
        <p:spPr>
          <a:xfrm>
            <a:off x="4060886" y="4208346"/>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82280BC-D77C-E82E-95BF-F238D171AA6F}"/>
              </a:ext>
            </a:extLst>
          </p:cNvPr>
          <p:cNvCxnSpPr>
            <a:cxnSpLocks/>
          </p:cNvCxnSpPr>
          <p:nvPr/>
        </p:nvCxnSpPr>
        <p:spPr>
          <a:xfrm>
            <a:off x="4060886" y="4520453"/>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542ECCB7-C47A-037E-BE0E-8D08D6B52073}"/>
              </a:ext>
            </a:extLst>
          </p:cNvPr>
          <p:cNvCxnSpPr>
            <a:cxnSpLocks/>
          </p:cNvCxnSpPr>
          <p:nvPr/>
        </p:nvCxnSpPr>
        <p:spPr>
          <a:xfrm>
            <a:off x="4060886" y="4840234"/>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DBD97DC3-18EB-4783-CE96-CE88C51FB18F}"/>
                  </a:ext>
                </a:extLst>
              </p:cNvPr>
              <p:cNvSpPr txBox="1"/>
              <p:nvPr/>
            </p:nvSpPr>
            <p:spPr>
              <a:xfrm>
                <a:off x="3574273" y="3726987"/>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oMath>
                  </m:oMathPara>
                </a14:m>
                <a:endParaRPr lang="en-US" dirty="0"/>
              </a:p>
            </p:txBody>
          </p:sp>
        </mc:Choice>
        <mc:Fallback xmlns="">
          <p:sp>
            <p:nvSpPr>
              <p:cNvPr id="29" name="TextBox 28">
                <a:extLst>
                  <a:ext uri="{FF2B5EF4-FFF2-40B4-BE49-F238E27FC236}">
                    <a16:creationId xmlns:a16="http://schemas.microsoft.com/office/drawing/2014/main" id="{DBD97DC3-18EB-4783-CE96-CE88C51FB18F}"/>
                  </a:ext>
                </a:extLst>
              </p:cNvPr>
              <p:cNvSpPr txBox="1">
                <a:spLocks noRot="1" noChangeAspect="1" noMove="1" noResize="1" noEditPoints="1" noAdjustHandles="1" noChangeArrowheads="1" noChangeShapeType="1" noTextEdit="1"/>
              </p:cNvSpPr>
              <p:nvPr/>
            </p:nvSpPr>
            <p:spPr>
              <a:xfrm>
                <a:off x="3574273" y="3726987"/>
                <a:ext cx="424779" cy="369332"/>
              </a:xfrm>
              <a:prstGeom prst="rect">
                <a:avLst/>
              </a:prstGeom>
              <a:blipFill>
                <a:blip r:embed="rId7"/>
                <a:stretch>
                  <a:fillRect l="-5882" r="-35294"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4C9AF22E-83A7-9F91-B77C-3F62B9887156}"/>
                  </a:ext>
                </a:extLst>
              </p:cNvPr>
              <p:cNvSpPr txBox="1"/>
              <p:nvPr/>
            </p:nvSpPr>
            <p:spPr>
              <a:xfrm>
                <a:off x="3574273" y="4034363"/>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r>
                        <a:rPr lang="en-US" b="0" i="1" smtClean="0">
                          <a:latin typeface="Cambria Math" panose="02040503050406030204" pitchFamily="18" charset="0"/>
                        </a:rPr>
                        <m:t>⟩</m:t>
                      </m:r>
                    </m:oMath>
                  </m:oMathPara>
                </a14:m>
                <a:endParaRPr lang="en-US" dirty="0"/>
              </a:p>
            </p:txBody>
          </p:sp>
        </mc:Choice>
        <mc:Fallback xmlns="">
          <p:sp>
            <p:nvSpPr>
              <p:cNvPr id="30" name="TextBox 29">
                <a:extLst>
                  <a:ext uri="{FF2B5EF4-FFF2-40B4-BE49-F238E27FC236}">
                    <a16:creationId xmlns:a16="http://schemas.microsoft.com/office/drawing/2014/main" id="{4C9AF22E-83A7-9F91-B77C-3F62B9887156}"/>
                  </a:ext>
                </a:extLst>
              </p:cNvPr>
              <p:cNvSpPr txBox="1">
                <a:spLocks noRot="1" noChangeAspect="1" noMove="1" noResize="1" noEditPoints="1" noAdjustHandles="1" noChangeArrowheads="1" noChangeShapeType="1" noTextEdit="1"/>
              </p:cNvSpPr>
              <p:nvPr/>
            </p:nvSpPr>
            <p:spPr>
              <a:xfrm>
                <a:off x="3574273" y="4034363"/>
                <a:ext cx="424779" cy="369332"/>
              </a:xfrm>
              <a:prstGeom prst="rect">
                <a:avLst/>
              </a:prstGeom>
              <a:blipFill>
                <a:blip r:embed="rId8"/>
                <a:stretch>
                  <a:fillRect l="-5882" r="-38235"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65086CFA-12A1-3879-4499-E80B4E97FB61}"/>
                  </a:ext>
                </a:extLst>
              </p:cNvPr>
              <p:cNvSpPr txBox="1"/>
              <p:nvPr/>
            </p:nvSpPr>
            <p:spPr>
              <a:xfrm>
                <a:off x="3574273" y="4323625"/>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r>
                        <a:rPr lang="en-US" b="0" i="1" smtClean="0">
                          <a:latin typeface="Cambria Math" panose="02040503050406030204" pitchFamily="18" charset="0"/>
                        </a:rPr>
                        <m:t>⟩</m:t>
                      </m:r>
                    </m:oMath>
                  </m:oMathPara>
                </a14:m>
                <a:endParaRPr lang="en-US" dirty="0"/>
              </a:p>
            </p:txBody>
          </p:sp>
        </mc:Choice>
        <mc:Fallback xmlns="">
          <p:sp>
            <p:nvSpPr>
              <p:cNvPr id="31" name="TextBox 30">
                <a:extLst>
                  <a:ext uri="{FF2B5EF4-FFF2-40B4-BE49-F238E27FC236}">
                    <a16:creationId xmlns:a16="http://schemas.microsoft.com/office/drawing/2014/main" id="{65086CFA-12A1-3879-4499-E80B4E97FB61}"/>
                  </a:ext>
                </a:extLst>
              </p:cNvPr>
              <p:cNvSpPr txBox="1">
                <a:spLocks noRot="1" noChangeAspect="1" noMove="1" noResize="1" noEditPoints="1" noAdjustHandles="1" noChangeArrowheads="1" noChangeShapeType="1" noTextEdit="1"/>
              </p:cNvSpPr>
              <p:nvPr/>
            </p:nvSpPr>
            <p:spPr>
              <a:xfrm>
                <a:off x="3574273" y="4323625"/>
                <a:ext cx="424779" cy="369332"/>
              </a:xfrm>
              <a:prstGeom prst="rect">
                <a:avLst/>
              </a:prstGeom>
              <a:blipFill>
                <a:blip r:embed="rId9"/>
                <a:stretch>
                  <a:fillRect l="-5882" r="-38235"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75334B6C-9050-632F-D587-DE0FEFD5ED8E}"/>
                  </a:ext>
                </a:extLst>
              </p:cNvPr>
              <p:cNvSpPr txBox="1"/>
              <p:nvPr/>
            </p:nvSpPr>
            <p:spPr>
              <a:xfrm>
                <a:off x="3574273" y="4631001"/>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4</m:t>
                          </m:r>
                        </m:sub>
                      </m:sSub>
                      <m:r>
                        <a:rPr lang="en-US" b="0" i="1" smtClean="0">
                          <a:latin typeface="Cambria Math" panose="02040503050406030204" pitchFamily="18" charset="0"/>
                        </a:rPr>
                        <m:t>⟩</m:t>
                      </m:r>
                    </m:oMath>
                  </m:oMathPara>
                </a14:m>
                <a:endParaRPr lang="en-US" dirty="0"/>
              </a:p>
            </p:txBody>
          </p:sp>
        </mc:Choice>
        <mc:Fallback xmlns="">
          <p:sp>
            <p:nvSpPr>
              <p:cNvPr id="32" name="TextBox 31">
                <a:extLst>
                  <a:ext uri="{FF2B5EF4-FFF2-40B4-BE49-F238E27FC236}">
                    <a16:creationId xmlns:a16="http://schemas.microsoft.com/office/drawing/2014/main" id="{75334B6C-9050-632F-D587-DE0FEFD5ED8E}"/>
                  </a:ext>
                </a:extLst>
              </p:cNvPr>
              <p:cNvSpPr txBox="1">
                <a:spLocks noRot="1" noChangeAspect="1" noMove="1" noResize="1" noEditPoints="1" noAdjustHandles="1" noChangeArrowheads="1" noChangeShapeType="1" noTextEdit="1"/>
              </p:cNvSpPr>
              <p:nvPr/>
            </p:nvSpPr>
            <p:spPr>
              <a:xfrm>
                <a:off x="3574273" y="4631001"/>
                <a:ext cx="424779" cy="369332"/>
              </a:xfrm>
              <a:prstGeom prst="rect">
                <a:avLst/>
              </a:prstGeom>
              <a:blipFill>
                <a:blip r:embed="rId10"/>
                <a:stretch>
                  <a:fillRect l="-5882" r="-38235" b="-13333"/>
                </a:stretch>
              </a:blipFill>
            </p:spPr>
            <p:txBody>
              <a:bodyPr/>
              <a:lstStyle/>
              <a:p>
                <a:r>
                  <a:rPr lang="en-US">
                    <a:noFill/>
                  </a:rPr>
                  <a:t> </a:t>
                </a:r>
              </a:p>
            </p:txBody>
          </p:sp>
        </mc:Fallback>
      </mc:AlternateContent>
      <p:cxnSp>
        <p:nvCxnSpPr>
          <p:cNvPr id="33" name="Straight Connector 32">
            <a:extLst>
              <a:ext uri="{FF2B5EF4-FFF2-40B4-BE49-F238E27FC236}">
                <a16:creationId xmlns:a16="http://schemas.microsoft.com/office/drawing/2014/main" id="{A3223A82-B491-ABD6-C4A6-B3336E8A0A70}"/>
              </a:ext>
            </a:extLst>
          </p:cNvPr>
          <p:cNvCxnSpPr>
            <a:cxnSpLocks/>
            <a:stCxn id="37" idx="0"/>
            <a:endCxn id="34" idx="4"/>
          </p:cNvCxnSpPr>
          <p:nvPr/>
        </p:nvCxnSpPr>
        <p:spPr>
          <a:xfrm>
            <a:off x="6352584" y="3853987"/>
            <a:ext cx="1" cy="246326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121CF7C0-5ADF-F356-0A0C-A04CCE808118}"/>
              </a:ext>
            </a:extLst>
          </p:cNvPr>
          <p:cNvSpPr/>
          <p:nvPr/>
        </p:nvSpPr>
        <p:spPr>
          <a:xfrm>
            <a:off x="6282783" y="6148324"/>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D3DBE09E-3CBC-0450-048A-E06D9E5D2060}"/>
              </a:ext>
            </a:extLst>
          </p:cNvPr>
          <p:cNvSpPr/>
          <p:nvPr/>
        </p:nvSpPr>
        <p:spPr>
          <a:xfrm>
            <a:off x="6282782" y="4114165"/>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EAC83463-BE1F-F2E0-CA48-3E549239E99C}"/>
              </a:ext>
            </a:extLst>
          </p:cNvPr>
          <p:cNvSpPr/>
          <p:nvPr/>
        </p:nvSpPr>
        <p:spPr>
          <a:xfrm>
            <a:off x="6282782" y="4426391"/>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3B50EBDD-5B08-2A69-CD26-8C8D86D41927}"/>
              </a:ext>
            </a:extLst>
          </p:cNvPr>
          <p:cNvSpPr/>
          <p:nvPr/>
        </p:nvSpPr>
        <p:spPr>
          <a:xfrm>
            <a:off x="6282782" y="3853987"/>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87B290AE-BDAA-267C-EF46-0DC1A5C1D761}"/>
              </a:ext>
            </a:extLst>
          </p:cNvPr>
          <p:cNvSpPr/>
          <p:nvPr/>
        </p:nvSpPr>
        <p:spPr>
          <a:xfrm>
            <a:off x="4184263" y="3863153"/>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7627FA03-EC15-81FA-1124-6F94F81D8CAD}"/>
              </a:ext>
            </a:extLst>
          </p:cNvPr>
          <p:cNvCxnSpPr>
            <a:cxnSpLocks/>
            <a:endCxn id="50" idx="4"/>
          </p:cNvCxnSpPr>
          <p:nvPr/>
        </p:nvCxnSpPr>
        <p:spPr>
          <a:xfrm flipH="1">
            <a:off x="4242663" y="3958036"/>
            <a:ext cx="11401" cy="235943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9" name="Oval 48">
            <a:extLst>
              <a:ext uri="{FF2B5EF4-FFF2-40B4-BE49-F238E27FC236}">
                <a16:creationId xmlns:a16="http://schemas.microsoft.com/office/drawing/2014/main" id="{5A4DFDCA-D74F-75F8-56F6-896F8BF89ECD}"/>
              </a:ext>
            </a:extLst>
          </p:cNvPr>
          <p:cNvSpPr/>
          <p:nvPr/>
        </p:nvSpPr>
        <p:spPr>
          <a:xfrm>
            <a:off x="4172861" y="5255032"/>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FFD0C36A-B1D0-A059-C58B-9F1046453249}"/>
              </a:ext>
            </a:extLst>
          </p:cNvPr>
          <p:cNvSpPr/>
          <p:nvPr/>
        </p:nvSpPr>
        <p:spPr>
          <a:xfrm>
            <a:off x="4172861" y="6148546"/>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1E6923F5-4C96-9F1F-24BB-84D818A6FBF7}"/>
              </a:ext>
            </a:extLst>
          </p:cNvPr>
          <p:cNvSpPr/>
          <p:nvPr/>
        </p:nvSpPr>
        <p:spPr>
          <a:xfrm>
            <a:off x="4354638" y="4128818"/>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C3BE2ABF-4610-EF91-8A8A-AE40691CF3DB}"/>
              </a:ext>
            </a:extLst>
          </p:cNvPr>
          <p:cNvCxnSpPr>
            <a:cxnSpLocks/>
            <a:endCxn id="58" idx="4"/>
          </p:cNvCxnSpPr>
          <p:nvPr/>
        </p:nvCxnSpPr>
        <p:spPr>
          <a:xfrm flipH="1">
            <a:off x="4411311" y="4223701"/>
            <a:ext cx="13128" cy="209214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790E4CC7-F22A-F15A-4521-81F5B9E3E152}"/>
              </a:ext>
            </a:extLst>
          </p:cNvPr>
          <p:cNvSpPr/>
          <p:nvPr/>
        </p:nvSpPr>
        <p:spPr>
          <a:xfrm>
            <a:off x="4584829" y="4437993"/>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Connector 54">
            <a:extLst>
              <a:ext uri="{FF2B5EF4-FFF2-40B4-BE49-F238E27FC236}">
                <a16:creationId xmlns:a16="http://schemas.microsoft.com/office/drawing/2014/main" id="{D90E3B3A-D76B-9F17-72CB-A7F64FB60EAC}"/>
              </a:ext>
            </a:extLst>
          </p:cNvPr>
          <p:cNvCxnSpPr>
            <a:cxnSpLocks/>
          </p:cNvCxnSpPr>
          <p:nvPr/>
        </p:nvCxnSpPr>
        <p:spPr>
          <a:xfrm>
            <a:off x="4654630" y="4532876"/>
            <a:ext cx="0" cy="178296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8" name="Oval 57">
            <a:extLst>
              <a:ext uri="{FF2B5EF4-FFF2-40B4-BE49-F238E27FC236}">
                <a16:creationId xmlns:a16="http://schemas.microsoft.com/office/drawing/2014/main" id="{F3790E2B-FB21-6110-D182-4B26B21A177D}"/>
              </a:ext>
            </a:extLst>
          </p:cNvPr>
          <p:cNvSpPr/>
          <p:nvPr/>
        </p:nvSpPr>
        <p:spPr>
          <a:xfrm>
            <a:off x="4341509" y="6146922"/>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1DFF4CAC-8CC2-7DA9-34B0-C05D8B1B8A23}"/>
              </a:ext>
            </a:extLst>
          </p:cNvPr>
          <p:cNvSpPr/>
          <p:nvPr/>
        </p:nvSpPr>
        <p:spPr>
          <a:xfrm>
            <a:off x="4341508" y="5823040"/>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6028D13D-174D-A3A2-012C-43B9D12ADBA0}"/>
              </a:ext>
            </a:extLst>
          </p:cNvPr>
          <p:cNvSpPr/>
          <p:nvPr/>
        </p:nvSpPr>
        <p:spPr>
          <a:xfrm>
            <a:off x="4341507" y="5516568"/>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9EE454F9-77FB-9ACD-F807-598E93162A57}"/>
              </a:ext>
            </a:extLst>
          </p:cNvPr>
          <p:cNvSpPr/>
          <p:nvPr/>
        </p:nvSpPr>
        <p:spPr>
          <a:xfrm>
            <a:off x="4575664" y="5823040"/>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9A3D70FE-F69B-A8CC-ED29-FC8FC9A000AC}"/>
              </a:ext>
            </a:extLst>
          </p:cNvPr>
          <p:cNvSpPr/>
          <p:nvPr/>
        </p:nvSpPr>
        <p:spPr>
          <a:xfrm>
            <a:off x="4784197" y="4745351"/>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65">
            <a:extLst>
              <a:ext uri="{FF2B5EF4-FFF2-40B4-BE49-F238E27FC236}">
                <a16:creationId xmlns:a16="http://schemas.microsoft.com/office/drawing/2014/main" id="{FD3BCE11-D10D-AF7D-AA40-1E3B318BCAFF}"/>
              </a:ext>
            </a:extLst>
          </p:cNvPr>
          <p:cNvCxnSpPr>
            <a:cxnSpLocks/>
            <a:endCxn id="78" idx="4"/>
          </p:cNvCxnSpPr>
          <p:nvPr/>
        </p:nvCxnSpPr>
        <p:spPr>
          <a:xfrm flipH="1">
            <a:off x="4847452" y="4840234"/>
            <a:ext cx="6546" cy="84199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8" name="Oval 77">
            <a:extLst>
              <a:ext uri="{FF2B5EF4-FFF2-40B4-BE49-F238E27FC236}">
                <a16:creationId xmlns:a16="http://schemas.microsoft.com/office/drawing/2014/main" id="{3FA58B14-938B-13F1-0F08-1ACB029B32F3}"/>
              </a:ext>
            </a:extLst>
          </p:cNvPr>
          <p:cNvSpPr/>
          <p:nvPr/>
        </p:nvSpPr>
        <p:spPr>
          <a:xfrm>
            <a:off x="4777650" y="5513310"/>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8DF2B6BF-567E-841A-9BB3-A2FA5FC083B5}"/>
              </a:ext>
            </a:extLst>
          </p:cNvPr>
          <p:cNvSpPr/>
          <p:nvPr/>
        </p:nvSpPr>
        <p:spPr>
          <a:xfrm>
            <a:off x="4777648" y="5253432"/>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291AE18B-3EE1-A862-6711-101416B2B728}"/>
              </a:ext>
            </a:extLst>
          </p:cNvPr>
          <p:cNvSpPr/>
          <p:nvPr/>
        </p:nvSpPr>
        <p:spPr>
          <a:xfrm>
            <a:off x="4580731" y="6152994"/>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8" name="Straight Connector 87">
            <a:extLst>
              <a:ext uri="{FF2B5EF4-FFF2-40B4-BE49-F238E27FC236}">
                <a16:creationId xmlns:a16="http://schemas.microsoft.com/office/drawing/2014/main" id="{8D1C5CB8-893B-B47E-9D07-60550D864AF5}"/>
              </a:ext>
            </a:extLst>
          </p:cNvPr>
          <p:cNvCxnSpPr>
            <a:cxnSpLocks/>
            <a:stCxn id="94" idx="0"/>
            <a:endCxn id="91" idx="4"/>
          </p:cNvCxnSpPr>
          <p:nvPr/>
        </p:nvCxnSpPr>
        <p:spPr>
          <a:xfrm>
            <a:off x="6058234" y="3863153"/>
            <a:ext cx="1" cy="214626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1" name="Oval 90">
            <a:extLst>
              <a:ext uri="{FF2B5EF4-FFF2-40B4-BE49-F238E27FC236}">
                <a16:creationId xmlns:a16="http://schemas.microsoft.com/office/drawing/2014/main" id="{8AF746AD-EBD5-2065-5F62-03ECEBBC74CE}"/>
              </a:ext>
            </a:extLst>
          </p:cNvPr>
          <p:cNvSpPr/>
          <p:nvPr/>
        </p:nvSpPr>
        <p:spPr>
          <a:xfrm>
            <a:off x="5988433" y="5840498"/>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F743652F-0489-708D-4D52-DC8367273EEE}"/>
              </a:ext>
            </a:extLst>
          </p:cNvPr>
          <p:cNvSpPr/>
          <p:nvPr/>
        </p:nvSpPr>
        <p:spPr>
          <a:xfrm>
            <a:off x="5988432" y="4123331"/>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BFFAAF14-3C59-E476-068B-775DC222ECCE}"/>
              </a:ext>
            </a:extLst>
          </p:cNvPr>
          <p:cNvSpPr/>
          <p:nvPr/>
        </p:nvSpPr>
        <p:spPr>
          <a:xfrm>
            <a:off x="5988432" y="4743877"/>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D504F49B-E1C9-FEC9-A46E-821406645F14}"/>
              </a:ext>
            </a:extLst>
          </p:cNvPr>
          <p:cNvSpPr/>
          <p:nvPr/>
        </p:nvSpPr>
        <p:spPr>
          <a:xfrm>
            <a:off x="5988432" y="3863153"/>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5" name="Straight Connector 94">
            <a:extLst>
              <a:ext uri="{FF2B5EF4-FFF2-40B4-BE49-F238E27FC236}">
                <a16:creationId xmlns:a16="http://schemas.microsoft.com/office/drawing/2014/main" id="{D2A78ADC-E801-9325-33B8-D6EE8706FF14}"/>
              </a:ext>
            </a:extLst>
          </p:cNvPr>
          <p:cNvCxnSpPr>
            <a:cxnSpLocks/>
            <a:stCxn id="97" idx="0"/>
            <a:endCxn id="96" idx="4"/>
          </p:cNvCxnSpPr>
          <p:nvPr/>
        </p:nvCxnSpPr>
        <p:spPr>
          <a:xfrm>
            <a:off x="5810573" y="4109627"/>
            <a:ext cx="1" cy="159348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6" name="Oval 95">
            <a:extLst>
              <a:ext uri="{FF2B5EF4-FFF2-40B4-BE49-F238E27FC236}">
                <a16:creationId xmlns:a16="http://schemas.microsoft.com/office/drawing/2014/main" id="{8A360FA6-8C9B-6316-5E89-044DB329484D}"/>
              </a:ext>
            </a:extLst>
          </p:cNvPr>
          <p:cNvSpPr/>
          <p:nvPr/>
        </p:nvSpPr>
        <p:spPr>
          <a:xfrm>
            <a:off x="5740772" y="5534186"/>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a:extLst>
              <a:ext uri="{FF2B5EF4-FFF2-40B4-BE49-F238E27FC236}">
                <a16:creationId xmlns:a16="http://schemas.microsoft.com/office/drawing/2014/main" id="{DAB4CD46-2E80-8D55-4D0A-210D418B32A3}"/>
              </a:ext>
            </a:extLst>
          </p:cNvPr>
          <p:cNvSpPr/>
          <p:nvPr/>
        </p:nvSpPr>
        <p:spPr>
          <a:xfrm>
            <a:off x="5740771" y="4109627"/>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a:extLst>
              <a:ext uri="{FF2B5EF4-FFF2-40B4-BE49-F238E27FC236}">
                <a16:creationId xmlns:a16="http://schemas.microsoft.com/office/drawing/2014/main" id="{994E9FFE-14EA-E0A4-8277-BCC9056CEA07}"/>
              </a:ext>
            </a:extLst>
          </p:cNvPr>
          <p:cNvSpPr/>
          <p:nvPr/>
        </p:nvSpPr>
        <p:spPr>
          <a:xfrm>
            <a:off x="5740771" y="4421853"/>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a:extLst>
              <a:ext uri="{FF2B5EF4-FFF2-40B4-BE49-F238E27FC236}">
                <a16:creationId xmlns:a16="http://schemas.microsoft.com/office/drawing/2014/main" id="{A58F7AA2-E7B1-5FFC-A9CF-0FBF9DF560B1}"/>
              </a:ext>
            </a:extLst>
          </p:cNvPr>
          <p:cNvSpPr/>
          <p:nvPr/>
        </p:nvSpPr>
        <p:spPr>
          <a:xfrm>
            <a:off x="5465855" y="4741633"/>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a:extLst>
              <a:ext uri="{FF2B5EF4-FFF2-40B4-BE49-F238E27FC236}">
                <a16:creationId xmlns:a16="http://schemas.microsoft.com/office/drawing/2014/main" id="{CD6A841A-A5D9-6229-BBFE-13BEC2762C9E}"/>
              </a:ext>
            </a:extLst>
          </p:cNvPr>
          <p:cNvSpPr/>
          <p:nvPr/>
        </p:nvSpPr>
        <p:spPr>
          <a:xfrm>
            <a:off x="6288068" y="4756349"/>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099" name="TextBox 4098">
                <a:extLst>
                  <a:ext uri="{FF2B5EF4-FFF2-40B4-BE49-F238E27FC236}">
                    <a16:creationId xmlns:a16="http://schemas.microsoft.com/office/drawing/2014/main" id="{22D5DD90-2D53-4CFB-1DE6-CC413AFE3969}"/>
                  </a:ext>
                </a:extLst>
              </p:cNvPr>
              <p:cNvSpPr txBox="1"/>
              <p:nvPr/>
            </p:nvSpPr>
            <p:spPr>
              <a:xfrm>
                <a:off x="3982031" y="3225631"/>
                <a:ext cx="884815" cy="584775"/>
              </a:xfrm>
              <a:prstGeom prst="rect">
                <a:avLst/>
              </a:prstGeom>
              <a:noFill/>
            </p:spPr>
            <p:txBody>
              <a:bodyPr wrap="square">
                <a:spAutoFit/>
              </a:bodyPr>
              <a:lstStyle/>
              <a:p>
                <a:pPr/>
                <a14:m>
                  <m:oMathPara xmlns:m="http://schemas.openxmlformats.org/officeDocument/2006/math">
                    <m:oMath>
                      <m:r>
                        <a:rPr lang="en-US" sz="3200" b="0" i="1" smtClean="0">
                          <a:latin typeface="Cambria Math" panose="02040503050406030204" pitchFamily="18" charset="0"/>
                        </a:rPr>
                        <m:t>𝑀</m:t>
                      </m:r>
                    </m:oMath>
                  </m:oMathPara>
                </a14:m>
                <a:endParaRPr lang="en-US" sz="3200" dirty="0"/>
              </a:p>
            </p:txBody>
          </p:sp>
        </mc:Choice>
        <mc:Fallback xmlns="">
          <p:sp>
            <p:nvSpPr>
              <p:cNvPr id="4099" name="TextBox 4098">
                <a:extLst>
                  <a:ext uri="{FF2B5EF4-FFF2-40B4-BE49-F238E27FC236}">
                    <a16:creationId xmlns:a16="http://schemas.microsoft.com/office/drawing/2014/main" id="{22D5DD90-2D53-4CFB-1DE6-CC413AFE3969}"/>
                  </a:ext>
                </a:extLst>
              </p:cNvPr>
              <p:cNvSpPr txBox="1">
                <a:spLocks noRot="1" noChangeAspect="1" noMove="1" noResize="1" noEditPoints="1" noAdjustHandles="1" noChangeArrowheads="1" noChangeShapeType="1" noTextEdit="1"/>
              </p:cNvSpPr>
              <p:nvPr/>
            </p:nvSpPr>
            <p:spPr>
              <a:xfrm>
                <a:off x="3982031" y="3225631"/>
                <a:ext cx="884815" cy="584775"/>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00" name="TextBox 4099">
                <a:extLst>
                  <a:ext uri="{FF2B5EF4-FFF2-40B4-BE49-F238E27FC236}">
                    <a16:creationId xmlns:a16="http://schemas.microsoft.com/office/drawing/2014/main" id="{EFDA6C4E-111D-0746-6F91-5FB3ECC17FFB}"/>
                  </a:ext>
                </a:extLst>
              </p:cNvPr>
              <p:cNvSpPr txBox="1"/>
              <p:nvPr/>
            </p:nvSpPr>
            <p:spPr>
              <a:xfrm>
                <a:off x="5554202" y="3219485"/>
                <a:ext cx="884815" cy="584775"/>
              </a:xfrm>
              <a:prstGeom prst="rect">
                <a:avLst/>
              </a:prstGeom>
              <a:noFill/>
            </p:spPr>
            <p:txBody>
              <a:bodyPr wrap="square">
                <a:spAutoFit/>
              </a:bodyPr>
              <a:lstStyle/>
              <a:p>
                <a:pPr/>
                <a14:m>
                  <m:oMathPara xmlns:m="http://schemas.openxmlformats.org/officeDocument/2006/math">
                    <m:oMath>
                      <m:sSup>
                        <m:sSupPr>
                          <m:ctrlPr>
                            <a:rPr lang="en-US" sz="3200" b="0" i="1" smtClean="0">
                              <a:latin typeface="Cambria Math" panose="02040503050406030204" pitchFamily="18" charset="0"/>
                            </a:rPr>
                          </m:ctrlPr>
                        </m:sSupPr>
                        <m:e>
                          <m:r>
                            <a:rPr lang="en-US" sz="3200" b="0" i="1" smtClean="0">
                              <a:latin typeface="Cambria Math" panose="02040503050406030204" pitchFamily="18" charset="0"/>
                            </a:rPr>
                            <m:t>𝑀</m:t>
                          </m:r>
                        </m:e>
                        <m:sup>
                          <m:r>
                            <a:rPr lang="en-US" sz="3200" b="0" i="1" smtClean="0">
                              <a:latin typeface="Cambria Math" panose="02040503050406030204" pitchFamily="18" charset="0"/>
                            </a:rPr>
                            <m:t>−1</m:t>
                          </m:r>
                        </m:sup>
                      </m:sSup>
                    </m:oMath>
                  </m:oMathPara>
                </a14:m>
                <a:endParaRPr lang="en-US" sz="3200" dirty="0"/>
              </a:p>
            </p:txBody>
          </p:sp>
        </mc:Choice>
        <mc:Fallback xmlns="">
          <p:sp>
            <p:nvSpPr>
              <p:cNvPr id="4100" name="TextBox 4099">
                <a:extLst>
                  <a:ext uri="{FF2B5EF4-FFF2-40B4-BE49-F238E27FC236}">
                    <a16:creationId xmlns:a16="http://schemas.microsoft.com/office/drawing/2014/main" id="{EFDA6C4E-111D-0746-6F91-5FB3ECC17FFB}"/>
                  </a:ext>
                </a:extLst>
              </p:cNvPr>
              <p:cNvSpPr txBox="1">
                <a:spLocks noRot="1" noChangeAspect="1" noMove="1" noResize="1" noEditPoints="1" noAdjustHandles="1" noChangeArrowheads="1" noChangeShapeType="1" noTextEdit="1"/>
              </p:cNvSpPr>
              <p:nvPr/>
            </p:nvSpPr>
            <p:spPr>
              <a:xfrm>
                <a:off x="5554202" y="3219485"/>
                <a:ext cx="884815" cy="584775"/>
              </a:xfrm>
              <a:prstGeom prst="rect">
                <a:avLst/>
              </a:prstGeom>
              <a:blipFill>
                <a:blip r:embed="rId12"/>
                <a:stretch>
                  <a:fillRect l="-5714" r="-57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03" name="TextBox 4102">
                <a:extLst>
                  <a:ext uri="{FF2B5EF4-FFF2-40B4-BE49-F238E27FC236}">
                    <a16:creationId xmlns:a16="http://schemas.microsoft.com/office/drawing/2014/main" id="{CA0ABC13-68E9-F8E4-CC59-B83CEA4FDCD8}"/>
                  </a:ext>
                </a:extLst>
              </p:cNvPr>
              <p:cNvSpPr txBox="1"/>
              <p:nvPr/>
            </p:nvSpPr>
            <p:spPr>
              <a:xfrm>
                <a:off x="716772" y="4534948"/>
                <a:ext cx="2565952" cy="107805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𝑀</m:t>
                      </m:r>
                      <m:r>
                        <a:rPr lang="en-US" b="0" i="1" smtClean="0">
                          <a:latin typeface="Cambria Math" panose="02040503050406030204" pitchFamily="18" charset="0"/>
                        </a:rPr>
                        <m:t>=</m:t>
                      </m:r>
                      <m:d>
                        <m:dPr>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1</m:t>
                                      </m:r>
                                    </m:e>
                                    <m:e>
                                      <m:r>
                                        <a:rPr lang="en-US" b="0" i="1" smtClean="0">
                                          <a:latin typeface="Cambria Math" panose="02040503050406030204" pitchFamily="18" charset="0"/>
                                        </a:rPr>
                                        <m:t>0</m:t>
                                      </m:r>
                                    </m:e>
                                  </m:mr>
                                  <m:mr>
                                    <m:e>
                                      <m:r>
                                        <a:rPr lang="en-US" b="0" i="1" smtClean="0">
                                          <a:latin typeface="Cambria Math" panose="02040503050406030204" pitchFamily="18" charset="0"/>
                                        </a:rPr>
                                        <m:t>0</m:t>
                                      </m:r>
                                    </m:e>
                                    <m:e>
                                      <m:r>
                                        <a:rPr lang="en-US" b="0" i="1" smtClean="0">
                                          <a:latin typeface="Cambria Math" panose="02040503050406030204" pitchFamily="18" charset="0"/>
                                        </a:rPr>
                                        <m:t>1</m:t>
                                      </m:r>
                                    </m:e>
                                  </m:mr>
                                </m:m>
                              </m:e>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0</m:t>
                                      </m:r>
                                    </m:e>
                                    <m:e>
                                      <m:r>
                                        <a:rPr lang="en-US" b="0" i="1" smtClean="0">
                                          <a:latin typeface="Cambria Math" panose="02040503050406030204" pitchFamily="18" charset="0"/>
                                        </a:rPr>
                                        <m:t>1</m:t>
                                      </m:r>
                                    </m:e>
                                  </m:mr>
                                  <m:mr>
                                    <m:e>
                                      <m:r>
                                        <a:rPr lang="en-US" b="0" i="1" smtClean="0">
                                          <a:latin typeface="Cambria Math" panose="02040503050406030204" pitchFamily="18" charset="0"/>
                                        </a:rPr>
                                        <m:t>1</m:t>
                                      </m:r>
                                    </m:e>
                                    <m:e>
                                      <m:r>
                                        <a:rPr lang="en-US" b="0" i="1" smtClean="0">
                                          <a:latin typeface="Cambria Math" panose="02040503050406030204" pitchFamily="18" charset="0"/>
                                        </a:rPr>
                                        <m:t>1</m:t>
                                      </m:r>
                                    </m:e>
                                  </m:mr>
                                </m:m>
                              </m:e>
                            </m:mr>
                            <m:mr>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0</m:t>
                                      </m:r>
                                    </m:e>
                                    <m:e>
                                      <m:r>
                                        <a:rPr lang="en-US" b="0" i="1" smtClean="0">
                                          <a:latin typeface="Cambria Math" panose="02040503050406030204" pitchFamily="18" charset="0"/>
                                        </a:rPr>
                                        <m:t>0</m:t>
                                      </m:r>
                                    </m:e>
                                  </m:mr>
                                  <m:mr>
                                    <m:e>
                                      <m:r>
                                        <a:rPr lang="en-US" b="0" i="1" smtClean="0">
                                          <a:latin typeface="Cambria Math" panose="02040503050406030204" pitchFamily="18" charset="0"/>
                                        </a:rPr>
                                        <m:t>1</m:t>
                                      </m:r>
                                    </m:e>
                                    <m:e>
                                      <m:r>
                                        <a:rPr lang="en-US" b="0" i="1" smtClean="0">
                                          <a:latin typeface="Cambria Math" panose="02040503050406030204" pitchFamily="18" charset="0"/>
                                        </a:rPr>
                                        <m:t>1</m:t>
                                      </m:r>
                                    </m:e>
                                  </m:mr>
                                </m:m>
                              </m:e>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1</m:t>
                                      </m:r>
                                    </m:e>
                                    <m:e>
                                      <m:r>
                                        <a:rPr lang="en-US" b="0" i="1" smtClean="0">
                                          <a:latin typeface="Cambria Math" panose="02040503050406030204" pitchFamily="18" charset="0"/>
                                        </a:rPr>
                                        <m:t>1</m:t>
                                      </m:r>
                                    </m:e>
                                  </m:mr>
                                  <m:mr>
                                    <m:e>
                                      <m:r>
                                        <a:rPr lang="en-US" b="0" i="1" smtClean="0">
                                          <a:latin typeface="Cambria Math" panose="02040503050406030204" pitchFamily="18" charset="0"/>
                                        </a:rPr>
                                        <m:t>0</m:t>
                                      </m:r>
                                    </m:e>
                                    <m:e>
                                      <m:r>
                                        <a:rPr lang="en-US" b="0" i="1" smtClean="0">
                                          <a:latin typeface="Cambria Math" panose="02040503050406030204" pitchFamily="18" charset="0"/>
                                        </a:rPr>
                                        <m:t>0</m:t>
                                      </m:r>
                                    </m:e>
                                  </m:mr>
                                </m:m>
                              </m:e>
                            </m:mr>
                          </m:m>
                        </m:e>
                      </m:d>
                    </m:oMath>
                  </m:oMathPara>
                </a14:m>
                <a:endParaRPr lang="en-US" dirty="0"/>
              </a:p>
            </p:txBody>
          </p:sp>
        </mc:Choice>
        <mc:Fallback xmlns="">
          <p:sp>
            <p:nvSpPr>
              <p:cNvPr id="4103" name="TextBox 4102">
                <a:extLst>
                  <a:ext uri="{FF2B5EF4-FFF2-40B4-BE49-F238E27FC236}">
                    <a16:creationId xmlns:a16="http://schemas.microsoft.com/office/drawing/2014/main" id="{CA0ABC13-68E9-F8E4-CC59-B83CEA4FDCD8}"/>
                  </a:ext>
                </a:extLst>
              </p:cNvPr>
              <p:cNvSpPr txBox="1">
                <a:spLocks noRot="1" noChangeAspect="1" noMove="1" noResize="1" noEditPoints="1" noAdjustHandles="1" noChangeArrowheads="1" noChangeShapeType="1" noTextEdit="1"/>
              </p:cNvSpPr>
              <p:nvPr/>
            </p:nvSpPr>
            <p:spPr>
              <a:xfrm>
                <a:off x="716772" y="4534948"/>
                <a:ext cx="2565952" cy="1078052"/>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04" name="TextBox 4103">
                <a:extLst>
                  <a:ext uri="{FF2B5EF4-FFF2-40B4-BE49-F238E27FC236}">
                    <a16:creationId xmlns:a16="http://schemas.microsoft.com/office/drawing/2014/main" id="{AD46F45A-12E7-A221-CC91-F0355DBBA02D}"/>
                  </a:ext>
                </a:extLst>
              </p:cNvPr>
              <p:cNvSpPr txBox="1"/>
              <p:nvPr/>
            </p:nvSpPr>
            <p:spPr>
              <a:xfrm>
                <a:off x="8859392" y="4530949"/>
                <a:ext cx="2565952" cy="1078052"/>
              </a:xfrm>
              <a:prstGeom prst="rect">
                <a:avLst/>
              </a:prstGeom>
              <a:noFill/>
            </p:spPr>
            <p:txBody>
              <a:bodyPr wrap="square">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𝑀</m:t>
                          </m:r>
                        </m:e>
                        <m:sup>
                          <m:r>
                            <a:rPr lang="en-US" b="0" i="1" smtClean="0">
                              <a:latin typeface="Cambria Math" panose="02040503050406030204" pitchFamily="18" charset="0"/>
                            </a:rPr>
                            <m:t>−1</m:t>
                          </m:r>
                        </m:sup>
                      </m:sSup>
                      <m:r>
                        <a:rPr lang="en-US" b="0" i="1" smtClean="0">
                          <a:latin typeface="Cambria Math" panose="02040503050406030204" pitchFamily="18" charset="0"/>
                        </a:rPr>
                        <m:t>=</m:t>
                      </m:r>
                      <m:d>
                        <m:dPr>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0</m:t>
                                      </m:r>
                                    </m:e>
                                    <m:e>
                                      <m:r>
                                        <a:rPr lang="en-US" b="0" i="1" smtClean="0">
                                          <a:latin typeface="Cambria Math" panose="02040503050406030204" pitchFamily="18" charset="0"/>
                                        </a:rPr>
                                        <m:t>1</m:t>
                                      </m:r>
                                    </m:e>
                                  </m:mr>
                                  <m:mr>
                                    <m:e>
                                      <m:r>
                                        <a:rPr lang="en-US" b="0" i="1" smtClean="0">
                                          <a:latin typeface="Cambria Math" panose="02040503050406030204" pitchFamily="18" charset="0"/>
                                        </a:rPr>
                                        <m:t>0</m:t>
                                      </m:r>
                                    </m:e>
                                    <m:e>
                                      <m:r>
                                        <a:rPr lang="en-US" b="0" i="1" smtClean="0">
                                          <a:latin typeface="Cambria Math" panose="02040503050406030204" pitchFamily="18" charset="0"/>
                                        </a:rPr>
                                        <m:t>1</m:t>
                                      </m:r>
                                    </m:e>
                                  </m:mr>
                                </m:m>
                              </m:e>
                              <m:e>
                                <m:m>
                                  <m:mPr>
                                    <m:mcs>
                                      <m:mc>
                                        <m:mcPr>
                                          <m:count m:val="2"/>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1</m:t>
                                      </m:r>
                                    </m:e>
                                    <m:e>
                                      <m:r>
                                        <a:rPr lang="en-US" b="0" i="1" smtClean="0">
                                          <a:latin typeface="Cambria Math" panose="02040503050406030204" pitchFamily="18" charset="0"/>
                                        </a:rPr>
                                        <m:t>1</m:t>
                                      </m:r>
                                    </m:e>
                                  </m:mr>
                                  <m:mr>
                                    <m:e>
                                      <m:r>
                                        <a:rPr lang="en-US" b="0" i="1" smtClean="0">
                                          <a:latin typeface="Cambria Math" panose="02040503050406030204" pitchFamily="18" charset="0"/>
                                        </a:rPr>
                                        <m:t>1</m:t>
                                      </m:r>
                                    </m:e>
                                    <m:e>
                                      <m:r>
                                        <a:rPr lang="en-US" b="0" i="1" smtClean="0">
                                          <a:latin typeface="Cambria Math" panose="02040503050406030204" pitchFamily="18" charset="0"/>
                                        </a:rPr>
                                        <m:t>0</m:t>
                                      </m:r>
                                    </m:e>
                                  </m:mr>
                                </m:m>
                              </m:e>
                            </m:mr>
                            <m:mr>
                              <m:e>
                                <m:m>
                                  <m:mPr>
                                    <m:mcs>
                                      <m:mc>
                                        <m:mcPr>
                                          <m:count m:val="2"/>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1</m:t>
                                      </m:r>
                                    </m:e>
                                    <m:e>
                                      <m:r>
                                        <a:rPr lang="en-US" b="0" i="1" smtClean="0">
                                          <a:latin typeface="Cambria Math" panose="02040503050406030204" pitchFamily="18" charset="0"/>
                                        </a:rPr>
                                        <m:t>1</m:t>
                                      </m:r>
                                    </m:e>
                                  </m:mr>
                                  <m:mr>
                                    <m:e>
                                      <m:r>
                                        <a:rPr lang="en-US" b="0" i="1" smtClean="0">
                                          <a:latin typeface="Cambria Math" panose="02040503050406030204" pitchFamily="18" charset="0"/>
                                        </a:rPr>
                                        <m:t>1</m:t>
                                      </m:r>
                                    </m:e>
                                    <m:e>
                                      <m:r>
                                        <a:rPr lang="en-US" b="0" i="1" smtClean="0">
                                          <a:latin typeface="Cambria Math" panose="02040503050406030204" pitchFamily="18" charset="0"/>
                                        </a:rPr>
                                        <m:t>1</m:t>
                                      </m:r>
                                    </m:e>
                                  </m:mr>
                                </m:m>
                              </m:e>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0</m:t>
                                      </m:r>
                                    </m:e>
                                    <m:e>
                                      <m:r>
                                        <a:rPr lang="en-US" b="0" i="1" smtClean="0">
                                          <a:latin typeface="Cambria Math" panose="02040503050406030204" pitchFamily="18" charset="0"/>
                                        </a:rPr>
                                        <m:t>1</m:t>
                                      </m:r>
                                    </m:e>
                                  </m:mr>
                                  <m:mr>
                                    <m:e>
                                      <m:r>
                                        <a:rPr lang="en-US" b="0" i="1" smtClean="0">
                                          <a:latin typeface="Cambria Math" panose="02040503050406030204" pitchFamily="18" charset="0"/>
                                        </a:rPr>
                                        <m:t>1</m:t>
                                      </m:r>
                                    </m:e>
                                    <m:e>
                                      <m:r>
                                        <a:rPr lang="en-US" b="0" i="1" smtClean="0">
                                          <a:latin typeface="Cambria Math" panose="02040503050406030204" pitchFamily="18" charset="0"/>
                                        </a:rPr>
                                        <m:t>1</m:t>
                                      </m:r>
                                    </m:e>
                                  </m:mr>
                                </m:m>
                              </m:e>
                            </m:mr>
                          </m:m>
                        </m:e>
                      </m:d>
                    </m:oMath>
                  </m:oMathPara>
                </a14:m>
                <a:endParaRPr lang="en-US" dirty="0"/>
              </a:p>
            </p:txBody>
          </p:sp>
        </mc:Choice>
        <mc:Fallback xmlns="">
          <p:sp>
            <p:nvSpPr>
              <p:cNvPr id="4104" name="TextBox 4103">
                <a:extLst>
                  <a:ext uri="{FF2B5EF4-FFF2-40B4-BE49-F238E27FC236}">
                    <a16:creationId xmlns:a16="http://schemas.microsoft.com/office/drawing/2014/main" id="{AD46F45A-12E7-A221-CC91-F0355DBBA02D}"/>
                  </a:ext>
                </a:extLst>
              </p:cNvPr>
              <p:cNvSpPr txBox="1">
                <a:spLocks noRot="1" noChangeAspect="1" noMove="1" noResize="1" noEditPoints="1" noAdjustHandles="1" noChangeArrowheads="1" noChangeShapeType="1" noTextEdit="1"/>
              </p:cNvSpPr>
              <p:nvPr/>
            </p:nvSpPr>
            <p:spPr>
              <a:xfrm>
                <a:off x="8859392" y="4530949"/>
                <a:ext cx="2565952" cy="1078052"/>
              </a:xfrm>
              <a:prstGeom prst="rect">
                <a:avLst/>
              </a:prstGeom>
              <a:blipFill>
                <a:blip r:embed="rId14"/>
                <a:stretch>
                  <a:fillRect/>
                </a:stretch>
              </a:blipFill>
            </p:spPr>
            <p:txBody>
              <a:bodyPr/>
              <a:lstStyle/>
              <a:p>
                <a:r>
                  <a:rPr lang="en-US">
                    <a:noFill/>
                  </a:rPr>
                  <a:t> </a:t>
                </a:r>
              </a:p>
            </p:txBody>
          </p:sp>
        </mc:Fallback>
      </mc:AlternateContent>
      <p:sp>
        <p:nvSpPr>
          <p:cNvPr id="4300" name="repair-claim"/>
          <p:cNvSpPr>
            <a:spLocks noGrp="1"/>
          </p:cNvSpPr>
          <p:nvPr/>
        </p:nvSpPr>
        <p:spPr>
          <a:xfrm>
            <a:off x="914400" y="1819275"/>
            <a:ext cx="10477500" cy="781050"/>
          </a:xfrm>
          <a:prstGeom prst="rect">
            <a:avLst/>
          </a:prstGeom>
          <a:noFill/>
          <a:ln w="0">
            <a:noFill/>
          </a:ln>
        </p:spPr>
        <p:txBody>
          <a:bodyPr wrap="none" lIns="0" tIns="0" rIns="0" bIns="0" anchor="t">
            <a:noAutofit/>
          </a:bodyPr>
          <a:lstStyle/>
          <a:p>
            <a:pPr algn="l">
              <a:defRPr sz="2550" b="0">
                <a:solidFill>
                  <a:srgbClr val="000000"/>
                </a:solidFill>
                <a:latin typeface="Calibri"/>
                <a:ea typeface="Calibri"/>
                <a:cs typeface="Calibri"/>
              </a:defRPr>
            </a:pPr>
            <a:r>
              <a:rPr sz="2550" b="0">
                <a:solidFill>
                  <a:srgbClr val="000000"/>
                </a:solidFill>
                <a:latin typeface="Calibri"/>
                <a:ea typeface="Calibri"/>
                <a:cs typeface="Calibri"/>
              </a:rPr>
              <a:t>Every n-qubit CNOT circuit has an O(1)-depth implementation</a:t>
            </a:r>
          </a:p>
          <a:p>
            <a:pPr algn="l">
              <a:defRPr sz="2550" b="0">
                <a:solidFill>
                  <a:srgbClr val="000000"/>
                </a:solidFill>
                <a:latin typeface="Calibri"/>
                <a:ea typeface="Calibri"/>
                <a:cs typeface="Calibri"/>
              </a:defRPr>
            </a:pPr>
            <a:r>
              <a:rPr sz="2550" b="0">
                <a:solidFill>
                  <a:srgbClr val="000000"/>
                </a:solidFill>
                <a:latin typeface="Calibri"/>
                <a:ea typeface="Calibri"/>
                <a:cs typeface="Calibri"/>
              </a:rPr>
              <a:t>with Fanout and O(n²) ancillas.</a:t>
            </a:r>
          </a:p>
        </p:txBody>
      </p:sp>
      <p:sp>
        <p:nvSpPr>
          <p:cNvPr id="4301" name="repair-schematic"/>
          <p:cNvSpPr>
            <a:spLocks noGrp="1"/>
          </p:cNvSpPr>
          <p:nvPr/>
        </p:nvSpPr>
        <p:spPr>
          <a:xfrm>
            <a:off x="914400" y="6486525"/>
            <a:ext cx="10668000" cy="276225"/>
          </a:xfrm>
          <a:prstGeom prst="rect">
            <a:avLst/>
          </a:prstGeom>
          <a:noFill/>
          <a:ln w="0">
            <a:noFill/>
          </a:ln>
        </p:spPr>
        <p:txBody>
          <a:bodyPr wrap="none" lIns="0" tIns="0" rIns="0" bIns="0" anchor="t">
            <a:noAutofit/>
          </a:bodyPr>
          <a:lstStyle/>
          <a:p>
            <a:pPr algn="l">
              <a:defRPr sz="1650" b="0">
                <a:solidFill>
                  <a:srgbClr val="595959"/>
                </a:solidFill>
                <a:latin typeface="Calibri"/>
                <a:ea typeface="Calibri"/>
                <a:cs typeface="Calibri"/>
              </a:defRPr>
            </a:pPr>
            <a:r>
              <a:rPr sz="1650" b="0">
                <a:solidFill>
                  <a:srgbClr val="595959"/>
                </a:solidFill>
                <a:latin typeface="Calibri"/>
                <a:ea typeface="Calibri"/>
                <a:cs typeface="Calibri"/>
              </a:rPr>
              <a:t>Schematic: each matrix block has an O(1)-depth implementation. Workspace omitted.</a:t>
            </a:r>
          </a:p>
        </p:txBody>
      </p:sp>
    </p:spTree>
    <p:extLst>
      <p:ext uri="{BB962C8B-B14F-4D97-AF65-F5344CB8AC3E}">
        <p14:creationId xmlns:p14="http://schemas.microsoft.com/office/powerpoint/2010/main" val="17837428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D3E15-0258-2369-84A2-016D0D5A267B}"/>
            </a:ext>
          </a:extLst>
        </p:cNvPr>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2BC8B5E0-46FB-ACEC-5866-4CB8C9A7CBA3}"/>
              </a:ext>
            </a:extLst>
          </p:cNvPr>
          <p:cNvCxnSpPr>
            <a:cxnSpLocks/>
          </p:cNvCxnSpPr>
          <p:nvPr/>
        </p:nvCxnSpPr>
        <p:spPr>
          <a:xfrm>
            <a:off x="4060886" y="3946343"/>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3FC07B3-7E1F-1F30-2B59-F83E3890700F}"/>
              </a:ext>
            </a:extLst>
          </p:cNvPr>
          <p:cNvSpPr>
            <a:spLocks noGrp="1"/>
          </p:cNvSpPr>
          <p:nvPr>
            <p:ph type="title"/>
          </p:nvPr>
        </p:nvSpPr>
        <p:spPr/>
        <p:txBody>
          <a:bodyPr>
            <a:normAutofit/>
          </a:bodyPr>
          <a:lstStyle/>
          <a:p>
            <a:r>
              <a:rPr lang="en-US" sz="4000" b="1" dirty="0"/>
              <a:t>Example</a:t>
            </a:r>
            <a:r>
              <a:rPr lang="en-US" sz="4000" dirty="0"/>
              <a:t>: preparing stabilizer states with Fanout</a:t>
            </a: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DD4B4694-7D9C-64DD-FC7C-6E4833B54E80}"/>
                  </a:ext>
                </a:extLst>
              </p:cNvPr>
              <p:cNvSpPr txBox="1"/>
              <p:nvPr/>
            </p:nvSpPr>
            <p:spPr>
              <a:xfrm>
                <a:off x="2320766" y="2685640"/>
                <a:ext cx="8767482" cy="492443"/>
              </a:xfrm>
              <a:prstGeom prst="rect">
                <a:avLst/>
              </a:prstGeom>
              <a:noFill/>
            </p:spPr>
            <p:txBody>
              <a:bodyPr wrap="square" rtlCol="0">
                <a:spAutoFit/>
              </a:bodyPr>
              <a:lstStyle/>
              <a:p>
                <a:r>
                  <a:rPr lang="en-US" sz="2600" dirty="0"/>
                  <a:t>CNOT circuit </a:t>
                </a:r>
                <a14:m>
                  <m:oMath xmlns:m="http://schemas.openxmlformats.org/officeDocument/2006/math">
                    <m:r>
                      <a:rPr lang="en-US" sz="2600" b="0" i="1" smtClean="0">
                        <a:latin typeface="Cambria Math" panose="02040503050406030204" pitchFamily="18" charset="0"/>
                      </a:rPr>
                      <m:t>≡</m:t>
                    </m:r>
                    <m:r>
                      <a:rPr lang="en-US" sz="2600" i="1">
                        <a:latin typeface="Cambria Math" panose="02040503050406030204" pitchFamily="18" charset="0"/>
                      </a:rPr>
                      <m:t> </m:t>
                    </m:r>
                  </m:oMath>
                </a14:m>
                <a:r>
                  <a:rPr lang="en-US" sz="2600" dirty="0"/>
                  <a:t>invertible matrix </a:t>
                </a:r>
                <a14:m>
                  <m:oMath xmlns:m="http://schemas.openxmlformats.org/officeDocument/2006/math">
                    <m:r>
                      <a:rPr lang="en-US" sz="2600" b="0" i="1" smtClean="0">
                        <a:latin typeface="Cambria Math" panose="02040503050406030204" pitchFamily="18" charset="0"/>
                      </a:rPr>
                      <m:t>𝑀</m:t>
                    </m:r>
                    <m:r>
                      <a:rPr lang="en-US" sz="2600" b="0" i="1" smtClean="0">
                        <a:latin typeface="Cambria Math" panose="02040503050406030204" pitchFamily="18" charset="0"/>
                      </a:rPr>
                      <m:t>∈</m:t>
                    </m:r>
                    <m:sSubSup>
                      <m:sSubSupPr>
                        <m:ctrlPr>
                          <a:rPr lang="en-US" sz="2600" b="0" i="1" smtClean="0">
                            <a:latin typeface="Cambria Math" panose="02040503050406030204" pitchFamily="18" charset="0"/>
                          </a:rPr>
                        </m:ctrlPr>
                      </m:sSubSupPr>
                      <m:e>
                        <m:r>
                          <a:rPr lang="en-US" sz="2600" b="0" i="1" smtClean="0">
                            <a:latin typeface="Cambria Math" panose="02040503050406030204" pitchFamily="18" charset="0"/>
                          </a:rPr>
                          <m:t>𝔽</m:t>
                        </m:r>
                      </m:e>
                      <m:sub>
                        <m:r>
                          <a:rPr lang="en-US" sz="2600" b="0" i="1" smtClean="0">
                            <a:latin typeface="Cambria Math" panose="02040503050406030204" pitchFamily="18" charset="0"/>
                          </a:rPr>
                          <m:t>2</m:t>
                        </m:r>
                      </m:sub>
                      <m:sup>
                        <m:r>
                          <a:rPr lang="en-US" sz="2600" b="0" i="1" smtClean="0">
                            <a:latin typeface="Cambria Math" panose="02040503050406030204" pitchFamily="18" charset="0"/>
                          </a:rPr>
                          <m:t>𝑛</m:t>
                        </m:r>
                        <m:r>
                          <a:rPr lang="en-US" sz="2600" b="0" i="1" smtClean="0">
                            <a:latin typeface="Cambria Math" panose="02040503050406030204" pitchFamily="18" charset="0"/>
                          </a:rPr>
                          <m:t>×</m:t>
                        </m:r>
                        <m:r>
                          <a:rPr lang="en-US" sz="2600" b="0" i="1" smtClean="0">
                            <a:latin typeface="Cambria Math" panose="02040503050406030204" pitchFamily="18" charset="0"/>
                          </a:rPr>
                          <m:t>𝑛</m:t>
                        </m:r>
                      </m:sup>
                    </m:sSubSup>
                  </m:oMath>
                </a14:m>
                <a:r>
                  <a:rPr lang="en-US" sz="2600" dirty="0"/>
                  <a:t> on </a:t>
                </a:r>
                <a14:m>
                  <m:oMath xmlns:m="http://schemas.openxmlformats.org/officeDocument/2006/math">
                    <m:r>
                      <a:rPr lang="en-US" sz="2600" i="1">
                        <a:latin typeface="Cambria Math" panose="02040503050406030204" pitchFamily="18" charset="0"/>
                      </a:rPr>
                      <m:t>𝑛</m:t>
                    </m:r>
                  </m:oMath>
                </a14:m>
                <a:r>
                  <a:rPr lang="en-US" sz="2600" dirty="0"/>
                  <a:t> bits. </a:t>
                </a:r>
              </a:p>
            </p:txBody>
          </p:sp>
        </mc:Choice>
        <mc:Fallback xmlns="">
          <p:sp>
            <p:nvSpPr>
              <p:cNvPr id="4" name="TextBox 3">
                <a:extLst>
                  <a:ext uri="{FF2B5EF4-FFF2-40B4-BE49-F238E27FC236}">
                    <a16:creationId xmlns:a16="http://schemas.microsoft.com/office/drawing/2014/main" id="{DD4B4694-7D9C-64DD-FC7C-6E4833B54E80}"/>
                  </a:ext>
                </a:extLst>
              </p:cNvPr>
              <p:cNvSpPr txBox="1">
                <a:spLocks noRot="1" noChangeAspect="1" noMove="1" noResize="1" noEditPoints="1" noAdjustHandles="1" noChangeArrowheads="1" noChangeShapeType="1" noTextEdit="1"/>
              </p:cNvSpPr>
              <p:nvPr/>
            </p:nvSpPr>
            <p:spPr>
              <a:xfrm>
                <a:off x="2320766" y="2685640"/>
                <a:ext cx="8767482" cy="492443"/>
              </a:xfrm>
              <a:prstGeom prst="rect">
                <a:avLst/>
              </a:prstGeom>
              <a:blipFill>
                <a:blip r:embed="rId4"/>
                <a:stretch>
                  <a:fillRect l="-1156" t="-10000" b="-27500"/>
                </a:stretch>
              </a:blipFill>
            </p:spPr>
            <p:txBody>
              <a:bodyPr/>
              <a:lstStyle/>
              <a:p>
                <a:r>
                  <a:rPr lang="en-US">
                    <a:noFill/>
                  </a:rPr>
                  <a:t> </a:t>
                </a:r>
              </a:p>
            </p:txBody>
          </p:sp>
        </mc:Fallback>
      </mc:AlternateContent>
      <p:cxnSp>
        <p:nvCxnSpPr>
          <p:cNvPr id="6" name="Straight Connector 5">
            <a:extLst>
              <a:ext uri="{FF2B5EF4-FFF2-40B4-BE49-F238E27FC236}">
                <a16:creationId xmlns:a16="http://schemas.microsoft.com/office/drawing/2014/main" id="{488A78B0-F9A2-84CC-12F2-FA28E213239B}"/>
              </a:ext>
            </a:extLst>
          </p:cNvPr>
          <p:cNvCxnSpPr>
            <a:cxnSpLocks/>
          </p:cNvCxnSpPr>
          <p:nvPr/>
        </p:nvCxnSpPr>
        <p:spPr>
          <a:xfrm>
            <a:off x="4060886" y="5339494"/>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E61F0C3-5894-D3A2-B869-8023712E90DF}"/>
              </a:ext>
            </a:extLst>
          </p:cNvPr>
          <p:cNvCxnSpPr>
            <a:cxnSpLocks/>
          </p:cNvCxnSpPr>
          <p:nvPr/>
        </p:nvCxnSpPr>
        <p:spPr>
          <a:xfrm>
            <a:off x="4060886" y="5601497"/>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BC6E86B-45FC-31D5-0F65-7FE9F59B6099}"/>
              </a:ext>
            </a:extLst>
          </p:cNvPr>
          <p:cNvCxnSpPr>
            <a:cxnSpLocks/>
          </p:cNvCxnSpPr>
          <p:nvPr/>
        </p:nvCxnSpPr>
        <p:spPr>
          <a:xfrm>
            <a:off x="4060886" y="5913604"/>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390FB9E-50B9-C47F-A5C2-C9BA635D5BC0}"/>
              </a:ext>
            </a:extLst>
          </p:cNvPr>
          <p:cNvCxnSpPr>
            <a:cxnSpLocks/>
          </p:cNvCxnSpPr>
          <p:nvPr/>
        </p:nvCxnSpPr>
        <p:spPr>
          <a:xfrm>
            <a:off x="4060886" y="6233385"/>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C33BD34-7806-FBAA-7828-7B5E920133D1}"/>
                  </a:ext>
                </a:extLst>
              </p:cNvPr>
              <p:cNvSpPr txBox="1"/>
              <p:nvPr/>
            </p:nvSpPr>
            <p:spPr>
              <a:xfrm>
                <a:off x="3574273" y="5120138"/>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|0⟩</m:t>
                      </m:r>
                    </m:oMath>
                  </m:oMathPara>
                </a14:m>
                <a:endParaRPr lang="en-US" dirty="0"/>
              </a:p>
            </p:txBody>
          </p:sp>
        </mc:Choice>
        <mc:Fallback xmlns="">
          <p:sp>
            <p:nvSpPr>
              <p:cNvPr id="12" name="TextBox 11">
                <a:extLst>
                  <a:ext uri="{FF2B5EF4-FFF2-40B4-BE49-F238E27FC236}">
                    <a16:creationId xmlns:a16="http://schemas.microsoft.com/office/drawing/2014/main" id="{EC33BD34-7806-FBAA-7828-7B5E920133D1}"/>
                  </a:ext>
                </a:extLst>
              </p:cNvPr>
              <p:cNvSpPr txBox="1">
                <a:spLocks noRot="1" noChangeAspect="1" noMove="1" noResize="1" noEditPoints="1" noAdjustHandles="1" noChangeArrowheads="1" noChangeShapeType="1" noTextEdit="1"/>
              </p:cNvSpPr>
              <p:nvPr/>
            </p:nvSpPr>
            <p:spPr>
              <a:xfrm>
                <a:off x="3574273" y="5120138"/>
                <a:ext cx="424779" cy="369332"/>
              </a:xfrm>
              <a:prstGeom prst="rect">
                <a:avLst/>
              </a:prstGeom>
              <a:blipFill>
                <a:blip r:embed="rId5"/>
                <a:stretch>
                  <a:fillRect l="-5882" r="-14706"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48BAEFD4-F3DC-3910-4D24-506D7CED8A1D}"/>
                  </a:ext>
                </a:extLst>
              </p:cNvPr>
              <p:cNvSpPr txBox="1"/>
              <p:nvPr/>
            </p:nvSpPr>
            <p:spPr>
              <a:xfrm>
                <a:off x="3574273" y="5427514"/>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|0⟩</m:t>
                      </m:r>
                    </m:oMath>
                  </m:oMathPara>
                </a14:m>
                <a:endParaRPr lang="en-US" dirty="0"/>
              </a:p>
            </p:txBody>
          </p:sp>
        </mc:Choice>
        <mc:Fallback xmlns="">
          <p:sp>
            <p:nvSpPr>
              <p:cNvPr id="13" name="TextBox 12">
                <a:extLst>
                  <a:ext uri="{FF2B5EF4-FFF2-40B4-BE49-F238E27FC236}">
                    <a16:creationId xmlns:a16="http://schemas.microsoft.com/office/drawing/2014/main" id="{48BAEFD4-F3DC-3910-4D24-506D7CED8A1D}"/>
                  </a:ext>
                </a:extLst>
              </p:cNvPr>
              <p:cNvSpPr txBox="1">
                <a:spLocks noRot="1" noChangeAspect="1" noMove="1" noResize="1" noEditPoints="1" noAdjustHandles="1" noChangeArrowheads="1" noChangeShapeType="1" noTextEdit="1"/>
              </p:cNvSpPr>
              <p:nvPr/>
            </p:nvSpPr>
            <p:spPr>
              <a:xfrm>
                <a:off x="3574273" y="5427514"/>
                <a:ext cx="424779" cy="369332"/>
              </a:xfrm>
              <a:prstGeom prst="rect">
                <a:avLst/>
              </a:prstGeom>
              <a:blipFill>
                <a:blip r:embed="rId6"/>
                <a:stretch>
                  <a:fillRect l="-5882" r="-14706"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77150026-36D4-AB5B-2F8E-B10E79D20485}"/>
                  </a:ext>
                </a:extLst>
              </p:cNvPr>
              <p:cNvSpPr txBox="1"/>
              <p:nvPr/>
            </p:nvSpPr>
            <p:spPr>
              <a:xfrm>
                <a:off x="3574273" y="5716776"/>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|0⟩</m:t>
                      </m:r>
                    </m:oMath>
                  </m:oMathPara>
                </a14:m>
                <a:endParaRPr lang="en-US" dirty="0"/>
              </a:p>
            </p:txBody>
          </p:sp>
        </mc:Choice>
        <mc:Fallback xmlns="">
          <p:sp>
            <p:nvSpPr>
              <p:cNvPr id="14" name="TextBox 13">
                <a:extLst>
                  <a:ext uri="{FF2B5EF4-FFF2-40B4-BE49-F238E27FC236}">
                    <a16:creationId xmlns:a16="http://schemas.microsoft.com/office/drawing/2014/main" id="{77150026-36D4-AB5B-2F8E-B10E79D20485}"/>
                  </a:ext>
                </a:extLst>
              </p:cNvPr>
              <p:cNvSpPr txBox="1">
                <a:spLocks noRot="1" noChangeAspect="1" noMove="1" noResize="1" noEditPoints="1" noAdjustHandles="1" noChangeArrowheads="1" noChangeShapeType="1" noTextEdit="1"/>
              </p:cNvSpPr>
              <p:nvPr/>
            </p:nvSpPr>
            <p:spPr>
              <a:xfrm>
                <a:off x="3574273" y="5716776"/>
                <a:ext cx="424779" cy="369332"/>
              </a:xfrm>
              <a:prstGeom prst="rect">
                <a:avLst/>
              </a:prstGeom>
              <a:blipFill>
                <a:blip r:embed="rId5"/>
                <a:stretch>
                  <a:fillRect l="-5882" r="-14706"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77DEE94A-9601-85EE-625B-9C0E77EC93D7}"/>
                  </a:ext>
                </a:extLst>
              </p:cNvPr>
              <p:cNvSpPr txBox="1"/>
              <p:nvPr/>
            </p:nvSpPr>
            <p:spPr>
              <a:xfrm>
                <a:off x="3574273" y="6024152"/>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|0⟩</m:t>
                      </m:r>
                    </m:oMath>
                  </m:oMathPara>
                </a14:m>
                <a:endParaRPr lang="en-US" dirty="0"/>
              </a:p>
            </p:txBody>
          </p:sp>
        </mc:Choice>
        <mc:Fallback xmlns="">
          <p:sp>
            <p:nvSpPr>
              <p:cNvPr id="16" name="TextBox 15">
                <a:extLst>
                  <a:ext uri="{FF2B5EF4-FFF2-40B4-BE49-F238E27FC236}">
                    <a16:creationId xmlns:a16="http://schemas.microsoft.com/office/drawing/2014/main" id="{77DEE94A-9601-85EE-625B-9C0E77EC93D7}"/>
                  </a:ext>
                </a:extLst>
              </p:cNvPr>
              <p:cNvSpPr txBox="1">
                <a:spLocks noRot="1" noChangeAspect="1" noMove="1" noResize="1" noEditPoints="1" noAdjustHandles="1" noChangeArrowheads="1" noChangeShapeType="1" noTextEdit="1"/>
              </p:cNvSpPr>
              <p:nvPr/>
            </p:nvSpPr>
            <p:spPr>
              <a:xfrm>
                <a:off x="3574273" y="6024152"/>
                <a:ext cx="424779" cy="369332"/>
              </a:xfrm>
              <a:prstGeom prst="rect">
                <a:avLst/>
              </a:prstGeom>
              <a:blipFill>
                <a:blip r:embed="rId6"/>
                <a:stretch>
                  <a:fillRect l="-5882" r="-14706" b="-13333"/>
                </a:stretch>
              </a:blipFill>
            </p:spPr>
            <p:txBody>
              <a:bodyPr/>
              <a:lstStyle/>
              <a:p>
                <a:r>
                  <a:rPr lang="en-US">
                    <a:noFill/>
                  </a:rPr>
                  <a:t> </a:t>
                </a:r>
              </a:p>
            </p:txBody>
          </p:sp>
        </mc:Fallback>
      </mc:AlternateContent>
      <p:cxnSp>
        <p:nvCxnSpPr>
          <p:cNvPr id="17" name="Straight Connector 16">
            <a:extLst>
              <a:ext uri="{FF2B5EF4-FFF2-40B4-BE49-F238E27FC236}">
                <a16:creationId xmlns:a16="http://schemas.microsoft.com/office/drawing/2014/main" id="{C8B42D86-37C9-5FEC-012C-A22F44937EAA}"/>
              </a:ext>
            </a:extLst>
          </p:cNvPr>
          <p:cNvCxnSpPr>
            <a:cxnSpLocks/>
            <a:stCxn id="19" idx="0"/>
            <a:endCxn id="18" idx="4"/>
          </p:cNvCxnSpPr>
          <p:nvPr/>
        </p:nvCxnSpPr>
        <p:spPr>
          <a:xfrm>
            <a:off x="5539944" y="4109627"/>
            <a:ext cx="1" cy="1325966"/>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1E7C626B-09D7-9A2B-038C-9F3D20CE3F26}"/>
              </a:ext>
            </a:extLst>
          </p:cNvPr>
          <p:cNvSpPr/>
          <p:nvPr/>
        </p:nvSpPr>
        <p:spPr>
          <a:xfrm>
            <a:off x="5470143" y="5266670"/>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5ABD23EC-4589-FDF9-2FB6-004EDC985E01}"/>
              </a:ext>
            </a:extLst>
          </p:cNvPr>
          <p:cNvSpPr/>
          <p:nvPr/>
        </p:nvSpPr>
        <p:spPr>
          <a:xfrm>
            <a:off x="5470142" y="4109627"/>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493E1159-41E8-4111-30A3-F5C44FA5644A}"/>
              </a:ext>
            </a:extLst>
          </p:cNvPr>
          <p:cNvSpPr/>
          <p:nvPr/>
        </p:nvSpPr>
        <p:spPr>
          <a:xfrm>
            <a:off x="5470142" y="4421853"/>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F6E7EA49-6A36-5371-B077-BB3B6923BC16}"/>
              </a:ext>
            </a:extLst>
          </p:cNvPr>
          <p:cNvCxnSpPr>
            <a:cxnSpLocks/>
          </p:cNvCxnSpPr>
          <p:nvPr/>
        </p:nvCxnSpPr>
        <p:spPr>
          <a:xfrm>
            <a:off x="4060886" y="4208346"/>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8A60FAD-C8A5-752B-A4BB-4A67BDAFE93B}"/>
              </a:ext>
            </a:extLst>
          </p:cNvPr>
          <p:cNvCxnSpPr>
            <a:cxnSpLocks/>
          </p:cNvCxnSpPr>
          <p:nvPr/>
        </p:nvCxnSpPr>
        <p:spPr>
          <a:xfrm>
            <a:off x="4060886" y="4520453"/>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3C87ECF-C11F-346B-D2C0-6140689BF7E9}"/>
              </a:ext>
            </a:extLst>
          </p:cNvPr>
          <p:cNvCxnSpPr>
            <a:cxnSpLocks/>
          </p:cNvCxnSpPr>
          <p:nvPr/>
        </p:nvCxnSpPr>
        <p:spPr>
          <a:xfrm>
            <a:off x="4060886" y="4840234"/>
            <a:ext cx="3712365" cy="0"/>
          </a:xfrm>
          <a:prstGeom prst="line">
            <a:avLst/>
          </a:prstGeom>
          <a:ln w="28575"/>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02ECB30C-C9F7-B1F1-894E-CA8478C655DC}"/>
                  </a:ext>
                </a:extLst>
              </p:cNvPr>
              <p:cNvSpPr txBox="1"/>
              <p:nvPr/>
            </p:nvSpPr>
            <p:spPr>
              <a:xfrm>
                <a:off x="3554147" y="4223701"/>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oMath>
                  </m:oMathPara>
                </a14:m>
                <a:endParaRPr lang="en-US" dirty="0"/>
              </a:p>
            </p:txBody>
          </p:sp>
        </mc:Choice>
        <mc:Fallback xmlns="">
          <p:sp>
            <p:nvSpPr>
              <p:cNvPr id="31" name="TextBox 30">
                <a:extLst>
                  <a:ext uri="{FF2B5EF4-FFF2-40B4-BE49-F238E27FC236}">
                    <a16:creationId xmlns:a16="http://schemas.microsoft.com/office/drawing/2014/main" id="{02ECB30C-C9F7-B1F1-894E-CA8478C655DC}"/>
                  </a:ext>
                </a:extLst>
              </p:cNvPr>
              <p:cNvSpPr txBox="1">
                <a:spLocks noRot="1" noChangeAspect="1" noMove="1" noResize="1" noEditPoints="1" noAdjustHandles="1" noChangeArrowheads="1" noChangeShapeType="1" noTextEdit="1"/>
              </p:cNvSpPr>
              <p:nvPr/>
            </p:nvSpPr>
            <p:spPr>
              <a:xfrm>
                <a:off x="3554147" y="4223701"/>
                <a:ext cx="424779" cy="369332"/>
              </a:xfrm>
              <a:prstGeom prst="rect">
                <a:avLst/>
              </a:prstGeom>
              <a:blipFill>
                <a:blip r:embed="rId7"/>
                <a:stretch>
                  <a:fillRect l="-2857" r="-14286" b="-13333"/>
                </a:stretch>
              </a:blipFill>
            </p:spPr>
            <p:txBody>
              <a:bodyPr/>
              <a:lstStyle/>
              <a:p>
                <a:r>
                  <a:rPr lang="en-US">
                    <a:noFill/>
                  </a:rPr>
                  <a:t> </a:t>
                </a:r>
              </a:p>
            </p:txBody>
          </p:sp>
        </mc:Fallback>
      </mc:AlternateContent>
      <p:cxnSp>
        <p:nvCxnSpPr>
          <p:cNvPr id="33" name="Straight Connector 32">
            <a:extLst>
              <a:ext uri="{FF2B5EF4-FFF2-40B4-BE49-F238E27FC236}">
                <a16:creationId xmlns:a16="http://schemas.microsoft.com/office/drawing/2014/main" id="{46D97A60-A919-3BBF-C06C-60A45B850111}"/>
              </a:ext>
            </a:extLst>
          </p:cNvPr>
          <p:cNvCxnSpPr>
            <a:cxnSpLocks/>
            <a:stCxn id="37" idx="0"/>
            <a:endCxn id="34" idx="4"/>
          </p:cNvCxnSpPr>
          <p:nvPr/>
        </p:nvCxnSpPr>
        <p:spPr>
          <a:xfrm>
            <a:off x="6352584" y="3853987"/>
            <a:ext cx="1" cy="246326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4" name="Oval 33">
            <a:extLst>
              <a:ext uri="{FF2B5EF4-FFF2-40B4-BE49-F238E27FC236}">
                <a16:creationId xmlns:a16="http://schemas.microsoft.com/office/drawing/2014/main" id="{9B69C92D-50B5-518B-635B-15B9B60193CB}"/>
              </a:ext>
            </a:extLst>
          </p:cNvPr>
          <p:cNvSpPr/>
          <p:nvPr/>
        </p:nvSpPr>
        <p:spPr>
          <a:xfrm>
            <a:off x="6282783" y="6148324"/>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E74C7095-EA13-0E14-711F-98384113D26E}"/>
              </a:ext>
            </a:extLst>
          </p:cNvPr>
          <p:cNvSpPr/>
          <p:nvPr/>
        </p:nvSpPr>
        <p:spPr>
          <a:xfrm>
            <a:off x="6282782" y="4114165"/>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6E3DEF69-04AB-B426-807B-B88D384389AC}"/>
              </a:ext>
            </a:extLst>
          </p:cNvPr>
          <p:cNvSpPr/>
          <p:nvPr/>
        </p:nvSpPr>
        <p:spPr>
          <a:xfrm>
            <a:off x="6282782" y="4426391"/>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F4E190D7-BC3D-88E1-CB7F-891FF923178D}"/>
              </a:ext>
            </a:extLst>
          </p:cNvPr>
          <p:cNvSpPr/>
          <p:nvPr/>
        </p:nvSpPr>
        <p:spPr>
          <a:xfrm>
            <a:off x="6282782" y="3853987"/>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09E5043C-351B-FCB6-6ED9-C43BFCFF1074}"/>
              </a:ext>
            </a:extLst>
          </p:cNvPr>
          <p:cNvSpPr/>
          <p:nvPr/>
        </p:nvSpPr>
        <p:spPr>
          <a:xfrm>
            <a:off x="4184263" y="3863153"/>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106EC92C-1D4B-E5AD-97BB-8AA94291346A}"/>
              </a:ext>
            </a:extLst>
          </p:cNvPr>
          <p:cNvCxnSpPr>
            <a:cxnSpLocks/>
            <a:endCxn id="50" idx="4"/>
          </p:cNvCxnSpPr>
          <p:nvPr/>
        </p:nvCxnSpPr>
        <p:spPr>
          <a:xfrm flipH="1">
            <a:off x="4242663" y="3958036"/>
            <a:ext cx="11401" cy="235943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9" name="Oval 48">
            <a:extLst>
              <a:ext uri="{FF2B5EF4-FFF2-40B4-BE49-F238E27FC236}">
                <a16:creationId xmlns:a16="http://schemas.microsoft.com/office/drawing/2014/main" id="{348248F4-3F00-B8D4-5F0C-C87B963772D7}"/>
              </a:ext>
            </a:extLst>
          </p:cNvPr>
          <p:cNvSpPr/>
          <p:nvPr/>
        </p:nvSpPr>
        <p:spPr>
          <a:xfrm>
            <a:off x="4172861" y="5255032"/>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5E04E7D0-0344-96B4-4CC6-D86E8F0D227C}"/>
              </a:ext>
            </a:extLst>
          </p:cNvPr>
          <p:cNvSpPr/>
          <p:nvPr/>
        </p:nvSpPr>
        <p:spPr>
          <a:xfrm>
            <a:off x="4172861" y="6148546"/>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DF8438A6-6FE7-B1C5-B282-04FAE3A67FD3}"/>
              </a:ext>
            </a:extLst>
          </p:cNvPr>
          <p:cNvSpPr/>
          <p:nvPr/>
        </p:nvSpPr>
        <p:spPr>
          <a:xfrm>
            <a:off x="4354638" y="4128818"/>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6B7364A3-A309-A27F-0266-9FE3714756E1}"/>
              </a:ext>
            </a:extLst>
          </p:cNvPr>
          <p:cNvCxnSpPr>
            <a:cxnSpLocks/>
            <a:endCxn id="58" idx="4"/>
          </p:cNvCxnSpPr>
          <p:nvPr/>
        </p:nvCxnSpPr>
        <p:spPr>
          <a:xfrm flipH="1">
            <a:off x="4411311" y="4223701"/>
            <a:ext cx="13128" cy="209214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4" name="Oval 53">
            <a:extLst>
              <a:ext uri="{FF2B5EF4-FFF2-40B4-BE49-F238E27FC236}">
                <a16:creationId xmlns:a16="http://schemas.microsoft.com/office/drawing/2014/main" id="{59CAAEEE-7BEE-F451-0AF2-A321B46837E7}"/>
              </a:ext>
            </a:extLst>
          </p:cNvPr>
          <p:cNvSpPr/>
          <p:nvPr/>
        </p:nvSpPr>
        <p:spPr>
          <a:xfrm>
            <a:off x="4584829" y="4437993"/>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5" name="Straight Connector 54">
            <a:extLst>
              <a:ext uri="{FF2B5EF4-FFF2-40B4-BE49-F238E27FC236}">
                <a16:creationId xmlns:a16="http://schemas.microsoft.com/office/drawing/2014/main" id="{E1B7A69A-CFF4-5BA3-95C2-22FAD315846A}"/>
              </a:ext>
            </a:extLst>
          </p:cNvPr>
          <p:cNvCxnSpPr>
            <a:cxnSpLocks/>
          </p:cNvCxnSpPr>
          <p:nvPr/>
        </p:nvCxnSpPr>
        <p:spPr>
          <a:xfrm>
            <a:off x="4654630" y="4532876"/>
            <a:ext cx="0" cy="178296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58" name="Oval 57">
            <a:extLst>
              <a:ext uri="{FF2B5EF4-FFF2-40B4-BE49-F238E27FC236}">
                <a16:creationId xmlns:a16="http://schemas.microsoft.com/office/drawing/2014/main" id="{47126C6D-C781-ACB3-3ED3-2E8BAD291147}"/>
              </a:ext>
            </a:extLst>
          </p:cNvPr>
          <p:cNvSpPr/>
          <p:nvPr/>
        </p:nvSpPr>
        <p:spPr>
          <a:xfrm>
            <a:off x="4341509" y="6146922"/>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041A205F-E211-4B6F-ED4C-B600A94CF272}"/>
              </a:ext>
            </a:extLst>
          </p:cNvPr>
          <p:cNvSpPr/>
          <p:nvPr/>
        </p:nvSpPr>
        <p:spPr>
          <a:xfrm>
            <a:off x="4341508" y="5823040"/>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F5093879-6F82-9C48-5748-D9E3EEDF8751}"/>
              </a:ext>
            </a:extLst>
          </p:cNvPr>
          <p:cNvSpPr/>
          <p:nvPr/>
        </p:nvSpPr>
        <p:spPr>
          <a:xfrm>
            <a:off x="4341507" y="5516568"/>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C133EAF8-4653-9647-1F9A-633AC6886F0B}"/>
              </a:ext>
            </a:extLst>
          </p:cNvPr>
          <p:cNvSpPr/>
          <p:nvPr/>
        </p:nvSpPr>
        <p:spPr>
          <a:xfrm>
            <a:off x="4575664" y="5823040"/>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8CD97C38-A749-127C-B140-DDA0B66EDCF9}"/>
              </a:ext>
            </a:extLst>
          </p:cNvPr>
          <p:cNvSpPr/>
          <p:nvPr/>
        </p:nvSpPr>
        <p:spPr>
          <a:xfrm>
            <a:off x="4784197" y="4745351"/>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65">
            <a:extLst>
              <a:ext uri="{FF2B5EF4-FFF2-40B4-BE49-F238E27FC236}">
                <a16:creationId xmlns:a16="http://schemas.microsoft.com/office/drawing/2014/main" id="{8D120858-ABF8-52F0-82E3-4E377A7BF43F}"/>
              </a:ext>
            </a:extLst>
          </p:cNvPr>
          <p:cNvCxnSpPr>
            <a:cxnSpLocks/>
            <a:endCxn id="78" idx="4"/>
          </p:cNvCxnSpPr>
          <p:nvPr/>
        </p:nvCxnSpPr>
        <p:spPr>
          <a:xfrm flipH="1">
            <a:off x="4847452" y="4840234"/>
            <a:ext cx="6546" cy="841999"/>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8" name="Oval 77">
            <a:extLst>
              <a:ext uri="{FF2B5EF4-FFF2-40B4-BE49-F238E27FC236}">
                <a16:creationId xmlns:a16="http://schemas.microsoft.com/office/drawing/2014/main" id="{9689DE4B-D3DD-5AA9-4514-51F3E1517CCC}"/>
              </a:ext>
            </a:extLst>
          </p:cNvPr>
          <p:cNvSpPr/>
          <p:nvPr/>
        </p:nvSpPr>
        <p:spPr>
          <a:xfrm>
            <a:off x="4777650" y="5513310"/>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Oval 78">
            <a:extLst>
              <a:ext uri="{FF2B5EF4-FFF2-40B4-BE49-F238E27FC236}">
                <a16:creationId xmlns:a16="http://schemas.microsoft.com/office/drawing/2014/main" id="{93270207-FF4E-682C-B853-DDF62CC26642}"/>
              </a:ext>
            </a:extLst>
          </p:cNvPr>
          <p:cNvSpPr/>
          <p:nvPr/>
        </p:nvSpPr>
        <p:spPr>
          <a:xfrm>
            <a:off x="4777648" y="5253432"/>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a:extLst>
              <a:ext uri="{FF2B5EF4-FFF2-40B4-BE49-F238E27FC236}">
                <a16:creationId xmlns:a16="http://schemas.microsoft.com/office/drawing/2014/main" id="{FCC74754-0953-65E1-8EB7-B5658CD5A610}"/>
              </a:ext>
            </a:extLst>
          </p:cNvPr>
          <p:cNvSpPr/>
          <p:nvPr/>
        </p:nvSpPr>
        <p:spPr>
          <a:xfrm>
            <a:off x="4580731" y="6152994"/>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8" name="Straight Connector 87">
            <a:extLst>
              <a:ext uri="{FF2B5EF4-FFF2-40B4-BE49-F238E27FC236}">
                <a16:creationId xmlns:a16="http://schemas.microsoft.com/office/drawing/2014/main" id="{B3CEE34E-C4D8-0CDE-FD9D-BF9A3CA0905A}"/>
              </a:ext>
            </a:extLst>
          </p:cNvPr>
          <p:cNvCxnSpPr>
            <a:cxnSpLocks/>
            <a:stCxn id="94" idx="0"/>
            <a:endCxn id="91" idx="4"/>
          </p:cNvCxnSpPr>
          <p:nvPr/>
        </p:nvCxnSpPr>
        <p:spPr>
          <a:xfrm>
            <a:off x="6058234" y="3863153"/>
            <a:ext cx="1" cy="2146268"/>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1" name="Oval 90">
            <a:extLst>
              <a:ext uri="{FF2B5EF4-FFF2-40B4-BE49-F238E27FC236}">
                <a16:creationId xmlns:a16="http://schemas.microsoft.com/office/drawing/2014/main" id="{DA40ACE5-FC39-7836-6BFB-6DD6BE4E697E}"/>
              </a:ext>
            </a:extLst>
          </p:cNvPr>
          <p:cNvSpPr/>
          <p:nvPr/>
        </p:nvSpPr>
        <p:spPr>
          <a:xfrm>
            <a:off x="5988433" y="5840498"/>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Oval 91">
            <a:extLst>
              <a:ext uri="{FF2B5EF4-FFF2-40B4-BE49-F238E27FC236}">
                <a16:creationId xmlns:a16="http://schemas.microsoft.com/office/drawing/2014/main" id="{75D4B4C6-B5FB-792A-2B05-B8C18EC27EF8}"/>
              </a:ext>
            </a:extLst>
          </p:cNvPr>
          <p:cNvSpPr/>
          <p:nvPr/>
        </p:nvSpPr>
        <p:spPr>
          <a:xfrm>
            <a:off x="5988432" y="4123331"/>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Oval 92">
            <a:extLst>
              <a:ext uri="{FF2B5EF4-FFF2-40B4-BE49-F238E27FC236}">
                <a16:creationId xmlns:a16="http://schemas.microsoft.com/office/drawing/2014/main" id="{D7669151-0888-6D85-CB29-4D8409406843}"/>
              </a:ext>
            </a:extLst>
          </p:cNvPr>
          <p:cNvSpPr/>
          <p:nvPr/>
        </p:nvSpPr>
        <p:spPr>
          <a:xfrm>
            <a:off x="5988432" y="4743877"/>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a:extLst>
              <a:ext uri="{FF2B5EF4-FFF2-40B4-BE49-F238E27FC236}">
                <a16:creationId xmlns:a16="http://schemas.microsoft.com/office/drawing/2014/main" id="{9F95C7B5-F155-DD81-88A7-17C649B2175F}"/>
              </a:ext>
            </a:extLst>
          </p:cNvPr>
          <p:cNvSpPr/>
          <p:nvPr/>
        </p:nvSpPr>
        <p:spPr>
          <a:xfrm>
            <a:off x="5988432" y="3863153"/>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5" name="Straight Connector 94">
            <a:extLst>
              <a:ext uri="{FF2B5EF4-FFF2-40B4-BE49-F238E27FC236}">
                <a16:creationId xmlns:a16="http://schemas.microsoft.com/office/drawing/2014/main" id="{19AED55A-4805-7F32-6946-7C6FCF4BE59A}"/>
              </a:ext>
            </a:extLst>
          </p:cNvPr>
          <p:cNvCxnSpPr>
            <a:cxnSpLocks/>
            <a:stCxn id="97" idx="0"/>
            <a:endCxn id="96" idx="4"/>
          </p:cNvCxnSpPr>
          <p:nvPr/>
        </p:nvCxnSpPr>
        <p:spPr>
          <a:xfrm>
            <a:off x="5810573" y="4109627"/>
            <a:ext cx="1" cy="1593482"/>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96" name="Oval 95">
            <a:extLst>
              <a:ext uri="{FF2B5EF4-FFF2-40B4-BE49-F238E27FC236}">
                <a16:creationId xmlns:a16="http://schemas.microsoft.com/office/drawing/2014/main" id="{80BA1907-EEE2-766D-61FB-6B2FCE89EC66}"/>
              </a:ext>
            </a:extLst>
          </p:cNvPr>
          <p:cNvSpPr/>
          <p:nvPr/>
        </p:nvSpPr>
        <p:spPr>
          <a:xfrm>
            <a:off x="5740772" y="5534186"/>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Oval 96">
            <a:extLst>
              <a:ext uri="{FF2B5EF4-FFF2-40B4-BE49-F238E27FC236}">
                <a16:creationId xmlns:a16="http://schemas.microsoft.com/office/drawing/2014/main" id="{4963F78B-9B46-CE10-8D0B-8993A2AA3B8E}"/>
              </a:ext>
            </a:extLst>
          </p:cNvPr>
          <p:cNvSpPr/>
          <p:nvPr/>
        </p:nvSpPr>
        <p:spPr>
          <a:xfrm>
            <a:off x="5740771" y="4109627"/>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a:extLst>
              <a:ext uri="{FF2B5EF4-FFF2-40B4-BE49-F238E27FC236}">
                <a16:creationId xmlns:a16="http://schemas.microsoft.com/office/drawing/2014/main" id="{836BE966-5186-35E9-F9AE-10EE850992CC}"/>
              </a:ext>
            </a:extLst>
          </p:cNvPr>
          <p:cNvSpPr/>
          <p:nvPr/>
        </p:nvSpPr>
        <p:spPr>
          <a:xfrm>
            <a:off x="5740771" y="4421853"/>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a:extLst>
              <a:ext uri="{FF2B5EF4-FFF2-40B4-BE49-F238E27FC236}">
                <a16:creationId xmlns:a16="http://schemas.microsoft.com/office/drawing/2014/main" id="{3C5FD060-FCEE-3279-5188-74C884B88F4C}"/>
              </a:ext>
            </a:extLst>
          </p:cNvPr>
          <p:cNvSpPr/>
          <p:nvPr/>
        </p:nvSpPr>
        <p:spPr>
          <a:xfrm>
            <a:off x="5465855" y="4741633"/>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Oval 102">
            <a:extLst>
              <a:ext uri="{FF2B5EF4-FFF2-40B4-BE49-F238E27FC236}">
                <a16:creationId xmlns:a16="http://schemas.microsoft.com/office/drawing/2014/main" id="{27266513-F264-8C7C-DA6F-CEF63FE1BB96}"/>
              </a:ext>
            </a:extLst>
          </p:cNvPr>
          <p:cNvSpPr/>
          <p:nvPr/>
        </p:nvSpPr>
        <p:spPr>
          <a:xfrm>
            <a:off x="6288068" y="4756349"/>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4" name="Straight Connector 103">
            <a:extLst>
              <a:ext uri="{FF2B5EF4-FFF2-40B4-BE49-F238E27FC236}">
                <a16:creationId xmlns:a16="http://schemas.microsoft.com/office/drawing/2014/main" id="{9179E4BE-3B71-B17A-C81C-6A553599D8E6}"/>
              </a:ext>
            </a:extLst>
          </p:cNvPr>
          <p:cNvCxnSpPr>
            <a:cxnSpLocks/>
          </p:cNvCxnSpPr>
          <p:nvPr/>
        </p:nvCxnSpPr>
        <p:spPr>
          <a:xfrm>
            <a:off x="6969587" y="3921420"/>
            <a:ext cx="0" cy="141647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BED8588E-EC73-B01A-24FB-E06E1F00889D}"/>
              </a:ext>
            </a:extLst>
          </p:cNvPr>
          <p:cNvCxnSpPr>
            <a:cxnSpLocks/>
          </p:cNvCxnSpPr>
          <p:nvPr/>
        </p:nvCxnSpPr>
        <p:spPr>
          <a:xfrm flipH="1">
            <a:off x="6865606" y="3828066"/>
            <a:ext cx="197312" cy="23686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1C836648-BAA1-4C91-50D2-64F5B8E0E0A0}"/>
              </a:ext>
            </a:extLst>
          </p:cNvPr>
          <p:cNvCxnSpPr>
            <a:cxnSpLocks/>
          </p:cNvCxnSpPr>
          <p:nvPr/>
        </p:nvCxnSpPr>
        <p:spPr>
          <a:xfrm flipH="1">
            <a:off x="6882912" y="5227140"/>
            <a:ext cx="197312" cy="23686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9D8F2327-D39F-271E-18E4-FE2D09E6F867}"/>
              </a:ext>
            </a:extLst>
          </p:cNvPr>
          <p:cNvCxnSpPr>
            <a:cxnSpLocks/>
          </p:cNvCxnSpPr>
          <p:nvPr/>
        </p:nvCxnSpPr>
        <p:spPr>
          <a:xfrm flipH="1" flipV="1">
            <a:off x="6854316" y="3847351"/>
            <a:ext cx="219892" cy="18636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3" name="Straight Connector 112">
            <a:extLst>
              <a:ext uri="{FF2B5EF4-FFF2-40B4-BE49-F238E27FC236}">
                <a16:creationId xmlns:a16="http://schemas.microsoft.com/office/drawing/2014/main" id="{B45188F0-F46F-8DBF-319E-8324D9CA4DAD}"/>
              </a:ext>
            </a:extLst>
          </p:cNvPr>
          <p:cNvCxnSpPr>
            <a:cxnSpLocks/>
          </p:cNvCxnSpPr>
          <p:nvPr/>
        </p:nvCxnSpPr>
        <p:spPr>
          <a:xfrm flipH="1" flipV="1">
            <a:off x="6871622" y="5245587"/>
            <a:ext cx="219892" cy="18636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0303E24E-69BF-ED4F-EA39-BCF62D8361F2}"/>
              </a:ext>
            </a:extLst>
          </p:cNvPr>
          <p:cNvCxnSpPr>
            <a:cxnSpLocks/>
          </p:cNvCxnSpPr>
          <p:nvPr/>
        </p:nvCxnSpPr>
        <p:spPr>
          <a:xfrm>
            <a:off x="7185342" y="4184851"/>
            <a:ext cx="0" cy="141647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97CF4E42-12FF-172C-B001-699DCE4CB8D6}"/>
              </a:ext>
            </a:extLst>
          </p:cNvPr>
          <p:cNvCxnSpPr>
            <a:cxnSpLocks/>
          </p:cNvCxnSpPr>
          <p:nvPr/>
        </p:nvCxnSpPr>
        <p:spPr>
          <a:xfrm flipH="1">
            <a:off x="7081361" y="4091497"/>
            <a:ext cx="197312" cy="23686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DDDE97A2-E20A-3216-4CDC-E12C637B7A24}"/>
              </a:ext>
            </a:extLst>
          </p:cNvPr>
          <p:cNvCxnSpPr>
            <a:cxnSpLocks/>
          </p:cNvCxnSpPr>
          <p:nvPr/>
        </p:nvCxnSpPr>
        <p:spPr>
          <a:xfrm flipH="1">
            <a:off x="7098667" y="5490571"/>
            <a:ext cx="197312" cy="23686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6845CF0A-0B57-1288-5394-98CB33CC29BD}"/>
              </a:ext>
            </a:extLst>
          </p:cNvPr>
          <p:cNvCxnSpPr>
            <a:cxnSpLocks/>
          </p:cNvCxnSpPr>
          <p:nvPr/>
        </p:nvCxnSpPr>
        <p:spPr>
          <a:xfrm flipH="1" flipV="1">
            <a:off x="7070071" y="4110782"/>
            <a:ext cx="219892" cy="18636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61973D01-C081-EC93-842F-54E020514231}"/>
              </a:ext>
            </a:extLst>
          </p:cNvPr>
          <p:cNvCxnSpPr>
            <a:cxnSpLocks/>
          </p:cNvCxnSpPr>
          <p:nvPr/>
        </p:nvCxnSpPr>
        <p:spPr>
          <a:xfrm flipH="1" flipV="1">
            <a:off x="7087377" y="5509018"/>
            <a:ext cx="219892" cy="18636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58F8E7C7-36D1-86E5-4927-B0E7EB8BE1B4}"/>
              </a:ext>
            </a:extLst>
          </p:cNvPr>
          <p:cNvCxnSpPr>
            <a:cxnSpLocks/>
          </p:cNvCxnSpPr>
          <p:nvPr/>
        </p:nvCxnSpPr>
        <p:spPr>
          <a:xfrm>
            <a:off x="7442824" y="4488306"/>
            <a:ext cx="0" cy="141647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EABE464C-F476-BEA8-EF93-C083386D31F3}"/>
              </a:ext>
            </a:extLst>
          </p:cNvPr>
          <p:cNvCxnSpPr>
            <a:cxnSpLocks/>
          </p:cNvCxnSpPr>
          <p:nvPr/>
        </p:nvCxnSpPr>
        <p:spPr>
          <a:xfrm flipH="1">
            <a:off x="7338843" y="4394952"/>
            <a:ext cx="197312" cy="23686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493FAF21-FFB9-3721-F5BD-37D5B5AA38CC}"/>
              </a:ext>
            </a:extLst>
          </p:cNvPr>
          <p:cNvCxnSpPr>
            <a:cxnSpLocks/>
          </p:cNvCxnSpPr>
          <p:nvPr/>
        </p:nvCxnSpPr>
        <p:spPr>
          <a:xfrm flipH="1">
            <a:off x="7356149" y="5794026"/>
            <a:ext cx="197312" cy="23686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825F961E-5E41-F2C5-4E9D-7793D6A948E3}"/>
              </a:ext>
            </a:extLst>
          </p:cNvPr>
          <p:cNvCxnSpPr>
            <a:cxnSpLocks/>
          </p:cNvCxnSpPr>
          <p:nvPr/>
        </p:nvCxnSpPr>
        <p:spPr>
          <a:xfrm flipH="1" flipV="1">
            <a:off x="7327553" y="4414237"/>
            <a:ext cx="219892" cy="18636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FC0647F1-6F25-E8F4-9005-26A5088CFDB7}"/>
              </a:ext>
            </a:extLst>
          </p:cNvPr>
          <p:cNvCxnSpPr>
            <a:cxnSpLocks/>
          </p:cNvCxnSpPr>
          <p:nvPr/>
        </p:nvCxnSpPr>
        <p:spPr>
          <a:xfrm flipH="1" flipV="1">
            <a:off x="7344859" y="5812473"/>
            <a:ext cx="219892" cy="18636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3DC3467F-9108-E0BA-2061-BF78A35B4B1F}"/>
              </a:ext>
            </a:extLst>
          </p:cNvPr>
          <p:cNvCxnSpPr>
            <a:cxnSpLocks/>
          </p:cNvCxnSpPr>
          <p:nvPr/>
        </p:nvCxnSpPr>
        <p:spPr>
          <a:xfrm>
            <a:off x="7758902" y="4830224"/>
            <a:ext cx="0" cy="141647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56F687C0-B381-C3BC-1FA6-D337D1DEC876}"/>
              </a:ext>
            </a:extLst>
          </p:cNvPr>
          <p:cNvCxnSpPr>
            <a:cxnSpLocks/>
          </p:cNvCxnSpPr>
          <p:nvPr/>
        </p:nvCxnSpPr>
        <p:spPr>
          <a:xfrm flipH="1">
            <a:off x="7654921" y="4736870"/>
            <a:ext cx="197312" cy="23686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6CE13463-1644-F181-C082-9F9682C90015}"/>
              </a:ext>
            </a:extLst>
          </p:cNvPr>
          <p:cNvCxnSpPr>
            <a:cxnSpLocks/>
          </p:cNvCxnSpPr>
          <p:nvPr/>
        </p:nvCxnSpPr>
        <p:spPr>
          <a:xfrm flipH="1">
            <a:off x="7672227" y="6135944"/>
            <a:ext cx="197312" cy="23686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3AF4E0B1-5960-18ED-EA44-B4C704566600}"/>
              </a:ext>
            </a:extLst>
          </p:cNvPr>
          <p:cNvCxnSpPr>
            <a:cxnSpLocks/>
          </p:cNvCxnSpPr>
          <p:nvPr/>
        </p:nvCxnSpPr>
        <p:spPr>
          <a:xfrm flipH="1" flipV="1">
            <a:off x="7643631" y="4756155"/>
            <a:ext cx="219892" cy="18636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096" name="Straight Connector 4095">
            <a:extLst>
              <a:ext uri="{FF2B5EF4-FFF2-40B4-BE49-F238E27FC236}">
                <a16:creationId xmlns:a16="http://schemas.microsoft.com/office/drawing/2014/main" id="{60E8F8A6-7BE5-21A1-61D4-EE928BB966B4}"/>
              </a:ext>
            </a:extLst>
          </p:cNvPr>
          <p:cNvCxnSpPr>
            <a:cxnSpLocks/>
          </p:cNvCxnSpPr>
          <p:nvPr/>
        </p:nvCxnSpPr>
        <p:spPr>
          <a:xfrm flipH="1" flipV="1">
            <a:off x="7660937" y="6154391"/>
            <a:ext cx="219892" cy="186368"/>
          </a:xfrm>
          <a:prstGeom prst="line">
            <a:avLst/>
          </a:prstGeom>
          <a:ln w="28575"/>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99" name="TextBox 4098">
                <a:extLst>
                  <a:ext uri="{FF2B5EF4-FFF2-40B4-BE49-F238E27FC236}">
                    <a16:creationId xmlns:a16="http://schemas.microsoft.com/office/drawing/2014/main" id="{0F08A865-E514-A973-B609-764F9F93A725}"/>
                  </a:ext>
                </a:extLst>
              </p:cNvPr>
              <p:cNvSpPr txBox="1"/>
              <p:nvPr/>
            </p:nvSpPr>
            <p:spPr>
              <a:xfrm>
                <a:off x="3982031" y="3225631"/>
                <a:ext cx="884815" cy="584775"/>
              </a:xfrm>
              <a:prstGeom prst="rect">
                <a:avLst/>
              </a:prstGeom>
              <a:noFill/>
            </p:spPr>
            <p:txBody>
              <a:bodyPr wrap="square">
                <a:spAutoFit/>
              </a:bodyPr>
              <a:lstStyle/>
              <a:p>
                <a:pPr/>
                <a14:m>
                  <m:oMathPara xmlns:m="http://schemas.openxmlformats.org/officeDocument/2006/math">
                    <m:oMath>
                      <m:r>
                        <a:rPr lang="en-US" sz="3200" b="0" i="1" smtClean="0">
                          <a:latin typeface="Cambria Math" panose="02040503050406030204" pitchFamily="18" charset="0"/>
                        </a:rPr>
                        <m:t>𝑀</m:t>
                      </m:r>
                    </m:oMath>
                  </m:oMathPara>
                </a14:m>
                <a:endParaRPr lang="en-US" sz="3200" dirty="0"/>
              </a:p>
            </p:txBody>
          </p:sp>
        </mc:Choice>
        <mc:Fallback xmlns="">
          <p:sp>
            <p:nvSpPr>
              <p:cNvPr id="4099" name="TextBox 4098">
                <a:extLst>
                  <a:ext uri="{FF2B5EF4-FFF2-40B4-BE49-F238E27FC236}">
                    <a16:creationId xmlns:a16="http://schemas.microsoft.com/office/drawing/2014/main" id="{0F08A865-E514-A973-B609-764F9F93A725}"/>
                  </a:ext>
                </a:extLst>
              </p:cNvPr>
              <p:cNvSpPr txBox="1">
                <a:spLocks noRot="1" noChangeAspect="1" noMove="1" noResize="1" noEditPoints="1" noAdjustHandles="1" noChangeArrowheads="1" noChangeShapeType="1" noTextEdit="1"/>
              </p:cNvSpPr>
              <p:nvPr/>
            </p:nvSpPr>
            <p:spPr>
              <a:xfrm>
                <a:off x="3982031" y="3225631"/>
                <a:ext cx="884815" cy="584775"/>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00" name="TextBox 4099">
                <a:extLst>
                  <a:ext uri="{FF2B5EF4-FFF2-40B4-BE49-F238E27FC236}">
                    <a16:creationId xmlns:a16="http://schemas.microsoft.com/office/drawing/2014/main" id="{F892DA28-7A02-BAA4-C287-232031A0B4F7}"/>
                  </a:ext>
                </a:extLst>
              </p:cNvPr>
              <p:cNvSpPr txBox="1"/>
              <p:nvPr/>
            </p:nvSpPr>
            <p:spPr>
              <a:xfrm>
                <a:off x="5554202" y="3219485"/>
                <a:ext cx="884815" cy="584775"/>
              </a:xfrm>
              <a:prstGeom prst="rect">
                <a:avLst/>
              </a:prstGeom>
              <a:noFill/>
            </p:spPr>
            <p:txBody>
              <a:bodyPr wrap="square">
                <a:spAutoFit/>
              </a:bodyPr>
              <a:lstStyle/>
              <a:p>
                <a:pPr/>
                <a14:m>
                  <m:oMathPara xmlns:m="http://schemas.openxmlformats.org/officeDocument/2006/math">
                    <m:oMath>
                      <m:sSup>
                        <m:sSupPr>
                          <m:ctrlPr>
                            <a:rPr lang="en-US" sz="3200" b="0" i="1" smtClean="0">
                              <a:latin typeface="Cambria Math" panose="02040503050406030204" pitchFamily="18" charset="0"/>
                            </a:rPr>
                          </m:ctrlPr>
                        </m:sSupPr>
                        <m:e>
                          <m:r>
                            <a:rPr lang="en-US" sz="3200" b="0" i="1" smtClean="0">
                              <a:latin typeface="Cambria Math" panose="02040503050406030204" pitchFamily="18" charset="0"/>
                            </a:rPr>
                            <m:t>𝑀</m:t>
                          </m:r>
                        </m:e>
                        <m:sup>
                          <m:r>
                            <a:rPr lang="en-US" sz="3200" b="0" i="1" smtClean="0">
                              <a:latin typeface="Cambria Math" panose="02040503050406030204" pitchFamily="18" charset="0"/>
                            </a:rPr>
                            <m:t>−1</m:t>
                          </m:r>
                        </m:sup>
                      </m:sSup>
                    </m:oMath>
                  </m:oMathPara>
                </a14:m>
                <a:endParaRPr lang="en-US" sz="3200" dirty="0"/>
              </a:p>
            </p:txBody>
          </p:sp>
        </mc:Choice>
        <mc:Fallback xmlns="">
          <p:sp>
            <p:nvSpPr>
              <p:cNvPr id="4100" name="TextBox 4099">
                <a:extLst>
                  <a:ext uri="{FF2B5EF4-FFF2-40B4-BE49-F238E27FC236}">
                    <a16:creationId xmlns:a16="http://schemas.microsoft.com/office/drawing/2014/main" id="{F892DA28-7A02-BAA4-C287-232031A0B4F7}"/>
                  </a:ext>
                </a:extLst>
              </p:cNvPr>
              <p:cNvSpPr txBox="1">
                <a:spLocks noRot="1" noChangeAspect="1" noMove="1" noResize="1" noEditPoints="1" noAdjustHandles="1" noChangeArrowheads="1" noChangeShapeType="1" noTextEdit="1"/>
              </p:cNvSpPr>
              <p:nvPr/>
            </p:nvSpPr>
            <p:spPr>
              <a:xfrm>
                <a:off x="5554202" y="3219485"/>
                <a:ext cx="884815" cy="584775"/>
              </a:xfrm>
              <a:prstGeom prst="rect">
                <a:avLst/>
              </a:prstGeom>
              <a:blipFill>
                <a:blip r:embed="rId9"/>
                <a:stretch>
                  <a:fillRect l="-5714" r="-5714"/>
                </a:stretch>
              </a:blipFill>
            </p:spPr>
            <p:txBody>
              <a:bodyPr/>
              <a:lstStyle/>
              <a:p>
                <a:r>
                  <a:rPr lang="en-US">
                    <a:noFill/>
                  </a:rPr>
                  <a:t> </a:t>
                </a:r>
              </a:p>
            </p:txBody>
          </p:sp>
        </mc:Fallback>
      </mc:AlternateContent>
      <p:sp>
        <p:nvSpPr>
          <p:cNvPr id="4101" name="TextBox 4100">
            <a:extLst>
              <a:ext uri="{FF2B5EF4-FFF2-40B4-BE49-F238E27FC236}">
                <a16:creationId xmlns:a16="http://schemas.microsoft.com/office/drawing/2014/main" id="{2E4DF941-8288-76FF-0855-4C90F02E6224}"/>
              </a:ext>
            </a:extLst>
          </p:cNvPr>
          <p:cNvSpPr txBox="1"/>
          <p:nvPr/>
        </p:nvSpPr>
        <p:spPr>
          <a:xfrm>
            <a:off x="6964262" y="3232496"/>
            <a:ext cx="1508792" cy="523220"/>
          </a:xfrm>
          <a:prstGeom prst="rect">
            <a:avLst/>
          </a:prstGeom>
          <a:noFill/>
        </p:spPr>
        <p:txBody>
          <a:bodyPr wrap="square">
            <a:spAutoFit/>
          </a:bodyPr>
          <a:lstStyle/>
          <a:p>
            <a:r>
              <a:rPr lang="en-US" sz="2800" dirty="0"/>
              <a:t>Swap</a:t>
            </a:r>
          </a:p>
        </p:txBody>
      </p:sp>
      <mc:AlternateContent xmlns:mc="http://schemas.openxmlformats.org/markup-compatibility/2006" xmlns:a14="http://schemas.microsoft.com/office/drawing/2010/main">
        <mc:Choice Requires="a14">
          <p:sp>
            <p:nvSpPr>
              <p:cNvPr id="4103" name="TextBox 4102">
                <a:extLst>
                  <a:ext uri="{FF2B5EF4-FFF2-40B4-BE49-F238E27FC236}">
                    <a16:creationId xmlns:a16="http://schemas.microsoft.com/office/drawing/2014/main" id="{ED58C56D-B385-4E8B-858B-877E3A9B7D91}"/>
                  </a:ext>
                </a:extLst>
              </p:cNvPr>
              <p:cNvSpPr txBox="1"/>
              <p:nvPr/>
            </p:nvSpPr>
            <p:spPr>
              <a:xfrm>
                <a:off x="716772" y="4534948"/>
                <a:ext cx="2565952" cy="107805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𝑀</m:t>
                      </m:r>
                      <m:r>
                        <a:rPr lang="en-US" b="0" i="1" smtClean="0">
                          <a:latin typeface="Cambria Math" panose="02040503050406030204" pitchFamily="18" charset="0"/>
                        </a:rPr>
                        <m:t>=</m:t>
                      </m:r>
                      <m:d>
                        <m:dPr>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1</m:t>
                                      </m:r>
                                    </m:e>
                                    <m:e>
                                      <m:r>
                                        <a:rPr lang="en-US" b="0" i="1" smtClean="0">
                                          <a:latin typeface="Cambria Math" panose="02040503050406030204" pitchFamily="18" charset="0"/>
                                        </a:rPr>
                                        <m:t>0</m:t>
                                      </m:r>
                                    </m:e>
                                  </m:mr>
                                  <m:mr>
                                    <m:e>
                                      <m:r>
                                        <a:rPr lang="en-US" b="0" i="1" smtClean="0">
                                          <a:latin typeface="Cambria Math" panose="02040503050406030204" pitchFamily="18" charset="0"/>
                                        </a:rPr>
                                        <m:t>0</m:t>
                                      </m:r>
                                    </m:e>
                                    <m:e>
                                      <m:r>
                                        <a:rPr lang="en-US" b="0" i="1" smtClean="0">
                                          <a:latin typeface="Cambria Math" panose="02040503050406030204" pitchFamily="18" charset="0"/>
                                        </a:rPr>
                                        <m:t>1</m:t>
                                      </m:r>
                                    </m:e>
                                  </m:mr>
                                </m:m>
                              </m:e>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0</m:t>
                                      </m:r>
                                    </m:e>
                                    <m:e>
                                      <m:r>
                                        <a:rPr lang="en-US" b="0" i="1" smtClean="0">
                                          <a:latin typeface="Cambria Math" panose="02040503050406030204" pitchFamily="18" charset="0"/>
                                        </a:rPr>
                                        <m:t>1</m:t>
                                      </m:r>
                                    </m:e>
                                  </m:mr>
                                  <m:mr>
                                    <m:e>
                                      <m:r>
                                        <a:rPr lang="en-US" b="0" i="1" smtClean="0">
                                          <a:latin typeface="Cambria Math" panose="02040503050406030204" pitchFamily="18" charset="0"/>
                                        </a:rPr>
                                        <m:t>1</m:t>
                                      </m:r>
                                    </m:e>
                                    <m:e>
                                      <m:r>
                                        <a:rPr lang="en-US" b="0" i="1" smtClean="0">
                                          <a:latin typeface="Cambria Math" panose="02040503050406030204" pitchFamily="18" charset="0"/>
                                        </a:rPr>
                                        <m:t>1</m:t>
                                      </m:r>
                                    </m:e>
                                  </m:mr>
                                </m:m>
                              </m:e>
                            </m:mr>
                            <m:mr>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0</m:t>
                                      </m:r>
                                    </m:e>
                                    <m:e>
                                      <m:r>
                                        <a:rPr lang="en-US" b="0" i="1" smtClean="0">
                                          <a:latin typeface="Cambria Math" panose="02040503050406030204" pitchFamily="18" charset="0"/>
                                        </a:rPr>
                                        <m:t>0</m:t>
                                      </m:r>
                                    </m:e>
                                  </m:mr>
                                  <m:mr>
                                    <m:e>
                                      <m:r>
                                        <a:rPr lang="en-US" b="0" i="1" smtClean="0">
                                          <a:latin typeface="Cambria Math" panose="02040503050406030204" pitchFamily="18" charset="0"/>
                                        </a:rPr>
                                        <m:t>1</m:t>
                                      </m:r>
                                    </m:e>
                                    <m:e>
                                      <m:r>
                                        <a:rPr lang="en-US" b="0" i="1" smtClean="0">
                                          <a:latin typeface="Cambria Math" panose="02040503050406030204" pitchFamily="18" charset="0"/>
                                        </a:rPr>
                                        <m:t>1</m:t>
                                      </m:r>
                                    </m:e>
                                  </m:mr>
                                </m:m>
                              </m:e>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1</m:t>
                                      </m:r>
                                    </m:e>
                                    <m:e>
                                      <m:r>
                                        <a:rPr lang="en-US" b="0" i="1" smtClean="0">
                                          <a:latin typeface="Cambria Math" panose="02040503050406030204" pitchFamily="18" charset="0"/>
                                        </a:rPr>
                                        <m:t>1</m:t>
                                      </m:r>
                                    </m:e>
                                  </m:mr>
                                  <m:mr>
                                    <m:e>
                                      <m:r>
                                        <a:rPr lang="en-US" b="0" i="1" smtClean="0">
                                          <a:latin typeface="Cambria Math" panose="02040503050406030204" pitchFamily="18" charset="0"/>
                                        </a:rPr>
                                        <m:t>0</m:t>
                                      </m:r>
                                    </m:e>
                                    <m:e>
                                      <m:r>
                                        <a:rPr lang="en-US" b="0" i="1" smtClean="0">
                                          <a:latin typeface="Cambria Math" panose="02040503050406030204" pitchFamily="18" charset="0"/>
                                        </a:rPr>
                                        <m:t>0</m:t>
                                      </m:r>
                                    </m:e>
                                  </m:mr>
                                </m:m>
                              </m:e>
                            </m:mr>
                          </m:m>
                        </m:e>
                      </m:d>
                    </m:oMath>
                  </m:oMathPara>
                </a14:m>
                <a:endParaRPr lang="en-US" dirty="0"/>
              </a:p>
            </p:txBody>
          </p:sp>
        </mc:Choice>
        <mc:Fallback xmlns="">
          <p:sp>
            <p:nvSpPr>
              <p:cNvPr id="4103" name="TextBox 4102">
                <a:extLst>
                  <a:ext uri="{FF2B5EF4-FFF2-40B4-BE49-F238E27FC236}">
                    <a16:creationId xmlns:a16="http://schemas.microsoft.com/office/drawing/2014/main" id="{ED58C56D-B385-4E8B-858B-877E3A9B7D91}"/>
                  </a:ext>
                </a:extLst>
              </p:cNvPr>
              <p:cNvSpPr txBox="1">
                <a:spLocks noRot="1" noChangeAspect="1" noMove="1" noResize="1" noEditPoints="1" noAdjustHandles="1" noChangeArrowheads="1" noChangeShapeType="1" noTextEdit="1"/>
              </p:cNvSpPr>
              <p:nvPr/>
            </p:nvSpPr>
            <p:spPr>
              <a:xfrm>
                <a:off x="716772" y="4534948"/>
                <a:ext cx="2565952" cy="107805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04" name="TextBox 4103">
                <a:extLst>
                  <a:ext uri="{FF2B5EF4-FFF2-40B4-BE49-F238E27FC236}">
                    <a16:creationId xmlns:a16="http://schemas.microsoft.com/office/drawing/2014/main" id="{61DADDB7-F678-7DE6-8FEC-B47D7DBEB835}"/>
                  </a:ext>
                </a:extLst>
              </p:cNvPr>
              <p:cNvSpPr txBox="1"/>
              <p:nvPr/>
            </p:nvSpPr>
            <p:spPr>
              <a:xfrm>
                <a:off x="8859392" y="4530949"/>
                <a:ext cx="2565952" cy="1078052"/>
              </a:xfrm>
              <a:prstGeom prst="rect">
                <a:avLst/>
              </a:prstGeom>
              <a:noFill/>
            </p:spPr>
            <p:txBody>
              <a:bodyPr wrap="square">
                <a:spAutoFit/>
              </a:bodyPr>
              <a:lstStyle/>
              <a:p>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𝑀</m:t>
                          </m:r>
                        </m:e>
                        <m:sup>
                          <m:r>
                            <a:rPr lang="en-US" b="0" i="1" smtClean="0">
                              <a:latin typeface="Cambria Math" panose="02040503050406030204" pitchFamily="18" charset="0"/>
                            </a:rPr>
                            <m:t>−1</m:t>
                          </m:r>
                        </m:sup>
                      </m:sSup>
                      <m:r>
                        <a:rPr lang="en-US" b="0" i="1" smtClean="0">
                          <a:latin typeface="Cambria Math" panose="02040503050406030204" pitchFamily="18" charset="0"/>
                        </a:rPr>
                        <m:t>=</m:t>
                      </m:r>
                      <m:d>
                        <m:dPr>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0</m:t>
                                      </m:r>
                                    </m:e>
                                    <m:e>
                                      <m:r>
                                        <a:rPr lang="en-US" b="0" i="1" smtClean="0">
                                          <a:latin typeface="Cambria Math" panose="02040503050406030204" pitchFamily="18" charset="0"/>
                                        </a:rPr>
                                        <m:t>1</m:t>
                                      </m:r>
                                    </m:e>
                                  </m:mr>
                                  <m:mr>
                                    <m:e>
                                      <m:r>
                                        <a:rPr lang="en-US" b="0" i="1" smtClean="0">
                                          <a:latin typeface="Cambria Math" panose="02040503050406030204" pitchFamily="18" charset="0"/>
                                        </a:rPr>
                                        <m:t>0</m:t>
                                      </m:r>
                                    </m:e>
                                    <m:e>
                                      <m:r>
                                        <a:rPr lang="en-US" b="0" i="1" smtClean="0">
                                          <a:latin typeface="Cambria Math" panose="02040503050406030204" pitchFamily="18" charset="0"/>
                                        </a:rPr>
                                        <m:t>1</m:t>
                                      </m:r>
                                    </m:e>
                                  </m:mr>
                                </m:m>
                              </m:e>
                              <m:e>
                                <m:m>
                                  <m:mPr>
                                    <m:mcs>
                                      <m:mc>
                                        <m:mcPr>
                                          <m:count m:val="2"/>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1</m:t>
                                      </m:r>
                                    </m:e>
                                    <m:e>
                                      <m:r>
                                        <a:rPr lang="en-US" b="0" i="1" smtClean="0">
                                          <a:latin typeface="Cambria Math" panose="02040503050406030204" pitchFamily="18" charset="0"/>
                                        </a:rPr>
                                        <m:t>1</m:t>
                                      </m:r>
                                    </m:e>
                                  </m:mr>
                                  <m:mr>
                                    <m:e>
                                      <m:r>
                                        <a:rPr lang="en-US" b="0" i="1" smtClean="0">
                                          <a:latin typeface="Cambria Math" panose="02040503050406030204" pitchFamily="18" charset="0"/>
                                        </a:rPr>
                                        <m:t>1</m:t>
                                      </m:r>
                                    </m:e>
                                    <m:e>
                                      <m:r>
                                        <a:rPr lang="en-US" b="0" i="1" smtClean="0">
                                          <a:latin typeface="Cambria Math" panose="02040503050406030204" pitchFamily="18" charset="0"/>
                                        </a:rPr>
                                        <m:t>0</m:t>
                                      </m:r>
                                    </m:e>
                                  </m:mr>
                                </m:m>
                              </m:e>
                            </m:mr>
                            <m:mr>
                              <m:e>
                                <m:m>
                                  <m:mPr>
                                    <m:mcs>
                                      <m:mc>
                                        <m:mcPr>
                                          <m:count m:val="2"/>
                                          <m:mcJc m:val="center"/>
                                        </m:mcPr>
                                      </m:mc>
                                    </m:mcs>
                                    <m:ctrlPr>
                                      <a:rPr lang="en-US" b="0" i="1" smtClean="0">
                                        <a:latin typeface="Cambria Math" panose="02040503050406030204" pitchFamily="18" charset="0"/>
                                      </a:rPr>
                                    </m:ctrlPr>
                                  </m:mPr>
                                  <m:mr>
                                    <m:e>
                                      <m:r>
                                        <a:rPr lang="en-US" b="0" i="1" smtClean="0">
                                          <a:latin typeface="Cambria Math" panose="02040503050406030204" pitchFamily="18" charset="0"/>
                                        </a:rPr>
                                        <m:t>1</m:t>
                                      </m:r>
                                    </m:e>
                                    <m:e>
                                      <m:r>
                                        <a:rPr lang="en-US" b="0" i="1" smtClean="0">
                                          <a:latin typeface="Cambria Math" panose="02040503050406030204" pitchFamily="18" charset="0"/>
                                        </a:rPr>
                                        <m:t>1</m:t>
                                      </m:r>
                                    </m:e>
                                  </m:mr>
                                  <m:mr>
                                    <m:e>
                                      <m:r>
                                        <a:rPr lang="en-US" b="0" i="1" smtClean="0">
                                          <a:latin typeface="Cambria Math" panose="02040503050406030204" pitchFamily="18" charset="0"/>
                                        </a:rPr>
                                        <m:t>1</m:t>
                                      </m:r>
                                    </m:e>
                                    <m:e>
                                      <m:r>
                                        <a:rPr lang="en-US" b="0" i="1" smtClean="0">
                                          <a:latin typeface="Cambria Math" panose="02040503050406030204" pitchFamily="18" charset="0"/>
                                        </a:rPr>
                                        <m:t>1</m:t>
                                      </m:r>
                                    </m:e>
                                  </m:mr>
                                </m:m>
                              </m:e>
                              <m:e>
                                <m:m>
                                  <m:mPr>
                                    <m:mcs>
                                      <m:mc>
                                        <m:mcPr>
                                          <m:count m:val="2"/>
                                          <m:mcJc m:val="center"/>
                                        </m:mcPr>
                                      </m:mc>
                                    </m:mcs>
                                    <m:ctrlPr>
                                      <a:rPr lang="en-US" b="0" i="1" smtClean="0">
                                        <a:latin typeface="Cambria Math" panose="02040503050406030204" pitchFamily="18" charset="0"/>
                                      </a:rPr>
                                    </m:ctrlPr>
                                  </m:mPr>
                                  <m:mr>
                                    <m:e>
                                      <m:r>
                                        <m:rPr>
                                          <m:brk m:alnAt="7"/>
                                        </m:rPr>
                                        <a:rPr lang="en-US" b="0" i="1" smtClean="0">
                                          <a:latin typeface="Cambria Math" panose="02040503050406030204" pitchFamily="18" charset="0"/>
                                        </a:rPr>
                                        <m:t>0</m:t>
                                      </m:r>
                                    </m:e>
                                    <m:e>
                                      <m:r>
                                        <a:rPr lang="en-US" b="0" i="1" smtClean="0">
                                          <a:latin typeface="Cambria Math" panose="02040503050406030204" pitchFamily="18" charset="0"/>
                                        </a:rPr>
                                        <m:t>1</m:t>
                                      </m:r>
                                    </m:e>
                                  </m:mr>
                                  <m:mr>
                                    <m:e>
                                      <m:r>
                                        <a:rPr lang="en-US" b="0" i="1" smtClean="0">
                                          <a:latin typeface="Cambria Math" panose="02040503050406030204" pitchFamily="18" charset="0"/>
                                        </a:rPr>
                                        <m:t>1</m:t>
                                      </m:r>
                                    </m:e>
                                    <m:e>
                                      <m:r>
                                        <a:rPr lang="en-US" b="0" i="1" smtClean="0">
                                          <a:latin typeface="Cambria Math" panose="02040503050406030204" pitchFamily="18" charset="0"/>
                                        </a:rPr>
                                        <m:t>1</m:t>
                                      </m:r>
                                    </m:e>
                                  </m:mr>
                                </m:m>
                              </m:e>
                            </m:mr>
                          </m:m>
                        </m:e>
                      </m:d>
                    </m:oMath>
                  </m:oMathPara>
                </a14:m>
                <a:endParaRPr lang="en-US" dirty="0"/>
              </a:p>
            </p:txBody>
          </p:sp>
        </mc:Choice>
        <mc:Fallback xmlns="">
          <p:sp>
            <p:nvSpPr>
              <p:cNvPr id="4104" name="TextBox 4103">
                <a:extLst>
                  <a:ext uri="{FF2B5EF4-FFF2-40B4-BE49-F238E27FC236}">
                    <a16:creationId xmlns:a16="http://schemas.microsoft.com/office/drawing/2014/main" id="{61DADDB7-F678-7DE6-8FEC-B47D7DBEB835}"/>
                  </a:ext>
                </a:extLst>
              </p:cNvPr>
              <p:cNvSpPr txBox="1">
                <a:spLocks noRot="1" noChangeAspect="1" noMove="1" noResize="1" noEditPoints="1" noAdjustHandles="1" noChangeArrowheads="1" noChangeShapeType="1" noTextEdit="1"/>
              </p:cNvSpPr>
              <p:nvPr/>
            </p:nvSpPr>
            <p:spPr>
              <a:xfrm>
                <a:off x="8859392" y="4530949"/>
                <a:ext cx="2565952" cy="107805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E3C52C5-55FC-13FA-7E3A-879A26D15B32}"/>
                  </a:ext>
                </a:extLst>
              </p:cNvPr>
              <p:cNvSpPr txBox="1"/>
              <p:nvPr/>
            </p:nvSpPr>
            <p:spPr>
              <a:xfrm>
                <a:off x="7861053" y="5120138"/>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|0⟩</m:t>
                      </m:r>
                    </m:oMath>
                  </m:oMathPara>
                </a14:m>
                <a:endParaRPr lang="en-US" dirty="0"/>
              </a:p>
            </p:txBody>
          </p:sp>
        </mc:Choice>
        <mc:Fallback xmlns="">
          <p:sp>
            <p:nvSpPr>
              <p:cNvPr id="5" name="TextBox 4">
                <a:extLst>
                  <a:ext uri="{FF2B5EF4-FFF2-40B4-BE49-F238E27FC236}">
                    <a16:creationId xmlns:a16="http://schemas.microsoft.com/office/drawing/2014/main" id="{2E3C52C5-55FC-13FA-7E3A-879A26D15B32}"/>
                  </a:ext>
                </a:extLst>
              </p:cNvPr>
              <p:cNvSpPr txBox="1">
                <a:spLocks noRot="1" noChangeAspect="1" noMove="1" noResize="1" noEditPoints="1" noAdjustHandles="1" noChangeArrowheads="1" noChangeShapeType="1" noTextEdit="1"/>
              </p:cNvSpPr>
              <p:nvPr/>
            </p:nvSpPr>
            <p:spPr>
              <a:xfrm>
                <a:off x="7861053" y="5120138"/>
                <a:ext cx="424779" cy="369332"/>
              </a:xfrm>
              <a:prstGeom prst="rect">
                <a:avLst/>
              </a:prstGeom>
              <a:blipFill>
                <a:blip r:embed="rId12"/>
                <a:stretch>
                  <a:fillRect l="-5882" r="-14706"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B9E3D51-8AB4-7E76-C3B0-0EF130D456E7}"/>
                  </a:ext>
                </a:extLst>
              </p:cNvPr>
              <p:cNvSpPr txBox="1"/>
              <p:nvPr/>
            </p:nvSpPr>
            <p:spPr>
              <a:xfrm>
                <a:off x="7861053" y="5427514"/>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|0⟩</m:t>
                      </m:r>
                    </m:oMath>
                  </m:oMathPara>
                </a14:m>
                <a:endParaRPr lang="en-US" dirty="0"/>
              </a:p>
            </p:txBody>
          </p:sp>
        </mc:Choice>
        <mc:Fallback xmlns="">
          <p:sp>
            <p:nvSpPr>
              <p:cNvPr id="10" name="TextBox 9">
                <a:extLst>
                  <a:ext uri="{FF2B5EF4-FFF2-40B4-BE49-F238E27FC236}">
                    <a16:creationId xmlns:a16="http://schemas.microsoft.com/office/drawing/2014/main" id="{0B9E3D51-8AB4-7E76-C3B0-0EF130D456E7}"/>
                  </a:ext>
                </a:extLst>
              </p:cNvPr>
              <p:cNvSpPr txBox="1">
                <a:spLocks noRot="1" noChangeAspect="1" noMove="1" noResize="1" noEditPoints="1" noAdjustHandles="1" noChangeArrowheads="1" noChangeShapeType="1" noTextEdit="1"/>
              </p:cNvSpPr>
              <p:nvPr/>
            </p:nvSpPr>
            <p:spPr>
              <a:xfrm>
                <a:off x="7861053" y="5427514"/>
                <a:ext cx="424779" cy="369332"/>
              </a:xfrm>
              <a:prstGeom prst="rect">
                <a:avLst/>
              </a:prstGeom>
              <a:blipFill>
                <a:blip r:embed="rId13"/>
                <a:stretch>
                  <a:fillRect l="-5882" r="-14706"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575F2BF-FE82-675B-9EB6-5C638383BDC1}"/>
                  </a:ext>
                </a:extLst>
              </p:cNvPr>
              <p:cNvSpPr txBox="1"/>
              <p:nvPr/>
            </p:nvSpPr>
            <p:spPr>
              <a:xfrm>
                <a:off x="7861053" y="5716776"/>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|0⟩</m:t>
                      </m:r>
                    </m:oMath>
                  </m:oMathPara>
                </a14:m>
                <a:endParaRPr lang="en-US" dirty="0"/>
              </a:p>
            </p:txBody>
          </p:sp>
        </mc:Choice>
        <mc:Fallback xmlns="">
          <p:sp>
            <p:nvSpPr>
              <p:cNvPr id="11" name="TextBox 10">
                <a:extLst>
                  <a:ext uri="{FF2B5EF4-FFF2-40B4-BE49-F238E27FC236}">
                    <a16:creationId xmlns:a16="http://schemas.microsoft.com/office/drawing/2014/main" id="{7575F2BF-FE82-675B-9EB6-5C638383BDC1}"/>
                  </a:ext>
                </a:extLst>
              </p:cNvPr>
              <p:cNvSpPr txBox="1">
                <a:spLocks noRot="1" noChangeAspect="1" noMove="1" noResize="1" noEditPoints="1" noAdjustHandles="1" noChangeArrowheads="1" noChangeShapeType="1" noTextEdit="1"/>
              </p:cNvSpPr>
              <p:nvPr/>
            </p:nvSpPr>
            <p:spPr>
              <a:xfrm>
                <a:off x="7861053" y="5716776"/>
                <a:ext cx="424779" cy="369332"/>
              </a:xfrm>
              <a:prstGeom prst="rect">
                <a:avLst/>
              </a:prstGeom>
              <a:blipFill>
                <a:blip r:embed="rId12"/>
                <a:stretch>
                  <a:fillRect l="-5882" r="-14706"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DD6D3EE6-2038-BC35-8DAB-1799C3C9B6D1}"/>
                  </a:ext>
                </a:extLst>
              </p:cNvPr>
              <p:cNvSpPr txBox="1"/>
              <p:nvPr/>
            </p:nvSpPr>
            <p:spPr>
              <a:xfrm>
                <a:off x="7861053" y="6024152"/>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|0⟩</m:t>
                      </m:r>
                    </m:oMath>
                  </m:oMathPara>
                </a14:m>
                <a:endParaRPr lang="en-US" dirty="0"/>
              </a:p>
            </p:txBody>
          </p:sp>
        </mc:Choice>
        <mc:Fallback xmlns="">
          <p:sp>
            <p:nvSpPr>
              <p:cNvPr id="15" name="TextBox 14">
                <a:extLst>
                  <a:ext uri="{FF2B5EF4-FFF2-40B4-BE49-F238E27FC236}">
                    <a16:creationId xmlns:a16="http://schemas.microsoft.com/office/drawing/2014/main" id="{DD6D3EE6-2038-BC35-8DAB-1799C3C9B6D1}"/>
                  </a:ext>
                </a:extLst>
              </p:cNvPr>
              <p:cNvSpPr txBox="1">
                <a:spLocks noRot="1" noChangeAspect="1" noMove="1" noResize="1" noEditPoints="1" noAdjustHandles="1" noChangeArrowheads="1" noChangeShapeType="1" noTextEdit="1"/>
              </p:cNvSpPr>
              <p:nvPr/>
            </p:nvSpPr>
            <p:spPr>
              <a:xfrm>
                <a:off x="7861053" y="6024152"/>
                <a:ext cx="424779" cy="369332"/>
              </a:xfrm>
              <a:prstGeom prst="rect">
                <a:avLst/>
              </a:prstGeom>
              <a:blipFill>
                <a:blip r:embed="rId13"/>
                <a:stretch>
                  <a:fillRect l="-5882" r="-14706" b="-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E66983CF-09D3-0A99-9335-9BDFB9D6B58D}"/>
                  </a:ext>
                </a:extLst>
              </p:cNvPr>
              <p:cNvSpPr txBox="1"/>
              <p:nvPr/>
            </p:nvSpPr>
            <p:spPr>
              <a:xfrm>
                <a:off x="7793558" y="4218003"/>
                <a:ext cx="424779"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m:t>
                      </m:r>
                      <m:r>
                        <a:rPr lang="en-US" b="0" i="1" smtClean="0">
                          <a:latin typeface="Cambria Math" panose="02040503050406030204" pitchFamily="18" charset="0"/>
                        </a:rPr>
                        <m:t>𝑀𝑥</m:t>
                      </m:r>
                      <m:r>
                        <a:rPr lang="en-US" b="0" i="1" smtClean="0">
                          <a:latin typeface="Cambria Math" panose="02040503050406030204" pitchFamily="18" charset="0"/>
                        </a:rPr>
                        <m:t>⟩</m:t>
                      </m:r>
                    </m:oMath>
                  </m:oMathPara>
                </a14:m>
                <a:endParaRPr lang="en-US" dirty="0"/>
              </a:p>
            </p:txBody>
          </p:sp>
        </mc:Choice>
        <mc:Fallback xmlns="">
          <p:sp>
            <p:nvSpPr>
              <p:cNvPr id="20" name="TextBox 19">
                <a:extLst>
                  <a:ext uri="{FF2B5EF4-FFF2-40B4-BE49-F238E27FC236}">
                    <a16:creationId xmlns:a16="http://schemas.microsoft.com/office/drawing/2014/main" id="{E66983CF-09D3-0A99-9335-9BDFB9D6B58D}"/>
                  </a:ext>
                </a:extLst>
              </p:cNvPr>
              <p:cNvSpPr txBox="1">
                <a:spLocks noRot="1" noChangeAspect="1" noMove="1" noResize="1" noEditPoints="1" noAdjustHandles="1" noChangeArrowheads="1" noChangeShapeType="1" noTextEdit="1"/>
              </p:cNvSpPr>
              <p:nvPr/>
            </p:nvSpPr>
            <p:spPr>
              <a:xfrm>
                <a:off x="7793558" y="4218003"/>
                <a:ext cx="424779" cy="369332"/>
              </a:xfrm>
              <a:prstGeom prst="rect">
                <a:avLst/>
              </a:prstGeom>
              <a:blipFill>
                <a:blip r:embed="rId14"/>
                <a:stretch>
                  <a:fillRect l="-2857" r="-57143" b="-13333"/>
                </a:stretch>
              </a:blipFill>
            </p:spPr>
            <p:txBody>
              <a:bodyPr/>
              <a:lstStyle/>
              <a:p>
                <a:r>
                  <a:rPr lang="en-US">
                    <a:noFill/>
                  </a:rPr>
                  <a:t> </a:t>
                </a:r>
              </a:p>
            </p:txBody>
          </p:sp>
        </mc:Fallback>
      </mc:AlternateContent>
      <p:sp>
        <p:nvSpPr>
          <p:cNvPr id="4300" name="repair-claim"/>
          <p:cNvSpPr>
            <a:spLocks noGrp="1"/>
          </p:cNvSpPr>
          <p:nvPr/>
        </p:nvSpPr>
        <p:spPr>
          <a:xfrm>
            <a:off x="914400" y="1819275"/>
            <a:ext cx="10477500" cy="781050"/>
          </a:xfrm>
          <a:prstGeom prst="rect">
            <a:avLst/>
          </a:prstGeom>
          <a:noFill/>
          <a:ln w="0">
            <a:noFill/>
          </a:ln>
        </p:spPr>
        <p:txBody>
          <a:bodyPr wrap="none" lIns="0" tIns="0" rIns="0" bIns="0" anchor="t">
            <a:noAutofit/>
          </a:bodyPr>
          <a:lstStyle/>
          <a:p>
            <a:pPr algn="l">
              <a:defRPr sz="2550" b="0">
                <a:solidFill>
                  <a:srgbClr val="000000"/>
                </a:solidFill>
                <a:latin typeface="Calibri"/>
                <a:ea typeface="Calibri"/>
                <a:cs typeface="Calibri"/>
              </a:defRPr>
            </a:pPr>
            <a:r>
              <a:rPr sz="2550" b="0">
                <a:solidFill>
                  <a:srgbClr val="000000"/>
                </a:solidFill>
                <a:latin typeface="Calibri"/>
                <a:ea typeface="Calibri"/>
                <a:cs typeface="Calibri"/>
              </a:rPr>
              <a:t>Every n-qubit CNOT circuit has an O(1)-depth implementation</a:t>
            </a:r>
          </a:p>
          <a:p>
            <a:pPr algn="l">
              <a:defRPr sz="2550" b="0">
                <a:solidFill>
                  <a:srgbClr val="000000"/>
                </a:solidFill>
                <a:latin typeface="Calibri"/>
                <a:ea typeface="Calibri"/>
                <a:cs typeface="Calibri"/>
              </a:defRPr>
            </a:pPr>
            <a:r>
              <a:rPr sz="2550" b="0">
                <a:solidFill>
                  <a:srgbClr val="000000"/>
                </a:solidFill>
                <a:latin typeface="Calibri"/>
                <a:ea typeface="Calibri"/>
                <a:cs typeface="Calibri"/>
              </a:rPr>
              <a:t>with Fanout and O(n²) ancillas.</a:t>
            </a:r>
          </a:p>
        </p:txBody>
      </p:sp>
      <p:sp>
        <p:nvSpPr>
          <p:cNvPr id="4301" name="repair-schematic"/>
          <p:cNvSpPr>
            <a:spLocks noGrp="1"/>
          </p:cNvSpPr>
          <p:nvPr/>
        </p:nvSpPr>
        <p:spPr>
          <a:xfrm>
            <a:off x="914400" y="6486525"/>
            <a:ext cx="10668000" cy="276225"/>
          </a:xfrm>
          <a:prstGeom prst="rect">
            <a:avLst/>
          </a:prstGeom>
          <a:noFill/>
          <a:ln w="0">
            <a:noFill/>
          </a:ln>
        </p:spPr>
        <p:txBody>
          <a:bodyPr wrap="none" lIns="0" tIns="0" rIns="0" bIns="0" anchor="t">
            <a:noAutofit/>
          </a:bodyPr>
          <a:lstStyle/>
          <a:p>
            <a:pPr algn="l">
              <a:defRPr sz="1650" b="0">
                <a:solidFill>
                  <a:srgbClr val="595959"/>
                </a:solidFill>
                <a:latin typeface="Calibri"/>
                <a:ea typeface="Calibri"/>
                <a:cs typeface="Calibri"/>
              </a:defRPr>
            </a:pPr>
            <a:r>
              <a:rPr sz="1650" b="0">
                <a:solidFill>
                  <a:srgbClr val="595959"/>
                </a:solidFill>
                <a:latin typeface="Calibri"/>
                <a:ea typeface="Calibri"/>
                <a:cs typeface="Calibri"/>
              </a:rPr>
              <a:t>Schematic: each matrix block has an O(1)-depth implementation. Workspace omitted.</a:t>
            </a:r>
          </a:p>
        </p:txBody>
      </p:sp>
    </p:spTree>
    <p:extLst>
      <p:ext uri="{BB962C8B-B14F-4D97-AF65-F5344CB8AC3E}">
        <p14:creationId xmlns:p14="http://schemas.microsoft.com/office/powerpoint/2010/main" val="37730691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D2285-2C6F-20DD-5F00-E2C8079B2A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6646DC-5666-B04A-3F68-8EDA7B8167EC}"/>
              </a:ext>
            </a:extLst>
          </p:cNvPr>
          <p:cNvSpPr>
            <a:spLocks noGrp="1"/>
          </p:cNvSpPr>
          <p:nvPr>
            <p:ph type="title"/>
          </p:nvPr>
        </p:nvSpPr>
        <p:spPr/>
        <p:txBody>
          <a:bodyPr>
            <a:normAutofit/>
          </a:bodyPr>
          <a:lstStyle/>
          <a:p>
            <a:r>
              <a:rPr lang="en-US" sz="4000" b="1" dirty="0"/>
              <a:t>Example</a:t>
            </a:r>
            <a:r>
              <a:rPr lang="en-US" sz="4000" dirty="0"/>
              <a:t>: preparing stabilizer states with Fanout</a:t>
            </a:r>
          </a:p>
        </p:txBody>
      </p:sp>
      <p:sp>
        <p:nvSpPr>
          <p:cNvPr id="5" name="TextBox 4">
            <a:extLst>
              <a:ext uri="{FF2B5EF4-FFF2-40B4-BE49-F238E27FC236}">
                <a16:creationId xmlns:a16="http://schemas.microsoft.com/office/drawing/2014/main" id="{8873DB69-84F1-96BF-0639-2A7F9E48133A}"/>
              </a:ext>
            </a:extLst>
          </p:cNvPr>
          <p:cNvSpPr txBox="1"/>
          <p:nvPr/>
        </p:nvSpPr>
        <p:spPr>
          <a:xfrm>
            <a:off x="7505131" y="1863881"/>
            <a:ext cx="4436797" cy="369332"/>
          </a:xfrm>
          <a:prstGeom prst="rect">
            <a:avLst/>
          </a:prstGeom>
          <a:noFill/>
        </p:spPr>
        <p:txBody>
          <a:bodyPr wrap="square">
            <a:spAutoFit/>
          </a:bodyPr>
          <a:lstStyle/>
          <a:p>
            <a:pPr algn="r"/>
            <a:r>
              <a:rPr lang="en-US" sz="1800" dirty="0">
                <a:solidFill>
                  <a:schemeClr val="bg1">
                    <a:lumMod val="65000"/>
                  </a:schemeClr>
                </a:solidFill>
              </a:rPr>
              <a:t>(</a:t>
            </a:r>
            <a:r>
              <a:rPr lang="en-US" sz="1800" dirty="0">
                <a:solidFill>
                  <a:schemeClr val="bg1">
                    <a:lumMod val="50000"/>
                  </a:schemeClr>
                </a:solidFill>
              </a:rPr>
              <a:t>Aaronson, Gottesman 2004)</a:t>
            </a:r>
            <a:endParaRPr lang="en-US" dirty="0"/>
          </a:p>
        </p:txBody>
      </p:sp>
      <p:cxnSp>
        <p:nvCxnSpPr>
          <p:cNvPr id="43" name="Straight Connector 42">
            <a:extLst>
              <a:ext uri="{FF2B5EF4-FFF2-40B4-BE49-F238E27FC236}">
                <a16:creationId xmlns:a16="http://schemas.microsoft.com/office/drawing/2014/main" id="{B48C3378-C89A-8F14-1D91-976193DC321C}"/>
              </a:ext>
            </a:extLst>
          </p:cNvPr>
          <p:cNvCxnSpPr>
            <a:cxnSpLocks/>
          </p:cNvCxnSpPr>
          <p:nvPr/>
        </p:nvCxnSpPr>
        <p:spPr>
          <a:xfrm>
            <a:off x="1711491" y="3218327"/>
            <a:ext cx="8549538"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1137715-30B5-320F-59BE-62969B321556}"/>
              </a:ext>
            </a:extLst>
          </p:cNvPr>
          <p:cNvSpPr/>
          <p:nvPr/>
        </p:nvSpPr>
        <p:spPr>
          <a:xfrm>
            <a:off x="1823510" y="2870475"/>
            <a:ext cx="555172" cy="1643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B491EAB9-933C-13C0-D213-FBB0A448A37D}"/>
              </a:ext>
            </a:extLst>
          </p:cNvPr>
          <p:cNvSpPr/>
          <p:nvPr/>
        </p:nvSpPr>
        <p:spPr>
          <a:xfrm>
            <a:off x="2624173" y="2870475"/>
            <a:ext cx="555172" cy="1643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F0A999B4-4FFF-AFE6-BB32-9D182DEAE01C}"/>
              </a:ext>
            </a:extLst>
          </p:cNvPr>
          <p:cNvSpPr/>
          <p:nvPr/>
        </p:nvSpPr>
        <p:spPr>
          <a:xfrm>
            <a:off x="3424836" y="2870475"/>
            <a:ext cx="555172" cy="1643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87F1B739-4550-6809-3024-10D5780D744F}"/>
              </a:ext>
            </a:extLst>
          </p:cNvPr>
          <p:cNvSpPr/>
          <p:nvPr/>
        </p:nvSpPr>
        <p:spPr>
          <a:xfrm>
            <a:off x="4245424" y="2870475"/>
            <a:ext cx="555172" cy="1643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88991920-1B04-CB4A-444E-F368A839010C}"/>
              </a:ext>
            </a:extLst>
          </p:cNvPr>
          <p:cNvSpPr/>
          <p:nvPr/>
        </p:nvSpPr>
        <p:spPr>
          <a:xfrm>
            <a:off x="5026293" y="2870475"/>
            <a:ext cx="555172" cy="1643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47AAC0AD-FED5-F721-C126-1B5604742317}"/>
              </a:ext>
            </a:extLst>
          </p:cNvPr>
          <p:cNvSpPr/>
          <p:nvPr/>
        </p:nvSpPr>
        <p:spPr>
          <a:xfrm>
            <a:off x="5838561" y="2870475"/>
            <a:ext cx="555172" cy="1643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ED108DB5-17A4-A251-FD8C-2AE77D20AF86}"/>
              </a:ext>
            </a:extLst>
          </p:cNvPr>
          <p:cNvSpPr/>
          <p:nvPr/>
        </p:nvSpPr>
        <p:spPr>
          <a:xfrm>
            <a:off x="6595646" y="2870475"/>
            <a:ext cx="555172" cy="1643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58CDC9B5-77EF-FE44-806B-D2161116C05C}"/>
              </a:ext>
            </a:extLst>
          </p:cNvPr>
          <p:cNvSpPr/>
          <p:nvPr/>
        </p:nvSpPr>
        <p:spPr>
          <a:xfrm>
            <a:off x="7352731" y="2870475"/>
            <a:ext cx="555172" cy="1643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97" name="Straight Connector 4096">
            <a:extLst>
              <a:ext uri="{FF2B5EF4-FFF2-40B4-BE49-F238E27FC236}">
                <a16:creationId xmlns:a16="http://schemas.microsoft.com/office/drawing/2014/main" id="{41FE4063-57D5-AC5D-20D6-2D04AFA54367}"/>
              </a:ext>
            </a:extLst>
          </p:cNvPr>
          <p:cNvCxnSpPr>
            <a:cxnSpLocks/>
          </p:cNvCxnSpPr>
          <p:nvPr/>
        </p:nvCxnSpPr>
        <p:spPr>
          <a:xfrm>
            <a:off x="1711491" y="3462989"/>
            <a:ext cx="854953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098" name="Straight Connector 4097">
            <a:extLst>
              <a:ext uri="{FF2B5EF4-FFF2-40B4-BE49-F238E27FC236}">
                <a16:creationId xmlns:a16="http://schemas.microsoft.com/office/drawing/2014/main" id="{4405EAC0-4B13-EC2D-96AF-B22B4C8476A6}"/>
              </a:ext>
            </a:extLst>
          </p:cNvPr>
          <p:cNvCxnSpPr>
            <a:cxnSpLocks/>
          </p:cNvCxnSpPr>
          <p:nvPr/>
        </p:nvCxnSpPr>
        <p:spPr>
          <a:xfrm>
            <a:off x="1711491" y="3863099"/>
            <a:ext cx="854953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102" name="Straight Connector 4101">
            <a:extLst>
              <a:ext uri="{FF2B5EF4-FFF2-40B4-BE49-F238E27FC236}">
                <a16:creationId xmlns:a16="http://schemas.microsoft.com/office/drawing/2014/main" id="{6EB2E131-AE36-BAD3-9923-F724F1A1B30E}"/>
              </a:ext>
            </a:extLst>
          </p:cNvPr>
          <p:cNvCxnSpPr>
            <a:cxnSpLocks/>
          </p:cNvCxnSpPr>
          <p:nvPr/>
        </p:nvCxnSpPr>
        <p:spPr>
          <a:xfrm>
            <a:off x="1711491" y="4220959"/>
            <a:ext cx="8549538"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103" name="Rectangle 4102">
            <a:extLst>
              <a:ext uri="{FF2B5EF4-FFF2-40B4-BE49-F238E27FC236}">
                <a16:creationId xmlns:a16="http://schemas.microsoft.com/office/drawing/2014/main" id="{299CB90F-F572-56BF-A8FF-D42AE7AF8EE4}"/>
              </a:ext>
            </a:extLst>
          </p:cNvPr>
          <p:cNvSpPr/>
          <p:nvPr/>
        </p:nvSpPr>
        <p:spPr>
          <a:xfrm>
            <a:off x="8096882" y="2870475"/>
            <a:ext cx="555172" cy="1643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05" name="Rectangle 4104">
            <a:extLst>
              <a:ext uri="{FF2B5EF4-FFF2-40B4-BE49-F238E27FC236}">
                <a16:creationId xmlns:a16="http://schemas.microsoft.com/office/drawing/2014/main" id="{EE549635-8FBD-B317-72E2-0FB011F95FBA}"/>
              </a:ext>
            </a:extLst>
          </p:cNvPr>
          <p:cNvSpPr/>
          <p:nvPr/>
        </p:nvSpPr>
        <p:spPr>
          <a:xfrm>
            <a:off x="8853967" y="2870475"/>
            <a:ext cx="555172" cy="1643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EC53B60E-EF20-F1C2-B990-76D5ED4587D0}"/>
                  </a:ext>
                </a:extLst>
              </p:cNvPr>
              <p:cNvSpPr txBox="1"/>
              <p:nvPr/>
            </p:nvSpPr>
            <p:spPr>
              <a:xfrm rot="16200000">
                <a:off x="2475924" y="3442904"/>
                <a:ext cx="849265" cy="400110"/>
              </a:xfrm>
              <a:prstGeom prst="rect">
                <a:avLst/>
              </a:prstGeom>
              <a:solidFill>
                <a:schemeClr val="bg1"/>
              </a:solidFill>
            </p:spPr>
            <p:txBody>
              <a:bodyPr wrap="square">
                <a:spAutoFit/>
              </a:bodyPr>
              <a:lstStyle/>
              <a:p>
                <a:pPr/>
                <a14:m>
                  <m:oMathPara xmlns:m="http://schemas.openxmlformats.org/officeDocument/2006/math">
                    <m:oMath>
                      <m:r>
                        <a:rPr lang="en-US" sz="2000" b="0" i="1" dirty="0" smtClean="0">
                          <a:latin typeface="Cambria Math" panose="02040503050406030204" pitchFamily="18" charset="0"/>
                        </a:rPr>
                        <m:t>𝐶𝑁𝑂𝑇</m:t>
                      </m:r>
                    </m:oMath>
                  </m:oMathPara>
                </a14:m>
                <a:endParaRPr lang="en-US" sz="2000" dirty="0"/>
              </a:p>
            </p:txBody>
          </p:sp>
        </mc:Choice>
        <mc:Fallback xmlns="">
          <p:sp>
            <p:nvSpPr>
              <p:cNvPr id="83" name="TextBox 82">
                <a:extLst>
                  <a:ext uri="{FF2B5EF4-FFF2-40B4-BE49-F238E27FC236}">
                    <a16:creationId xmlns:a16="http://schemas.microsoft.com/office/drawing/2014/main" id="{EC53B60E-EF20-F1C2-B990-76D5ED4587D0}"/>
                  </a:ext>
                </a:extLst>
              </p:cNvPr>
              <p:cNvSpPr txBox="1">
                <a:spLocks noRot="1" noChangeAspect="1" noMove="1" noResize="1" noEditPoints="1" noAdjustHandles="1" noChangeArrowheads="1" noChangeShapeType="1" noTextEdit="1"/>
              </p:cNvSpPr>
              <p:nvPr/>
            </p:nvSpPr>
            <p:spPr>
              <a:xfrm rot="16200000">
                <a:off x="2475924" y="3442904"/>
                <a:ext cx="849265" cy="40011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07" name="TextBox 4106">
                <a:extLst>
                  <a:ext uri="{FF2B5EF4-FFF2-40B4-BE49-F238E27FC236}">
                    <a16:creationId xmlns:a16="http://schemas.microsoft.com/office/drawing/2014/main" id="{BDB7F39B-49C1-8B6E-3917-1BAFA4263A23}"/>
                  </a:ext>
                </a:extLst>
              </p:cNvPr>
              <p:cNvSpPr txBox="1"/>
              <p:nvPr/>
            </p:nvSpPr>
            <p:spPr>
              <a:xfrm rot="16200000">
                <a:off x="4138054" y="3442904"/>
                <a:ext cx="849265" cy="400110"/>
              </a:xfrm>
              <a:prstGeom prst="rect">
                <a:avLst/>
              </a:prstGeom>
              <a:solidFill>
                <a:schemeClr val="bg1"/>
              </a:solidFill>
            </p:spPr>
            <p:txBody>
              <a:bodyPr wrap="square">
                <a:spAutoFit/>
              </a:bodyPr>
              <a:lstStyle/>
              <a:p>
                <a:pPr/>
                <a14:m>
                  <m:oMathPara xmlns:m="http://schemas.openxmlformats.org/officeDocument/2006/math">
                    <m:oMath>
                      <m:r>
                        <a:rPr lang="en-US" sz="2000" b="0" i="1" dirty="0" smtClean="0">
                          <a:latin typeface="Cambria Math" panose="02040503050406030204" pitchFamily="18" charset="0"/>
                        </a:rPr>
                        <m:t>𝐶𝑁𝑂𝑇</m:t>
                      </m:r>
                    </m:oMath>
                  </m:oMathPara>
                </a14:m>
                <a:endParaRPr lang="en-US" sz="2000" dirty="0"/>
              </a:p>
            </p:txBody>
          </p:sp>
        </mc:Choice>
        <mc:Fallback xmlns="">
          <p:sp>
            <p:nvSpPr>
              <p:cNvPr id="4107" name="TextBox 4106">
                <a:extLst>
                  <a:ext uri="{FF2B5EF4-FFF2-40B4-BE49-F238E27FC236}">
                    <a16:creationId xmlns:a16="http://schemas.microsoft.com/office/drawing/2014/main" id="{BDB7F39B-49C1-8B6E-3917-1BAFA4263A23}"/>
                  </a:ext>
                </a:extLst>
              </p:cNvPr>
              <p:cNvSpPr txBox="1">
                <a:spLocks noRot="1" noChangeAspect="1" noMove="1" noResize="1" noEditPoints="1" noAdjustHandles="1" noChangeArrowheads="1" noChangeShapeType="1" noTextEdit="1"/>
              </p:cNvSpPr>
              <p:nvPr/>
            </p:nvSpPr>
            <p:spPr>
              <a:xfrm rot="16200000">
                <a:off x="4138054" y="3442904"/>
                <a:ext cx="849265" cy="40011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08" name="TextBox 4107">
                <a:extLst>
                  <a:ext uri="{FF2B5EF4-FFF2-40B4-BE49-F238E27FC236}">
                    <a16:creationId xmlns:a16="http://schemas.microsoft.com/office/drawing/2014/main" id="{E004BC9C-B085-2F66-1B23-95A76CD3ECC3}"/>
                  </a:ext>
                </a:extLst>
              </p:cNvPr>
              <p:cNvSpPr txBox="1"/>
              <p:nvPr/>
            </p:nvSpPr>
            <p:spPr>
              <a:xfrm rot="16200000">
                <a:off x="5699973" y="3442904"/>
                <a:ext cx="849265" cy="400110"/>
              </a:xfrm>
              <a:prstGeom prst="rect">
                <a:avLst/>
              </a:prstGeom>
              <a:solidFill>
                <a:schemeClr val="bg1"/>
              </a:solidFill>
            </p:spPr>
            <p:txBody>
              <a:bodyPr wrap="square">
                <a:spAutoFit/>
              </a:bodyPr>
              <a:lstStyle/>
              <a:p>
                <a:pPr/>
                <a14:m>
                  <m:oMathPara xmlns:m="http://schemas.openxmlformats.org/officeDocument/2006/math">
                    <m:oMath>
                      <m:r>
                        <a:rPr lang="en-US" sz="2000" b="0" i="1" dirty="0" smtClean="0">
                          <a:latin typeface="Cambria Math" panose="02040503050406030204" pitchFamily="18" charset="0"/>
                        </a:rPr>
                        <m:t>𝐶𝑁𝑂𝑇</m:t>
                      </m:r>
                    </m:oMath>
                  </m:oMathPara>
                </a14:m>
                <a:endParaRPr lang="en-US" sz="2000" dirty="0"/>
              </a:p>
            </p:txBody>
          </p:sp>
        </mc:Choice>
        <mc:Fallback xmlns="">
          <p:sp>
            <p:nvSpPr>
              <p:cNvPr id="4108" name="TextBox 4107">
                <a:extLst>
                  <a:ext uri="{FF2B5EF4-FFF2-40B4-BE49-F238E27FC236}">
                    <a16:creationId xmlns:a16="http://schemas.microsoft.com/office/drawing/2014/main" id="{E004BC9C-B085-2F66-1B23-95A76CD3ECC3}"/>
                  </a:ext>
                </a:extLst>
              </p:cNvPr>
              <p:cNvSpPr txBox="1">
                <a:spLocks noRot="1" noChangeAspect="1" noMove="1" noResize="1" noEditPoints="1" noAdjustHandles="1" noChangeArrowheads="1" noChangeShapeType="1" noTextEdit="1"/>
              </p:cNvSpPr>
              <p:nvPr/>
            </p:nvSpPr>
            <p:spPr>
              <a:xfrm rot="16200000">
                <a:off x="5699973" y="3442904"/>
                <a:ext cx="849265" cy="40011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09" name="TextBox 4108">
                <a:extLst>
                  <a:ext uri="{FF2B5EF4-FFF2-40B4-BE49-F238E27FC236}">
                    <a16:creationId xmlns:a16="http://schemas.microsoft.com/office/drawing/2014/main" id="{62BAFB47-B365-277E-A427-409337A0AA84}"/>
                  </a:ext>
                </a:extLst>
              </p:cNvPr>
              <p:cNvSpPr txBox="1"/>
              <p:nvPr/>
            </p:nvSpPr>
            <p:spPr>
              <a:xfrm rot="16200000">
                <a:off x="7949836" y="3446735"/>
                <a:ext cx="849265" cy="400110"/>
              </a:xfrm>
              <a:prstGeom prst="rect">
                <a:avLst/>
              </a:prstGeom>
              <a:solidFill>
                <a:schemeClr val="bg1"/>
              </a:solidFill>
            </p:spPr>
            <p:txBody>
              <a:bodyPr wrap="square">
                <a:spAutoFit/>
              </a:bodyPr>
              <a:lstStyle/>
              <a:p>
                <a:pPr/>
                <a14:m>
                  <m:oMathPara xmlns:m="http://schemas.openxmlformats.org/officeDocument/2006/math">
                    <m:oMath>
                      <m:r>
                        <a:rPr lang="en-US" sz="2000" b="0" i="1" dirty="0" smtClean="0">
                          <a:latin typeface="Cambria Math" panose="02040503050406030204" pitchFamily="18" charset="0"/>
                        </a:rPr>
                        <m:t>𝐶𝑁𝑂𝑇</m:t>
                      </m:r>
                    </m:oMath>
                  </m:oMathPara>
                </a14:m>
                <a:endParaRPr lang="en-US" sz="2000" dirty="0"/>
              </a:p>
            </p:txBody>
          </p:sp>
        </mc:Choice>
        <mc:Fallback xmlns="">
          <p:sp>
            <p:nvSpPr>
              <p:cNvPr id="4109" name="TextBox 4108">
                <a:extLst>
                  <a:ext uri="{FF2B5EF4-FFF2-40B4-BE49-F238E27FC236}">
                    <a16:creationId xmlns:a16="http://schemas.microsoft.com/office/drawing/2014/main" id="{62BAFB47-B365-277E-A427-409337A0AA84}"/>
                  </a:ext>
                </a:extLst>
              </p:cNvPr>
              <p:cNvSpPr txBox="1">
                <a:spLocks noRot="1" noChangeAspect="1" noMove="1" noResize="1" noEditPoints="1" noAdjustHandles="1" noChangeArrowheads="1" noChangeShapeType="1" noTextEdit="1"/>
              </p:cNvSpPr>
              <p:nvPr/>
            </p:nvSpPr>
            <p:spPr>
              <a:xfrm rot="16200000">
                <a:off x="7949836" y="3446735"/>
                <a:ext cx="849265" cy="40011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13" name="TextBox 4112">
                <a:extLst>
                  <a:ext uri="{FF2B5EF4-FFF2-40B4-BE49-F238E27FC236}">
                    <a16:creationId xmlns:a16="http://schemas.microsoft.com/office/drawing/2014/main" id="{9D2AB342-F5F0-FC03-EC35-3F01345BC3DD}"/>
                  </a:ext>
                </a:extLst>
              </p:cNvPr>
              <p:cNvSpPr txBox="1"/>
              <p:nvPr/>
            </p:nvSpPr>
            <p:spPr>
              <a:xfrm>
                <a:off x="1917831" y="3440113"/>
                <a:ext cx="366530" cy="400110"/>
              </a:xfrm>
              <a:prstGeom prst="rect">
                <a:avLst/>
              </a:prstGeom>
              <a:solidFill>
                <a:schemeClr val="bg1"/>
              </a:solidFill>
            </p:spPr>
            <p:txBody>
              <a:bodyPr wrap="square">
                <a:spAutoFit/>
              </a:bodyPr>
              <a:lstStyle/>
              <a:p>
                <a:pPr/>
                <a14:m>
                  <m:oMathPara xmlns:m="http://schemas.openxmlformats.org/officeDocument/2006/math">
                    <m:oMath>
                      <m:r>
                        <a:rPr lang="en-US" sz="2000" b="0" i="1" dirty="0" smtClean="0">
                          <a:latin typeface="Cambria Math" panose="02040503050406030204" pitchFamily="18" charset="0"/>
                        </a:rPr>
                        <m:t>𝐻</m:t>
                      </m:r>
                    </m:oMath>
                  </m:oMathPara>
                </a14:m>
                <a:endParaRPr lang="en-US" sz="2000" dirty="0"/>
              </a:p>
            </p:txBody>
          </p:sp>
        </mc:Choice>
        <mc:Fallback xmlns="">
          <p:sp>
            <p:nvSpPr>
              <p:cNvPr id="4113" name="TextBox 4112">
                <a:extLst>
                  <a:ext uri="{FF2B5EF4-FFF2-40B4-BE49-F238E27FC236}">
                    <a16:creationId xmlns:a16="http://schemas.microsoft.com/office/drawing/2014/main" id="{9D2AB342-F5F0-FC03-EC35-3F01345BC3DD}"/>
                  </a:ext>
                </a:extLst>
              </p:cNvPr>
              <p:cNvSpPr txBox="1">
                <a:spLocks noRot="1" noChangeAspect="1" noMove="1" noResize="1" noEditPoints="1" noAdjustHandles="1" noChangeArrowheads="1" noChangeShapeType="1" noTextEdit="1"/>
              </p:cNvSpPr>
              <p:nvPr/>
            </p:nvSpPr>
            <p:spPr>
              <a:xfrm>
                <a:off x="1917831" y="3440113"/>
                <a:ext cx="366530" cy="400110"/>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19" name="TextBox 4118">
                <a:extLst>
                  <a:ext uri="{FF2B5EF4-FFF2-40B4-BE49-F238E27FC236}">
                    <a16:creationId xmlns:a16="http://schemas.microsoft.com/office/drawing/2014/main" id="{57D24C82-B191-FC50-9E3A-845071EBABCE}"/>
                  </a:ext>
                </a:extLst>
              </p:cNvPr>
              <p:cNvSpPr txBox="1"/>
              <p:nvPr/>
            </p:nvSpPr>
            <p:spPr>
              <a:xfrm>
                <a:off x="6709641" y="3446735"/>
                <a:ext cx="366530" cy="400110"/>
              </a:xfrm>
              <a:prstGeom prst="rect">
                <a:avLst/>
              </a:prstGeom>
              <a:solidFill>
                <a:schemeClr val="bg1"/>
              </a:solidFill>
            </p:spPr>
            <p:txBody>
              <a:bodyPr wrap="square">
                <a:spAutoFit/>
              </a:bodyPr>
              <a:lstStyle/>
              <a:p>
                <a:pPr/>
                <a14:m>
                  <m:oMathPara xmlns:m="http://schemas.openxmlformats.org/officeDocument/2006/math">
                    <m:oMath>
                      <m:r>
                        <a:rPr lang="en-US" sz="2000" b="0" i="1" dirty="0" smtClean="0">
                          <a:latin typeface="Cambria Math" panose="02040503050406030204" pitchFamily="18" charset="0"/>
                        </a:rPr>
                        <m:t>𝐻</m:t>
                      </m:r>
                    </m:oMath>
                  </m:oMathPara>
                </a14:m>
                <a:endParaRPr lang="en-US" sz="2000" dirty="0"/>
              </a:p>
            </p:txBody>
          </p:sp>
        </mc:Choice>
        <mc:Fallback xmlns="">
          <p:sp>
            <p:nvSpPr>
              <p:cNvPr id="4119" name="TextBox 4118">
                <a:extLst>
                  <a:ext uri="{FF2B5EF4-FFF2-40B4-BE49-F238E27FC236}">
                    <a16:creationId xmlns:a16="http://schemas.microsoft.com/office/drawing/2014/main" id="{57D24C82-B191-FC50-9E3A-845071EBABCE}"/>
                  </a:ext>
                </a:extLst>
              </p:cNvPr>
              <p:cNvSpPr txBox="1">
                <a:spLocks noRot="1" noChangeAspect="1" noMove="1" noResize="1" noEditPoints="1" noAdjustHandles="1" noChangeArrowheads="1" noChangeShapeType="1" noTextEdit="1"/>
              </p:cNvSpPr>
              <p:nvPr/>
            </p:nvSpPr>
            <p:spPr>
              <a:xfrm>
                <a:off x="6709641" y="3446735"/>
                <a:ext cx="366530" cy="40011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20" name="TextBox 4119">
                <a:extLst>
                  <a:ext uri="{FF2B5EF4-FFF2-40B4-BE49-F238E27FC236}">
                    <a16:creationId xmlns:a16="http://schemas.microsoft.com/office/drawing/2014/main" id="{0E021031-C570-47F3-008D-9531DE46103B}"/>
                  </a:ext>
                </a:extLst>
              </p:cNvPr>
              <p:cNvSpPr txBox="1"/>
              <p:nvPr/>
            </p:nvSpPr>
            <p:spPr>
              <a:xfrm>
                <a:off x="3519157" y="3479244"/>
                <a:ext cx="366530" cy="400110"/>
              </a:xfrm>
              <a:prstGeom prst="rect">
                <a:avLst/>
              </a:prstGeom>
              <a:solidFill>
                <a:schemeClr val="bg1"/>
              </a:solidFill>
            </p:spPr>
            <p:txBody>
              <a:bodyPr wrap="square">
                <a:spAutoFit/>
              </a:bodyPr>
              <a:lstStyle/>
              <a:p>
                <a:pPr/>
                <a14:m>
                  <m:oMathPara xmlns:m="http://schemas.openxmlformats.org/officeDocument/2006/math">
                    <m:oMath>
                      <m:r>
                        <a:rPr lang="en-US" sz="2000" b="0" i="1" dirty="0" smtClean="0">
                          <a:latin typeface="Cambria Math" panose="02040503050406030204" pitchFamily="18" charset="0"/>
                        </a:rPr>
                        <m:t>𝑃</m:t>
                      </m:r>
                    </m:oMath>
                  </m:oMathPara>
                </a14:m>
                <a:endParaRPr lang="en-US" sz="2000" dirty="0"/>
              </a:p>
            </p:txBody>
          </p:sp>
        </mc:Choice>
        <mc:Fallback xmlns="">
          <p:sp>
            <p:nvSpPr>
              <p:cNvPr id="4120" name="TextBox 4119">
                <a:extLst>
                  <a:ext uri="{FF2B5EF4-FFF2-40B4-BE49-F238E27FC236}">
                    <a16:creationId xmlns:a16="http://schemas.microsoft.com/office/drawing/2014/main" id="{0E021031-C570-47F3-008D-9531DE46103B}"/>
                  </a:ext>
                </a:extLst>
              </p:cNvPr>
              <p:cNvSpPr txBox="1">
                <a:spLocks noRot="1" noChangeAspect="1" noMove="1" noResize="1" noEditPoints="1" noAdjustHandles="1" noChangeArrowheads="1" noChangeShapeType="1" noTextEdit="1"/>
              </p:cNvSpPr>
              <p:nvPr/>
            </p:nvSpPr>
            <p:spPr>
              <a:xfrm>
                <a:off x="3519157" y="3479244"/>
                <a:ext cx="366530" cy="400110"/>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21" name="TextBox 4120">
                <a:extLst>
                  <a:ext uri="{FF2B5EF4-FFF2-40B4-BE49-F238E27FC236}">
                    <a16:creationId xmlns:a16="http://schemas.microsoft.com/office/drawing/2014/main" id="{F7807B37-7AC4-FDDA-02F9-294C12162F92}"/>
                  </a:ext>
                </a:extLst>
              </p:cNvPr>
              <p:cNvSpPr txBox="1"/>
              <p:nvPr/>
            </p:nvSpPr>
            <p:spPr>
              <a:xfrm>
                <a:off x="5157544" y="3475491"/>
                <a:ext cx="366530" cy="400110"/>
              </a:xfrm>
              <a:prstGeom prst="rect">
                <a:avLst/>
              </a:prstGeom>
              <a:solidFill>
                <a:schemeClr val="bg1"/>
              </a:solidFill>
            </p:spPr>
            <p:txBody>
              <a:bodyPr wrap="square">
                <a:spAutoFit/>
              </a:bodyPr>
              <a:lstStyle/>
              <a:p>
                <a:pPr/>
                <a14:m>
                  <m:oMathPara xmlns:m="http://schemas.openxmlformats.org/officeDocument/2006/math">
                    <m:oMath>
                      <m:r>
                        <a:rPr lang="en-US" sz="2000" b="0" i="1" dirty="0" smtClean="0">
                          <a:latin typeface="Cambria Math" panose="02040503050406030204" pitchFamily="18" charset="0"/>
                        </a:rPr>
                        <m:t>𝑃</m:t>
                      </m:r>
                    </m:oMath>
                  </m:oMathPara>
                </a14:m>
                <a:endParaRPr lang="en-US" sz="2000" dirty="0"/>
              </a:p>
            </p:txBody>
          </p:sp>
        </mc:Choice>
        <mc:Fallback xmlns="">
          <p:sp>
            <p:nvSpPr>
              <p:cNvPr id="4121" name="TextBox 4120">
                <a:extLst>
                  <a:ext uri="{FF2B5EF4-FFF2-40B4-BE49-F238E27FC236}">
                    <a16:creationId xmlns:a16="http://schemas.microsoft.com/office/drawing/2014/main" id="{F7807B37-7AC4-FDDA-02F9-294C12162F92}"/>
                  </a:ext>
                </a:extLst>
              </p:cNvPr>
              <p:cNvSpPr txBox="1">
                <a:spLocks noRot="1" noChangeAspect="1" noMove="1" noResize="1" noEditPoints="1" noAdjustHandles="1" noChangeArrowheads="1" noChangeShapeType="1" noTextEdit="1"/>
              </p:cNvSpPr>
              <p:nvPr/>
            </p:nvSpPr>
            <p:spPr>
              <a:xfrm>
                <a:off x="5157544" y="3475491"/>
                <a:ext cx="366530" cy="400110"/>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22" name="TextBox 4121">
                <a:extLst>
                  <a:ext uri="{FF2B5EF4-FFF2-40B4-BE49-F238E27FC236}">
                    <a16:creationId xmlns:a16="http://schemas.microsoft.com/office/drawing/2014/main" id="{1EE2A88C-FD38-01A5-90CA-FC49E4F9211D}"/>
                  </a:ext>
                </a:extLst>
              </p:cNvPr>
              <p:cNvSpPr txBox="1"/>
              <p:nvPr/>
            </p:nvSpPr>
            <p:spPr>
              <a:xfrm>
                <a:off x="7459554" y="3446192"/>
                <a:ext cx="366530" cy="400110"/>
              </a:xfrm>
              <a:prstGeom prst="rect">
                <a:avLst/>
              </a:prstGeom>
              <a:solidFill>
                <a:schemeClr val="bg1"/>
              </a:solidFill>
            </p:spPr>
            <p:txBody>
              <a:bodyPr wrap="square">
                <a:spAutoFit/>
              </a:bodyPr>
              <a:lstStyle/>
              <a:p>
                <a:pPr/>
                <a14:m>
                  <m:oMathPara xmlns:m="http://schemas.openxmlformats.org/officeDocument/2006/math">
                    <m:oMath>
                      <m:r>
                        <a:rPr lang="en-US" sz="2000" b="0" i="1" dirty="0" smtClean="0">
                          <a:latin typeface="Cambria Math" panose="02040503050406030204" pitchFamily="18" charset="0"/>
                        </a:rPr>
                        <m:t>𝑃</m:t>
                      </m:r>
                    </m:oMath>
                  </m:oMathPara>
                </a14:m>
                <a:endParaRPr lang="en-US" sz="2000" dirty="0"/>
              </a:p>
            </p:txBody>
          </p:sp>
        </mc:Choice>
        <mc:Fallback xmlns="">
          <p:sp>
            <p:nvSpPr>
              <p:cNvPr id="4122" name="TextBox 4121">
                <a:extLst>
                  <a:ext uri="{FF2B5EF4-FFF2-40B4-BE49-F238E27FC236}">
                    <a16:creationId xmlns:a16="http://schemas.microsoft.com/office/drawing/2014/main" id="{1EE2A88C-FD38-01A5-90CA-FC49E4F9211D}"/>
                  </a:ext>
                </a:extLst>
              </p:cNvPr>
              <p:cNvSpPr txBox="1">
                <a:spLocks noRot="1" noChangeAspect="1" noMove="1" noResize="1" noEditPoints="1" noAdjustHandles="1" noChangeArrowheads="1" noChangeShapeType="1" noTextEdit="1"/>
              </p:cNvSpPr>
              <p:nvPr/>
            </p:nvSpPr>
            <p:spPr>
              <a:xfrm>
                <a:off x="7459554" y="3446192"/>
                <a:ext cx="366530" cy="400110"/>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23" name="TextBox 4122">
                <a:extLst>
                  <a:ext uri="{FF2B5EF4-FFF2-40B4-BE49-F238E27FC236}">
                    <a16:creationId xmlns:a16="http://schemas.microsoft.com/office/drawing/2014/main" id="{6FF24382-3FFC-873D-FEA0-451B7AB58FCB}"/>
                  </a:ext>
                </a:extLst>
              </p:cNvPr>
              <p:cNvSpPr txBox="1"/>
              <p:nvPr/>
            </p:nvSpPr>
            <p:spPr>
              <a:xfrm>
                <a:off x="8961247" y="3440113"/>
                <a:ext cx="366530" cy="400110"/>
              </a:xfrm>
              <a:prstGeom prst="rect">
                <a:avLst/>
              </a:prstGeom>
              <a:solidFill>
                <a:schemeClr val="bg1"/>
              </a:solidFill>
            </p:spPr>
            <p:txBody>
              <a:bodyPr wrap="square">
                <a:spAutoFit/>
              </a:bodyPr>
              <a:lstStyle/>
              <a:p>
                <a:pPr/>
                <a14:m>
                  <m:oMathPara xmlns:m="http://schemas.openxmlformats.org/officeDocument/2006/math">
                    <m:oMath>
                      <m:r>
                        <a:rPr lang="en-US" sz="2000" b="0" i="1" dirty="0" smtClean="0">
                          <a:latin typeface="Cambria Math" panose="02040503050406030204" pitchFamily="18" charset="0"/>
                        </a:rPr>
                        <m:t>𝑃</m:t>
                      </m:r>
                    </m:oMath>
                  </m:oMathPara>
                </a14:m>
                <a:endParaRPr lang="en-US" sz="2000" dirty="0"/>
              </a:p>
            </p:txBody>
          </p:sp>
        </mc:Choice>
        <mc:Fallback xmlns="">
          <p:sp>
            <p:nvSpPr>
              <p:cNvPr id="4123" name="TextBox 4122">
                <a:extLst>
                  <a:ext uri="{FF2B5EF4-FFF2-40B4-BE49-F238E27FC236}">
                    <a16:creationId xmlns:a16="http://schemas.microsoft.com/office/drawing/2014/main" id="{6FF24382-3FFC-873D-FEA0-451B7AB58FCB}"/>
                  </a:ext>
                </a:extLst>
              </p:cNvPr>
              <p:cNvSpPr txBox="1">
                <a:spLocks noRot="1" noChangeAspect="1" noMove="1" noResize="1" noEditPoints="1" noAdjustHandles="1" noChangeArrowheads="1" noChangeShapeType="1" noTextEdit="1"/>
              </p:cNvSpPr>
              <p:nvPr/>
            </p:nvSpPr>
            <p:spPr>
              <a:xfrm>
                <a:off x="8961247" y="3440113"/>
                <a:ext cx="366530" cy="400110"/>
              </a:xfrm>
              <a:prstGeom prst="rect">
                <a:avLst/>
              </a:prstGeom>
              <a:blipFill>
                <a:blip r:embed="rId13"/>
                <a:stretch>
                  <a:fillRect/>
                </a:stretch>
              </a:blipFill>
            </p:spPr>
            <p:txBody>
              <a:bodyPr/>
              <a:lstStyle/>
              <a:p>
                <a:r>
                  <a:rPr lang="en-US">
                    <a:noFill/>
                  </a:rPr>
                  <a:t> </a:t>
                </a:r>
              </a:p>
            </p:txBody>
          </p:sp>
        </mc:Fallback>
      </mc:AlternateContent>
      <p:sp>
        <p:nvSpPr>
          <p:cNvPr id="4200" name="Final CNOT block"/>
          <p:cNvSpPr/>
          <p:nvPr/>
        </p:nvSpPr>
        <p:spPr>
          <a:xfrm>
            <a:off x="9611052" y="2870475"/>
            <a:ext cx="555172" cy="164393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201" name="Final CNOT label"/>
              <p:cNvSpPr txBox="1"/>
              <p:nvPr/>
            </p:nvSpPr>
            <p:spPr>
              <a:xfrm rot="16200000">
                <a:off x="9462803" y="3442904"/>
                <a:ext cx="849265" cy="400110"/>
              </a:xfrm>
              <a:prstGeom prst="rect">
                <a:avLst/>
              </a:prstGeom>
              <a:solidFill>
                <a:schemeClr val="bg1"/>
              </a:solidFill>
            </p:spPr>
            <p:txBody>
              <a:bodyPr wrap="square">
                <a:spAutoFit/>
              </a:bodyPr>
              <a:lstStyle/>
              <a:p>
                <a:pPr/>
                <a14:m>
                  <m:oMathPara xmlns:m="http://schemas.openxmlformats.org/officeDocument/2006/math">
                    <m:oMath>
                      <m:r>
                        <a:rPr lang="en-US" sz="2000" b="0" i="1" dirty="0" smtClean="0">
                          <a:latin typeface="Cambria Math" panose="02040503050406030204" pitchFamily="18" charset="0"/>
                        </a:rPr>
                        <m:t>𝐶𝑁𝑂𝑇</m:t>
                      </m:r>
                    </m:oMath>
                  </m:oMathPara>
                </a14:m>
                <a:endParaRPr lang="en-US" sz="2000" dirty="0"/>
              </a:p>
            </p:txBody>
          </p:sp>
        </mc:Choice>
        <mc:Fallback xmlns="">
          <p:sp>
            <p:nvSpPr>
              <p:cNvPr id="4201" name="Final CNOT label"/>
              <p:cNvSpPr txBox="1">
                <a:spLocks noRot="1" noChangeAspect="1" noMove="1" noResize="1" noEditPoints="1" noAdjustHandles="1" noChangeArrowheads="1" noChangeShapeType="1" noTextEdit="1"/>
              </p:cNvSpPr>
              <p:nvPr/>
            </p:nvSpPr>
            <p:spPr>
              <a:xfrm rot="16200000">
                <a:off x="9462803" y="3442904"/>
                <a:ext cx="849265" cy="400110"/>
              </a:xfrm>
              <a:prstGeom prst="rect">
                <a:avLst/>
              </a:prstGeom>
              <a:blipFill>
                <a:blip r:embed="rId4"/>
                <a:stretch>
                  <a:fillRect/>
                </a:stretch>
              </a:blipFill>
            </p:spPr>
            <p:txBody>
              <a:bodyPr/>
              <a:lstStyle/>
              <a:p>
                <a:r>
                  <a:rPr lang="en-US">
                    <a:noFill/>
                  </a:rPr>
                  <a:t> </a:t>
                </a:r>
              </a:p>
            </p:txBody>
          </p:sp>
        </mc:Fallback>
      </mc:AlternateContent>
      <p:sp>
        <p:nvSpPr>
          <p:cNvPr id="4300" name="repair-theorem"/>
          <p:cNvSpPr>
            <a:spLocks noGrp="1"/>
          </p:cNvSpPr>
          <p:nvPr/>
        </p:nvSpPr>
        <p:spPr>
          <a:xfrm>
            <a:off x="914400" y="1819275"/>
            <a:ext cx="9048750" cy="485775"/>
          </a:xfrm>
          <a:prstGeom prst="rect">
            <a:avLst/>
          </a:prstGeom>
          <a:noFill/>
          <a:ln w="0">
            <a:noFill/>
          </a:ln>
        </p:spPr>
        <p:txBody>
          <a:bodyPr wrap="none" lIns="0" tIns="0" rIns="0" bIns="0" anchor="t">
            <a:noAutofit/>
          </a:bodyPr>
          <a:lstStyle/>
          <a:p>
            <a:pPr algn="l">
              <a:defRPr sz="2550" b="0">
                <a:solidFill>
                  <a:srgbClr val="000000"/>
                </a:solidFill>
                <a:latin typeface="Calibri"/>
                <a:ea typeface="Calibri"/>
                <a:cs typeface="Calibri"/>
              </a:defRPr>
            </a:pPr>
            <a:r>
              <a:rPr sz="2550" b="1">
                <a:solidFill>
                  <a:srgbClr val="000000"/>
                </a:solidFill>
                <a:latin typeface="Calibri"/>
                <a:ea typeface="Calibri"/>
                <a:cs typeface="Calibri"/>
              </a:rPr>
              <a:t>Theorem:</a:t>
            </a:r>
            <a:r>
              <a:rPr sz="2550" b="0">
                <a:solidFill>
                  <a:srgbClr val="000000"/>
                </a:solidFill>
                <a:latin typeface="Calibri"/>
                <a:ea typeface="Calibri"/>
                <a:cs typeface="Calibri"/>
              </a:rPr>
              <a:t> Every Clifford circuit can be written as</a:t>
            </a:r>
          </a:p>
        </p:txBody>
      </p:sp>
      <p:sp>
        <p:nvSpPr>
          <p:cNvPr id="4301" name="repair-corollary"/>
          <p:cNvSpPr>
            <a:spLocks noGrp="1"/>
          </p:cNvSpPr>
          <p:nvPr/>
        </p:nvSpPr>
        <p:spPr>
          <a:xfrm>
            <a:off x="914400" y="5267325"/>
            <a:ext cx="10515600" cy="828675"/>
          </a:xfrm>
          <a:prstGeom prst="rect">
            <a:avLst/>
          </a:prstGeom>
          <a:noFill/>
          <a:ln w="0">
            <a:noFill/>
          </a:ln>
        </p:spPr>
        <p:txBody>
          <a:bodyPr wrap="none" lIns="0" tIns="0" rIns="0" bIns="0" anchor="t">
            <a:noAutofit/>
          </a:bodyPr>
          <a:lstStyle/>
          <a:p>
            <a:pPr algn="l">
              <a:defRPr sz="2550" b="0">
                <a:solidFill>
                  <a:srgbClr val="000000"/>
                </a:solidFill>
                <a:latin typeface="Calibri"/>
                <a:ea typeface="Calibri"/>
                <a:cs typeface="Calibri"/>
              </a:defRPr>
            </a:pPr>
            <a:r>
              <a:rPr sz="2550" b="1">
                <a:solidFill>
                  <a:srgbClr val="000000"/>
                </a:solidFill>
                <a:latin typeface="Calibri"/>
                <a:ea typeface="Calibri"/>
                <a:cs typeface="Calibri"/>
              </a:rPr>
              <a:t>Corollary:</a:t>
            </a:r>
            <a:r>
              <a:rPr sz="2550" b="0">
                <a:solidFill>
                  <a:srgbClr val="000000"/>
                </a:solidFill>
                <a:latin typeface="Calibri"/>
                <a:ea typeface="Calibri"/>
                <a:cs typeface="Calibri"/>
              </a:rPr>
              <a:t> Every n-qubit Clifford circuit has an O(1)-depth</a:t>
            </a:r>
          </a:p>
          <a:p>
            <a:pPr algn="l">
              <a:defRPr sz="2550" b="0">
                <a:solidFill>
                  <a:srgbClr val="000000"/>
                </a:solidFill>
                <a:latin typeface="Calibri"/>
                <a:ea typeface="Calibri"/>
                <a:cs typeface="Calibri"/>
              </a:defRPr>
            </a:pPr>
            <a:r>
              <a:rPr sz="2550" b="0">
                <a:solidFill>
                  <a:srgbClr val="000000"/>
                </a:solidFill>
                <a:latin typeface="Calibri"/>
                <a:ea typeface="Calibri"/>
                <a:cs typeface="Calibri"/>
              </a:rPr>
              <a:t>implementation with Fanout and O(n²) ancillas.</a:t>
            </a:r>
          </a:p>
        </p:txBody>
      </p:sp>
    </p:spTree>
    <p:extLst>
      <p:ext uri="{BB962C8B-B14F-4D97-AF65-F5344CB8AC3E}">
        <p14:creationId xmlns:p14="http://schemas.microsoft.com/office/powerpoint/2010/main" val="2780646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35FAC-6BC5-4175-4BF3-CEBACB1975D3}"/>
              </a:ext>
            </a:extLst>
          </p:cNvPr>
          <p:cNvSpPr>
            <a:spLocks noGrp="1"/>
          </p:cNvSpPr>
          <p:nvPr>
            <p:ph type="title"/>
          </p:nvPr>
        </p:nvSpPr>
        <p:spPr/>
        <p:txBody>
          <a:bodyPr/>
          <a:lstStyle/>
          <a:p>
            <a:r>
              <a:rPr lang="en-US" sz="4400" b="1" dirty="0"/>
              <a:t>Example</a:t>
            </a:r>
            <a:r>
              <a:rPr lang="en-US" sz="4400" dirty="0"/>
              <a:t>: </a:t>
            </a:r>
            <a:r>
              <a:rPr lang="en-US" dirty="0"/>
              <a:t>Pseudorandom </a:t>
            </a:r>
            <a:r>
              <a:rPr lang="en-US" dirty="0" err="1"/>
              <a:t>unitaries</a:t>
            </a:r>
            <a:r>
              <a:rPr lang="en-US" dirty="0"/>
              <a:t> (PRUs)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06A487A-B054-8661-CB33-64155E313668}"/>
                  </a:ext>
                </a:extLst>
              </p:cNvPr>
              <p:cNvSpPr>
                <a:spLocks noGrp="1"/>
              </p:cNvSpPr>
              <p:nvPr>
                <p:ph idx="1"/>
              </p:nvPr>
            </p:nvSpPr>
            <p:spPr>
              <a:xfrm>
                <a:off x="838200" y="1825625"/>
                <a:ext cx="10515600" cy="2601996"/>
              </a:xfrm>
            </p:spPr>
            <p:txBody>
              <a:bodyPr/>
              <a:lstStyle/>
              <a:p>
                <a:pPr marL="0" indent="0">
                  <a:buNone/>
                </a:pPr>
                <a:r>
                  <a:rPr lang="en-US" dirty="0"/>
                  <a:t>PRUs are a quantum analogue of cryptographic one-way permutations: ensemble of efficient </a:t>
                </a:r>
                <a:r>
                  <a:rPr lang="en-US" dirty="0" err="1"/>
                  <a:t>unitaries</a:t>
                </a:r>
                <a:r>
                  <a:rPr lang="en-US" dirty="0"/>
                  <a:t>  </a:t>
                </a:r>
                <a14:m>
                  <m:oMath xmlns:m="http://schemas.openxmlformats.org/officeDocument/2006/math">
                    <m:sSub>
                      <m:sSubPr>
                        <m:ctrlPr>
                          <a:rPr lang="en-US" b="0" i="1" smtClean="0">
                            <a:latin typeface="Cambria Math" panose="02040503050406030204" pitchFamily="18" charset="0"/>
                          </a:rPr>
                        </m:ctrlPr>
                      </m:sSubPr>
                      <m:e>
                        <m:d>
                          <m:dPr>
                            <m:begChr m:val="{"/>
                            <m:endChr m:val="}"/>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𝑈</m:t>
                                </m:r>
                              </m:e>
                              <m:sub>
                                <m:r>
                                  <a:rPr lang="en-US" b="0" i="1" smtClean="0">
                                    <a:latin typeface="Cambria Math" panose="02040503050406030204" pitchFamily="18" charset="0"/>
                                  </a:rPr>
                                  <m:t>𝑘</m:t>
                                </m:r>
                              </m:sub>
                            </m:sSub>
                          </m:e>
                        </m:d>
                      </m:e>
                      <m:sub>
                        <m:r>
                          <a:rPr lang="en-US" b="0" i="1" smtClean="0">
                            <a:latin typeface="Cambria Math" panose="02040503050406030204" pitchFamily="18" charset="0"/>
                          </a:rPr>
                          <m:t>𝑘</m:t>
                        </m:r>
                      </m:sub>
                    </m:sSub>
                  </m:oMath>
                </a14:m>
                <a:r>
                  <a:rPr lang="en-US" dirty="0"/>
                  <a:t>  where for all quantum poly-time algorithms </a:t>
                </a:r>
                <a14:m>
                  <m:oMath xmlns:m="http://schemas.openxmlformats.org/officeDocument/2006/math">
                    <m:r>
                      <a:rPr lang="en-US" b="0" i="1" smtClean="0">
                        <a:latin typeface="Cambria Math" panose="02040503050406030204" pitchFamily="18" charset="0"/>
                      </a:rPr>
                      <m:t>𝐴</m:t>
                    </m:r>
                  </m:oMath>
                </a14:m>
                <a:endParaRPr lang="en-US" dirty="0"/>
              </a:p>
              <a:p>
                <a:pPr marL="0" indent="0">
                  <a:buNone/>
                </a:pPr>
                <a:endParaRPr lang="en-US" dirty="0"/>
              </a:p>
              <a:p>
                <a:pPr marL="0" indent="0" algn="ctr">
                  <a:buNone/>
                </a:pPr>
                <a14:m>
                  <m:oMathPara xmlns:m="http://schemas.openxmlformats.org/officeDocument/2006/math">
                    <m:oMath>
                      <m:d>
                        <m:dPr>
                          <m:begChr m:val="|"/>
                          <m:endChr m:val="|"/>
                          <m:ctrlPr>
                            <a:rPr lang="en-US" sz="2800" b="0" i="1" smtClean="0">
                              <a:latin typeface="Cambria Math" panose="02040503050406030204" pitchFamily="18" charset="0"/>
                            </a:rPr>
                          </m:ctrlPr>
                        </m:dPr>
                        <m:e>
                          <m:func>
                            <m:funcPr>
                              <m:ctrlPr>
                                <a:rPr lang="en-US" sz="2800" b="0" i="1" smtClean="0">
                                  <a:latin typeface="Cambria Math" panose="02040503050406030204" pitchFamily="18" charset="0"/>
                                </a:rPr>
                              </m:ctrlPr>
                            </m:funcPr>
                            <m:fName>
                              <m:limLow>
                                <m:limLowPr>
                                  <m:ctrlPr>
                                    <a:rPr lang="en-US" sz="2800" b="0" i="0" smtClean="0">
                                      <a:latin typeface="Cambria Math" panose="02040503050406030204" pitchFamily="18" charset="0"/>
                                    </a:rPr>
                                  </m:ctrlPr>
                                </m:limLowPr>
                                <m:e>
                                  <m:r>
                                    <m:rPr>
                                      <m:sty m:val="p"/>
                                    </m:rPr>
                                    <a:rPr lang="en-US" sz="2800" b="0" i="0" smtClean="0">
                                      <a:latin typeface="Cambria Math" panose="02040503050406030204" pitchFamily="18" charset="0"/>
                                    </a:rPr>
                                    <m:t>Pr</m:t>
                                  </m:r>
                                </m:e>
                                <m:lim>
                                  <m:r>
                                    <a:rPr lang="en-US" sz="2800" b="0" i="1" smtClean="0">
                                      <a:latin typeface="Cambria Math" panose="02040503050406030204" pitchFamily="18" charset="0"/>
                                    </a:rPr>
                                    <m:t>𝑈</m:t>
                                  </m:r>
                                  <m:r>
                                    <a:rPr lang="en-US" sz="2800" b="0" i="1" smtClean="0">
                                      <a:latin typeface="Cambria Math" panose="02040503050406030204" pitchFamily="18" charset="0"/>
                                    </a:rPr>
                                    <m:t>∼</m:t>
                                  </m:r>
                                  <m:r>
                                    <a:rPr lang="en-US" sz="2800" b="0" i="1" smtClean="0">
                                      <a:latin typeface="Cambria Math" panose="02040503050406030204" pitchFamily="18" charset="0"/>
                                    </a:rPr>
                                    <m:t>𝐻𝑎𝑎𝑟</m:t>
                                  </m:r>
                                </m:lim>
                              </m:limLow>
                            </m:fName>
                            <m:e>
                              <m:d>
                                <m:dPr>
                                  <m:begChr m:val="["/>
                                  <m:endChr m:val="]"/>
                                  <m:ctrlPr>
                                    <a:rPr lang="en-US" sz="2800" b="0" i="1" smtClean="0">
                                      <a:latin typeface="Cambria Math" panose="02040503050406030204" pitchFamily="18" charset="0"/>
                                    </a:rPr>
                                  </m:ctrlPr>
                                </m:dPr>
                                <m:e>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𝐴</m:t>
                                      </m:r>
                                    </m:e>
                                    <m:sup>
                                      <m:r>
                                        <a:rPr lang="en-US" sz="2800" b="0" i="1" smtClean="0">
                                          <a:latin typeface="Cambria Math" panose="02040503050406030204" pitchFamily="18" charset="0"/>
                                        </a:rPr>
                                        <m:t>𝑈</m:t>
                                      </m:r>
                                    </m:sup>
                                  </m:sSup>
                                  <m:r>
                                    <a:rPr lang="en-US" sz="2800" b="0" i="1" smtClean="0">
                                      <a:latin typeface="Cambria Math" panose="02040503050406030204" pitchFamily="18" charset="0"/>
                                    </a:rPr>
                                    <m:t>=1</m:t>
                                  </m:r>
                                </m:e>
                              </m:d>
                              <m:r>
                                <a:rPr lang="en-US" sz="2800" b="0" i="1" smtClean="0">
                                  <a:latin typeface="Cambria Math" panose="02040503050406030204" pitchFamily="18" charset="0"/>
                                </a:rPr>
                                <m:t>−</m:t>
                              </m:r>
                              <m:limLow>
                                <m:limLowPr>
                                  <m:ctrlPr>
                                    <a:rPr lang="en-US" sz="2800" b="0" i="0" smtClean="0">
                                      <a:latin typeface="Cambria Math" panose="02040503050406030204" pitchFamily="18" charset="0"/>
                                    </a:rPr>
                                  </m:ctrlPr>
                                </m:limLowPr>
                                <m:e>
                                  <m:r>
                                    <m:rPr>
                                      <m:sty m:val="p"/>
                                    </m:rPr>
                                    <a:rPr lang="en-US" sz="2800" b="0" i="0" smtClean="0">
                                      <a:latin typeface="Cambria Math" panose="02040503050406030204" pitchFamily="18" charset="0"/>
                                    </a:rPr>
                                    <m:t>Pr</m:t>
                                  </m:r>
                                </m:e>
                                <m:lim>
                                  <m:r>
                                    <a:rPr lang="en-US" sz="2800" b="0" i="1" smtClean="0">
                                      <a:latin typeface="Cambria Math" panose="02040503050406030204" pitchFamily="18" charset="0"/>
                                    </a:rPr>
                                    <m:t>𝑘</m:t>
                                  </m:r>
                                </m:lim>
                              </m:limLow>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𝐴</m:t>
                                  </m:r>
                                </m:e>
                                <m:sup>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𝑈</m:t>
                                      </m:r>
                                    </m:e>
                                    <m:sub>
                                      <m:r>
                                        <a:rPr lang="en-US" sz="2800" b="0" i="1" smtClean="0">
                                          <a:latin typeface="Cambria Math" panose="02040503050406030204" pitchFamily="18" charset="0"/>
                                        </a:rPr>
                                        <m:t>𝑘</m:t>
                                      </m:r>
                                    </m:sub>
                                  </m:sSub>
                                </m:sup>
                              </m:sSup>
                              <m:r>
                                <a:rPr lang="en-US" sz="2800" b="0" i="1" smtClean="0">
                                  <a:latin typeface="Cambria Math" panose="02040503050406030204" pitchFamily="18" charset="0"/>
                                </a:rPr>
                                <m:t>=1]</m:t>
                              </m:r>
                            </m:e>
                          </m:func>
                        </m:e>
                      </m:d>
                      <m:r>
                        <a:rPr lang="en-US" sz="2800" b="0" i="1" smtClean="0">
                          <a:latin typeface="Cambria Math" panose="02040503050406030204" pitchFamily="18" charset="0"/>
                        </a:rPr>
                        <m:t>≤</m:t>
                      </m:r>
                      <m:r>
                        <a:rPr lang="en-US" sz="2800" b="0" i="1" smtClean="0">
                          <a:latin typeface="Cambria Math" panose="02040503050406030204" pitchFamily="18" charset="0"/>
                        </a:rPr>
                        <m:t>𝑛𝑒𝑔𝑙</m:t>
                      </m:r>
                      <m:r>
                        <a:rPr lang="en-US" sz="2800" b="0" i="1" smtClean="0">
                          <a:latin typeface="Cambria Math" panose="02040503050406030204" pitchFamily="18" charset="0"/>
                        </a:rPr>
                        <m:t>(</m:t>
                      </m:r>
                      <m:r>
                        <a:rPr lang="en-US" sz="2800" b="0" i="1" smtClean="0">
                          <a:latin typeface="Cambria Math" panose="02040503050406030204" pitchFamily="18" charset="0"/>
                        </a:rPr>
                        <m:t>𝑛</m:t>
                      </m:r>
                      <m:r>
                        <a:rPr lang="en-US" sz="2800" b="0" i="1" smtClean="0">
                          <a:latin typeface="Cambria Math" panose="02040503050406030204" pitchFamily="18" charset="0"/>
                        </a:rPr>
                        <m:t>)</m:t>
                      </m:r>
                    </m:oMath>
                  </m:oMathPara>
                </a14:m>
                <a:endParaRPr lang="en-US" dirty="0"/>
              </a:p>
            </p:txBody>
          </p:sp>
        </mc:Choice>
        <mc:Fallback xmlns="">
          <p:sp>
            <p:nvSpPr>
              <p:cNvPr id="3" name="Content Placeholder 2">
                <a:extLst>
                  <a:ext uri="{FF2B5EF4-FFF2-40B4-BE49-F238E27FC236}">
                    <a16:creationId xmlns:a16="http://schemas.microsoft.com/office/drawing/2014/main" id="{806A487A-B054-8661-CB33-64155E313668}"/>
                  </a:ext>
                </a:extLst>
              </p:cNvPr>
              <p:cNvSpPr>
                <a:spLocks noGrp="1" noRot="1" noChangeAspect="1" noMove="1" noResize="1" noEditPoints="1" noAdjustHandles="1" noChangeArrowheads="1" noChangeShapeType="1" noTextEdit="1"/>
              </p:cNvSpPr>
              <p:nvPr>
                <p:ph idx="1"/>
              </p:nvPr>
            </p:nvSpPr>
            <p:spPr>
              <a:xfrm>
                <a:off x="838200" y="1825625"/>
                <a:ext cx="10515600" cy="2601996"/>
              </a:xfrm>
              <a:blipFill>
                <a:blip r:embed="rId2"/>
                <a:stretch>
                  <a:fillRect l="-1206" t="-3883" r="-1086"/>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2C581A18-361C-638F-9486-15907098E636}"/>
              </a:ext>
            </a:extLst>
          </p:cNvPr>
          <p:cNvSpPr txBox="1"/>
          <p:nvPr/>
        </p:nvSpPr>
        <p:spPr>
          <a:xfrm>
            <a:off x="217351" y="3564042"/>
            <a:ext cx="2323230" cy="923330"/>
          </a:xfrm>
          <a:prstGeom prst="rect">
            <a:avLst/>
          </a:prstGeom>
          <a:noFill/>
          <a:ln>
            <a:noFill/>
          </a:ln>
        </p:spPr>
        <p:txBody>
          <a:bodyPr wrap="square">
            <a:spAutoFit/>
          </a:bodyPr>
          <a:lstStyle/>
          <a:p>
            <a:r>
              <a:rPr lang="en-US" dirty="0" err="1">
                <a:solidFill>
                  <a:srgbClr val="FF0000"/>
                </a:solidFill>
              </a:rPr>
              <a:t>Haar</a:t>
            </a:r>
            <a:r>
              <a:rPr lang="en-US" dirty="0">
                <a:solidFill>
                  <a:srgbClr val="FF0000"/>
                </a:solidFill>
              </a:rPr>
              <a:t> measure = “uniformly random” unitary</a:t>
            </a:r>
          </a:p>
        </p:txBody>
      </p:sp>
      <p:cxnSp>
        <p:nvCxnSpPr>
          <p:cNvPr id="5" name="Straight Arrow Connector 4">
            <a:extLst>
              <a:ext uri="{FF2B5EF4-FFF2-40B4-BE49-F238E27FC236}">
                <a16:creationId xmlns:a16="http://schemas.microsoft.com/office/drawing/2014/main" id="{5604FE32-C7A8-AFEF-C908-85E8C8C7AE43}"/>
              </a:ext>
            </a:extLst>
          </p:cNvPr>
          <p:cNvCxnSpPr>
            <a:cxnSpLocks/>
          </p:cNvCxnSpPr>
          <p:nvPr/>
        </p:nvCxnSpPr>
        <p:spPr>
          <a:xfrm>
            <a:off x="2229853" y="4025707"/>
            <a:ext cx="605415" cy="0"/>
          </a:xfrm>
          <a:prstGeom prst="straightConnector1">
            <a:avLst/>
          </a:prstGeom>
          <a:ln w="57150">
            <a:solidFill>
              <a:srgbClr val="FF7DFB"/>
            </a:solidFill>
            <a:tailEnd type="triangle"/>
          </a:ln>
        </p:spPr>
        <p:style>
          <a:lnRef idx="1">
            <a:schemeClr val="accent1"/>
          </a:lnRef>
          <a:fillRef idx="0">
            <a:schemeClr val="accent1"/>
          </a:fillRef>
          <a:effectRef idx="0">
            <a:schemeClr val="accent1"/>
          </a:effectRef>
          <a:fontRef idx="minor">
            <a:schemeClr val="tx1"/>
          </a:fontRef>
        </p:style>
      </p:cxnSp>
      <p:sp>
        <p:nvSpPr>
          <p:cNvPr id="9" name="Content Placeholder 2">
            <a:extLst>
              <a:ext uri="{FF2B5EF4-FFF2-40B4-BE49-F238E27FC236}">
                <a16:creationId xmlns:a16="http://schemas.microsoft.com/office/drawing/2014/main" id="{393F9BA6-CFCE-42D6-B3F8-8D0E2BD86AD8}"/>
              </a:ext>
            </a:extLst>
          </p:cNvPr>
          <p:cNvSpPr txBox="1">
            <a:spLocks/>
          </p:cNvSpPr>
          <p:nvPr/>
        </p:nvSpPr>
        <p:spPr>
          <a:xfrm>
            <a:off x="838200" y="4865149"/>
            <a:ext cx="10515600" cy="16277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PRUs (and their information-theoretic analogue, unitary designs) are used for benchmarking quantum computers, quantum Shannon theory, quantum crypto, lower bounds in quantum learning, models of black holes, …. </a:t>
            </a:r>
          </a:p>
        </p:txBody>
      </p:sp>
      <p:sp>
        <p:nvSpPr>
          <p:cNvPr id="10" name="TextBox 9">
            <a:extLst>
              <a:ext uri="{FF2B5EF4-FFF2-40B4-BE49-F238E27FC236}">
                <a16:creationId xmlns:a16="http://schemas.microsoft.com/office/drawing/2014/main" id="{42137DBB-440F-D732-D42B-D7CA0C7A0128}"/>
              </a:ext>
            </a:extLst>
          </p:cNvPr>
          <p:cNvSpPr txBox="1"/>
          <p:nvPr/>
        </p:nvSpPr>
        <p:spPr>
          <a:xfrm>
            <a:off x="9651419" y="4162448"/>
            <a:ext cx="2323230" cy="400110"/>
          </a:xfrm>
          <a:prstGeom prst="rect">
            <a:avLst/>
          </a:prstGeom>
          <a:noFill/>
        </p:spPr>
        <p:txBody>
          <a:bodyPr wrap="square">
            <a:spAutoFit/>
          </a:bodyPr>
          <a:lstStyle/>
          <a:p>
            <a:pPr algn="r"/>
            <a:r>
              <a:rPr lang="en-US" sz="2000" dirty="0">
                <a:solidFill>
                  <a:schemeClr val="bg1">
                    <a:lumMod val="50000"/>
                  </a:schemeClr>
                </a:solidFill>
              </a:rPr>
              <a:t>(Ji, Liu, Song 2018) </a:t>
            </a:r>
          </a:p>
        </p:txBody>
      </p:sp>
    </p:spTree>
    <p:extLst>
      <p:ext uri="{BB962C8B-B14F-4D97-AF65-F5344CB8AC3E}">
        <p14:creationId xmlns:p14="http://schemas.microsoft.com/office/powerpoint/2010/main" val="2397487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FB62F-3956-1307-3CF3-7761D0B2F2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AF5AAA-DC6C-9EE4-A2C3-3886D69B09DE}"/>
              </a:ext>
            </a:extLst>
          </p:cNvPr>
          <p:cNvSpPr>
            <a:spLocks noGrp="1"/>
          </p:cNvSpPr>
          <p:nvPr>
            <p:ph type="title"/>
          </p:nvPr>
        </p:nvSpPr>
        <p:spPr/>
        <p:txBody>
          <a:bodyPr/>
          <a:lstStyle/>
          <a:p>
            <a:r>
              <a:rPr lang="en-US" dirty="0"/>
              <a:t>The complexity of PRUs</a:t>
            </a:r>
          </a:p>
        </p:txBody>
      </p:sp>
      <p:sp>
        <p:nvSpPr>
          <p:cNvPr id="3" name="Content Placeholder 2">
            <a:extLst>
              <a:ext uri="{FF2B5EF4-FFF2-40B4-BE49-F238E27FC236}">
                <a16:creationId xmlns:a16="http://schemas.microsoft.com/office/drawing/2014/main" id="{5FD1447E-CDFC-98B4-3ED9-4B17BF20AE23}"/>
              </a:ext>
            </a:extLst>
          </p:cNvPr>
          <p:cNvSpPr>
            <a:spLocks noGrp="1"/>
          </p:cNvSpPr>
          <p:nvPr>
            <p:ph idx="1"/>
          </p:nvPr>
        </p:nvSpPr>
        <p:spPr>
          <a:xfrm>
            <a:off x="838200" y="5718880"/>
            <a:ext cx="10515600" cy="1139120"/>
          </a:xfrm>
        </p:spPr>
        <p:txBody>
          <a:bodyPr>
            <a:normAutofit/>
          </a:bodyPr>
          <a:lstStyle/>
          <a:p>
            <a:pPr marL="0" indent="0">
              <a:buNone/>
            </a:pPr>
            <a:r>
              <a:rPr lang="en-US" sz="2400" b="1" dirty="0"/>
              <a:t>Near-term implementation? </a:t>
            </a:r>
            <a:r>
              <a:rPr lang="en-US" sz="2400" dirty="0"/>
              <a:t>QNC</a:t>
            </a:r>
            <a:r>
              <a:rPr lang="en-US" sz="2400" baseline="30000" dirty="0"/>
              <a:t>0</a:t>
            </a:r>
            <a:r>
              <a:rPr lang="en-US" sz="2400" dirty="0"/>
              <a:t>[Fanout]</a:t>
            </a:r>
            <a:r>
              <a:rPr lang="en-US" sz="2400" baseline="30000" dirty="0"/>
              <a:t> </a:t>
            </a:r>
            <a:r>
              <a:rPr lang="en-US" sz="2400" dirty="0"/>
              <a:t> circuits are equivalent to O(1)-depth dynamic circuits, which are experimentally relevant. </a:t>
            </a:r>
            <a:endParaRPr lang="en-US" sz="2400" b="1" dirty="0"/>
          </a:p>
        </p:txBody>
      </p:sp>
      <p:sp>
        <p:nvSpPr>
          <p:cNvPr id="7" name="Rounded Rectangle 6">
            <a:extLst>
              <a:ext uri="{FF2B5EF4-FFF2-40B4-BE49-F238E27FC236}">
                <a16:creationId xmlns:a16="http://schemas.microsoft.com/office/drawing/2014/main" id="{4084C6C0-0739-298B-12CD-5142698FB689}"/>
              </a:ext>
            </a:extLst>
          </p:cNvPr>
          <p:cNvSpPr/>
          <p:nvPr/>
        </p:nvSpPr>
        <p:spPr>
          <a:xfrm>
            <a:off x="821267" y="1599201"/>
            <a:ext cx="10972001" cy="1427637"/>
          </a:xfrm>
          <a:prstGeom prst="roundRect">
            <a:avLst/>
          </a:prstGeom>
          <a:solidFill>
            <a:schemeClr val="accent6">
              <a:lumMod val="20000"/>
              <a:lumOff val="80000"/>
              <a:alpha val="98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103CDB83-A341-4250-D62B-17F60B98EB06}"/>
              </a:ext>
            </a:extLst>
          </p:cNvPr>
          <p:cNvSpPr txBox="1">
            <a:spLocks/>
          </p:cNvSpPr>
          <p:nvPr/>
        </p:nvSpPr>
        <p:spPr>
          <a:xfrm>
            <a:off x="1204697" y="1839116"/>
            <a:ext cx="10515600" cy="11877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Theorem</a:t>
            </a:r>
            <a:r>
              <a:rPr lang="en-US" dirty="0"/>
              <a:t> </a:t>
            </a:r>
            <a:r>
              <a:rPr lang="en-US" sz="2400" dirty="0">
                <a:solidFill>
                  <a:schemeClr val="bg1">
                    <a:lumMod val="50000"/>
                  </a:schemeClr>
                </a:solidFill>
              </a:rPr>
              <a:t>(Foxman, Parham, Vasconcelos, Y. ‘25)</a:t>
            </a:r>
          </a:p>
          <a:p>
            <a:pPr marL="0" indent="0">
              <a:buNone/>
            </a:pPr>
            <a:r>
              <a:rPr lang="en-US" dirty="0"/>
              <a:t>PRUs can be implemented with poly-size QNC</a:t>
            </a:r>
            <a:r>
              <a:rPr lang="en-US" baseline="30000" dirty="0"/>
              <a:t>0</a:t>
            </a:r>
            <a:r>
              <a:rPr lang="en-US" dirty="0"/>
              <a:t>[Fanout]</a:t>
            </a:r>
            <a:r>
              <a:rPr lang="en-US" baseline="30000" dirty="0"/>
              <a:t> </a:t>
            </a:r>
            <a:r>
              <a:rPr lang="en-US" dirty="0"/>
              <a:t> circuits.</a:t>
            </a:r>
          </a:p>
        </p:txBody>
      </p:sp>
      <p:sp>
        <p:nvSpPr>
          <p:cNvPr id="6" name="Content Placeholder 2">
            <a:extLst>
              <a:ext uri="{FF2B5EF4-FFF2-40B4-BE49-F238E27FC236}">
                <a16:creationId xmlns:a16="http://schemas.microsoft.com/office/drawing/2014/main" id="{0B3406AB-2C7F-B9EF-F441-4C8C0AD82866}"/>
              </a:ext>
            </a:extLst>
          </p:cNvPr>
          <p:cNvSpPr txBox="1">
            <a:spLocks/>
          </p:cNvSpPr>
          <p:nvPr/>
        </p:nvSpPr>
        <p:spPr>
          <a:xfrm>
            <a:off x="821267" y="3717051"/>
            <a:ext cx="10515600" cy="10779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t>No classical analogue:</a:t>
            </a:r>
            <a:r>
              <a:rPr lang="en-US" sz="2400" dirty="0"/>
              <a:t> Classical AC</a:t>
            </a:r>
            <a:r>
              <a:rPr lang="en-US" sz="2400" baseline="30000" dirty="0"/>
              <a:t>0</a:t>
            </a:r>
            <a:r>
              <a:rPr lang="en-US" sz="2400" dirty="0"/>
              <a:t> circuits have low average sensitivity, and can be distinguished from random via two queries. </a:t>
            </a:r>
            <a:endParaRPr lang="en-US" sz="2000" dirty="0"/>
          </a:p>
        </p:txBody>
      </p:sp>
      <p:sp>
        <p:nvSpPr>
          <p:cNvPr id="9" name="Content Placeholder 2">
            <a:extLst>
              <a:ext uri="{FF2B5EF4-FFF2-40B4-BE49-F238E27FC236}">
                <a16:creationId xmlns:a16="http://schemas.microsoft.com/office/drawing/2014/main" id="{5D50DC57-FDE7-BEA7-9EED-28B4C7D53CE0}"/>
              </a:ext>
            </a:extLst>
          </p:cNvPr>
          <p:cNvSpPr txBox="1">
            <a:spLocks/>
          </p:cNvSpPr>
          <p:nvPr/>
        </p:nvSpPr>
        <p:spPr>
          <a:xfrm>
            <a:off x="821267" y="4716130"/>
            <a:ext cx="10515600" cy="8595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b="1" dirty="0"/>
              <a:t>Learning lower bounds: </a:t>
            </a:r>
            <a:r>
              <a:rPr lang="en-US" sz="2400" dirty="0"/>
              <a:t>Assuming subexponentially-secure LWE, QNC</a:t>
            </a:r>
            <a:r>
              <a:rPr lang="en-US" sz="2400" baseline="30000" dirty="0"/>
              <a:t>0</a:t>
            </a:r>
            <a:r>
              <a:rPr lang="en-US" sz="2400" dirty="0"/>
              <a:t>[Fanout] circuits cannot be learned in polynomial time.</a:t>
            </a:r>
            <a:endParaRPr lang="en-US" sz="2200" dirty="0"/>
          </a:p>
        </p:txBody>
      </p:sp>
      <p:sp>
        <p:nvSpPr>
          <p:cNvPr id="11" name="TextBox 10">
            <a:extLst>
              <a:ext uri="{FF2B5EF4-FFF2-40B4-BE49-F238E27FC236}">
                <a16:creationId xmlns:a16="http://schemas.microsoft.com/office/drawing/2014/main" id="{13C1576E-C57B-9F4F-1087-5A1262267E37}"/>
              </a:ext>
            </a:extLst>
          </p:cNvPr>
          <p:cNvSpPr txBox="1"/>
          <p:nvPr/>
        </p:nvSpPr>
        <p:spPr>
          <a:xfrm>
            <a:off x="8646694" y="4172804"/>
            <a:ext cx="3416969" cy="400110"/>
          </a:xfrm>
          <a:prstGeom prst="rect">
            <a:avLst/>
          </a:prstGeom>
          <a:noFill/>
        </p:spPr>
        <p:txBody>
          <a:bodyPr wrap="square">
            <a:spAutoFit/>
          </a:bodyPr>
          <a:lstStyle/>
          <a:p>
            <a:pPr algn="r"/>
            <a:r>
              <a:rPr lang="en-US" sz="2000" dirty="0">
                <a:solidFill>
                  <a:schemeClr val="bg1">
                    <a:lumMod val="50000"/>
                  </a:schemeClr>
                </a:solidFill>
              </a:rPr>
              <a:t>(</a:t>
            </a:r>
            <a:r>
              <a:rPr lang="en-US" sz="2000" dirty="0" err="1">
                <a:solidFill>
                  <a:schemeClr val="bg1">
                    <a:lumMod val="50000"/>
                  </a:schemeClr>
                </a:solidFill>
              </a:rPr>
              <a:t>Linial</a:t>
            </a:r>
            <a:r>
              <a:rPr lang="en-US" sz="2000" dirty="0">
                <a:solidFill>
                  <a:schemeClr val="bg1">
                    <a:lumMod val="50000"/>
                  </a:schemeClr>
                </a:solidFill>
              </a:rPr>
              <a:t>-Mansour-Nisan ’93)</a:t>
            </a:r>
            <a:r>
              <a:rPr lang="en-US" sz="2000" dirty="0"/>
              <a:t> </a:t>
            </a:r>
          </a:p>
        </p:txBody>
      </p:sp>
    </p:spTree>
    <p:extLst>
      <p:ext uri="{BB962C8B-B14F-4D97-AF65-F5344CB8AC3E}">
        <p14:creationId xmlns:p14="http://schemas.microsoft.com/office/powerpoint/2010/main" val="2360048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A281E-7804-97D9-023C-C66172E718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50226C-FA84-5E5A-237F-72E0EEA2BC26}"/>
              </a:ext>
            </a:extLst>
          </p:cNvPr>
          <p:cNvSpPr>
            <a:spLocks noGrp="1"/>
          </p:cNvSpPr>
          <p:nvPr>
            <p:ph type="title"/>
          </p:nvPr>
        </p:nvSpPr>
        <p:spPr/>
        <p:txBody>
          <a:bodyPr/>
          <a:lstStyle/>
          <a:p>
            <a:r>
              <a:rPr lang="en-US" dirty="0"/>
              <a:t>Pseudorandom </a:t>
            </a:r>
            <a:r>
              <a:rPr lang="en-US" dirty="0" err="1"/>
              <a:t>unitaries</a:t>
            </a:r>
            <a:r>
              <a:rPr lang="en-US" dirty="0"/>
              <a:t> in QNC</a:t>
            </a:r>
            <a:r>
              <a:rPr lang="en-US" baseline="30000" dirty="0"/>
              <a:t>0</a:t>
            </a:r>
            <a:r>
              <a:rPr lang="en-US" dirty="0"/>
              <a:t>[Fanout]</a:t>
            </a:r>
            <a:r>
              <a:rPr lang="en-US" baseline="30000" dirty="0"/>
              <a:t> </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B602607-F305-4C88-7307-9D26CEAE3B7D}"/>
                  </a:ext>
                </a:extLst>
              </p:cNvPr>
              <p:cNvSpPr>
                <a:spLocks noGrp="1"/>
              </p:cNvSpPr>
              <p:nvPr>
                <p:ph idx="1"/>
              </p:nvPr>
            </p:nvSpPr>
            <p:spPr>
              <a:xfrm>
                <a:off x="821267" y="1825624"/>
                <a:ext cx="10515600" cy="3859559"/>
              </a:xfrm>
            </p:spPr>
            <p:txBody>
              <a:bodyPr>
                <a:normAutofit/>
              </a:bodyPr>
              <a:lstStyle/>
              <a:p>
                <a:pPr marL="0" indent="0">
                  <a:buNone/>
                </a:pPr>
                <a:r>
                  <a:rPr lang="en-US" sz="2600" dirty="0"/>
                  <a:t>Let</a:t>
                </a:r>
              </a:p>
              <a:p>
                <a:pPr lvl="1"/>
                <a14:m>
                  <m:oMath xmlns:m="http://schemas.openxmlformats.org/officeDocument/2006/math">
                    <m:r>
                      <a:rPr lang="en-US" sz="2600" b="0" i="1" smtClean="0">
                        <a:latin typeface="Cambria Math" panose="02040503050406030204" pitchFamily="18" charset="0"/>
                      </a:rPr>
                      <m:t>𝐶</m:t>
                    </m:r>
                  </m:oMath>
                </a14:m>
                <a:r>
                  <a:rPr lang="en-US" sz="2600" dirty="0"/>
                  <a:t> be random </a:t>
                </a:r>
                <a14:m>
                  <m:oMath xmlns:m="http://schemas.openxmlformats.org/officeDocument/2006/math">
                    <m:r>
                      <a:rPr lang="en-US" sz="2600" b="0" i="1" smtClean="0">
                        <a:latin typeface="Cambria Math" panose="02040503050406030204" pitchFamily="18" charset="0"/>
                      </a:rPr>
                      <m:t>𝑛</m:t>
                    </m:r>
                  </m:oMath>
                </a14:m>
                <a:r>
                  <a:rPr lang="en-US" sz="2600" dirty="0"/>
                  <a:t>-qubit Clifford operator</a:t>
                </a:r>
              </a:p>
              <a:p>
                <a:pPr lvl="1"/>
                <a14:m>
                  <m:oMath xmlns:m="http://schemas.openxmlformats.org/officeDocument/2006/math">
                    <m:r>
                      <a:rPr lang="en-US" sz="2600" i="1" smtClean="0">
                        <a:latin typeface="Cambria Math" panose="02040503050406030204" pitchFamily="18" charset="0"/>
                      </a:rPr>
                      <m:t>𝐹</m:t>
                    </m:r>
                  </m:oMath>
                </a14:m>
                <a:r>
                  <a:rPr lang="en-US" sz="2600" dirty="0"/>
                  <a:t> be pseudorandom </a:t>
                </a:r>
                <a14:m>
                  <m:oMath xmlns:m="http://schemas.openxmlformats.org/officeDocument/2006/math">
                    <m:r>
                      <a:rPr lang="en-US" sz="2600" b="0" i="1" smtClean="0">
                        <a:latin typeface="Cambria Math" panose="02040503050406030204" pitchFamily="18" charset="0"/>
                      </a:rPr>
                      <m:t>±1</m:t>
                    </m:r>
                    <m:r>
                      <a:rPr lang="en-US" sz="2600" i="1">
                        <a:latin typeface="Cambria Math" panose="02040503050406030204" pitchFamily="18" charset="0"/>
                      </a:rPr>
                      <m:t> </m:t>
                    </m:r>
                  </m:oMath>
                </a14:m>
                <a:r>
                  <a:rPr lang="en-US" sz="2600" dirty="0"/>
                  <a:t>diagonal matrix </a:t>
                </a:r>
              </a:p>
              <a:p>
                <a:pPr lvl="1"/>
                <a14:m>
                  <m:oMath xmlns:m="http://schemas.openxmlformats.org/officeDocument/2006/math">
                    <m:r>
                      <a:rPr lang="en-US" sz="2600" b="0" i="1" smtClean="0">
                        <a:latin typeface="Cambria Math" panose="02040503050406030204" pitchFamily="18" charset="0"/>
                      </a:rPr>
                      <m:t>𝑃</m:t>
                    </m:r>
                  </m:oMath>
                </a14:m>
                <a:r>
                  <a:rPr lang="en-US" sz="2600" dirty="0"/>
                  <a:t> be pseudorandom permutation matrix</a:t>
                </a:r>
              </a:p>
              <a:p>
                <a:pPr marL="0" indent="0">
                  <a:buNone/>
                </a:pPr>
                <a:r>
                  <a:rPr lang="en-US" sz="2600" dirty="0"/>
                  <a:t>Then</a:t>
                </a:r>
              </a:p>
              <a:p>
                <a:pPr marL="0" indent="0" algn="ctr">
                  <a:buNone/>
                </a:pPr>
                <a14:m>
                  <m:oMathPara xmlns:m="http://schemas.openxmlformats.org/officeDocument/2006/math">
                    <m:oMath>
                      <m:r>
                        <a:rPr lang="en-US" sz="2600" b="0" i="1" smtClean="0">
                          <a:latin typeface="Cambria Math" panose="02040503050406030204" pitchFamily="18" charset="0"/>
                        </a:rPr>
                        <m:t>𝑈</m:t>
                      </m:r>
                      <m:r>
                        <a:rPr lang="en-US" sz="2600" b="0" i="1" smtClean="0">
                          <a:latin typeface="Cambria Math" panose="02040503050406030204" pitchFamily="18" charset="0"/>
                        </a:rPr>
                        <m:t>=</m:t>
                      </m:r>
                      <m:r>
                        <a:rPr lang="en-US" sz="2600" b="0" i="1" smtClean="0">
                          <a:latin typeface="Cambria Math" panose="02040503050406030204" pitchFamily="18" charset="0"/>
                        </a:rPr>
                        <m:t>𝑃𝐹𝐶</m:t>
                      </m:r>
                    </m:oMath>
                  </m:oMathPara>
                </a14:m>
                <a:endParaRPr lang="en-US" sz="2600" dirty="0"/>
              </a:p>
              <a:p>
                <a:pPr marL="0" indent="0">
                  <a:buNone/>
                </a:pPr>
                <a:r>
                  <a:rPr lang="en-US" sz="2600" dirty="0"/>
                  <a:t>is a PRU. </a:t>
                </a:r>
              </a:p>
              <a:p>
                <a:pPr marL="0" indent="0" algn="ctr">
                  <a:buNone/>
                </a:pPr>
                <a:r>
                  <a:rPr lang="en-US" sz="2600" dirty="0"/>
                  <a:t> </a:t>
                </a:r>
              </a:p>
              <a:p>
                <a:endParaRPr lang="en-US" sz="2600" dirty="0"/>
              </a:p>
            </p:txBody>
          </p:sp>
        </mc:Choice>
        <mc:Fallback xmlns="">
          <p:sp>
            <p:nvSpPr>
              <p:cNvPr id="3" name="Content Placeholder 2">
                <a:extLst>
                  <a:ext uri="{FF2B5EF4-FFF2-40B4-BE49-F238E27FC236}">
                    <a16:creationId xmlns:a16="http://schemas.microsoft.com/office/drawing/2014/main" id="{0B602607-F305-4C88-7307-9D26CEAE3B7D}"/>
                  </a:ext>
                </a:extLst>
              </p:cNvPr>
              <p:cNvSpPr>
                <a:spLocks noGrp="1" noRot="1" noChangeAspect="1" noMove="1" noResize="1" noEditPoints="1" noAdjustHandles="1" noChangeArrowheads="1" noChangeShapeType="1" noTextEdit="1"/>
              </p:cNvSpPr>
              <p:nvPr>
                <p:ph idx="1"/>
              </p:nvPr>
            </p:nvSpPr>
            <p:spPr>
              <a:xfrm>
                <a:off x="821267" y="1825624"/>
                <a:ext cx="10515600" cy="3859559"/>
              </a:xfrm>
              <a:blipFill>
                <a:blip r:embed="rId2"/>
                <a:stretch>
                  <a:fillRect l="-965" t="-2295"/>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C729B26A-1E4E-0C8F-9DA1-0E15EAE81B03}"/>
              </a:ext>
            </a:extLst>
          </p:cNvPr>
          <p:cNvSpPr txBox="1"/>
          <p:nvPr/>
        </p:nvSpPr>
        <p:spPr>
          <a:xfrm>
            <a:off x="8268619" y="4576079"/>
            <a:ext cx="6098582" cy="400110"/>
          </a:xfrm>
          <a:prstGeom prst="rect">
            <a:avLst/>
          </a:prstGeom>
          <a:noFill/>
        </p:spPr>
        <p:txBody>
          <a:bodyPr wrap="square">
            <a:spAutoFit/>
          </a:bodyPr>
          <a:lstStyle/>
          <a:p>
            <a:r>
              <a:rPr lang="en-US" sz="2000" dirty="0">
                <a:solidFill>
                  <a:schemeClr val="bg1">
                    <a:lumMod val="50000"/>
                  </a:schemeClr>
                </a:solidFill>
              </a:rPr>
              <a:t>(</a:t>
            </a:r>
            <a:r>
              <a:rPr lang="en-US" sz="2000" dirty="0" err="1">
                <a:solidFill>
                  <a:schemeClr val="bg1">
                    <a:lumMod val="50000"/>
                  </a:schemeClr>
                </a:solidFill>
              </a:rPr>
              <a:t>Metger</a:t>
            </a:r>
            <a:r>
              <a:rPr lang="en-US" sz="2000" dirty="0">
                <a:solidFill>
                  <a:schemeClr val="bg1">
                    <a:lumMod val="50000"/>
                  </a:schemeClr>
                </a:solidFill>
              </a:rPr>
              <a:t>, Poremba, Sinha, Y. ‘24) </a:t>
            </a:r>
          </a:p>
        </p:txBody>
      </p:sp>
      <p:sp>
        <p:nvSpPr>
          <p:cNvPr id="5" name="TextBox 4">
            <a:extLst>
              <a:ext uri="{FF2B5EF4-FFF2-40B4-BE49-F238E27FC236}">
                <a16:creationId xmlns:a16="http://schemas.microsoft.com/office/drawing/2014/main" id="{3E78D84F-6DA7-F963-8F7F-CD0761977728}"/>
              </a:ext>
            </a:extLst>
          </p:cNvPr>
          <p:cNvSpPr txBox="1"/>
          <p:nvPr/>
        </p:nvSpPr>
        <p:spPr>
          <a:xfrm>
            <a:off x="9951647" y="4976189"/>
            <a:ext cx="3525816" cy="400110"/>
          </a:xfrm>
          <a:prstGeom prst="rect">
            <a:avLst/>
          </a:prstGeom>
          <a:noFill/>
        </p:spPr>
        <p:txBody>
          <a:bodyPr wrap="square">
            <a:spAutoFit/>
          </a:bodyPr>
          <a:lstStyle/>
          <a:p>
            <a:r>
              <a:rPr lang="en-US" sz="2000" dirty="0">
                <a:solidFill>
                  <a:schemeClr val="bg1">
                    <a:lumMod val="50000"/>
                  </a:schemeClr>
                </a:solidFill>
              </a:rPr>
              <a:t>(Ma, Huang ‘25) </a:t>
            </a:r>
          </a:p>
        </p:txBody>
      </p:sp>
    </p:spTree>
    <p:extLst>
      <p:ext uri="{BB962C8B-B14F-4D97-AF65-F5344CB8AC3E}">
        <p14:creationId xmlns:p14="http://schemas.microsoft.com/office/powerpoint/2010/main" val="5056695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53288-8540-197B-D76C-4CD830FFF6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936B97-A90A-E298-DF82-53DD292EED9B}"/>
              </a:ext>
            </a:extLst>
          </p:cNvPr>
          <p:cNvSpPr>
            <a:spLocks noGrp="1"/>
          </p:cNvSpPr>
          <p:nvPr>
            <p:ph type="title"/>
          </p:nvPr>
        </p:nvSpPr>
        <p:spPr/>
        <p:txBody>
          <a:bodyPr/>
          <a:lstStyle/>
          <a:p>
            <a:r>
              <a:rPr lang="en-US" dirty="0"/>
              <a:t>Pseudorandom </a:t>
            </a:r>
            <a:r>
              <a:rPr lang="en-US" dirty="0" err="1"/>
              <a:t>unitaries</a:t>
            </a:r>
            <a:r>
              <a:rPr lang="en-US" dirty="0"/>
              <a:t> in QNC</a:t>
            </a:r>
            <a:r>
              <a:rPr lang="en-US" baseline="30000" dirty="0"/>
              <a:t>0</a:t>
            </a:r>
            <a:r>
              <a:rPr lang="en-US" dirty="0"/>
              <a:t>[Fanout]</a:t>
            </a:r>
            <a:r>
              <a:rPr lang="en-US" baseline="30000" dirty="0"/>
              <a:t> </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18EDE74-C527-F488-8ED7-04BF00E73603}"/>
                  </a:ext>
                </a:extLst>
              </p:cNvPr>
              <p:cNvSpPr>
                <a:spLocks noGrp="1"/>
              </p:cNvSpPr>
              <p:nvPr>
                <p:ph idx="1"/>
              </p:nvPr>
            </p:nvSpPr>
            <p:spPr>
              <a:xfrm>
                <a:off x="821267" y="1825624"/>
                <a:ext cx="10515600" cy="3859559"/>
              </a:xfrm>
            </p:spPr>
            <p:txBody>
              <a:bodyPr>
                <a:normAutofit/>
              </a:bodyPr>
              <a:lstStyle/>
              <a:p>
                <a:pPr marL="0" indent="0">
                  <a:buNone/>
                </a:pPr>
                <a:r>
                  <a:rPr lang="en-US" sz="2600" dirty="0"/>
                  <a:t>Let</a:t>
                </a:r>
              </a:p>
              <a:p>
                <a:pPr lvl="1"/>
                <a14:m>
                  <m:oMath xmlns:m="http://schemas.openxmlformats.org/officeDocument/2006/math">
                    <m:r>
                      <a:rPr lang="en-US" sz="2600" b="0" i="1" smtClean="0">
                        <a:latin typeface="Cambria Math" panose="02040503050406030204" pitchFamily="18" charset="0"/>
                      </a:rPr>
                      <m:t>𝐶</m:t>
                    </m:r>
                  </m:oMath>
                </a14:m>
                <a:r>
                  <a:rPr lang="en-US" sz="2600" dirty="0"/>
                  <a:t> be random </a:t>
                </a:r>
                <a14:m>
                  <m:oMath xmlns:m="http://schemas.openxmlformats.org/officeDocument/2006/math">
                    <m:r>
                      <a:rPr lang="en-US" sz="2600" b="0" i="1" smtClean="0">
                        <a:latin typeface="Cambria Math" panose="02040503050406030204" pitchFamily="18" charset="0"/>
                      </a:rPr>
                      <m:t>𝑛</m:t>
                    </m:r>
                  </m:oMath>
                </a14:m>
                <a:r>
                  <a:rPr lang="en-US" sz="2600" dirty="0"/>
                  <a:t>-qubit Clifford operator</a:t>
                </a:r>
              </a:p>
              <a:p>
                <a:pPr lvl="1"/>
                <a14:m>
                  <m:oMath xmlns:m="http://schemas.openxmlformats.org/officeDocument/2006/math">
                    <m:r>
                      <a:rPr lang="en-US" sz="2600" i="1" smtClean="0">
                        <a:latin typeface="Cambria Math" panose="02040503050406030204" pitchFamily="18" charset="0"/>
                      </a:rPr>
                      <m:t>𝐹</m:t>
                    </m:r>
                  </m:oMath>
                </a14:m>
                <a:r>
                  <a:rPr lang="en-US" sz="2600" dirty="0"/>
                  <a:t> be pseudorandom </a:t>
                </a:r>
                <a14:m>
                  <m:oMath xmlns:m="http://schemas.openxmlformats.org/officeDocument/2006/math">
                    <m:r>
                      <a:rPr lang="en-US" sz="2600" b="0" i="1" smtClean="0">
                        <a:latin typeface="Cambria Math" panose="02040503050406030204" pitchFamily="18" charset="0"/>
                      </a:rPr>
                      <m:t>±1</m:t>
                    </m:r>
                    <m:r>
                      <a:rPr lang="en-US" sz="2600" i="1">
                        <a:latin typeface="Cambria Math" panose="02040503050406030204" pitchFamily="18" charset="0"/>
                      </a:rPr>
                      <m:t> </m:t>
                    </m:r>
                  </m:oMath>
                </a14:m>
                <a:r>
                  <a:rPr lang="en-US" sz="2600" dirty="0"/>
                  <a:t>diagonal matrix </a:t>
                </a:r>
              </a:p>
              <a:p>
                <a:pPr lvl="1"/>
                <a14:m>
                  <m:oMath xmlns:m="http://schemas.openxmlformats.org/officeDocument/2006/math">
                    <m:r>
                      <a:rPr lang="en-US" sz="2600" b="0" i="1" smtClean="0">
                        <a:latin typeface="Cambria Math" panose="02040503050406030204" pitchFamily="18" charset="0"/>
                      </a:rPr>
                      <m:t>𝑃</m:t>
                    </m:r>
                  </m:oMath>
                </a14:m>
                <a:r>
                  <a:rPr lang="en-US" sz="2600" dirty="0"/>
                  <a:t> be pseudorandom permutation matrix</a:t>
                </a:r>
              </a:p>
              <a:p>
                <a:pPr marL="0" indent="0">
                  <a:buNone/>
                </a:pPr>
                <a:r>
                  <a:rPr lang="en-US" sz="2600" dirty="0"/>
                  <a:t>Then</a:t>
                </a:r>
              </a:p>
              <a:p>
                <a:pPr marL="0" indent="0" algn="ctr">
                  <a:buNone/>
                </a:pPr>
                <a14:m>
                  <m:oMathPara xmlns:m="http://schemas.openxmlformats.org/officeDocument/2006/math">
                    <m:oMath>
                      <m:r>
                        <a:rPr lang="en-US" sz="2600" b="0" i="1" smtClean="0">
                          <a:latin typeface="Cambria Math" panose="02040503050406030204" pitchFamily="18" charset="0"/>
                        </a:rPr>
                        <m:t>𝑈</m:t>
                      </m:r>
                      <m:r>
                        <a:rPr lang="en-US" sz="2600" b="0" i="1" smtClean="0">
                          <a:latin typeface="Cambria Math" panose="02040503050406030204" pitchFamily="18" charset="0"/>
                        </a:rPr>
                        <m:t>=</m:t>
                      </m:r>
                      <m:r>
                        <a:rPr lang="en-US" sz="2600" b="0" i="1" smtClean="0">
                          <a:latin typeface="Cambria Math" panose="02040503050406030204" pitchFamily="18" charset="0"/>
                        </a:rPr>
                        <m:t>𝑃𝐹𝐶</m:t>
                      </m:r>
                    </m:oMath>
                  </m:oMathPara>
                </a14:m>
                <a:endParaRPr lang="en-US" sz="2600" dirty="0"/>
              </a:p>
              <a:p>
                <a:pPr marL="0" indent="0">
                  <a:buNone/>
                </a:pPr>
                <a:r>
                  <a:rPr lang="en-US" sz="2600" dirty="0"/>
                  <a:t>is a PRU. </a:t>
                </a:r>
              </a:p>
              <a:p>
                <a:pPr marL="0" indent="0" algn="ctr">
                  <a:buNone/>
                </a:pPr>
                <a:r>
                  <a:rPr lang="en-US" sz="2600" dirty="0"/>
                  <a:t> </a:t>
                </a:r>
              </a:p>
              <a:p>
                <a:endParaRPr lang="en-US" sz="2600" dirty="0"/>
              </a:p>
            </p:txBody>
          </p:sp>
        </mc:Choice>
        <mc:Fallback xmlns="">
          <p:sp>
            <p:nvSpPr>
              <p:cNvPr id="3" name="Content Placeholder 2">
                <a:extLst>
                  <a:ext uri="{FF2B5EF4-FFF2-40B4-BE49-F238E27FC236}">
                    <a16:creationId xmlns:a16="http://schemas.microsoft.com/office/drawing/2014/main" id="{B18EDE74-C527-F488-8ED7-04BF00E73603}"/>
                  </a:ext>
                </a:extLst>
              </p:cNvPr>
              <p:cNvSpPr>
                <a:spLocks noGrp="1" noRot="1" noChangeAspect="1" noMove="1" noResize="1" noEditPoints="1" noAdjustHandles="1" noChangeArrowheads="1" noChangeShapeType="1" noTextEdit="1"/>
              </p:cNvSpPr>
              <p:nvPr>
                <p:ph idx="1"/>
              </p:nvPr>
            </p:nvSpPr>
            <p:spPr>
              <a:xfrm>
                <a:off x="821267" y="1825624"/>
                <a:ext cx="10515600" cy="3859559"/>
              </a:xfrm>
              <a:blipFill>
                <a:blip r:embed="rId2"/>
                <a:stretch>
                  <a:fillRect l="-965" t="-2295"/>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05121C43-D6CE-2094-F84A-BE0AB4677B81}"/>
              </a:ext>
            </a:extLst>
          </p:cNvPr>
          <p:cNvSpPr txBox="1"/>
          <p:nvPr/>
        </p:nvSpPr>
        <p:spPr>
          <a:xfrm>
            <a:off x="8268619" y="4576079"/>
            <a:ext cx="6098582" cy="400110"/>
          </a:xfrm>
          <a:prstGeom prst="rect">
            <a:avLst/>
          </a:prstGeom>
          <a:noFill/>
        </p:spPr>
        <p:txBody>
          <a:bodyPr wrap="square">
            <a:spAutoFit/>
          </a:bodyPr>
          <a:lstStyle/>
          <a:p>
            <a:r>
              <a:rPr lang="en-US" sz="2000" dirty="0">
                <a:solidFill>
                  <a:schemeClr val="bg1">
                    <a:lumMod val="50000"/>
                  </a:schemeClr>
                </a:solidFill>
              </a:rPr>
              <a:t>(</a:t>
            </a:r>
            <a:r>
              <a:rPr lang="en-US" sz="2000" dirty="0" err="1">
                <a:solidFill>
                  <a:schemeClr val="bg1">
                    <a:lumMod val="50000"/>
                  </a:schemeClr>
                </a:solidFill>
              </a:rPr>
              <a:t>Metger</a:t>
            </a:r>
            <a:r>
              <a:rPr lang="en-US" sz="2000" dirty="0">
                <a:solidFill>
                  <a:schemeClr val="bg1">
                    <a:lumMod val="50000"/>
                  </a:schemeClr>
                </a:solidFill>
              </a:rPr>
              <a:t>, Poremba, Sinha, Y. ‘24) </a:t>
            </a:r>
          </a:p>
        </p:txBody>
      </p:sp>
      <p:sp>
        <p:nvSpPr>
          <p:cNvPr id="5" name="TextBox 4">
            <a:extLst>
              <a:ext uri="{FF2B5EF4-FFF2-40B4-BE49-F238E27FC236}">
                <a16:creationId xmlns:a16="http://schemas.microsoft.com/office/drawing/2014/main" id="{11738145-AA6B-83AA-97FA-333B5A2F82A4}"/>
              </a:ext>
            </a:extLst>
          </p:cNvPr>
          <p:cNvSpPr txBox="1"/>
          <p:nvPr/>
        </p:nvSpPr>
        <p:spPr>
          <a:xfrm>
            <a:off x="8035785" y="1747521"/>
            <a:ext cx="3692387" cy="830997"/>
          </a:xfrm>
          <a:prstGeom prst="rect">
            <a:avLst/>
          </a:prstGeom>
          <a:solidFill>
            <a:schemeClr val="accent4">
              <a:lumMod val="20000"/>
              <a:lumOff val="80000"/>
            </a:schemeClr>
          </a:solidFill>
          <a:ln>
            <a:solidFill>
              <a:schemeClr val="bg1">
                <a:lumMod val="50000"/>
              </a:schemeClr>
            </a:solidFill>
          </a:ln>
        </p:spPr>
        <p:txBody>
          <a:bodyPr wrap="square">
            <a:spAutoFit/>
          </a:bodyPr>
          <a:lstStyle/>
          <a:p>
            <a:r>
              <a:rPr lang="en-US" sz="2400" dirty="0">
                <a:solidFill>
                  <a:schemeClr val="tx1"/>
                </a:solidFill>
              </a:rPr>
              <a:t>O(1)-depth implementation using Fanout.</a:t>
            </a:r>
          </a:p>
        </p:txBody>
      </p:sp>
      <p:cxnSp>
        <p:nvCxnSpPr>
          <p:cNvPr id="6" name="Straight Arrow Connector 5">
            <a:extLst>
              <a:ext uri="{FF2B5EF4-FFF2-40B4-BE49-F238E27FC236}">
                <a16:creationId xmlns:a16="http://schemas.microsoft.com/office/drawing/2014/main" id="{F3809BDA-D072-6F2A-6862-22243A2FDEE3}"/>
              </a:ext>
            </a:extLst>
          </p:cNvPr>
          <p:cNvCxnSpPr>
            <a:cxnSpLocks/>
          </p:cNvCxnSpPr>
          <p:nvPr/>
        </p:nvCxnSpPr>
        <p:spPr>
          <a:xfrm flipH="1">
            <a:off x="6877879" y="1973347"/>
            <a:ext cx="993912" cy="471679"/>
          </a:xfrm>
          <a:prstGeom prst="straightConnector1">
            <a:avLst/>
          </a:prstGeom>
          <a:ln w="57150">
            <a:solidFill>
              <a:srgbClr val="FF7DFB"/>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0DC8997-F418-1B59-673C-AEB8AE060148}"/>
              </a:ext>
            </a:extLst>
          </p:cNvPr>
          <p:cNvSpPr txBox="1"/>
          <p:nvPr/>
        </p:nvSpPr>
        <p:spPr>
          <a:xfrm>
            <a:off x="9951647" y="4976189"/>
            <a:ext cx="3525816" cy="400110"/>
          </a:xfrm>
          <a:prstGeom prst="rect">
            <a:avLst/>
          </a:prstGeom>
          <a:noFill/>
        </p:spPr>
        <p:txBody>
          <a:bodyPr wrap="square">
            <a:spAutoFit/>
          </a:bodyPr>
          <a:lstStyle/>
          <a:p>
            <a:r>
              <a:rPr lang="en-US" sz="2000" dirty="0">
                <a:solidFill>
                  <a:schemeClr val="bg1">
                    <a:lumMod val="50000"/>
                  </a:schemeClr>
                </a:solidFill>
              </a:rPr>
              <a:t>(Ma, Huang ‘25) </a:t>
            </a:r>
          </a:p>
        </p:txBody>
      </p:sp>
    </p:spTree>
    <p:extLst>
      <p:ext uri="{BB962C8B-B14F-4D97-AF65-F5344CB8AC3E}">
        <p14:creationId xmlns:p14="http://schemas.microsoft.com/office/powerpoint/2010/main" val="30831921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083C8-D926-F684-EF53-CB0F386B47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AA0215-5A2C-ECDB-BEDA-C63F187293CA}"/>
              </a:ext>
            </a:extLst>
          </p:cNvPr>
          <p:cNvSpPr>
            <a:spLocks noGrp="1"/>
          </p:cNvSpPr>
          <p:nvPr>
            <p:ph type="title"/>
          </p:nvPr>
        </p:nvSpPr>
        <p:spPr/>
        <p:txBody>
          <a:bodyPr/>
          <a:lstStyle/>
          <a:p>
            <a:r>
              <a:rPr lang="en-US" dirty="0"/>
              <a:t>Pseudorandom </a:t>
            </a:r>
            <a:r>
              <a:rPr lang="en-US" dirty="0" err="1"/>
              <a:t>unitaries</a:t>
            </a:r>
            <a:r>
              <a:rPr lang="en-US" dirty="0"/>
              <a:t> in QNC</a:t>
            </a:r>
            <a:r>
              <a:rPr lang="en-US" baseline="30000" dirty="0"/>
              <a:t>0</a:t>
            </a:r>
            <a:r>
              <a:rPr lang="en-US" dirty="0"/>
              <a:t>[Fanout]</a:t>
            </a:r>
            <a:r>
              <a:rPr lang="en-US" baseline="30000" dirty="0"/>
              <a:t> </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37E61ED-1ECA-8586-7C51-C4ABF4C909FD}"/>
                  </a:ext>
                </a:extLst>
              </p:cNvPr>
              <p:cNvSpPr>
                <a:spLocks noGrp="1"/>
              </p:cNvSpPr>
              <p:nvPr>
                <p:ph idx="1"/>
              </p:nvPr>
            </p:nvSpPr>
            <p:spPr>
              <a:xfrm>
                <a:off x="821267" y="1825624"/>
                <a:ext cx="10515600" cy="3859559"/>
              </a:xfrm>
            </p:spPr>
            <p:txBody>
              <a:bodyPr>
                <a:normAutofit/>
              </a:bodyPr>
              <a:lstStyle/>
              <a:p>
                <a:pPr marL="0" indent="0">
                  <a:buNone/>
                </a:pPr>
                <a:r>
                  <a:rPr lang="en-US" sz="2600" dirty="0"/>
                  <a:t>Let</a:t>
                </a:r>
              </a:p>
              <a:p>
                <a:pPr lvl="1"/>
                <a14:m>
                  <m:oMath xmlns:m="http://schemas.openxmlformats.org/officeDocument/2006/math">
                    <m:r>
                      <a:rPr lang="en-US" sz="2600" b="0" i="1" smtClean="0">
                        <a:latin typeface="Cambria Math" panose="02040503050406030204" pitchFamily="18" charset="0"/>
                      </a:rPr>
                      <m:t>𝐶</m:t>
                    </m:r>
                  </m:oMath>
                </a14:m>
                <a:r>
                  <a:rPr lang="en-US" sz="2600" dirty="0"/>
                  <a:t> be random </a:t>
                </a:r>
                <a14:m>
                  <m:oMath xmlns:m="http://schemas.openxmlformats.org/officeDocument/2006/math">
                    <m:r>
                      <a:rPr lang="en-US" sz="2600" b="0" i="1" smtClean="0">
                        <a:latin typeface="Cambria Math" panose="02040503050406030204" pitchFamily="18" charset="0"/>
                      </a:rPr>
                      <m:t>𝑛</m:t>
                    </m:r>
                  </m:oMath>
                </a14:m>
                <a:r>
                  <a:rPr lang="en-US" sz="2600" dirty="0"/>
                  <a:t>-qubit Clifford operator</a:t>
                </a:r>
              </a:p>
              <a:p>
                <a:pPr lvl="1"/>
                <a14:m>
                  <m:oMath xmlns:m="http://schemas.openxmlformats.org/officeDocument/2006/math">
                    <m:r>
                      <a:rPr lang="en-US" sz="2600" i="1" smtClean="0">
                        <a:latin typeface="Cambria Math" panose="02040503050406030204" pitchFamily="18" charset="0"/>
                      </a:rPr>
                      <m:t>𝐹</m:t>
                    </m:r>
                  </m:oMath>
                </a14:m>
                <a:r>
                  <a:rPr lang="en-US" sz="2600" dirty="0"/>
                  <a:t> be pseudorandom </a:t>
                </a:r>
                <a14:m>
                  <m:oMath xmlns:m="http://schemas.openxmlformats.org/officeDocument/2006/math">
                    <m:r>
                      <a:rPr lang="en-US" sz="2600" b="0" i="1" smtClean="0">
                        <a:latin typeface="Cambria Math" panose="02040503050406030204" pitchFamily="18" charset="0"/>
                      </a:rPr>
                      <m:t>±1</m:t>
                    </m:r>
                    <m:r>
                      <a:rPr lang="en-US" sz="2600" i="1">
                        <a:latin typeface="Cambria Math" panose="02040503050406030204" pitchFamily="18" charset="0"/>
                      </a:rPr>
                      <m:t> </m:t>
                    </m:r>
                  </m:oMath>
                </a14:m>
                <a:r>
                  <a:rPr lang="en-US" sz="2600" dirty="0"/>
                  <a:t>diagonal matrix </a:t>
                </a:r>
              </a:p>
              <a:p>
                <a:pPr lvl="1"/>
                <a14:m>
                  <m:oMath xmlns:m="http://schemas.openxmlformats.org/officeDocument/2006/math">
                    <m:r>
                      <a:rPr lang="en-US" sz="2600" b="0" i="1" smtClean="0">
                        <a:latin typeface="Cambria Math" panose="02040503050406030204" pitchFamily="18" charset="0"/>
                      </a:rPr>
                      <m:t>𝑃</m:t>
                    </m:r>
                  </m:oMath>
                </a14:m>
                <a:r>
                  <a:rPr lang="en-US" sz="2600" dirty="0"/>
                  <a:t> be pseudorandom permutation matrix</a:t>
                </a:r>
              </a:p>
              <a:p>
                <a:pPr marL="0" indent="0">
                  <a:buNone/>
                </a:pPr>
                <a:r>
                  <a:rPr lang="en-US" sz="2600" dirty="0"/>
                  <a:t>Then</a:t>
                </a:r>
              </a:p>
              <a:p>
                <a:pPr marL="0" indent="0" algn="ctr">
                  <a:buNone/>
                </a:pPr>
                <a14:m>
                  <m:oMathPara xmlns:m="http://schemas.openxmlformats.org/officeDocument/2006/math">
                    <m:oMath>
                      <m:r>
                        <a:rPr lang="en-US" sz="2600" b="0" i="1" smtClean="0">
                          <a:latin typeface="Cambria Math" panose="02040503050406030204" pitchFamily="18" charset="0"/>
                        </a:rPr>
                        <m:t>𝑈</m:t>
                      </m:r>
                      <m:r>
                        <a:rPr lang="en-US" sz="2600" b="0" i="1" smtClean="0">
                          <a:latin typeface="Cambria Math" panose="02040503050406030204" pitchFamily="18" charset="0"/>
                        </a:rPr>
                        <m:t>=</m:t>
                      </m:r>
                      <m:r>
                        <a:rPr lang="en-US" sz="2600" b="0" i="1" smtClean="0">
                          <a:latin typeface="Cambria Math" panose="02040503050406030204" pitchFamily="18" charset="0"/>
                        </a:rPr>
                        <m:t>𝑃𝐹𝐶</m:t>
                      </m:r>
                    </m:oMath>
                  </m:oMathPara>
                </a14:m>
                <a:endParaRPr lang="en-US" sz="2600" dirty="0"/>
              </a:p>
              <a:p>
                <a:pPr marL="0" indent="0">
                  <a:buNone/>
                </a:pPr>
                <a:r>
                  <a:rPr lang="en-US" sz="2600" dirty="0"/>
                  <a:t>is a PRU. </a:t>
                </a:r>
              </a:p>
              <a:p>
                <a:pPr marL="0" indent="0" algn="ctr">
                  <a:buNone/>
                </a:pPr>
                <a:r>
                  <a:rPr lang="en-US" sz="2600" dirty="0"/>
                  <a:t> </a:t>
                </a:r>
              </a:p>
              <a:p>
                <a:endParaRPr lang="en-US" sz="2600" dirty="0"/>
              </a:p>
            </p:txBody>
          </p:sp>
        </mc:Choice>
        <mc:Fallback xmlns="">
          <p:sp>
            <p:nvSpPr>
              <p:cNvPr id="3" name="Content Placeholder 2">
                <a:extLst>
                  <a:ext uri="{FF2B5EF4-FFF2-40B4-BE49-F238E27FC236}">
                    <a16:creationId xmlns:a16="http://schemas.microsoft.com/office/drawing/2014/main" id="{837E61ED-1ECA-8586-7C51-C4ABF4C909FD}"/>
                  </a:ext>
                </a:extLst>
              </p:cNvPr>
              <p:cNvSpPr>
                <a:spLocks noGrp="1" noRot="1" noChangeAspect="1" noMove="1" noResize="1" noEditPoints="1" noAdjustHandles="1" noChangeArrowheads="1" noChangeShapeType="1" noTextEdit="1"/>
              </p:cNvSpPr>
              <p:nvPr>
                <p:ph idx="1"/>
              </p:nvPr>
            </p:nvSpPr>
            <p:spPr>
              <a:xfrm>
                <a:off x="821267" y="1825624"/>
                <a:ext cx="10515600" cy="3859559"/>
              </a:xfrm>
              <a:blipFill>
                <a:blip r:embed="rId2"/>
                <a:stretch>
                  <a:fillRect l="-965" t="-2295"/>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DAFD39CD-6AEF-836D-6D0D-DD4EB39C1FB0}"/>
              </a:ext>
            </a:extLst>
          </p:cNvPr>
          <p:cNvSpPr txBox="1"/>
          <p:nvPr/>
        </p:nvSpPr>
        <p:spPr>
          <a:xfrm>
            <a:off x="8268619" y="4576079"/>
            <a:ext cx="6098582" cy="400110"/>
          </a:xfrm>
          <a:prstGeom prst="rect">
            <a:avLst/>
          </a:prstGeom>
          <a:noFill/>
        </p:spPr>
        <p:txBody>
          <a:bodyPr wrap="square">
            <a:spAutoFit/>
          </a:bodyPr>
          <a:lstStyle/>
          <a:p>
            <a:r>
              <a:rPr lang="en-US" sz="2000" dirty="0">
                <a:solidFill>
                  <a:schemeClr val="bg1">
                    <a:lumMod val="50000"/>
                  </a:schemeClr>
                </a:solidFill>
              </a:rPr>
              <a:t>(</a:t>
            </a:r>
            <a:r>
              <a:rPr lang="en-US" sz="2000" dirty="0" err="1">
                <a:solidFill>
                  <a:schemeClr val="bg1">
                    <a:lumMod val="50000"/>
                  </a:schemeClr>
                </a:solidFill>
              </a:rPr>
              <a:t>Metger</a:t>
            </a:r>
            <a:r>
              <a:rPr lang="en-US" sz="2000" dirty="0">
                <a:solidFill>
                  <a:schemeClr val="bg1">
                    <a:lumMod val="50000"/>
                  </a:schemeClr>
                </a:solidFill>
              </a:rPr>
              <a:t>, Poremba, Sinha, Y. ‘24) </a:t>
            </a:r>
          </a:p>
        </p:txBody>
      </p:sp>
      <p:sp>
        <p:nvSpPr>
          <p:cNvPr id="5" name="TextBox 4">
            <a:extLst>
              <a:ext uri="{FF2B5EF4-FFF2-40B4-BE49-F238E27FC236}">
                <a16:creationId xmlns:a16="http://schemas.microsoft.com/office/drawing/2014/main" id="{6D3EB152-472C-0137-0AF5-3CB3CD65F9C5}"/>
              </a:ext>
            </a:extLst>
          </p:cNvPr>
          <p:cNvSpPr txBox="1"/>
          <p:nvPr/>
        </p:nvSpPr>
        <p:spPr>
          <a:xfrm>
            <a:off x="8057078" y="1859340"/>
            <a:ext cx="3891170" cy="1569660"/>
          </a:xfrm>
          <a:prstGeom prst="rect">
            <a:avLst/>
          </a:prstGeom>
          <a:solidFill>
            <a:schemeClr val="accent4">
              <a:lumMod val="20000"/>
              <a:lumOff val="80000"/>
            </a:schemeClr>
          </a:solidFill>
          <a:ln>
            <a:solidFill>
              <a:schemeClr val="bg1">
                <a:lumMod val="50000"/>
              </a:schemeClr>
            </a:solidFill>
          </a:ln>
        </p:spPr>
        <p:txBody>
          <a:bodyPr wrap="square">
            <a:spAutoFit/>
          </a:bodyPr>
          <a:lstStyle/>
          <a:p>
            <a:r>
              <a:rPr lang="en-US" sz="2400" dirty="0"/>
              <a:t>Diagonal entries correspond evaluation of PRF</a:t>
            </a:r>
            <a:r>
              <a:rPr lang="en-US" sz="2400" dirty="0">
                <a:solidFill>
                  <a:schemeClr val="tx1"/>
                </a:solidFill>
              </a:rPr>
              <a:t> c</a:t>
            </a:r>
            <a:r>
              <a:rPr lang="en-US" sz="2400" dirty="0"/>
              <a:t>omputable in TC</a:t>
            </a:r>
            <a:r>
              <a:rPr lang="en-US" sz="2400" baseline="30000" dirty="0"/>
              <a:t>0</a:t>
            </a:r>
            <a:r>
              <a:rPr lang="en-US" sz="2400" dirty="0"/>
              <a:t>, thus computable in QNC</a:t>
            </a:r>
            <a:r>
              <a:rPr lang="en-US" sz="2400" baseline="30000" dirty="0"/>
              <a:t>0</a:t>
            </a:r>
            <a:r>
              <a:rPr lang="en-US" sz="2400" dirty="0"/>
              <a:t>[Fanout].</a:t>
            </a:r>
            <a:endParaRPr lang="en-US" sz="2400" dirty="0">
              <a:solidFill>
                <a:schemeClr val="tx1"/>
              </a:solidFill>
            </a:endParaRPr>
          </a:p>
        </p:txBody>
      </p:sp>
      <p:cxnSp>
        <p:nvCxnSpPr>
          <p:cNvPr id="6" name="Straight Arrow Connector 5">
            <a:extLst>
              <a:ext uri="{FF2B5EF4-FFF2-40B4-BE49-F238E27FC236}">
                <a16:creationId xmlns:a16="http://schemas.microsoft.com/office/drawing/2014/main" id="{EE9B1006-80E8-8092-FF2C-8195637E7AC1}"/>
              </a:ext>
            </a:extLst>
          </p:cNvPr>
          <p:cNvCxnSpPr>
            <a:cxnSpLocks/>
          </p:cNvCxnSpPr>
          <p:nvPr/>
        </p:nvCxnSpPr>
        <p:spPr>
          <a:xfrm flipH="1">
            <a:off x="6673515" y="2531574"/>
            <a:ext cx="1179443" cy="198782"/>
          </a:xfrm>
          <a:prstGeom prst="straightConnector1">
            <a:avLst/>
          </a:prstGeom>
          <a:ln w="57150">
            <a:solidFill>
              <a:srgbClr val="FF7DFB"/>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1A72E1A-06D9-01AB-0D95-E57CDBA4BC6D}"/>
              </a:ext>
            </a:extLst>
          </p:cNvPr>
          <p:cNvSpPr txBox="1"/>
          <p:nvPr/>
        </p:nvSpPr>
        <p:spPr>
          <a:xfrm>
            <a:off x="9951647" y="4976189"/>
            <a:ext cx="3525816" cy="400110"/>
          </a:xfrm>
          <a:prstGeom prst="rect">
            <a:avLst/>
          </a:prstGeom>
          <a:noFill/>
        </p:spPr>
        <p:txBody>
          <a:bodyPr wrap="square">
            <a:spAutoFit/>
          </a:bodyPr>
          <a:lstStyle/>
          <a:p>
            <a:r>
              <a:rPr lang="en-US" sz="2000" dirty="0">
                <a:solidFill>
                  <a:schemeClr val="bg1">
                    <a:lumMod val="50000"/>
                  </a:schemeClr>
                </a:solidFill>
              </a:rPr>
              <a:t>(Ma, Huang ‘25) </a:t>
            </a:r>
          </a:p>
        </p:txBody>
      </p:sp>
    </p:spTree>
    <p:extLst>
      <p:ext uri="{BB962C8B-B14F-4D97-AF65-F5344CB8AC3E}">
        <p14:creationId xmlns:p14="http://schemas.microsoft.com/office/powerpoint/2010/main" val="3733736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84073-2023-BCBB-08E3-CFD0B7C854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7D816D8-A69A-F12E-F030-6A795F399AD1}"/>
              </a:ext>
            </a:extLst>
          </p:cNvPr>
          <p:cNvSpPr>
            <a:spLocks noGrp="1"/>
          </p:cNvSpPr>
          <p:nvPr>
            <p:ph type="title"/>
          </p:nvPr>
        </p:nvSpPr>
        <p:spPr/>
        <p:txBody>
          <a:bodyPr/>
          <a:lstStyle/>
          <a:p>
            <a:r>
              <a:rPr lang="en-US" dirty="0"/>
              <a:t>Pseudorandom </a:t>
            </a:r>
            <a:r>
              <a:rPr lang="en-US" dirty="0" err="1"/>
              <a:t>unitaries</a:t>
            </a:r>
            <a:r>
              <a:rPr lang="en-US" dirty="0"/>
              <a:t> in QNC</a:t>
            </a:r>
            <a:r>
              <a:rPr lang="en-US" baseline="30000" dirty="0"/>
              <a:t>0</a:t>
            </a:r>
            <a:r>
              <a:rPr lang="en-US" dirty="0"/>
              <a:t>[Fanout]</a:t>
            </a:r>
            <a:r>
              <a:rPr lang="en-US" baseline="30000" dirty="0"/>
              <a:t> </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223F154-7ECB-9FC6-DBA5-ED470F4C7F0E}"/>
                  </a:ext>
                </a:extLst>
              </p:cNvPr>
              <p:cNvSpPr>
                <a:spLocks noGrp="1"/>
              </p:cNvSpPr>
              <p:nvPr>
                <p:ph idx="1"/>
              </p:nvPr>
            </p:nvSpPr>
            <p:spPr>
              <a:xfrm>
                <a:off x="821267" y="1825624"/>
                <a:ext cx="10515600" cy="3859559"/>
              </a:xfrm>
            </p:spPr>
            <p:txBody>
              <a:bodyPr>
                <a:normAutofit/>
              </a:bodyPr>
              <a:lstStyle/>
              <a:p>
                <a:pPr marL="0" indent="0">
                  <a:buNone/>
                </a:pPr>
                <a:r>
                  <a:rPr lang="en-US" sz="2600" dirty="0"/>
                  <a:t>Let</a:t>
                </a:r>
              </a:p>
              <a:p>
                <a:pPr lvl="1"/>
                <a14:m>
                  <m:oMath xmlns:m="http://schemas.openxmlformats.org/officeDocument/2006/math">
                    <m:r>
                      <a:rPr lang="en-US" sz="2600" b="0" i="1" smtClean="0">
                        <a:latin typeface="Cambria Math" panose="02040503050406030204" pitchFamily="18" charset="0"/>
                      </a:rPr>
                      <m:t>𝐶</m:t>
                    </m:r>
                  </m:oMath>
                </a14:m>
                <a:r>
                  <a:rPr lang="en-US" sz="2600" dirty="0"/>
                  <a:t> be random </a:t>
                </a:r>
                <a14:m>
                  <m:oMath xmlns:m="http://schemas.openxmlformats.org/officeDocument/2006/math">
                    <m:r>
                      <a:rPr lang="en-US" sz="2600" b="0" i="1" smtClean="0">
                        <a:latin typeface="Cambria Math" panose="02040503050406030204" pitchFamily="18" charset="0"/>
                      </a:rPr>
                      <m:t>𝑛</m:t>
                    </m:r>
                  </m:oMath>
                </a14:m>
                <a:r>
                  <a:rPr lang="en-US" sz="2600" dirty="0"/>
                  <a:t>-qubit Clifford operator</a:t>
                </a:r>
              </a:p>
              <a:p>
                <a:pPr lvl="1"/>
                <a14:m>
                  <m:oMath xmlns:m="http://schemas.openxmlformats.org/officeDocument/2006/math">
                    <m:r>
                      <a:rPr lang="en-US" sz="2600" i="1" smtClean="0">
                        <a:latin typeface="Cambria Math" panose="02040503050406030204" pitchFamily="18" charset="0"/>
                      </a:rPr>
                      <m:t>𝐹</m:t>
                    </m:r>
                  </m:oMath>
                </a14:m>
                <a:r>
                  <a:rPr lang="en-US" sz="2600" dirty="0"/>
                  <a:t> be pseudorandom </a:t>
                </a:r>
                <a14:m>
                  <m:oMath xmlns:m="http://schemas.openxmlformats.org/officeDocument/2006/math">
                    <m:r>
                      <a:rPr lang="en-US" sz="2600" b="0" i="1" smtClean="0">
                        <a:latin typeface="Cambria Math" panose="02040503050406030204" pitchFamily="18" charset="0"/>
                      </a:rPr>
                      <m:t>±1</m:t>
                    </m:r>
                    <m:r>
                      <a:rPr lang="en-US" sz="2600" i="1">
                        <a:latin typeface="Cambria Math" panose="02040503050406030204" pitchFamily="18" charset="0"/>
                      </a:rPr>
                      <m:t> </m:t>
                    </m:r>
                  </m:oMath>
                </a14:m>
                <a:r>
                  <a:rPr lang="en-US" sz="2600" dirty="0"/>
                  <a:t>diagonal matrix </a:t>
                </a:r>
              </a:p>
              <a:p>
                <a:pPr lvl="1"/>
                <a14:m>
                  <m:oMath xmlns:m="http://schemas.openxmlformats.org/officeDocument/2006/math">
                    <m:r>
                      <a:rPr lang="en-US" sz="2600" b="0" i="1" smtClean="0">
                        <a:latin typeface="Cambria Math" panose="02040503050406030204" pitchFamily="18" charset="0"/>
                      </a:rPr>
                      <m:t>𝑃</m:t>
                    </m:r>
                  </m:oMath>
                </a14:m>
                <a:r>
                  <a:rPr lang="en-US" sz="2600" dirty="0"/>
                  <a:t> be pseudorandom permutation matrix</a:t>
                </a:r>
              </a:p>
              <a:p>
                <a:pPr marL="0" indent="0">
                  <a:buNone/>
                </a:pPr>
                <a:r>
                  <a:rPr lang="en-US" sz="2600" dirty="0"/>
                  <a:t>Then</a:t>
                </a:r>
              </a:p>
              <a:p>
                <a:pPr marL="0" indent="0" algn="ctr">
                  <a:buNone/>
                </a:pPr>
                <a14:m>
                  <m:oMathPara xmlns:m="http://schemas.openxmlformats.org/officeDocument/2006/math">
                    <m:oMath>
                      <m:r>
                        <a:rPr lang="en-US" sz="2600" b="0" i="1" smtClean="0">
                          <a:latin typeface="Cambria Math" panose="02040503050406030204" pitchFamily="18" charset="0"/>
                        </a:rPr>
                        <m:t>𝑈</m:t>
                      </m:r>
                      <m:r>
                        <a:rPr lang="en-US" sz="2600" b="0" i="1" smtClean="0">
                          <a:latin typeface="Cambria Math" panose="02040503050406030204" pitchFamily="18" charset="0"/>
                        </a:rPr>
                        <m:t>=</m:t>
                      </m:r>
                      <m:r>
                        <a:rPr lang="en-US" sz="2600" b="0" i="1" smtClean="0">
                          <a:latin typeface="Cambria Math" panose="02040503050406030204" pitchFamily="18" charset="0"/>
                        </a:rPr>
                        <m:t>𝑃𝐹𝐶</m:t>
                      </m:r>
                    </m:oMath>
                  </m:oMathPara>
                </a14:m>
                <a:endParaRPr lang="en-US" sz="2600" dirty="0"/>
              </a:p>
              <a:p>
                <a:pPr marL="0" indent="0">
                  <a:buNone/>
                </a:pPr>
                <a:r>
                  <a:rPr lang="en-US" sz="2600" dirty="0"/>
                  <a:t>is a PRU. </a:t>
                </a:r>
              </a:p>
              <a:p>
                <a:pPr marL="0" indent="0" algn="ctr">
                  <a:buNone/>
                </a:pPr>
                <a:r>
                  <a:rPr lang="en-US" sz="2600" dirty="0"/>
                  <a:t> </a:t>
                </a:r>
              </a:p>
              <a:p>
                <a:endParaRPr lang="en-US" sz="2600" dirty="0"/>
              </a:p>
            </p:txBody>
          </p:sp>
        </mc:Choice>
        <mc:Fallback xmlns="">
          <p:sp>
            <p:nvSpPr>
              <p:cNvPr id="3" name="Content Placeholder 2">
                <a:extLst>
                  <a:ext uri="{FF2B5EF4-FFF2-40B4-BE49-F238E27FC236}">
                    <a16:creationId xmlns:a16="http://schemas.microsoft.com/office/drawing/2014/main" id="{4223F154-7ECB-9FC6-DBA5-ED470F4C7F0E}"/>
                  </a:ext>
                </a:extLst>
              </p:cNvPr>
              <p:cNvSpPr>
                <a:spLocks noGrp="1" noRot="1" noChangeAspect="1" noMove="1" noResize="1" noEditPoints="1" noAdjustHandles="1" noChangeArrowheads="1" noChangeShapeType="1" noTextEdit="1"/>
              </p:cNvSpPr>
              <p:nvPr>
                <p:ph idx="1"/>
              </p:nvPr>
            </p:nvSpPr>
            <p:spPr>
              <a:xfrm>
                <a:off x="821267" y="1825624"/>
                <a:ext cx="10515600" cy="3859559"/>
              </a:xfrm>
              <a:blipFill>
                <a:blip r:embed="rId2"/>
                <a:stretch>
                  <a:fillRect l="-965" t="-2295"/>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EBF922B0-8178-C6EF-1BCC-EC07916332A6}"/>
              </a:ext>
            </a:extLst>
          </p:cNvPr>
          <p:cNvSpPr txBox="1"/>
          <p:nvPr/>
        </p:nvSpPr>
        <p:spPr>
          <a:xfrm>
            <a:off x="8268619" y="4576079"/>
            <a:ext cx="6098582" cy="400110"/>
          </a:xfrm>
          <a:prstGeom prst="rect">
            <a:avLst/>
          </a:prstGeom>
          <a:noFill/>
        </p:spPr>
        <p:txBody>
          <a:bodyPr wrap="square">
            <a:spAutoFit/>
          </a:bodyPr>
          <a:lstStyle/>
          <a:p>
            <a:r>
              <a:rPr lang="en-US" sz="2000" dirty="0">
                <a:solidFill>
                  <a:schemeClr val="bg1">
                    <a:lumMod val="50000"/>
                  </a:schemeClr>
                </a:solidFill>
              </a:rPr>
              <a:t>(</a:t>
            </a:r>
            <a:r>
              <a:rPr lang="en-US" sz="2000" dirty="0" err="1">
                <a:solidFill>
                  <a:schemeClr val="bg1">
                    <a:lumMod val="50000"/>
                  </a:schemeClr>
                </a:solidFill>
              </a:rPr>
              <a:t>Metger</a:t>
            </a:r>
            <a:r>
              <a:rPr lang="en-US" sz="2000" dirty="0">
                <a:solidFill>
                  <a:schemeClr val="bg1">
                    <a:lumMod val="50000"/>
                  </a:schemeClr>
                </a:solidFill>
              </a:rPr>
              <a:t>, Poremba, Sinha, Y. ‘24) </a:t>
            </a:r>
          </a:p>
        </p:txBody>
      </p:sp>
      <p:sp>
        <p:nvSpPr>
          <p:cNvPr id="5" name="TextBox 4">
            <a:extLst>
              <a:ext uri="{FF2B5EF4-FFF2-40B4-BE49-F238E27FC236}">
                <a16:creationId xmlns:a16="http://schemas.microsoft.com/office/drawing/2014/main" id="{55DFABB4-808C-9645-7E39-FE6E5E8AEDF0}"/>
              </a:ext>
            </a:extLst>
          </p:cNvPr>
          <p:cNvSpPr txBox="1"/>
          <p:nvPr/>
        </p:nvSpPr>
        <p:spPr>
          <a:xfrm>
            <a:off x="7917127" y="2168445"/>
            <a:ext cx="4513769" cy="1200329"/>
          </a:xfrm>
          <a:prstGeom prst="rect">
            <a:avLst/>
          </a:prstGeom>
          <a:solidFill>
            <a:schemeClr val="accent4">
              <a:lumMod val="20000"/>
              <a:lumOff val="80000"/>
            </a:schemeClr>
          </a:solidFill>
          <a:ln>
            <a:solidFill>
              <a:schemeClr val="bg1">
                <a:lumMod val="50000"/>
              </a:schemeClr>
            </a:solidFill>
          </a:ln>
        </p:spPr>
        <p:txBody>
          <a:bodyPr wrap="square">
            <a:spAutoFit/>
          </a:bodyPr>
          <a:lstStyle/>
          <a:p>
            <a:r>
              <a:rPr lang="en-US" sz="2400" dirty="0">
                <a:solidFill>
                  <a:schemeClr val="tx1"/>
                </a:solidFill>
              </a:rPr>
              <a:t>Permutation is computed </a:t>
            </a:r>
            <a:r>
              <a:rPr lang="en-US" sz="2400" dirty="0"/>
              <a:t>via “Luby-Rackoff” cipher, which is also computable in QNC</a:t>
            </a:r>
            <a:r>
              <a:rPr lang="en-US" sz="2400" baseline="30000" dirty="0"/>
              <a:t>0</a:t>
            </a:r>
            <a:r>
              <a:rPr lang="en-US" sz="2400" dirty="0"/>
              <a:t>[Fanout]</a:t>
            </a:r>
            <a:r>
              <a:rPr lang="en-US" sz="2400" baseline="30000" dirty="0"/>
              <a:t> </a:t>
            </a:r>
            <a:r>
              <a:rPr lang="en-US" sz="2400" dirty="0"/>
              <a:t>.</a:t>
            </a:r>
            <a:endParaRPr lang="en-US" sz="2400" dirty="0">
              <a:solidFill>
                <a:schemeClr val="tx1"/>
              </a:solidFill>
            </a:endParaRPr>
          </a:p>
        </p:txBody>
      </p:sp>
      <p:cxnSp>
        <p:nvCxnSpPr>
          <p:cNvPr id="6" name="Straight Arrow Connector 5">
            <a:extLst>
              <a:ext uri="{FF2B5EF4-FFF2-40B4-BE49-F238E27FC236}">
                <a16:creationId xmlns:a16="http://schemas.microsoft.com/office/drawing/2014/main" id="{A5D6B19D-E055-695E-50E8-07D57138691B}"/>
              </a:ext>
            </a:extLst>
          </p:cNvPr>
          <p:cNvCxnSpPr>
            <a:cxnSpLocks/>
          </p:cNvCxnSpPr>
          <p:nvPr/>
        </p:nvCxnSpPr>
        <p:spPr>
          <a:xfrm flipH="1">
            <a:off x="6737685" y="2953275"/>
            <a:ext cx="1179443" cy="198782"/>
          </a:xfrm>
          <a:prstGeom prst="straightConnector1">
            <a:avLst/>
          </a:prstGeom>
          <a:ln w="57150">
            <a:solidFill>
              <a:srgbClr val="FF7DFB"/>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7BB025C6-D931-F059-259B-9F679D8FB8A9}"/>
              </a:ext>
            </a:extLst>
          </p:cNvPr>
          <p:cNvSpPr txBox="1"/>
          <p:nvPr/>
        </p:nvSpPr>
        <p:spPr>
          <a:xfrm>
            <a:off x="9951647" y="4976189"/>
            <a:ext cx="3525816" cy="400110"/>
          </a:xfrm>
          <a:prstGeom prst="rect">
            <a:avLst/>
          </a:prstGeom>
          <a:noFill/>
        </p:spPr>
        <p:txBody>
          <a:bodyPr wrap="square">
            <a:spAutoFit/>
          </a:bodyPr>
          <a:lstStyle/>
          <a:p>
            <a:r>
              <a:rPr lang="en-US" sz="2000" dirty="0">
                <a:solidFill>
                  <a:schemeClr val="bg1">
                    <a:lumMod val="50000"/>
                  </a:schemeClr>
                </a:solidFill>
              </a:rPr>
              <a:t>(Ma, Huang ‘25) </a:t>
            </a:r>
          </a:p>
        </p:txBody>
      </p:sp>
    </p:spTree>
    <p:extLst>
      <p:ext uri="{BB962C8B-B14F-4D97-AF65-F5344CB8AC3E}">
        <p14:creationId xmlns:p14="http://schemas.microsoft.com/office/powerpoint/2010/main" val="34889820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97EF7-39EA-48E5-1054-76953EFBC4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46C3B7-8E38-CBDB-3F73-17A20757C390}"/>
              </a:ext>
            </a:extLst>
          </p:cNvPr>
          <p:cNvSpPr>
            <a:spLocks noGrp="1"/>
          </p:cNvSpPr>
          <p:nvPr>
            <p:ph type="title"/>
          </p:nvPr>
        </p:nvSpPr>
        <p:spPr/>
        <p:txBody>
          <a:bodyPr/>
          <a:lstStyle/>
          <a:p>
            <a:r>
              <a:rPr lang="en-US" dirty="0"/>
              <a:t>Pseudorandom </a:t>
            </a:r>
            <a:r>
              <a:rPr lang="en-US" dirty="0" err="1"/>
              <a:t>unitaries</a:t>
            </a:r>
            <a:r>
              <a:rPr lang="en-US" dirty="0"/>
              <a:t> in QNC</a:t>
            </a:r>
            <a:r>
              <a:rPr lang="en-US" baseline="30000" dirty="0"/>
              <a:t>0</a:t>
            </a:r>
            <a:r>
              <a:rPr lang="en-US" dirty="0"/>
              <a:t>[Fanout]</a:t>
            </a:r>
            <a:r>
              <a:rPr lang="en-US" baseline="30000" dirty="0"/>
              <a:t> </a:t>
            </a:r>
            <a:endParaRPr lang="en-US"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91255CE-EBF0-7814-D3B2-5BBFA2F94A8F}"/>
                  </a:ext>
                </a:extLst>
              </p:cNvPr>
              <p:cNvSpPr>
                <a:spLocks noGrp="1"/>
              </p:cNvSpPr>
              <p:nvPr>
                <p:ph idx="1"/>
              </p:nvPr>
            </p:nvSpPr>
            <p:spPr>
              <a:xfrm>
                <a:off x="821267" y="1825624"/>
                <a:ext cx="10515600" cy="3859559"/>
              </a:xfrm>
            </p:spPr>
            <p:txBody>
              <a:bodyPr>
                <a:normAutofit/>
              </a:bodyPr>
              <a:lstStyle/>
              <a:p>
                <a:pPr marL="0" indent="0">
                  <a:buNone/>
                </a:pPr>
                <a:r>
                  <a:rPr lang="en-US" sz="2600" dirty="0"/>
                  <a:t>Let</a:t>
                </a:r>
              </a:p>
              <a:p>
                <a:pPr lvl="1"/>
                <a14:m>
                  <m:oMath xmlns:m="http://schemas.openxmlformats.org/officeDocument/2006/math">
                    <m:r>
                      <a:rPr lang="en-US" sz="2600" b="0" i="1" smtClean="0">
                        <a:latin typeface="Cambria Math" panose="02040503050406030204" pitchFamily="18" charset="0"/>
                      </a:rPr>
                      <m:t>𝐶</m:t>
                    </m:r>
                  </m:oMath>
                </a14:m>
                <a:r>
                  <a:rPr lang="en-US" sz="2600" dirty="0"/>
                  <a:t> be random </a:t>
                </a:r>
                <a14:m>
                  <m:oMath xmlns:m="http://schemas.openxmlformats.org/officeDocument/2006/math">
                    <m:r>
                      <a:rPr lang="en-US" sz="2600" b="0" i="1" smtClean="0">
                        <a:latin typeface="Cambria Math" panose="02040503050406030204" pitchFamily="18" charset="0"/>
                      </a:rPr>
                      <m:t>𝑛</m:t>
                    </m:r>
                  </m:oMath>
                </a14:m>
                <a:r>
                  <a:rPr lang="en-US" sz="2600" dirty="0"/>
                  <a:t>-qubit Clifford operator</a:t>
                </a:r>
              </a:p>
              <a:p>
                <a:pPr lvl="1"/>
                <a14:m>
                  <m:oMath xmlns:m="http://schemas.openxmlformats.org/officeDocument/2006/math">
                    <m:r>
                      <a:rPr lang="en-US" sz="2600" i="1" smtClean="0">
                        <a:latin typeface="Cambria Math" panose="02040503050406030204" pitchFamily="18" charset="0"/>
                      </a:rPr>
                      <m:t>𝐹</m:t>
                    </m:r>
                  </m:oMath>
                </a14:m>
                <a:r>
                  <a:rPr lang="en-US" sz="2600" dirty="0"/>
                  <a:t> be pseudorandom </a:t>
                </a:r>
                <a14:m>
                  <m:oMath xmlns:m="http://schemas.openxmlformats.org/officeDocument/2006/math">
                    <m:r>
                      <a:rPr lang="en-US" sz="2600" b="0" i="1" smtClean="0">
                        <a:latin typeface="Cambria Math" panose="02040503050406030204" pitchFamily="18" charset="0"/>
                      </a:rPr>
                      <m:t>±1</m:t>
                    </m:r>
                    <m:r>
                      <a:rPr lang="en-US" sz="2600" i="1">
                        <a:latin typeface="Cambria Math" panose="02040503050406030204" pitchFamily="18" charset="0"/>
                      </a:rPr>
                      <m:t> </m:t>
                    </m:r>
                  </m:oMath>
                </a14:m>
                <a:r>
                  <a:rPr lang="en-US" sz="2600" dirty="0"/>
                  <a:t>diagonal matrix </a:t>
                </a:r>
              </a:p>
              <a:p>
                <a:pPr lvl="1"/>
                <a14:m>
                  <m:oMath xmlns:m="http://schemas.openxmlformats.org/officeDocument/2006/math">
                    <m:r>
                      <a:rPr lang="en-US" sz="2600" b="0" i="1" smtClean="0">
                        <a:latin typeface="Cambria Math" panose="02040503050406030204" pitchFamily="18" charset="0"/>
                      </a:rPr>
                      <m:t>𝑃</m:t>
                    </m:r>
                  </m:oMath>
                </a14:m>
                <a:r>
                  <a:rPr lang="en-US" sz="2600" dirty="0"/>
                  <a:t> be pseudorandom permutation matrix</a:t>
                </a:r>
              </a:p>
              <a:p>
                <a:pPr marL="0" indent="0">
                  <a:buNone/>
                </a:pPr>
                <a:r>
                  <a:rPr lang="en-US" sz="2600" dirty="0"/>
                  <a:t>Then</a:t>
                </a:r>
              </a:p>
              <a:p>
                <a:pPr marL="0" indent="0" algn="ctr">
                  <a:buNone/>
                </a:pPr>
                <a14:m>
                  <m:oMathPara xmlns:m="http://schemas.openxmlformats.org/officeDocument/2006/math">
                    <m:oMath>
                      <m:r>
                        <a:rPr lang="en-US" sz="2600" b="0" i="1" smtClean="0">
                          <a:latin typeface="Cambria Math" panose="02040503050406030204" pitchFamily="18" charset="0"/>
                        </a:rPr>
                        <m:t>𝑈</m:t>
                      </m:r>
                      <m:r>
                        <a:rPr lang="en-US" sz="2600" b="0" i="1" smtClean="0">
                          <a:latin typeface="Cambria Math" panose="02040503050406030204" pitchFamily="18" charset="0"/>
                        </a:rPr>
                        <m:t>=</m:t>
                      </m:r>
                      <m:r>
                        <a:rPr lang="en-US" sz="2600" b="0" i="1" smtClean="0">
                          <a:latin typeface="Cambria Math" panose="02040503050406030204" pitchFamily="18" charset="0"/>
                        </a:rPr>
                        <m:t>𝑃𝐹𝐶</m:t>
                      </m:r>
                    </m:oMath>
                  </m:oMathPara>
                </a14:m>
                <a:endParaRPr lang="en-US" sz="2600" dirty="0"/>
              </a:p>
              <a:p>
                <a:pPr marL="0" indent="0">
                  <a:buNone/>
                </a:pPr>
                <a:r>
                  <a:rPr lang="en-US" sz="2600" dirty="0"/>
                  <a:t>is a PRU. </a:t>
                </a:r>
              </a:p>
              <a:p>
                <a:pPr marL="0" indent="0" algn="ctr">
                  <a:buNone/>
                </a:pPr>
                <a:r>
                  <a:rPr lang="en-US" sz="2600" dirty="0"/>
                  <a:t> </a:t>
                </a:r>
              </a:p>
              <a:p>
                <a:endParaRPr lang="en-US" sz="2600" dirty="0"/>
              </a:p>
            </p:txBody>
          </p:sp>
        </mc:Choice>
        <mc:Fallback xmlns="">
          <p:sp>
            <p:nvSpPr>
              <p:cNvPr id="3" name="Content Placeholder 2">
                <a:extLst>
                  <a:ext uri="{FF2B5EF4-FFF2-40B4-BE49-F238E27FC236}">
                    <a16:creationId xmlns:a16="http://schemas.microsoft.com/office/drawing/2014/main" id="{C91255CE-EBF0-7814-D3B2-5BBFA2F94A8F}"/>
                  </a:ext>
                </a:extLst>
              </p:cNvPr>
              <p:cNvSpPr>
                <a:spLocks noGrp="1" noRot="1" noChangeAspect="1" noMove="1" noResize="1" noEditPoints="1" noAdjustHandles="1" noChangeArrowheads="1" noChangeShapeType="1" noTextEdit="1"/>
              </p:cNvSpPr>
              <p:nvPr>
                <p:ph idx="1"/>
              </p:nvPr>
            </p:nvSpPr>
            <p:spPr>
              <a:xfrm>
                <a:off x="821267" y="1825624"/>
                <a:ext cx="10515600" cy="3859559"/>
              </a:xfrm>
              <a:blipFill>
                <a:blip r:embed="rId2"/>
                <a:stretch>
                  <a:fillRect l="-965" t="-2295"/>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DBDBF146-D468-0B5F-42B8-40367C468BFD}"/>
              </a:ext>
            </a:extLst>
          </p:cNvPr>
          <p:cNvSpPr txBox="1"/>
          <p:nvPr/>
        </p:nvSpPr>
        <p:spPr>
          <a:xfrm>
            <a:off x="8268619" y="4576079"/>
            <a:ext cx="6098582" cy="400110"/>
          </a:xfrm>
          <a:prstGeom prst="rect">
            <a:avLst/>
          </a:prstGeom>
          <a:noFill/>
        </p:spPr>
        <p:txBody>
          <a:bodyPr wrap="square">
            <a:spAutoFit/>
          </a:bodyPr>
          <a:lstStyle/>
          <a:p>
            <a:r>
              <a:rPr lang="en-US" sz="2000" dirty="0">
                <a:solidFill>
                  <a:schemeClr val="bg1">
                    <a:lumMod val="50000"/>
                  </a:schemeClr>
                </a:solidFill>
              </a:rPr>
              <a:t>(</a:t>
            </a:r>
            <a:r>
              <a:rPr lang="en-US" sz="2000" dirty="0" err="1">
                <a:solidFill>
                  <a:schemeClr val="bg1">
                    <a:lumMod val="50000"/>
                  </a:schemeClr>
                </a:solidFill>
              </a:rPr>
              <a:t>Metger</a:t>
            </a:r>
            <a:r>
              <a:rPr lang="en-US" sz="2000" dirty="0">
                <a:solidFill>
                  <a:schemeClr val="bg1">
                    <a:lumMod val="50000"/>
                  </a:schemeClr>
                </a:solidFill>
              </a:rPr>
              <a:t>, Poremba, Sinha, Y. ‘24) </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A8127585-9271-67DB-5B86-53DEF41664E1}"/>
                  </a:ext>
                </a:extLst>
              </p:cNvPr>
              <p:cNvSpPr txBox="1"/>
              <p:nvPr/>
            </p:nvSpPr>
            <p:spPr>
              <a:xfrm>
                <a:off x="3501783" y="5436968"/>
                <a:ext cx="5666932" cy="523220"/>
              </a:xfrm>
              <a:prstGeom prst="rect">
                <a:avLst/>
              </a:prstGeom>
              <a:solidFill>
                <a:schemeClr val="accent4">
                  <a:lumMod val="20000"/>
                  <a:lumOff val="80000"/>
                </a:schemeClr>
              </a:solidFill>
              <a:ln>
                <a:solidFill>
                  <a:schemeClr val="bg1">
                    <a:lumMod val="50000"/>
                  </a:schemeClr>
                </a:solidFill>
              </a:ln>
            </p:spPr>
            <p:txBody>
              <a:bodyPr wrap="square">
                <a:spAutoFit/>
              </a:bodyPr>
              <a:lstStyle/>
              <a:p>
                <a14:m>
                  <m:oMath xmlns:m="http://schemas.openxmlformats.org/officeDocument/2006/math">
                    <m:r>
                      <a:rPr lang="en-US" sz="2600" b="0" i="1" smtClean="0">
                        <a:latin typeface="Cambria Math" panose="02040503050406030204" pitchFamily="18" charset="0"/>
                      </a:rPr>
                      <m:t>𝑃𝐹𝐶</m:t>
                    </m:r>
                  </m:oMath>
                </a14:m>
                <a:r>
                  <a:rPr lang="en-US" sz="2600" dirty="0"/>
                  <a:t> is implementable in </a:t>
                </a:r>
                <a:r>
                  <a:rPr lang="en-US" sz="2800" dirty="0"/>
                  <a:t>QNC</a:t>
                </a:r>
                <a:r>
                  <a:rPr lang="en-US" sz="2800" baseline="30000" dirty="0"/>
                  <a:t>0</a:t>
                </a:r>
                <a:r>
                  <a:rPr lang="en-US" sz="2800" dirty="0"/>
                  <a:t>[Fanout]</a:t>
                </a:r>
                <a:r>
                  <a:rPr lang="en-US" sz="2800" baseline="30000" dirty="0"/>
                  <a:t> </a:t>
                </a:r>
                <a:endParaRPr lang="en-US" sz="2600" baseline="-25000" dirty="0">
                  <a:solidFill>
                    <a:schemeClr val="tx1"/>
                  </a:solidFill>
                </a:endParaRPr>
              </a:p>
            </p:txBody>
          </p:sp>
        </mc:Choice>
        <mc:Fallback xmlns="">
          <p:sp>
            <p:nvSpPr>
              <p:cNvPr id="5" name="TextBox 4">
                <a:extLst>
                  <a:ext uri="{FF2B5EF4-FFF2-40B4-BE49-F238E27FC236}">
                    <a16:creationId xmlns:a16="http://schemas.microsoft.com/office/drawing/2014/main" id="{A8127585-9271-67DB-5B86-53DEF41664E1}"/>
                  </a:ext>
                </a:extLst>
              </p:cNvPr>
              <p:cNvSpPr txBox="1">
                <a:spLocks noRot="1" noChangeAspect="1" noMove="1" noResize="1" noEditPoints="1" noAdjustHandles="1" noChangeArrowheads="1" noChangeShapeType="1" noTextEdit="1"/>
              </p:cNvSpPr>
              <p:nvPr/>
            </p:nvSpPr>
            <p:spPr>
              <a:xfrm>
                <a:off x="3501783" y="5436968"/>
                <a:ext cx="5666932" cy="523220"/>
              </a:xfrm>
              <a:prstGeom prst="rect">
                <a:avLst/>
              </a:prstGeom>
              <a:blipFill>
                <a:blip r:embed="rId3"/>
                <a:stretch>
                  <a:fillRect l="-446" t="-11628" r="-670" b="-27907"/>
                </a:stretch>
              </a:blipFill>
              <a:ln>
                <a:solidFill>
                  <a:schemeClr val="bg1">
                    <a:lumMod val="50000"/>
                  </a:schemeClr>
                </a:solidFill>
              </a:ln>
            </p:spPr>
            <p:txBody>
              <a:bodyPr/>
              <a:lstStyle/>
              <a:p>
                <a:r>
                  <a:rPr lang="en-US">
                    <a:noFill/>
                  </a:rPr>
                  <a:t> </a:t>
                </a:r>
              </a:p>
            </p:txBody>
          </p:sp>
        </mc:Fallback>
      </mc:AlternateContent>
      <p:sp>
        <p:nvSpPr>
          <p:cNvPr id="7" name="TextBox 6">
            <a:extLst>
              <a:ext uri="{FF2B5EF4-FFF2-40B4-BE49-F238E27FC236}">
                <a16:creationId xmlns:a16="http://schemas.microsoft.com/office/drawing/2014/main" id="{E25FE08F-3819-B743-03C5-2D3D065FCDCB}"/>
              </a:ext>
            </a:extLst>
          </p:cNvPr>
          <p:cNvSpPr txBox="1"/>
          <p:nvPr/>
        </p:nvSpPr>
        <p:spPr>
          <a:xfrm>
            <a:off x="5546035" y="6173639"/>
            <a:ext cx="6952611" cy="400110"/>
          </a:xfrm>
          <a:prstGeom prst="rect">
            <a:avLst/>
          </a:prstGeom>
          <a:noFill/>
        </p:spPr>
        <p:txBody>
          <a:bodyPr wrap="square">
            <a:spAutoFit/>
          </a:bodyPr>
          <a:lstStyle/>
          <a:p>
            <a:r>
              <a:rPr lang="en-US" sz="2000" dirty="0">
                <a:solidFill>
                  <a:schemeClr val="bg1">
                    <a:lumMod val="50000"/>
                  </a:schemeClr>
                </a:solidFill>
              </a:rPr>
              <a:t>(Chia-Liang-Song ‘24, Foxman, Parham, Vasconcelos, Y. ‘25) </a:t>
            </a:r>
          </a:p>
        </p:txBody>
      </p:sp>
      <p:sp>
        <p:nvSpPr>
          <p:cNvPr id="6" name="TextBox 5">
            <a:extLst>
              <a:ext uri="{FF2B5EF4-FFF2-40B4-BE49-F238E27FC236}">
                <a16:creationId xmlns:a16="http://schemas.microsoft.com/office/drawing/2014/main" id="{13659155-9568-384B-2B4D-946A08FAAEA4}"/>
              </a:ext>
            </a:extLst>
          </p:cNvPr>
          <p:cNvSpPr txBox="1"/>
          <p:nvPr/>
        </p:nvSpPr>
        <p:spPr>
          <a:xfrm>
            <a:off x="9951647" y="4976189"/>
            <a:ext cx="3525816" cy="400110"/>
          </a:xfrm>
          <a:prstGeom prst="rect">
            <a:avLst/>
          </a:prstGeom>
          <a:noFill/>
        </p:spPr>
        <p:txBody>
          <a:bodyPr wrap="square">
            <a:spAutoFit/>
          </a:bodyPr>
          <a:lstStyle/>
          <a:p>
            <a:r>
              <a:rPr lang="en-US" sz="2000" dirty="0">
                <a:solidFill>
                  <a:schemeClr val="bg1">
                    <a:lumMod val="50000"/>
                  </a:schemeClr>
                </a:solidFill>
              </a:rPr>
              <a:t>(Ma, Huang ‘25) </a:t>
            </a:r>
          </a:p>
        </p:txBody>
      </p:sp>
    </p:spTree>
    <p:extLst>
      <p:ext uri="{BB962C8B-B14F-4D97-AF65-F5344CB8AC3E}">
        <p14:creationId xmlns:p14="http://schemas.microsoft.com/office/powerpoint/2010/main" val="38241827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94BAA-043D-DDEB-92E3-A0035CCCD31E}"/>
              </a:ext>
            </a:extLst>
          </p:cNvPr>
          <p:cNvSpPr>
            <a:spLocks noGrp="1"/>
          </p:cNvSpPr>
          <p:nvPr>
            <p:ph type="title"/>
          </p:nvPr>
        </p:nvSpPr>
        <p:spPr/>
        <p:txBody>
          <a:bodyPr/>
          <a:lstStyle/>
          <a:p>
            <a:r>
              <a:rPr lang="en-US" dirty="0"/>
              <a:t>Bonus: </a:t>
            </a:r>
            <a:r>
              <a:rPr lang="en-US" b="1" i="1" dirty="0"/>
              <a:t>all</a:t>
            </a:r>
            <a:r>
              <a:rPr lang="en-US" dirty="0"/>
              <a:t> </a:t>
            </a:r>
            <a:r>
              <a:rPr lang="en-US" dirty="0" err="1"/>
              <a:t>unitaries</a:t>
            </a:r>
            <a:r>
              <a:rPr lang="en-US" dirty="0"/>
              <a:t> in constant-depth</a:t>
            </a:r>
          </a:p>
        </p:txBody>
      </p:sp>
      <p:sp>
        <p:nvSpPr>
          <p:cNvPr id="10" name="Rounded Rectangle 9">
            <a:extLst>
              <a:ext uri="{FF2B5EF4-FFF2-40B4-BE49-F238E27FC236}">
                <a16:creationId xmlns:a16="http://schemas.microsoft.com/office/drawing/2014/main" id="{DBEF7979-2045-896B-CB5A-55F1B438B9B5}"/>
              </a:ext>
            </a:extLst>
          </p:cNvPr>
          <p:cNvSpPr/>
          <p:nvPr/>
        </p:nvSpPr>
        <p:spPr>
          <a:xfrm>
            <a:off x="821267" y="1599201"/>
            <a:ext cx="10972001" cy="1634329"/>
          </a:xfrm>
          <a:prstGeom prst="roundRect">
            <a:avLst/>
          </a:prstGeom>
          <a:solidFill>
            <a:schemeClr val="accent6">
              <a:lumMod val="20000"/>
              <a:lumOff val="80000"/>
              <a:alpha val="98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11" name="Content Placeholder 2">
                <a:extLst>
                  <a:ext uri="{FF2B5EF4-FFF2-40B4-BE49-F238E27FC236}">
                    <a16:creationId xmlns:a16="http://schemas.microsoft.com/office/drawing/2014/main" id="{CE2D01CC-2CC5-D7B5-F3C3-A24763FF28AD}"/>
                  </a:ext>
                </a:extLst>
              </p:cNvPr>
              <p:cNvSpPr txBox="1">
                <a:spLocks/>
              </p:cNvSpPr>
              <p:nvPr/>
            </p:nvSpPr>
            <p:spPr>
              <a:xfrm>
                <a:off x="1204697" y="1839116"/>
                <a:ext cx="10515600" cy="1187722"/>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t>Theorem</a:t>
                </a:r>
                <a:r>
                  <a:rPr lang="en-US" dirty="0"/>
                  <a:t> </a:t>
                </a:r>
                <a:r>
                  <a:rPr lang="en-US" sz="2400" dirty="0">
                    <a:solidFill>
                      <a:schemeClr val="bg1">
                        <a:lumMod val="50000"/>
                      </a:schemeClr>
                    </a:solidFill>
                  </a:rPr>
                  <a:t>(</a:t>
                </a:r>
                <a:r>
                  <a:rPr lang="en-US" sz="2400" dirty="0" err="1">
                    <a:solidFill>
                      <a:schemeClr val="bg1">
                        <a:lumMod val="50000"/>
                      </a:schemeClr>
                    </a:solidFill>
                  </a:rPr>
                  <a:t>Nehoran</a:t>
                </a:r>
                <a:r>
                  <a:rPr lang="en-US" sz="2400" dirty="0">
                    <a:solidFill>
                      <a:schemeClr val="bg1">
                        <a:lumMod val="50000"/>
                      </a:schemeClr>
                    </a:solidFill>
                  </a:rPr>
                  <a:t>, Y., forthcoming)</a:t>
                </a:r>
              </a:p>
              <a:p>
                <a:pPr marL="0" indent="0">
                  <a:buNone/>
                </a:pPr>
                <a:r>
                  <a:rPr lang="en-US" dirty="0"/>
                  <a:t>Every unitary can be (approximately) implemented in QNC</a:t>
                </a:r>
                <a:r>
                  <a:rPr lang="en-US" baseline="30000" dirty="0"/>
                  <a:t>0</a:t>
                </a:r>
                <a:r>
                  <a:rPr lang="en-US" dirty="0"/>
                  <a:t>[Fanout], with </a:t>
                </a:r>
                <a14:m>
                  <m:oMath xmlns:m="http://schemas.openxmlformats.org/officeDocument/2006/math">
                    <m:sSup>
                      <m:sSupPr>
                        <m:ctrlPr>
                          <a:rPr lang="en-US" b="0"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𝑂</m:t>
                        </m:r>
                        <m:r>
                          <a:rPr lang="en-US" b="0" i="1" smtClean="0">
                            <a:latin typeface="Cambria Math" panose="02040503050406030204" pitchFamily="18" charset="0"/>
                          </a:rPr>
                          <m:t>(</m:t>
                        </m:r>
                        <m:r>
                          <a:rPr lang="en-US" b="0" i="1" smtClean="0">
                            <a:latin typeface="Cambria Math" panose="02040503050406030204" pitchFamily="18" charset="0"/>
                          </a:rPr>
                          <m:t>𝑛</m:t>
                        </m:r>
                        <m:r>
                          <a:rPr lang="en-US" b="0" i="1" smtClean="0">
                            <a:latin typeface="Cambria Math" panose="02040503050406030204" pitchFamily="18" charset="0"/>
                          </a:rPr>
                          <m:t>)</m:t>
                        </m:r>
                      </m:sup>
                    </m:sSup>
                  </m:oMath>
                </a14:m>
                <a:r>
                  <a:rPr lang="en-US" dirty="0"/>
                  <a:t> ancillas.</a:t>
                </a:r>
              </a:p>
            </p:txBody>
          </p:sp>
        </mc:Choice>
        <mc:Fallback>
          <p:sp>
            <p:nvSpPr>
              <p:cNvPr id="11" name="Content Placeholder 2">
                <a:extLst>
                  <a:ext uri="{FF2B5EF4-FFF2-40B4-BE49-F238E27FC236}">
                    <a16:creationId xmlns:a16="http://schemas.microsoft.com/office/drawing/2014/main" id="{CE2D01CC-2CC5-D7B5-F3C3-A24763FF28AD}"/>
                  </a:ext>
                </a:extLst>
              </p:cNvPr>
              <p:cNvSpPr txBox="1">
                <a:spLocks noRot="1" noChangeAspect="1" noMove="1" noResize="1" noEditPoints="1" noAdjustHandles="1" noChangeArrowheads="1" noChangeShapeType="1" noTextEdit="1"/>
              </p:cNvSpPr>
              <p:nvPr/>
            </p:nvSpPr>
            <p:spPr>
              <a:xfrm>
                <a:off x="1204697" y="1839116"/>
                <a:ext cx="10515600" cy="1187722"/>
              </a:xfrm>
              <a:prstGeom prst="rect">
                <a:avLst/>
              </a:prstGeom>
              <a:blipFill>
                <a:blip r:embed="rId2"/>
                <a:stretch>
                  <a:fillRect l="-1086" t="-9474" b="-12632"/>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Content Placeholder 2">
                <a:extLst>
                  <a:ext uri="{FF2B5EF4-FFF2-40B4-BE49-F238E27FC236}">
                    <a16:creationId xmlns:a16="http://schemas.microsoft.com/office/drawing/2014/main" id="{D3B00A5B-121F-3247-D29E-6DB3C5F291F6}"/>
                  </a:ext>
                </a:extLst>
              </p:cNvPr>
              <p:cNvSpPr>
                <a:spLocks noGrp="1"/>
              </p:cNvSpPr>
              <p:nvPr>
                <p:ph idx="1"/>
              </p:nvPr>
            </p:nvSpPr>
            <p:spPr>
              <a:xfrm>
                <a:off x="838200" y="3478699"/>
                <a:ext cx="10515600" cy="3859559"/>
              </a:xfrm>
            </p:spPr>
            <p:txBody>
              <a:bodyPr>
                <a:normAutofit/>
              </a:bodyPr>
              <a:lstStyle/>
              <a:p>
                <a:r>
                  <a:rPr lang="en-US" sz="2600" dirty="0"/>
                  <a:t>All </a:t>
                </a:r>
                <a:r>
                  <a:rPr lang="en-US" sz="2600" dirty="0" err="1"/>
                  <a:t>unitaries</a:t>
                </a:r>
                <a:r>
                  <a:rPr lang="en-US" sz="2600" dirty="0"/>
                  <a:t> can be parallelized to constant-depth with Fanout, which is analogous to how all classical Boolean functions can be parallelized to constant-depth circuits.</a:t>
                </a:r>
              </a:p>
              <a:p>
                <a:endParaRPr lang="en-US" sz="2600" dirty="0"/>
              </a:p>
              <a:p>
                <a14:m>
                  <m:oMath xmlns:m="http://schemas.openxmlformats.org/officeDocument/2006/math">
                    <m:r>
                      <a:rPr lang="en-US" sz="2400" b="0" i="1" smtClean="0">
                        <a:latin typeface="Cambria Math" panose="02040503050406030204" pitchFamily="18" charset="0"/>
                      </a:rPr>
                      <m:t>𝑝𝑜𝑙𝑦</m:t>
                    </m:r>
                    <m:r>
                      <a:rPr lang="en-US" sz="2400" b="0" i="1" smtClean="0">
                        <a:latin typeface="Cambria Math" panose="02040503050406030204" pitchFamily="18" charset="0"/>
                      </a:rPr>
                      <m:t>(</m:t>
                    </m:r>
                    <m:r>
                      <a:rPr lang="en-US" sz="2400" b="0" i="1" smtClean="0">
                        <a:latin typeface="Cambria Math" panose="02040503050406030204" pitchFamily="18" charset="0"/>
                      </a:rPr>
                      <m:t>𝑛</m:t>
                    </m:r>
                    <m:r>
                      <a:rPr lang="en-US" sz="2400" b="0" i="1" smtClean="0">
                        <a:latin typeface="Cambria Math" panose="02040503050406030204" pitchFamily="18" charset="0"/>
                      </a:rPr>
                      <m:t>)</m:t>
                    </m:r>
                  </m:oMath>
                </a14:m>
                <a:r>
                  <a:rPr lang="en-US" sz="2600" dirty="0"/>
                  <a:t> depth circuits with only 1- and 2- qubit gates.</a:t>
                </a:r>
              </a:p>
              <a:p>
                <a:endParaRPr lang="en-US" sz="2600" dirty="0"/>
              </a:p>
              <a:p>
                <a:r>
                  <a:rPr lang="en-US" sz="2600" dirty="0"/>
                  <a:t>Surprising; how to reconcile with No Fast Forwarding of Hamiltonians?</a:t>
                </a:r>
              </a:p>
              <a:p>
                <a:pPr marL="0" indent="0" algn="ctr">
                  <a:buNone/>
                </a:pPr>
                <a:r>
                  <a:rPr lang="en-US" sz="2600" dirty="0"/>
                  <a:t> </a:t>
                </a:r>
              </a:p>
              <a:p>
                <a:endParaRPr lang="en-US" sz="2600" dirty="0"/>
              </a:p>
            </p:txBody>
          </p:sp>
        </mc:Choice>
        <mc:Fallback>
          <p:sp>
            <p:nvSpPr>
              <p:cNvPr id="12" name="Content Placeholder 2">
                <a:extLst>
                  <a:ext uri="{FF2B5EF4-FFF2-40B4-BE49-F238E27FC236}">
                    <a16:creationId xmlns:a16="http://schemas.microsoft.com/office/drawing/2014/main" id="{D3B00A5B-121F-3247-D29E-6DB3C5F291F6}"/>
                  </a:ext>
                </a:extLst>
              </p:cNvPr>
              <p:cNvSpPr>
                <a:spLocks noGrp="1" noRot="1" noChangeAspect="1" noMove="1" noResize="1" noEditPoints="1" noAdjustHandles="1" noChangeArrowheads="1" noChangeShapeType="1" noTextEdit="1"/>
              </p:cNvSpPr>
              <p:nvPr>
                <p:ph idx="1"/>
              </p:nvPr>
            </p:nvSpPr>
            <p:spPr>
              <a:xfrm>
                <a:off x="838200" y="3478699"/>
                <a:ext cx="10515600" cy="3859559"/>
              </a:xfrm>
              <a:blipFill>
                <a:blip r:embed="rId3"/>
                <a:stretch>
                  <a:fillRect l="-965" t="-2632"/>
                </a:stretch>
              </a:blipFill>
            </p:spPr>
            <p:txBody>
              <a:bodyPr/>
              <a:lstStyle/>
              <a:p>
                <a:r>
                  <a:rPr lang="en-US">
                    <a:noFill/>
                  </a:rPr>
                  <a:t> </a:t>
                </a:r>
              </a:p>
            </p:txBody>
          </p:sp>
        </mc:Fallback>
      </mc:AlternateContent>
    </p:spTree>
    <p:extLst>
      <p:ext uri="{BB962C8B-B14F-4D97-AF65-F5344CB8AC3E}">
        <p14:creationId xmlns:p14="http://schemas.microsoft.com/office/powerpoint/2010/main" val="14103247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578B4-601E-B743-FBA1-532D341DDFF7}"/>
              </a:ext>
            </a:extLst>
          </p:cNvPr>
          <p:cNvSpPr>
            <a:spLocks noGrp="1"/>
          </p:cNvSpPr>
          <p:nvPr>
            <p:ph type="title"/>
          </p:nvPr>
        </p:nvSpPr>
        <p:spPr/>
        <p:txBody>
          <a:bodyPr/>
          <a:lstStyle/>
          <a:p>
            <a:r>
              <a:rPr lang="en-US" dirty="0"/>
              <a:t>Anyon models in QNC</a:t>
            </a:r>
            <a:r>
              <a:rPr lang="en-US" baseline="30000" dirty="0"/>
              <a:t>0</a:t>
            </a:r>
            <a:r>
              <a:rPr lang="en-US" dirty="0"/>
              <a:t>[Fanout]</a:t>
            </a:r>
            <a:r>
              <a:rPr lang="en-US" baseline="30000" dirty="0"/>
              <a:t> </a:t>
            </a:r>
            <a:endParaRPr lang="en-US" dirty="0"/>
          </a:p>
        </p:txBody>
      </p:sp>
      <p:sp>
        <p:nvSpPr>
          <p:cNvPr id="3" name="Content Placeholder 2">
            <a:extLst>
              <a:ext uri="{FF2B5EF4-FFF2-40B4-BE49-F238E27FC236}">
                <a16:creationId xmlns:a16="http://schemas.microsoft.com/office/drawing/2014/main" id="{743DD95A-F654-BF92-589C-CE9BF3E97382}"/>
              </a:ext>
            </a:extLst>
          </p:cNvPr>
          <p:cNvSpPr>
            <a:spLocks noGrp="1"/>
          </p:cNvSpPr>
          <p:nvPr>
            <p:ph idx="1"/>
          </p:nvPr>
        </p:nvSpPr>
        <p:spPr>
          <a:xfrm>
            <a:off x="838200" y="1825625"/>
            <a:ext cx="10515600" cy="4667250"/>
          </a:xfrm>
        </p:spPr>
        <p:txBody>
          <a:bodyPr>
            <a:normAutofit/>
          </a:bodyPr>
          <a:lstStyle/>
          <a:p>
            <a:r>
              <a:rPr lang="en-US" sz="2600" dirty="0"/>
              <a:t>Basis for topological quantum computing: highly entangled states with emergent “particles” (called </a:t>
            </a:r>
            <a:r>
              <a:rPr lang="en-US" sz="2600" dirty="0" err="1"/>
              <a:t>anyons</a:t>
            </a:r>
            <a:r>
              <a:rPr lang="en-US" sz="2600" dirty="0"/>
              <a:t>) that can be braided together to implement quantum gates. </a:t>
            </a:r>
          </a:p>
          <a:p>
            <a:r>
              <a:rPr lang="en-US" sz="2600" dirty="0" err="1"/>
              <a:t>Kitaev’s</a:t>
            </a:r>
            <a:r>
              <a:rPr lang="en-US" sz="2600" dirty="0"/>
              <a:t> quantum double: a recipe for </a:t>
            </a:r>
            <a:r>
              <a:rPr lang="en-US" sz="2600" dirty="0" err="1"/>
              <a:t>anyon</a:t>
            </a:r>
            <a:r>
              <a:rPr lang="en-US" sz="2600" dirty="0"/>
              <a:t> models with braiding action determined by a finite group G.</a:t>
            </a:r>
          </a:p>
        </p:txBody>
      </p:sp>
      <p:grpSp>
        <p:nvGrpSpPr>
          <p:cNvPr id="5" name="Lattice">
            <a:extLst>
              <a:ext uri="{FF2B5EF4-FFF2-40B4-BE49-F238E27FC236}">
                <a16:creationId xmlns:a16="http://schemas.microsoft.com/office/drawing/2014/main" id="{21B44036-0491-0E9F-EF96-EB1AA9C02E63}"/>
              </a:ext>
            </a:extLst>
          </p:cNvPr>
          <p:cNvGrpSpPr/>
          <p:nvPr/>
        </p:nvGrpSpPr>
        <p:grpSpPr>
          <a:xfrm>
            <a:off x="313530" y="4091397"/>
            <a:ext cx="2425487" cy="1873085"/>
            <a:chOff x="1314450" y="2152650"/>
            <a:chExt cx="3638550" cy="2809875"/>
          </a:xfrm>
        </p:grpSpPr>
        <p:sp>
          <p:nvSpPr>
            <p:cNvPr id="6" name="Lattice::rect-3">
              <a:extLst>
                <a:ext uri="{FF2B5EF4-FFF2-40B4-BE49-F238E27FC236}">
                  <a16:creationId xmlns:a16="http://schemas.microsoft.com/office/drawing/2014/main" id="{A6D57CD4-D151-B6C9-446A-FD1D8489E169}"/>
                </a:ext>
              </a:extLst>
            </p:cNvPr>
            <p:cNvSpPr>
              <a:spLocks/>
            </p:cNvSpPr>
            <p:nvPr/>
          </p:nvSpPr>
          <p:spPr>
            <a:xfrm>
              <a:off x="2524125" y="2609850"/>
              <a:ext cx="1162050" cy="981075"/>
            </a:xfrm>
            <a:prstGeom prst="rect">
              <a:avLst/>
            </a:prstGeom>
            <a:solidFill>
              <a:srgbClr val="F1EAF6"/>
            </a:solidFill>
            <a:ln w="0">
              <a:noFill/>
            </a:ln>
          </p:spPr>
          <p:txBody>
            <a:bodyPr/>
            <a:lstStyle/>
            <a:p>
              <a:endParaRPr lang="en-US"/>
            </a:p>
          </p:txBody>
        </p:sp>
        <p:sp>
          <p:nvSpPr>
            <p:cNvPr id="7" name="Lattice::line-4">
              <a:extLst>
                <a:ext uri="{FF2B5EF4-FFF2-40B4-BE49-F238E27FC236}">
                  <a16:creationId xmlns:a16="http://schemas.microsoft.com/office/drawing/2014/main" id="{5FE81630-D933-5CF6-8940-325006F81BE4}"/>
                </a:ext>
              </a:extLst>
            </p:cNvPr>
            <p:cNvSpPr>
              <a:spLocks/>
            </p:cNvSpPr>
            <p:nvPr/>
          </p:nvSpPr>
          <p:spPr>
            <a:xfrm>
              <a:off x="1362075" y="2609850"/>
              <a:ext cx="1162050" cy="0"/>
            </a:xfrm>
            <a:prstGeom prst="line">
              <a:avLst/>
            </a:prstGeom>
            <a:noFill/>
            <a:ln w="17145">
              <a:solidFill>
                <a:srgbClr val="A9AFB8"/>
              </a:solidFill>
            </a:ln>
          </p:spPr>
          <p:txBody>
            <a:bodyPr/>
            <a:lstStyle/>
            <a:p>
              <a:endParaRPr lang="en-US"/>
            </a:p>
          </p:txBody>
        </p:sp>
        <p:sp>
          <p:nvSpPr>
            <p:cNvPr id="8" name="Lattice::line-5">
              <a:extLst>
                <a:ext uri="{FF2B5EF4-FFF2-40B4-BE49-F238E27FC236}">
                  <a16:creationId xmlns:a16="http://schemas.microsoft.com/office/drawing/2014/main" id="{06F98EDF-00FE-F0CB-7D08-48AFC21D280A}"/>
                </a:ext>
              </a:extLst>
            </p:cNvPr>
            <p:cNvSpPr>
              <a:spLocks/>
            </p:cNvSpPr>
            <p:nvPr/>
          </p:nvSpPr>
          <p:spPr>
            <a:xfrm>
              <a:off x="1983105" y="2562225"/>
              <a:ext cx="76200" cy="47625"/>
            </a:xfrm>
            <a:prstGeom prst="line">
              <a:avLst/>
            </a:prstGeom>
            <a:noFill/>
            <a:ln w="17145">
              <a:solidFill>
                <a:srgbClr val="A9AFB8"/>
              </a:solidFill>
            </a:ln>
          </p:spPr>
          <p:txBody>
            <a:bodyPr/>
            <a:lstStyle/>
            <a:p>
              <a:endParaRPr lang="en-US"/>
            </a:p>
          </p:txBody>
        </p:sp>
        <p:sp>
          <p:nvSpPr>
            <p:cNvPr id="9" name="Lattice::line-6">
              <a:extLst>
                <a:ext uri="{FF2B5EF4-FFF2-40B4-BE49-F238E27FC236}">
                  <a16:creationId xmlns:a16="http://schemas.microsoft.com/office/drawing/2014/main" id="{85B4891C-8F29-6C15-2A9A-2DF8DA37280B}"/>
                </a:ext>
              </a:extLst>
            </p:cNvPr>
            <p:cNvSpPr>
              <a:spLocks/>
            </p:cNvSpPr>
            <p:nvPr/>
          </p:nvSpPr>
          <p:spPr>
            <a:xfrm flipV="1">
              <a:off x="1983105" y="2609850"/>
              <a:ext cx="76200" cy="47625"/>
            </a:xfrm>
            <a:prstGeom prst="line">
              <a:avLst/>
            </a:prstGeom>
            <a:noFill/>
            <a:ln w="17145">
              <a:solidFill>
                <a:srgbClr val="A9AFB8"/>
              </a:solidFill>
            </a:ln>
          </p:spPr>
          <p:txBody>
            <a:bodyPr/>
            <a:lstStyle/>
            <a:p>
              <a:endParaRPr lang="en-US"/>
            </a:p>
          </p:txBody>
        </p:sp>
        <p:sp>
          <p:nvSpPr>
            <p:cNvPr id="10" name="Lattice::line-7">
              <a:extLst>
                <a:ext uri="{FF2B5EF4-FFF2-40B4-BE49-F238E27FC236}">
                  <a16:creationId xmlns:a16="http://schemas.microsoft.com/office/drawing/2014/main" id="{5590B4E0-2713-1352-0504-6BED9366F0C7}"/>
                </a:ext>
              </a:extLst>
            </p:cNvPr>
            <p:cNvSpPr>
              <a:spLocks/>
            </p:cNvSpPr>
            <p:nvPr/>
          </p:nvSpPr>
          <p:spPr>
            <a:xfrm>
              <a:off x="2524125" y="2609850"/>
              <a:ext cx="1162050" cy="0"/>
            </a:xfrm>
            <a:prstGeom prst="line">
              <a:avLst/>
            </a:prstGeom>
            <a:noFill/>
            <a:ln w="25718">
              <a:solidFill>
                <a:srgbClr val="7030A0"/>
              </a:solidFill>
            </a:ln>
          </p:spPr>
          <p:txBody>
            <a:bodyPr/>
            <a:lstStyle/>
            <a:p>
              <a:endParaRPr lang="en-US"/>
            </a:p>
          </p:txBody>
        </p:sp>
        <p:sp>
          <p:nvSpPr>
            <p:cNvPr id="11" name="Lattice::line-8">
              <a:extLst>
                <a:ext uri="{FF2B5EF4-FFF2-40B4-BE49-F238E27FC236}">
                  <a16:creationId xmlns:a16="http://schemas.microsoft.com/office/drawing/2014/main" id="{D4158F07-0522-D6A9-98FB-FB8A9F3FA56A}"/>
                </a:ext>
              </a:extLst>
            </p:cNvPr>
            <p:cNvSpPr>
              <a:spLocks/>
            </p:cNvSpPr>
            <p:nvPr/>
          </p:nvSpPr>
          <p:spPr>
            <a:xfrm>
              <a:off x="3145155" y="2562225"/>
              <a:ext cx="76200" cy="47625"/>
            </a:xfrm>
            <a:prstGeom prst="line">
              <a:avLst/>
            </a:prstGeom>
            <a:noFill/>
            <a:ln w="25718">
              <a:solidFill>
                <a:srgbClr val="7030A0"/>
              </a:solidFill>
            </a:ln>
          </p:spPr>
          <p:txBody>
            <a:bodyPr/>
            <a:lstStyle/>
            <a:p>
              <a:endParaRPr lang="en-US"/>
            </a:p>
          </p:txBody>
        </p:sp>
        <p:sp>
          <p:nvSpPr>
            <p:cNvPr id="12" name="Lattice::line-9">
              <a:extLst>
                <a:ext uri="{FF2B5EF4-FFF2-40B4-BE49-F238E27FC236}">
                  <a16:creationId xmlns:a16="http://schemas.microsoft.com/office/drawing/2014/main" id="{B9C769D0-F51E-04D5-C7B5-A18E7C411352}"/>
                </a:ext>
              </a:extLst>
            </p:cNvPr>
            <p:cNvSpPr>
              <a:spLocks/>
            </p:cNvSpPr>
            <p:nvPr/>
          </p:nvSpPr>
          <p:spPr>
            <a:xfrm flipV="1">
              <a:off x="3145155" y="2609850"/>
              <a:ext cx="76200" cy="47625"/>
            </a:xfrm>
            <a:prstGeom prst="line">
              <a:avLst/>
            </a:prstGeom>
            <a:noFill/>
            <a:ln w="25718">
              <a:solidFill>
                <a:srgbClr val="7030A0"/>
              </a:solidFill>
            </a:ln>
          </p:spPr>
          <p:txBody>
            <a:bodyPr/>
            <a:lstStyle/>
            <a:p>
              <a:endParaRPr lang="en-US"/>
            </a:p>
          </p:txBody>
        </p:sp>
        <p:sp>
          <p:nvSpPr>
            <p:cNvPr id="13" name="Lattice::line-10">
              <a:extLst>
                <a:ext uri="{FF2B5EF4-FFF2-40B4-BE49-F238E27FC236}">
                  <a16:creationId xmlns:a16="http://schemas.microsoft.com/office/drawing/2014/main" id="{A3DA195C-1F28-97BB-EEB0-9B39F9DCB80C}"/>
                </a:ext>
              </a:extLst>
            </p:cNvPr>
            <p:cNvSpPr>
              <a:spLocks/>
            </p:cNvSpPr>
            <p:nvPr/>
          </p:nvSpPr>
          <p:spPr>
            <a:xfrm>
              <a:off x="3686175" y="2609850"/>
              <a:ext cx="1162050" cy="0"/>
            </a:xfrm>
            <a:prstGeom prst="line">
              <a:avLst/>
            </a:prstGeom>
            <a:noFill/>
            <a:ln w="17145">
              <a:solidFill>
                <a:srgbClr val="A9AFB8"/>
              </a:solidFill>
            </a:ln>
          </p:spPr>
          <p:txBody>
            <a:bodyPr/>
            <a:lstStyle/>
            <a:p>
              <a:endParaRPr lang="en-US"/>
            </a:p>
          </p:txBody>
        </p:sp>
        <p:sp>
          <p:nvSpPr>
            <p:cNvPr id="14" name="Lattice::line-11">
              <a:extLst>
                <a:ext uri="{FF2B5EF4-FFF2-40B4-BE49-F238E27FC236}">
                  <a16:creationId xmlns:a16="http://schemas.microsoft.com/office/drawing/2014/main" id="{DFC869D6-EB4F-D6F7-B53D-B61BECC5277B}"/>
                </a:ext>
              </a:extLst>
            </p:cNvPr>
            <p:cNvSpPr>
              <a:spLocks/>
            </p:cNvSpPr>
            <p:nvPr/>
          </p:nvSpPr>
          <p:spPr>
            <a:xfrm>
              <a:off x="4307205" y="2562225"/>
              <a:ext cx="76200" cy="47625"/>
            </a:xfrm>
            <a:prstGeom prst="line">
              <a:avLst/>
            </a:prstGeom>
            <a:noFill/>
            <a:ln w="17145">
              <a:solidFill>
                <a:srgbClr val="A9AFB8"/>
              </a:solidFill>
            </a:ln>
          </p:spPr>
          <p:txBody>
            <a:bodyPr/>
            <a:lstStyle/>
            <a:p>
              <a:endParaRPr lang="en-US"/>
            </a:p>
          </p:txBody>
        </p:sp>
        <p:sp>
          <p:nvSpPr>
            <p:cNvPr id="15" name="Lattice::line-12">
              <a:extLst>
                <a:ext uri="{FF2B5EF4-FFF2-40B4-BE49-F238E27FC236}">
                  <a16:creationId xmlns:a16="http://schemas.microsoft.com/office/drawing/2014/main" id="{9BE24DE8-CF43-00A6-2694-04B07F7338C3}"/>
                </a:ext>
              </a:extLst>
            </p:cNvPr>
            <p:cNvSpPr>
              <a:spLocks/>
            </p:cNvSpPr>
            <p:nvPr/>
          </p:nvSpPr>
          <p:spPr>
            <a:xfrm flipV="1">
              <a:off x="4307205" y="2609850"/>
              <a:ext cx="76200" cy="47625"/>
            </a:xfrm>
            <a:prstGeom prst="line">
              <a:avLst/>
            </a:prstGeom>
            <a:noFill/>
            <a:ln w="17145">
              <a:solidFill>
                <a:srgbClr val="A9AFB8"/>
              </a:solidFill>
            </a:ln>
          </p:spPr>
          <p:txBody>
            <a:bodyPr/>
            <a:lstStyle/>
            <a:p>
              <a:endParaRPr lang="en-US"/>
            </a:p>
          </p:txBody>
        </p:sp>
        <p:sp>
          <p:nvSpPr>
            <p:cNvPr id="16" name="Lattice::line-13">
              <a:extLst>
                <a:ext uri="{FF2B5EF4-FFF2-40B4-BE49-F238E27FC236}">
                  <a16:creationId xmlns:a16="http://schemas.microsoft.com/office/drawing/2014/main" id="{C98397A4-2FDE-FF04-98AD-ACA64FAA4DDE}"/>
                </a:ext>
              </a:extLst>
            </p:cNvPr>
            <p:cNvSpPr>
              <a:spLocks/>
            </p:cNvSpPr>
            <p:nvPr/>
          </p:nvSpPr>
          <p:spPr>
            <a:xfrm>
              <a:off x="1362075" y="3590925"/>
              <a:ext cx="1162050" cy="0"/>
            </a:xfrm>
            <a:prstGeom prst="line">
              <a:avLst/>
            </a:prstGeom>
            <a:noFill/>
            <a:ln w="17145">
              <a:solidFill>
                <a:srgbClr val="A9AFB8"/>
              </a:solidFill>
            </a:ln>
          </p:spPr>
          <p:txBody>
            <a:bodyPr/>
            <a:lstStyle/>
            <a:p>
              <a:endParaRPr lang="en-US"/>
            </a:p>
          </p:txBody>
        </p:sp>
        <p:sp>
          <p:nvSpPr>
            <p:cNvPr id="17" name="Lattice::line-14">
              <a:extLst>
                <a:ext uri="{FF2B5EF4-FFF2-40B4-BE49-F238E27FC236}">
                  <a16:creationId xmlns:a16="http://schemas.microsoft.com/office/drawing/2014/main" id="{F18D603D-0370-6E5E-CB1A-B654228070CC}"/>
                </a:ext>
              </a:extLst>
            </p:cNvPr>
            <p:cNvSpPr>
              <a:spLocks/>
            </p:cNvSpPr>
            <p:nvPr/>
          </p:nvSpPr>
          <p:spPr>
            <a:xfrm>
              <a:off x="1983105" y="3543300"/>
              <a:ext cx="76200" cy="47625"/>
            </a:xfrm>
            <a:prstGeom prst="line">
              <a:avLst/>
            </a:prstGeom>
            <a:noFill/>
            <a:ln w="17145">
              <a:solidFill>
                <a:srgbClr val="A9AFB8"/>
              </a:solidFill>
            </a:ln>
          </p:spPr>
          <p:txBody>
            <a:bodyPr/>
            <a:lstStyle/>
            <a:p>
              <a:endParaRPr lang="en-US"/>
            </a:p>
          </p:txBody>
        </p:sp>
        <p:sp>
          <p:nvSpPr>
            <p:cNvPr id="18" name="Lattice::line-15">
              <a:extLst>
                <a:ext uri="{FF2B5EF4-FFF2-40B4-BE49-F238E27FC236}">
                  <a16:creationId xmlns:a16="http://schemas.microsoft.com/office/drawing/2014/main" id="{87A99457-694E-C6B5-F93B-3FAEFA9A9D61}"/>
                </a:ext>
              </a:extLst>
            </p:cNvPr>
            <p:cNvSpPr>
              <a:spLocks/>
            </p:cNvSpPr>
            <p:nvPr/>
          </p:nvSpPr>
          <p:spPr>
            <a:xfrm flipV="1">
              <a:off x="1983105" y="3590925"/>
              <a:ext cx="76200" cy="47625"/>
            </a:xfrm>
            <a:prstGeom prst="line">
              <a:avLst/>
            </a:prstGeom>
            <a:noFill/>
            <a:ln w="17145">
              <a:solidFill>
                <a:srgbClr val="A9AFB8"/>
              </a:solidFill>
            </a:ln>
          </p:spPr>
          <p:txBody>
            <a:bodyPr/>
            <a:lstStyle/>
            <a:p>
              <a:endParaRPr lang="en-US"/>
            </a:p>
          </p:txBody>
        </p:sp>
        <p:sp>
          <p:nvSpPr>
            <p:cNvPr id="19" name="Lattice::line-16">
              <a:extLst>
                <a:ext uri="{FF2B5EF4-FFF2-40B4-BE49-F238E27FC236}">
                  <a16:creationId xmlns:a16="http://schemas.microsoft.com/office/drawing/2014/main" id="{0696EE9E-4C05-79E7-88FD-1EEADA64F1DB}"/>
                </a:ext>
              </a:extLst>
            </p:cNvPr>
            <p:cNvSpPr>
              <a:spLocks/>
            </p:cNvSpPr>
            <p:nvPr/>
          </p:nvSpPr>
          <p:spPr>
            <a:xfrm>
              <a:off x="2524125" y="3590925"/>
              <a:ext cx="1162050" cy="0"/>
            </a:xfrm>
            <a:prstGeom prst="line">
              <a:avLst/>
            </a:prstGeom>
            <a:noFill/>
            <a:ln w="25718">
              <a:solidFill>
                <a:srgbClr val="7030A0"/>
              </a:solidFill>
            </a:ln>
          </p:spPr>
          <p:txBody>
            <a:bodyPr/>
            <a:lstStyle/>
            <a:p>
              <a:endParaRPr lang="en-US"/>
            </a:p>
          </p:txBody>
        </p:sp>
        <p:sp>
          <p:nvSpPr>
            <p:cNvPr id="20" name="Lattice::line-17">
              <a:extLst>
                <a:ext uri="{FF2B5EF4-FFF2-40B4-BE49-F238E27FC236}">
                  <a16:creationId xmlns:a16="http://schemas.microsoft.com/office/drawing/2014/main" id="{039C37AE-CBD3-96DA-E826-EA65E3ED44BC}"/>
                </a:ext>
              </a:extLst>
            </p:cNvPr>
            <p:cNvSpPr>
              <a:spLocks/>
            </p:cNvSpPr>
            <p:nvPr/>
          </p:nvSpPr>
          <p:spPr>
            <a:xfrm>
              <a:off x="3145155" y="3543300"/>
              <a:ext cx="76200" cy="47625"/>
            </a:xfrm>
            <a:prstGeom prst="line">
              <a:avLst/>
            </a:prstGeom>
            <a:noFill/>
            <a:ln w="25718">
              <a:solidFill>
                <a:srgbClr val="7030A0"/>
              </a:solidFill>
            </a:ln>
          </p:spPr>
          <p:txBody>
            <a:bodyPr/>
            <a:lstStyle/>
            <a:p>
              <a:endParaRPr lang="en-US"/>
            </a:p>
          </p:txBody>
        </p:sp>
        <p:sp>
          <p:nvSpPr>
            <p:cNvPr id="21" name="Lattice::line-18">
              <a:extLst>
                <a:ext uri="{FF2B5EF4-FFF2-40B4-BE49-F238E27FC236}">
                  <a16:creationId xmlns:a16="http://schemas.microsoft.com/office/drawing/2014/main" id="{854E4F28-FACD-6096-BCFD-2F676251CB80}"/>
                </a:ext>
              </a:extLst>
            </p:cNvPr>
            <p:cNvSpPr>
              <a:spLocks/>
            </p:cNvSpPr>
            <p:nvPr/>
          </p:nvSpPr>
          <p:spPr>
            <a:xfrm flipV="1">
              <a:off x="3145155" y="3590925"/>
              <a:ext cx="76200" cy="47625"/>
            </a:xfrm>
            <a:prstGeom prst="line">
              <a:avLst/>
            </a:prstGeom>
            <a:noFill/>
            <a:ln w="25718">
              <a:solidFill>
                <a:srgbClr val="7030A0"/>
              </a:solidFill>
            </a:ln>
          </p:spPr>
          <p:txBody>
            <a:bodyPr/>
            <a:lstStyle/>
            <a:p>
              <a:endParaRPr lang="en-US"/>
            </a:p>
          </p:txBody>
        </p:sp>
        <p:sp>
          <p:nvSpPr>
            <p:cNvPr id="22" name="Lattice::line-19">
              <a:extLst>
                <a:ext uri="{FF2B5EF4-FFF2-40B4-BE49-F238E27FC236}">
                  <a16:creationId xmlns:a16="http://schemas.microsoft.com/office/drawing/2014/main" id="{090D2D82-10B1-100D-FCBF-E4BC9E1AADAC}"/>
                </a:ext>
              </a:extLst>
            </p:cNvPr>
            <p:cNvSpPr>
              <a:spLocks/>
            </p:cNvSpPr>
            <p:nvPr/>
          </p:nvSpPr>
          <p:spPr>
            <a:xfrm>
              <a:off x="3686175" y="3590925"/>
              <a:ext cx="1162050" cy="0"/>
            </a:xfrm>
            <a:prstGeom prst="line">
              <a:avLst/>
            </a:prstGeom>
            <a:noFill/>
            <a:ln w="17145">
              <a:solidFill>
                <a:srgbClr val="A9AFB8"/>
              </a:solidFill>
            </a:ln>
          </p:spPr>
          <p:txBody>
            <a:bodyPr/>
            <a:lstStyle/>
            <a:p>
              <a:endParaRPr lang="en-US"/>
            </a:p>
          </p:txBody>
        </p:sp>
        <p:sp>
          <p:nvSpPr>
            <p:cNvPr id="23" name="Lattice::line-20">
              <a:extLst>
                <a:ext uri="{FF2B5EF4-FFF2-40B4-BE49-F238E27FC236}">
                  <a16:creationId xmlns:a16="http://schemas.microsoft.com/office/drawing/2014/main" id="{ECF0F5EC-C7F8-8DD3-B73D-536C0DB8CC2D}"/>
                </a:ext>
              </a:extLst>
            </p:cNvPr>
            <p:cNvSpPr>
              <a:spLocks/>
            </p:cNvSpPr>
            <p:nvPr/>
          </p:nvSpPr>
          <p:spPr>
            <a:xfrm>
              <a:off x="4307205" y="3543300"/>
              <a:ext cx="76200" cy="47625"/>
            </a:xfrm>
            <a:prstGeom prst="line">
              <a:avLst/>
            </a:prstGeom>
            <a:noFill/>
            <a:ln w="17145">
              <a:solidFill>
                <a:srgbClr val="A9AFB8"/>
              </a:solidFill>
            </a:ln>
          </p:spPr>
          <p:txBody>
            <a:bodyPr/>
            <a:lstStyle/>
            <a:p>
              <a:endParaRPr lang="en-US"/>
            </a:p>
          </p:txBody>
        </p:sp>
        <p:sp>
          <p:nvSpPr>
            <p:cNvPr id="24" name="Lattice::line-21">
              <a:extLst>
                <a:ext uri="{FF2B5EF4-FFF2-40B4-BE49-F238E27FC236}">
                  <a16:creationId xmlns:a16="http://schemas.microsoft.com/office/drawing/2014/main" id="{2002EE2F-3959-14D1-90A8-65E100F177EE}"/>
                </a:ext>
              </a:extLst>
            </p:cNvPr>
            <p:cNvSpPr>
              <a:spLocks/>
            </p:cNvSpPr>
            <p:nvPr/>
          </p:nvSpPr>
          <p:spPr>
            <a:xfrm flipV="1">
              <a:off x="4307205" y="3590925"/>
              <a:ext cx="76200" cy="47625"/>
            </a:xfrm>
            <a:prstGeom prst="line">
              <a:avLst/>
            </a:prstGeom>
            <a:noFill/>
            <a:ln w="17145">
              <a:solidFill>
                <a:srgbClr val="A9AFB8"/>
              </a:solidFill>
            </a:ln>
          </p:spPr>
          <p:txBody>
            <a:bodyPr/>
            <a:lstStyle/>
            <a:p>
              <a:endParaRPr lang="en-US"/>
            </a:p>
          </p:txBody>
        </p:sp>
        <p:sp>
          <p:nvSpPr>
            <p:cNvPr id="25" name="Lattice::line-22">
              <a:extLst>
                <a:ext uri="{FF2B5EF4-FFF2-40B4-BE49-F238E27FC236}">
                  <a16:creationId xmlns:a16="http://schemas.microsoft.com/office/drawing/2014/main" id="{1720DFAC-8DA3-9D1B-038B-BC0E10A6618B}"/>
                </a:ext>
              </a:extLst>
            </p:cNvPr>
            <p:cNvSpPr>
              <a:spLocks/>
            </p:cNvSpPr>
            <p:nvPr/>
          </p:nvSpPr>
          <p:spPr>
            <a:xfrm>
              <a:off x="1362075" y="4572000"/>
              <a:ext cx="1162050" cy="0"/>
            </a:xfrm>
            <a:prstGeom prst="line">
              <a:avLst/>
            </a:prstGeom>
            <a:noFill/>
            <a:ln w="17145">
              <a:solidFill>
                <a:srgbClr val="A9AFB8"/>
              </a:solidFill>
            </a:ln>
          </p:spPr>
          <p:txBody>
            <a:bodyPr/>
            <a:lstStyle/>
            <a:p>
              <a:endParaRPr lang="en-US"/>
            </a:p>
          </p:txBody>
        </p:sp>
        <p:sp>
          <p:nvSpPr>
            <p:cNvPr id="26" name="Lattice::line-23">
              <a:extLst>
                <a:ext uri="{FF2B5EF4-FFF2-40B4-BE49-F238E27FC236}">
                  <a16:creationId xmlns:a16="http://schemas.microsoft.com/office/drawing/2014/main" id="{B8AD9F93-D140-B641-8E7D-8B39184E4286}"/>
                </a:ext>
              </a:extLst>
            </p:cNvPr>
            <p:cNvSpPr>
              <a:spLocks/>
            </p:cNvSpPr>
            <p:nvPr/>
          </p:nvSpPr>
          <p:spPr>
            <a:xfrm>
              <a:off x="1983105" y="4524375"/>
              <a:ext cx="76200" cy="47625"/>
            </a:xfrm>
            <a:prstGeom prst="line">
              <a:avLst/>
            </a:prstGeom>
            <a:noFill/>
            <a:ln w="17145">
              <a:solidFill>
                <a:srgbClr val="A9AFB8"/>
              </a:solidFill>
            </a:ln>
          </p:spPr>
          <p:txBody>
            <a:bodyPr/>
            <a:lstStyle/>
            <a:p>
              <a:endParaRPr lang="en-US"/>
            </a:p>
          </p:txBody>
        </p:sp>
        <p:sp>
          <p:nvSpPr>
            <p:cNvPr id="27" name="Lattice::line-24">
              <a:extLst>
                <a:ext uri="{FF2B5EF4-FFF2-40B4-BE49-F238E27FC236}">
                  <a16:creationId xmlns:a16="http://schemas.microsoft.com/office/drawing/2014/main" id="{89088108-D7C5-FC0E-5B80-5C1D78CD5356}"/>
                </a:ext>
              </a:extLst>
            </p:cNvPr>
            <p:cNvSpPr>
              <a:spLocks/>
            </p:cNvSpPr>
            <p:nvPr/>
          </p:nvSpPr>
          <p:spPr>
            <a:xfrm flipV="1">
              <a:off x="1983105" y="4572000"/>
              <a:ext cx="76200" cy="47625"/>
            </a:xfrm>
            <a:prstGeom prst="line">
              <a:avLst/>
            </a:prstGeom>
            <a:noFill/>
            <a:ln w="17145">
              <a:solidFill>
                <a:srgbClr val="A9AFB8"/>
              </a:solidFill>
            </a:ln>
          </p:spPr>
          <p:txBody>
            <a:bodyPr/>
            <a:lstStyle/>
            <a:p>
              <a:endParaRPr lang="en-US"/>
            </a:p>
          </p:txBody>
        </p:sp>
        <p:sp>
          <p:nvSpPr>
            <p:cNvPr id="28" name="Lattice::line-25">
              <a:extLst>
                <a:ext uri="{FF2B5EF4-FFF2-40B4-BE49-F238E27FC236}">
                  <a16:creationId xmlns:a16="http://schemas.microsoft.com/office/drawing/2014/main" id="{DC58E64F-4348-7010-7ADC-BB43284776AC}"/>
                </a:ext>
              </a:extLst>
            </p:cNvPr>
            <p:cNvSpPr>
              <a:spLocks/>
            </p:cNvSpPr>
            <p:nvPr/>
          </p:nvSpPr>
          <p:spPr>
            <a:xfrm>
              <a:off x="2524125" y="4572000"/>
              <a:ext cx="1162050" cy="0"/>
            </a:xfrm>
            <a:prstGeom prst="line">
              <a:avLst/>
            </a:prstGeom>
            <a:noFill/>
            <a:ln w="17145">
              <a:solidFill>
                <a:srgbClr val="A9AFB8"/>
              </a:solidFill>
            </a:ln>
          </p:spPr>
          <p:txBody>
            <a:bodyPr/>
            <a:lstStyle/>
            <a:p>
              <a:endParaRPr lang="en-US"/>
            </a:p>
          </p:txBody>
        </p:sp>
        <p:sp>
          <p:nvSpPr>
            <p:cNvPr id="29" name="Lattice::line-26">
              <a:extLst>
                <a:ext uri="{FF2B5EF4-FFF2-40B4-BE49-F238E27FC236}">
                  <a16:creationId xmlns:a16="http://schemas.microsoft.com/office/drawing/2014/main" id="{F42C310E-1FF9-2FB6-2144-A9FCA83C59B2}"/>
                </a:ext>
              </a:extLst>
            </p:cNvPr>
            <p:cNvSpPr>
              <a:spLocks/>
            </p:cNvSpPr>
            <p:nvPr/>
          </p:nvSpPr>
          <p:spPr>
            <a:xfrm>
              <a:off x="3145155" y="4524375"/>
              <a:ext cx="76200" cy="47625"/>
            </a:xfrm>
            <a:prstGeom prst="line">
              <a:avLst/>
            </a:prstGeom>
            <a:noFill/>
            <a:ln w="17145">
              <a:solidFill>
                <a:srgbClr val="A9AFB8"/>
              </a:solidFill>
            </a:ln>
          </p:spPr>
          <p:txBody>
            <a:bodyPr/>
            <a:lstStyle/>
            <a:p>
              <a:endParaRPr lang="en-US"/>
            </a:p>
          </p:txBody>
        </p:sp>
        <p:sp>
          <p:nvSpPr>
            <p:cNvPr id="30" name="Lattice::line-27">
              <a:extLst>
                <a:ext uri="{FF2B5EF4-FFF2-40B4-BE49-F238E27FC236}">
                  <a16:creationId xmlns:a16="http://schemas.microsoft.com/office/drawing/2014/main" id="{8F104D99-6B0E-CC63-FF68-3D6711A56A89}"/>
                </a:ext>
              </a:extLst>
            </p:cNvPr>
            <p:cNvSpPr>
              <a:spLocks/>
            </p:cNvSpPr>
            <p:nvPr/>
          </p:nvSpPr>
          <p:spPr>
            <a:xfrm flipV="1">
              <a:off x="3145155" y="4572000"/>
              <a:ext cx="76200" cy="47625"/>
            </a:xfrm>
            <a:prstGeom prst="line">
              <a:avLst/>
            </a:prstGeom>
            <a:noFill/>
            <a:ln w="17145">
              <a:solidFill>
                <a:srgbClr val="A9AFB8"/>
              </a:solidFill>
            </a:ln>
          </p:spPr>
          <p:txBody>
            <a:bodyPr/>
            <a:lstStyle/>
            <a:p>
              <a:endParaRPr lang="en-US"/>
            </a:p>
          </p:txBody>
        </p:sp>
        <p:sp>
          <p:nvSpPr>
            <p:cNvPr id="31" name="Lattice::line-28">
              <a:extLst>
                <a:ext uri="{FF2B5EF4-FFF2-40B4-BE49-F238E27FC236}">
                  <a16:creationId xmlns:a16="http://schemas.microsoft.com/office/drawing/2014/main" id="{6A9041FF-AF92-358D-FF48-8835FDE82EB2}"/>
                </a:ext>
              </a:extLst>
            </p:cNvPr>
            <p:cNvSpPr>
              <a:spLocks/>
            </p:cNvSpPr>
            <p:nvPr/>
          </p:nvSpPr>
          <p:spPr>
            <a:xfrm>
              <a:off x="3686175" y="4572000"/>
              <a:ext cx="1162050" cy="0"/>
            </a:xfrm>
            <a:prstGeom prst="line">
              <a:avLst/>
            </a:prstGeom>
            <a:noFill/>
            <a:ln w="17145">
              <a:solidFill>
                <a:srgbClr val="A9AFB8"/>
              </a:solidFill>
            </a:ln>
          </p:spPr>
          <p:txBody>
            <a:bodyPr/>
            <a:lstStyle/>
            <a:p>
              <a:endParaRPr lang="en-US"/>
            </a:p>
          </p:txBody>
        </p:sp>
        <p:sp>
          <p:nvSpPr>
            <p:cNvPr id="32" name="Lattice::line-29">
              <a:extLst>
                <a:ext uri="{FF2B5EF4-FFF2-40B4-BE49-F238E27FC236}">
                  <a16:creationId xmlns:a16="http://schemas.microsoft.com/office/drawing/2014/main" id="{F35A21CC-F26C-848B-E067-AD8CA6D61474}"/>
                </a:ext>
              </a:extLst>
            </p:cNvPr>
            <p:cNvSpPr>
              <a:spLocks/>
            </p:cNvSpPr>
            <p:nvPr/>
          </p:nvSpPr>
          <p:spPr>
            <a:xfrm>
              <a:off x="4307205" y="4524375"/>
              <a:ext cx="76200" cy="47625"/>
            </a:xfrm>
            <a:prstGeom prst="line">
              <a:avLst/>
            </a:prstGeom>
            <a:noFill/>
            <a:ln w="17145">
              <a:solidFill>
                <a:srgbClr val="A9AFB8"/>
              </a:solidFill>
            </a:ln>
          </p:spPr>
          <p:txBody>
            <a:bodyPr/>
            <a:lstStyle/>
            <a:p>
              <a:endParaRPr lang="en-US"/>
            </a:p>
          </p:txBody>
        </p:sp>
        <p:sp>
          <p:nvSpPr>
            <p:cNvPr id="33" name="Lattice::line-30">
              <a:extLst>
                <a:ext uri="{FF2B5EF4-FFF2-40B4-BE49-F238E27FC236}">
                  <a16:creationId xmlns:a16="http://schemas.microsoft.com/office/drawing/2014/main" id="{C0FDF727-570B-E1B8-DB59-5CB5924BFA46}"/>
                </a:ext>
              </a:extLst>
            </p:cNvPr>
            <p:cNvSpPr>
              <a:spLocks/>
            </p:cNvSpPr>
            <p:nvPr/>
          </p:nvSpPr>
          <p:spPr>
            <a:xfrm flipV="1">
              <a:off x="4307205" y="4572000"/>
              <a:ext cx="76200" cy="47625"/>
            </a:xfrm>
            <a:prstGeom prst="line">
              <a:avLst/>
            </a:prstGeom>
            <a:noFill/>
            <a:ln w="17145">
              <a:solidFill>
                <a:srgbClr val="A9AFB8"/>
              </a:solidFill>
            </a:ln>
          </p:spPr>
          <p:txBody>
            <a:bodyPr/>
            <a:lstStyle/>
            <a:p>
              <a:endParaRPr lang="en-US"/>
            </a:p>
          </p:txBody>
        </p:sp>
        <p:sp>
          <p:nvSpPr>
            <p:cNvPr id="34" name="Lattice::line-31">
              <a:extLst>
                <a:ext uri="{FF2B5EF4-FFF2-40B4-BE49-F238E27FC236}">
                  <a16:creationId xmlns:a16="http://schemas.microsoft.com/office/drawing/2014/main" id="{19D3D2C7-761B-37A1-76CE-A70CBD1462CC}"/>
                </a:ext>
              </a:extLst>
            </p:cNvPr>
            <p:cNvSpPr>
              <a:spLocks/>
            </p:cNvSpPr>
            <p:nvPr/>
          </p:nvSpPr>
          <p:spPr>
            <a:xfrm>
              <a:off x="1362075" y="2609850"/>
              <a:ext cx="0" cy="981075"/>
            </a:xfrm>
            <a:prstGeom prst="line">
              <a:avLst/>
            </a:prstGeom>
            <a:noFill/>
            <a:ln w="17145">
              <a:solidFill>
                <a:srgbClr val="A9AFB8"/>
              </a:solidFill>
            </a:ln>
          </p:spPr>
          <p:txBody>
            <a:bodyPr/>
            <a:lstStyle/>
            <a:p>
              <a:endParaRPr lang="en-US"/>
            </a:p>
          </p:txBody>
        </p:sp>
        <p:sp>
          <p:nvSpPr>
            <p:cNvPr id="35" name="Lattice::line-32">
              <a:extLst>
                <a:ext uri="{FF2B5EF4-FFF2-40B4-BE49-F238E27FC236}">
                  <a16:creationId xmlns:a16="http://schemas.microsoft.com/office/drawing/2014/main" id="{61BA7D80-5E2C-2A4F-4FB4-ECB58B09B9AE}"/>
                </a:ext>
              </a:extLst>
            </p:cNvPr>
            <p:cNvSpPr>
              <a:spLocks/>
            </p:cNvSpPr>
            <p:nvPr/>
          </p:nvSpPr>
          <p:spPr>
            <a:xfrm>
              <a:off x="1314450" y="3122295"/>
              <a:ext cx="47625" cy="76200"/>
            </a:xfrm>
            <a:prstGeom prst="line">
              <a:avLst/>
            </a:prstGeom>
            <a:noFill/>
            <a:ln w="17145">
              <a:solidFill>
                <a:srgbClr val="A9AFB8"/>
              </a:solidFill>
            </a:ln>
          </p:spPr>
          <p:txBody>
            <a:bodyPr/>
            <a:lstStyle/>
            <a:p>
              <a:endParaRPr lang="en-US"/>
            </a:p>
          </p:txBody>
        </p:sp>
        <p:sp>
          <p:nvSpPr>
            <p:cNvPr id="36" name="Lattice::line-33">
              <a:extLst>
                <a:ext uri="{FF2B5EF4-FFF2-40B4-BE49-F238E27FC236}">
                  <a16:creationId xmlns:a16="http://schemas.microsoft.com/office/drawing/2014/main" id="{E3EE24D1-46D4-FC6D-CC57-4CACDD9378F3}"/>
                </a:ext>
              </a:extLst>
            </p:cNvPr>
            <p:cNvSpPr>
              <a:spLocks/>
            </p:cNvSpPr>
            <p:nvPr/>
          </p:nvSpPr>
          <p:spPr>
            <a:xfrm flipV="1">
              <a:off x="1362075" y="3122295"/>
              <a:ext cx="47625" cy="76200"/>
            </a:xfrm>
            <a:prstGeom prst="line">
              <a:avLst/>
            </a:prstGeom>
            <a:noFill/>
            <a:ln w="17145">
              <a:solidFill>
                <a:srgbClr val="A9AFB8"/>
              </a:solidFill>
            </a:ln>
          </p:spPr>
          <p:txBody>
            <a:bodyPr/>
            <a:lstStyle/>
            <a:p>
              <a:endParaRPr lang="en-US"/>
            </a:p>
          </p:txBody>
        </p:sp>
        <p:sp>
          <p:nvSpPr>
            <p:cNvPr id="37" name="Lattice::line-34">
              <a:extLst>
                <a:ext uri="{FF2B5EF4-FFF2-40B4-BE49-F238E27FC236}">
                  <a16:creationId xmlns:a16="http://schemas.microsoft.com/office/drawing/2014/main" id="{6631B40A-9858-A01A-4CCC-534419ADECA4}"/>
                </a:ext>
              </a:extLst>
            </p:cNvPr>
            <p:cNvSpPr>
              <a:spLocks/>
            </p:cNvSpPr>
            <p:nvPr/>
          </p:nvSpPr>
          <p:spPr>
            <a:xfrm>
              <a:off x="2524125" y="2609850"/>
              <a:ext cx="0" cy="981075"/>
            </a:xfrm>
            <a:prstGeom prst="line">
              <a:avLst/>
            </a:prstGeom>
            <a:noFill/>
            <a:ln w="25718">
              <a:solidFill>
                <a:srgbClr val="7030A0"/>
              </a:solidFill>
            </a:ln>
          </p:spPr>
          <p:txBody>
            <a:bodyPr/>
            <a:lstStyle/>
            <a:p>
              <a:endParaRPr lang="en-US"/>
            </a:p>
          </p:txBody>
        </p:sp>
        <p:sp>
          <p:nvSpPr>
            <p:cNvPr id="38" name="Lattice::line-35">
              <a:extLst>
                <a:ext uri="{FF2B5EF4-FFF2-40B4-BE49-F238E27FC236}">
                  <a16:creationId xmlns:a16="http://schemas.microsoft.com/office/drawing/2014/main" id="{A359CC30-4F43-E92D-322B-4E2395387AA5}"/>
                </a:ext>
              </a:extLst>
            </p:cNvPr>
            <p:cNvSpPr>
              <a:spLocks/>
            </p:cNvSpPr>
            <p:nvPr/>
          </p:nvSpPr>
          <p:spPr>
            <a:xfrm>
              <a:off x="2476500" y="3122295"/>
              <a:ext cx="47625" cy="76200"/>
            </a:xfrm>
            <a:prstGeom prst="line">
              <a:avLst/>
            </a:prstGeom>
            <a:noFill/>
            <a:ln w="25718">
              <a:solidFill>
                <a:srgbClr val="7030A0"/>
              </a:solidFill>
            </a:ln>
          </p:spPr>
          <p:txBody>
            <a:bodyPr/>
            <a:lstStyle/>
            <a:p>
              <a:endParaRPr lang="en-US"/>
            </a:p>
          </p:txBody>
        </p:sp>
        <p:sp>
          <p:nvSpPr>
            <p:cNvPr id="39" name="Lattice::line-36">
              <a:extLst>
                <a:ext uri="{FF2B5EF4-FFF2-40B4-BE49-F238E27FC236}">
                  <a16:creationId xmlns:a16="http://schemas.microsoft.com/office/drawing/2014/main" id="{F8BAB077-E9BC-CFB5-DA12-F81D3370A028}"/>
                </a:ext>
              </a:extLst>
            </p:cNvPr>
            <p:cNvSpPr>
              <a:spLocks/>
            </p:cNvSpPr>
            <p:nvPr/>
          </p:nvSpPr>
          <p:spPr>
            <a:xfrm flipV="1">
              <a:off x="2524125" y="3122295"/>
              <a:ext cx="47625" cy="76200"/>
            </a:xfrm>
            <a:prstGeom prst="line">
              <a:avLst/>
            </a:prstGeom>
            <a:noFill/>
            <a:ln w="25718">
              <a:solidFill>
                <a:srgbClr val="7030A0"/>
              </a:solidFill>
            </a:ln>
          </p:spPr>
          <p:txBody>
            <a:bodyPr/>
            <a:lstStyle/>
            <a:p>
              <a:endParaRPr lang="en-US"/>
            </a:p>
          </p:txBody>
        </p:sp>
        <p:sp>
          <p:nvSpPr>
            <p:cNvPr id="40" name="Lattice::line-37">
              <a:extLst>
                <a:ext uri="{FF2B5EF4-FFF2-40B4-BE49-F238E27FC236}">
                  <a16:creationId xmlns:a16="http://schemas.microsoft.com/office/drawing/2014/main" id="{01514333-9705-6C68-3A20-58D6A5757C4B}"/>
                </a:ext>
              </a:extLst>
            </p:cNvPr>
            <p:cNvSpPr>
              <a:spLocks/>
            </p:cNvSpPr>
            <p:nvPr/>
          </p:nvSpPr>
          <p:spPr>
            <a:xfrm>
              <a:off x="3686175" y="2609850"/>
              <a:ext cx="0" cy="981075"/>
            </a:xfrm>
            <a:prstGeom prst="line">
              <a:avLst/>
            </a:prstGeom>
            <a:noFill/>
            <a:ln w="25718">
              <a:solidFill>
                <a:srgbClr val="7030A0"/>
              </a:solidFill>
            </a:ln>
          </p:spPr>
          <p:txBody>
            <a:bodyPr/>
            <a:lstStyle/>
            <a:p>
              <a:endParaRPr lang="en-US"/>
            </a:p>
          </p:txBody>
        </p:sp>
        <p:sp>
          <p:nvSpPr>
            <p:cNvPr id="41" name="Lattice::line-38">
              <a:extLst>
                <a:ext uri="{FF2B5EF4-FFF2-40B4-BE49-F238E27FC236}">
                  <a16:creationId xmlns:a16="http://schemas.microsoft.com/office/drawing/2014/main" id="{65DBED5E-04D9-063C-D91A-C340733E5055}"/>
                </a:ext>
              </a:extLst>
            </p:cNvPr>
            <p:cNvSpPr>
              <a:spLocks/>
            </p:cNvSpPr>
            <p:nvPr/>
          </p:nvSpPr>
          <p:spPr>
            <a:xfrm>
              <a:off x="3638550" y="3122295"/>
              <a:ext cx="47625" cy="76200"/>
            </a:xfrm>
            <a:prstGeom prst="line">
              <a:avLst/>
            </a:prstGeom>
            <a:noFill/>
            <a:ln w="25718">
              <a:solidFill>
                <a:srgbClr val="7030A0"/>
              </a:solidFill>
            </a:ln>
          </p:spPr>
          <p:txBody>
            <a:bodyPr/>
            <a:lstStyle/>
            <a:p>
              <a:endParaRPr lang="en-US"/>
            </a:p>
          </p:txBody>
        </p:sp>
        <p:sp>
          <p:nvSpPr>
            <p:cNvPr id="42" name="Lattice::line-39">
              <a:extLst>
                <a:ext uri="{FF2B5EF4-FFF2-40B4-BE49-F238E27FC236}">
                  <a16:creationId xmlns:a16="http://schemas.microsoft.com/office/drawing/2014/main" id="{E723C765-92EB-A779-3E49-71BA28990DEB}"/>
                </a:ext>
              </a:extLst>
            </p:cNvPr>
            <p:cNvSpPr>
              <a:spLocks/>
            </p:cNvSpPr>
            <p:nvPr/>
          </p:nvSpPr>
          <p:spPr>
            <a:xfrm flipV="1">
              <a:off x="3686175" y="3122295"/>
              <a:ext cx="47625" cy="76200"/>
            </a:xfrm>
            <a:prstGeom prst="line">
              <a:avLst/>
            </a:prstGeom>
            <a:noFill/>
            <a:ln w="25718">
              <a:solidFill>
                <a:srgbClr val="7030A0"/>
              </a:solidFill>
            </a:ln>
          </p:spPr>
          <p:txBody>
            <a:bodyPr/>
            <a:lstStyle/>
            <a:p>
              <a:endParaRPr lang="en-US"/>
            </a:p>
          </p:txBody>
        </p:sp>
        <p:sp>
          <p:nvSpPr>
            <p:cNvPr id="43" name="Lattice::line-40">
              <a:extLst>
                <a:ext uri="{FF2B5EF4-FFF2-40B4-BE49-F238E27FC236}">
                  <a16:creationId xmlns:a16="http://schemas.microsoft.com/office/drawing/2014/main" id="{ECACFDF6-EFFB-C366-A114-C53E2931AF1D}"/>
                </a:ext>
              </a:extLst>
            </p:cNvPr>
            <p:cNvSpPr>
              <a:spLocks/>
            </p:cNvSpPr>
            <p:nvPr/>
          </p:nvSpPr>
          <p:spPr>
            <a:xfrm>
              <a:off x="4848225" y="2609850"/>
              <a:ext cx="0" cy="981075"/>
            </a:xfrm>
            <a:prstGeom prst="line">
              <a:avLst/>
            </a:prstGeom>
            <a:noFill/>
            <a:ln w="17145">
              <a:solidFill>
                <a:srgbClr val="A9AFB8"/>
              </a:solidFill>
            </a:ln>
          </p:spPr>
          <p:txBody>
            <a:bodyPr/>
            <a:lstStyle/>
            <a:p>
              <a:endParaRPr lang="en-US"/>
            </a:p>
          </p:txBody>
        </p:sp>
        <p:sp>
          <p:nvSpPr>
            <p:cNvPr id="44" name="Lattice::line-41">
              <a:extLst>
                <a:ext uri="{FF2B5EF4-FFF2-40B4-BE49-F238E27FC236}">
                  <a16:creationId xmlns:a16="http://schemas.microsoft.com/office/drawing/2014/main" id="{35F389A4-97C2-6C2C-A862-106FBA621F33}"/>
                </a:ext>
              </a:extLst>
            </p:cNvPr>
            <p:cNvSpPr>
              <a:spLocks/>
            </p:cNvSpPr>
            <p:nvPr/>
          </p:nvSpPr>
          <p:spPr>
            <a:xfrm>
              <a:off x="4800600" y="3122295"/>
              <a:ext cx="47625" cy="76200"/>
            </a:xfrm>
            <a:prstGeom prst="line">
              <a:avLst/>
            </a:prstGeom>
            <a:noFill/>
            <a:ln w="17145">
              <a:solidFill>
                <a:srgbClr val="A9AFB8"/>
              </a:solidFill>
            </a:ln>
          </p:spPr>
          <p:txBody>
            <a:bodyPr/>
            <a:lstStyle/>
            <a:p>
              <a:endParaRPr lang="en-US"/>
            </a:p>
          </p:txBody>
        </p:sp>
        <p:sp>
          <p:nvSpPr>
            <p:cNvPr id="45" name="Lattice::line-42">
              <a:extLst>
                <a:ext uri="{FF2B5EF4-FFF2-40B4-BE49-F238E27FC236}">
                  <a16:creationId xmlns:a16="http://schemas.microsoft.com/office/drawing/2014/main" id="{5ADC8D83-338E-7997-FDB5-6A933C5E4302}"/>
                </a:ext>
              </a:extLst>
            </p:cNvPr>
            <p:cNvSpPr>
              <a:spLocks/>
            </p:cNvSpPr>
            <p:nvPr/>
          </p:nvSpPr>
          <p:spPr>
            <a:xfrm flipV="1">
              <a:off x="4848225" y="3122295"/>
              <a:ext cx="47625" cy="76200"/>
            </a:xfrm>
            <a:prstGeom prst="line">
              <a:avLst/>
            </a:prstGeom>
            <a:noFill/>
            <a:ln w="17145">
              <a:solidFill>
                <a:srgbClr val="A9AFB8"/>
              </a:solidFill>
            </a:ln>
          </p:spPr>
          <p:txBody>
            <a:bodyPr/>
            <a:lstStyle/>
            <a:p>
              <a:endParaRPr lang="en-US"/>
            </a:p>
          </p:txBody>
        </p:sp>
        <p:sp>
          <p:nvSpPr>
            <p:cNvPr id="46" name="Lattice::line-43">
              <a:extLst>
                <a:ext uri="{FF2B5EF4-FFF2-40B4-BE49-F238E27FC236}">
                  <a16:creationId xmlns:a16="http://schemas.microsoft.com/office/drawing/2014/main" id="{9F2EE0D4-D042-C80E-6E43-C4E4FA04E925}"/>
                </a:ext>
              </a:extLst>
            </p:cNvPr>
            <p:cNvSpPr>
              <a:spLocks/>
            </p:cNvSpPr>
            <p:nvPr/>
          </p:nvSpPr>
          <p:spPr>
            <a:xfrm>
              <a:off x="1362075" y="3590925"/>
              <a:ext cx="0" cy="981075"/>
            </a:xfrm>
            <a:prstGeom prst="line">
              <a:avLst/>
            </a:prstGeom>
            <a:noFill/>
            <a:ln w="17145">
              <a:solidFill>
                <a:srgbClr val="A9AFB8"/>
              </a:solidFill>
            </a:ln>
          </p:spPr>
          <p:txBody>
            <a:bodyPr/>
            <a:lstStyle/>
            <a:p>
              <a:endParaRPr lang="en-US"/>
            </a:p>
          </p:txBody>
        </p:sp>
        <p:sp>
          <p:nvSpPr>
            <p:cNvPr id="47" name="Lattice::line-44">
              <a:extLst>
                <a:ext uri="{FF2B5EF4-FFF2-40B4-BE49-F238E27FC236}">
                  <a16:creationId xmlns:a16="http://schemas.microsoft.com/office/drawing/2014/main" id="{15AC4334-6748-644F-2139-5BAE8D8D1FFB}"/>
                </a:ext>
              </a:extLst>
            </p:cNvPr>
            <p:cNvSpPr>
              <a:spLocks/>
            </p:cNvSpPr>
            <p:nvPr/>
          </p:nvSpPr>
          <p:spPr>
            <a:xfrm>
              <a:off x="1314450" y="4103370"/>
              <a:ext cx="47625" cy="76200"/>
            </a:xfrm>
            <a:prstGeom prst="line">
              <a:avLst/>
            </a:prstGeom>
            <a:noFill/>
            <a:ln w="17145">
              <a:solidFill>
                <a:srgbClr val="A9AFB8"/>
              </a:solidFill>
            </a:ln>
          </p:spPr>
          <p:txBody>
            <a:bodyPr/>
            <a:lstStyle/>
            <a:p>
              <a:endParaRPr lang="en-US"/>
            </a:p>
          </p:txBody>
        </p:sp>
        <p:sp>
          <p:nvSpPr>
            <p:cNvPr id="48" name="Lattice::line-45">
              <a:extLst>
                <a:ext uri="{FF2B5EF4-FFF2-40B4-BE49-F238E27FC236}">
                  <a16:creationId xmlns:a16="http://schemas.microsoft.com/office/drawing/2014/main" id="{BE2A2073-7289-A37D-0AC2-4E3797717966}"/>
                </a:ext>
              </a:extLst>
            </p:cNvPr>
            <p:cNvSpPr>
              <a:spLocks/>
            </p:cNvSpPr>
            <p:nvPr/>
          </p:nvSpPr>
          <p:spPr>
            <a:xfrm flipV="1">
              <a:off x="1362075" y="4103370"/>
              <a:ext cx="47625" cy="76200"/>
            </a:xfrm>
            <a:prstGeom prst="line">
              <a:avLst/>
            </a:prstGeom>
            <a:noFill/>
            <a:ln w="17145">
              <a:solidFill>
                <a:srgbClr val="A9AFB8"/>
              </a:solidFill>
            </a:ln>
          </p:spPr>
          <p:txBody>
            <a:bodyPr/>
            <a:lstStyle/>
            <a:p>
              <a:endParaRPr lang="en-US"/>
            </a:p>
          </p:txBody>
        </p:sp>
        <p:sp>
          <p:nvSpPr>
            <p:cNvPr id="49" name="Lattice::line-46">
              <a:extLst>
                <a:ext uri="{FF2B5EF4-FFF2-40B4-BE49-F238E27FC236}">
                  <a16:creationId xmlns:a16="http://schemas.microsoft.com/office/drawing/2014/main" id="{876E7753-FFF1-86BD-82B8-D5FD00770E23}"/>
                </a:ext>
              </a:extLst>
            </p:cNvPr>
            <p:cNvSpPr>
              <a:spLocks/>
            </p:cNvSpPr>
            <p:nvPr/>
          </p:nvSpPr>
          <p:spPr>
            <a:xfrm>
              <a:off x="2524125" y="3590925"/>
              <a:ext cx="0" cy="981075"/>
            </a:xfrm>
            <a:prstGeom prst="line">
              <a:avLst/>
            </a:prstGeom>
            <a:noFill/>
            <a:ln w="17145">
              <a:solidFill>
                <a:srgbClr val="A9AFB8"/>
              </a:solidFill>
            </a:ln>
          </p:spPr>
          <p:txBody>
            <a:bodyPr/>
            <a:lstStyle/>
            <a:p>
              <a:endParaRPr lang="en-US"/>
            </a:p>
          </p:txBody>
        </p:sp>
        <p:sp>
          <p:nvSpPr>
            <p:cNvPr id="50" name="Lattice::line-47">
              <a:extLst>
                <a:ext uri="{FF2B5EF4-FFF2-40B4-BE49-F238E27FC236}">
                  <a16:creationId xmlns:a16="http://schemas.microsoft.com/office/drawing/2014/main" id="{67265DA7-C988-EDEE-AD9B-EA0F6BF79DDA}"/>
                </a:ext>
              </a:extLst>
            </p:cNvPr>
            <p:cNvSpPr>
              <a:spLocks/>
            </p:cNvSpPr>
            <p:nvPr/>
          </p:nvSpPr>
          <p:spPr>
            <a:xfrm>
              <a:off x="2476500" y="4103370"/>
              <a:ext cx="47625" cy="76200"/>
            </a:xfrm>
            <a:prstGeom prst="line">
              <a:avLst/>
            </a:prstGeom>
            <a:noFill/>
            <a:ln w="17145">
              <a:solidFill>
                <a:srgbClr val="A9AFB8"/>
              </a:solidFill>
            </a:ln>
          </p:spPr>
          <p:txBody>
            <a:bodyPr/>
            <a:lstStyle/>
            <a:p>
              <a:endParaRPr lang="en-US"/>
            </a:p>
          </p:txBody>
        </p:sp>
        <p:sp>
          <p:nvSpPr>
            <p:cNvPr id="51" name="Lattice::line-48">
              <a:extLst>
                <a:ext uri="{FF2B5EF4-FFF2-40B4-BE49-F238E27FC236}">
                  <a16:creationId xmlns:a16="http://schemas.microsoft.com/office/drawing/2014/main" id="{2B8CC2F3-30F4-223F-0085-088827CE5745}"/>
                </a:ext>
              </a:extLst>
            </p:cNvPr>
            <p:cNvSpPr>
              <a:spLocks/>
            </p:cNvSpPr>
            <p:nvPr/>
          </p:nvSpPr>
          <p:spPr>
            <a:xfrm flipV="1">
              <a:off x="2524125" y="4103370"/>
              <a:ext cx="47625" cy="76200"/>
            </a:xfrm>
            <a:prstGeom prst="line">
              <a:avLst/>
            </a:prstGeom>
            <a:noFill/>
            <a:ln w="17145">
              <a:solidFill>
                <a:srgbClr val="A9AFB8"/>
              </a:solidFill>
            </a:ln>
          </p:spPr>
          <p:txBody>
            <a:bodyPr/>
            <a:lstStyle/>
            <a:p>
              <a:endParaRPr lang="en-US"/>
            </a:p>
          </p:txBody>
        </p:sp>
        <p:sp>
          <p:nvSpPr>
            <p:cNvPr id="52" name="Lattice::line-49">
              <a:extLst>
                <a:ext uri="{FF2B5EF4-FFF2-40B4-BE49-F238E27FC236}">
                  <a16:creationId xmlns:a16="http://schemas.microsoft.com/office/drawing/2014/main" id="{6ACF69B9-35D8-F237-BF36-4580F7910ED2}"/>
                </a:ext>
              </a:extLst>
            </p:cNvPr>
            <p:cNvSpPr>
              <a:spLocks/>
            </p:cNvSpPr>
            <p:nvPr/>
          </p:nvSpPr>
          <p:spPr>
            <a:xfrm>
              <a:off x="3686175" y="3590925"/>
              <a:ext cx="0" cy="981075"/>
            </a:xfrm>
            <a:prstGeom prst="line">
              <a:avLst/>
            </a:prstGeom>
            <a:noFill/>
            <a:ln w="17145">
              <a:solidFill>
                <a:srgbClr val="A9AFB8"/>
              </a:solidFill>
            </a:ln>
          </p:spPr>
          <p:txBody>
            <a:bodyPr/>
            <a:lstStyle/>
            <a:p>
              <a:endParaRPr lang="en-US"/>
            </a:p>
          </p:txBody>
        </p:sp>
        <p:sp>
          <p:nvSpPr>
            <p:cNvPr id="53" name="Lattice::line-50">
              <a:extLst>
                <a:ext uri="{FF2B5EF4-FFF2-40B4-BE49-F238E27FC236}">
                  <a16:creationId xmlns:a16="http://schemas.microsoft.com/office/drawing/2014/main" id="{B2DF6F9C-139C-DC7B-0DBA-A6BB0BFF8911}"/>
                </a:ext>
              </a:extLst>
            </p:cNvPr>
            <p:cNvSpPr>
              <a:spLocks/>
            </p:cNvSpPr>
            <p:nvPr/>
          </p:nvSpPr>
          <p:spPr>
            <a:xfrm>
              <a:off x="3638550" y="4103370"/>
              <a:ext cx="47625" cy="76200"/>
            </a:xfrm>
            <a:prstGeom prst="line">
              <a:avLst/>
            </a:prstGeom>
            <a:noFill/>
            <a:ln w="17145">
              <a:solidFill>
                <a:srgbClr val="A9AFB8"/>
              </a:solidFill>
            </a:ln>
          </p:spPr>
          <p:txBody>
            <a:bodyPr/>
            <a:lstStyle/>
            <a:p>
              <a:endParaRPr lang="en-US"/>
            </a:p>
          </p:txBody>
        </p:sp>
        <p:sp>
          <p:nvSpPr>
            <p:cNvPr id="54" name="Lattice::line-51">
              <a:extLst>
                <a:ext uri="{FF2B5EF4-FFF2-40B4-BE49-F238E27FC236}">
                  <a16:creationId xmlns:a16="http://schemas.microsoft.com/office/drawing/2014/main" id="{8F76B203-F204-369E-B506-F753A3E03AC1}"/>
                </a:ext>
              </a:extLst>
            </p:cNvPr>
            <p:cNvSpPr>
              <a:spLocks/>
            </p:cNvSpPr>
            <p:nvPr/>
          </p:nvSpPr>
          <p:spPr>
            <a:xfrm flipV="1">
              <a:off x="3686175" y="4103370"/>
              <a:ext cx="47625" cy="76200"/>
            </a:xfrm>
            <a:prstGeom prst="line">
              <a:avLst/>
            </a:prstGeom>
            <a:noFill/>
            <a:ln w="17145">
              <a:solidFill>
                <a:srgbClr val="A9AFB8"/>
              </a:solidFill>
            </a:ln>
          </p:spPr>
          <p:txBody>
            <a:bodyPr/>
            <a:lstStyle/>
            <a:p>
              <a:endParaRPr lang="en-US"/>
            </a:p>
          </p:txBody>
        </p:sp>
        <p:sp>
          <p:nvSpPr>
            <p:cNvPr id="55" name="Lattice::line-52">
              <a:extLst>
                <a:ext uri="{FF2B5EF4-FFF2-40B4-BE49-F238E27FC236}">
                  <a16:creationId xmlns:a16="http://schemas.microsoft.com/office/drawing/2014/main" id="{84DE6BB1-5A59-187B-0B5A-B6FB7D53F336}"/>
                </a:ext>
              </a:extLst>
            </p:cNvPr>
            <p:cNvSpPr>
              <a:spLocks/>
            </p:cNvSpPr>
            <p:nvPr/>
          </p:nvSpPr>
          <p:spPr>
            <a:xfrm>
              <a:off x="4848225" y="3590925"/>
              <a:ext cx="0" cy="981075"/>
            </a:xfrm>
            <a:prstGeom prst="line">
              <a:avLst/>
            </a:prstGeom>
            <a:noFill/>
            <a:ln w="17145">
              <a:solidFill>
                <a:srgbClr val="A9AFB8"/>
              </a:solidFill>
            </a:ln>
          </p:spPr>
          <p:txBody>
            <a:bodyPr/>
            <a:lstStyle/>
            <a:p>
              <a:endParaRPr lang="en-US"/>
            </a:p>
          </p:txBody>
        </p:sp>
        <p:sp>
          <p:nvSpPr>
            <p:cNvPr id="56" name="Lattice::line-53">
              <a:extLst>
                <a:ext uri="{FF2B5EF4-FFF2-40B4-BE49-F238E27FC236}">
                  <a16:creationId xmlns:a16="http://schemas.microsoft.com/office/drawing/2014/main" id="{9B2F9E68-8F8D-6A91-5E89-FE948FF4CA3A}"/>
                </a:ext>
              </a:extLst>
            </p:cNvPr>
            <p:cNvSpPr>
              <a:spLocks/>
            </p:cNvSpPr>
            <p:nvPr/>
          </p:nvSpPr>
          <p:spPr>
            <a:xfrm>
              <a:off x="4800600" y="4103370"/>
              <a:ext cx="47625" cy="76200"/>
            </a:xfrm>
            <a:prstGeom prst="line">
              <a:avLst/>
            </a:prstGeom>
            <a:noFill/>
            <a:ln w="17145">
              <a:solidFill>
                <a:srgbClr val="A9AFB8"/>
              </a:solidFill>
            </a:ln>
          </p:spPr>
          <p:txBody>
            <a:bodyPr/>
            <a:lstStyle/>
            <a:p>
              <a:endParaRPr lang="en-US"/>
            </a:p>
          </p:txBody>
        </p:sp>
        <p:sp>
          <p:nvSpPr>
            <p:cNvPr id="57" name="Lattice::line-54">
              <a:extLst>
                <a:ext uri="{FF2B5EF4-FFF2-40B4-BE49-F238E27FC236}">
                  <a16:creationId xmlns:a16="http://schemas.microsoft.com/office/drawing/2014/main" id="{4D84F2E2-B04A-D32E-44C7-1767EC8D3E7B}"/>
                </a:ext>
              </a:extLst>
            </p:cNvPr>
            <p:cNvSpPr>
              <a:spLocks/>
            </p:cNvSpPr>
            <p:nvPr/>
          </p:nvSpPr>
          <p:spPr>
            <a:xfrm flipV="1">
              <a:off x="4848225" y="4103370"/>
              <a:ext cx="47625" cy="76200"/>
            </a:xfrm>
            <a:prstGeom prst="line">
              <a:avLst/>
            </a:prstGeom>
            <a:noFill/>
            <a:ln w="17145">
              <a:solidFill>
                <a:srgbClr val="A9AFB8"/>
              </a:solidFill>
            </a:ln>
          </p:spPr>
          <p:txBody>
            <a:bodyPr/>
            <a:lstStyle/>
            <a:p>
              <a:endParaRPr lang="en-US"/>
            </a:p>
          </p:txBody>
        </p:sp>
        <p:sp>
          <p:nvSpPr>
            <p:cNvPr id="58" name="Lattice::vertex-55">
              <a:extLst>
                <a:ext uri="{FF2B5EF4-FFF2-40B4-BE49-F238E27FC236}">
                  <a16:creationId xmlns:a16="http://schemas.microsoft.com/office/drawing/2014/main" id="{8D2D731D-A4CD-3F98-C78B-28324D6744CA}"/>
                </a:ext>
              </a:extLst>
            </p:cNvPr>
            <p:cNvSpPr>
              <a:spLocks/>
            </p:cNvSpPr>
            <p:nvPr/>
          </p:nvSpPr>
          <p:spPr>
            <a:xfrm>
              <a:off x="1326833" y="2574608"/>
              <a:ext cx="70485" cy="70485"/>
            </a:xfrm>
            <a:prstGeom prst="ellipse">
              <a:avLst/>
            </a:prstGeom>
            <a:solidFill>
              <a:srgbClr val="484848"/>
            </a:solidFill>
            <a:ln w="0">
              <a:noFill/>
            </a:ln>
          </p:spPr>
          <p:txBody>
            <a:bodyPr/>
            <a:lstStyle/>
            <a:p>
              <a:endParaRPr lang="en-US"/>
            </a:p>
          </p:txBody>
        </p:sp>
        <p:sp>
          <p:nvSpPr>
            <p:cNvPr id="59" name="Lattice::vertex-56">
              <a:extLst>
                <a:ext uri="{FF2B5EF4-FFF2-40B4-BE49-F238E27FC236}">
                  <a16:creationId xmlns:a16="http://schemas.microsoft.com/office/drawing/2014/main" id="{3F0B3C8E-0695-0CEE-F46C-2B996243FA82}"/>
                </a:ext>
              </a:extLst>
            </p:cNvPr>
            <p:cNvSpPr>
              <a:spLocks/>
            </p:cNvSpPr>
            <p:nvPr/>
          </p:nvSpPr>
          <p:spPr>
            <a:xfrm>
              <a:off x="2488883" y="2574608"/>
              <a:ext cx="70485" cy="70485"/>
            </a:xfrm>
            <a:prstGeom prst="ellipse">
              <a:avLst/>
            </a:prstGeom>
            <a:solidFill>
              <a:srgbClr val="484848"/>
            </a:solidFill>
            <a:ln w="0">
              <a:noFill/>
            </a:ln>
          </p:spPr>
          <p:txBody>
            <a:bodyPr/>
            <a:lstStyle/>
            <a:p>
              <a:endParaRPr lang="en-US"/>
            </a:p>
          </p:txBody>
        </p:sp>
        <p:sp>
          <p:nvSpPr>
            <p:cNvPr id="60" name="Lattice::vertex-57">
              <a:extLst>
                <a:ext uri="{FF2B5EF4-FFF2-40B4-BE49-F238E27FC236}">
                  <a16:creationId xmlns:a16="http://schemas.microsoft.com/office/drawing/2014/main" id="{C68B4AD1-2C7D-15A6-B258-EAFCCE83AD53}"/>
                </a:ext>
              </a:extLst>
            </p:cNvPr>
            <p:cNvSpPr>
              <a:spLocks/>
            </p:cNvSpPr>
            <p:nvPr/>
          </p:nvSpPr>
          <p:spPr>
            <a:xfrm>
              <a:off x="3650933" y="2574608"/>
              <a:ext cx="70485" cy="70485"/>
            </a:xfrm>
            <a:prstGeom prst="ellipse">
              <a:avLst/>
            </a:prstGeom>
            <a:solidFill>
              <a:srgbClr val="484848"/>
            </a:solidFill>
            <a:ln w="0">
              <a:noFill/>
            </a:ln>
          </p:spPr>
          <p:txBody>
            <a:bodyPr/>
            <a:lstStyle/>
            <a:p>
              <a:endParaRPr lang="en-US"/>
            </a:p>
          </p:txBody>
        </p:sp>
        <p:sp>
          <p:nvSpPr>
            <p:cNvPr id="61" name="Lattice::vertex-58">
              <a:extLst>
                <a:ext uri="{FF2B5EF4-FFF2-40B4-BE49-F238E27FC236}">
                  <a16:creationId xmlns:a16="http://schemas.microsoft.com/office/drawing/2014/main" id="{EDFBF3F1-5428-9541-DFBD-C6D30FF19821}"/>
                </a:ext>
              </a:extLst>
            </p:cNvPr>
            <p:cNvSpPr>
              <a:spLocks/>
            </p:cNvSpPr>
            <p:nvPr/>
          </p:nvSpPr>
          <p:spPr>
            <a:xfrm>
              <a:off x="4812983" y="2574608"/>
              <a:ext cx="70485" cy="70485"/>
            </a:xfrm>
            <a:prstGeom prst="ellipse">
              <a:avLst/>
            </a:prstGeom>
            <a:solidFill>
              <a:srgbClr val="484848"/>
            </a:solidFill>
            <a:ln w="0">
              <a:noFill/>
            </a:ln>
          </p:spPr>
          <p:txBody>
            <a:bodyPr/>
            <a:lstStyle/>
            <a:p>
              <a:endParaRPr lang="en-US"/>
            </a:p>
          </p:txBody>
        </p:sp>
        <p:sp>
          <p:nvSpPr>
            <p:cNvPr id="62" name="Lattice::vertex-59">
              <a:extLst>
                <a:ext uri="{FF2B5EF4-FFF2-40B4-BE49-F238E27FC236}">
                  <a16:creationId xmlns:a16="http://schemas.microsoft.com/office/drawing/2014/main" id="{BC6D27F5-B536-AAF7-BFB2-3973BA2D4CF7}"/>
                </a:ext>
              </a:extLst>
            </p:cNvPr>
            <p:cNvSpPr>
              <a:spLocks/>
            </p:cNvSpPr>
            <p:nvPr/>
          </p:nvSpPr>
          <p:spPr>
            <a:xfrm>
              <a:off x="1326833" y="3555683"/>
              <a:ext cx="70485" cy="70485"/>
            </a:xfrm>
            <a:prstGeom prst="ellipse">
              <a:avLst/>
            </a:prstGeom>
            <a:solidFill>
              <a:srgbClr val="484848"/>
            </a:solidFill>
            <a:ln w="0">
              <a:noFill/>
            </a:ln>
          </p:spPr>
          <p:txBody>
            <a:bodyPr/>
            <a:lstStyle/>
            <a:p>
              <a:endParaRPr lang="en-US"/>
            </a:p>
          </p:txBody>
        </p:sp>
        <p:sp>
          <p:nvSpPr>
            <p:cNvPr id="63" name="Lattice::vertex-60">
              <a:extLst>
                <a:ext uri="{FF2B5EF4-FFF2-40B4-BE49-F238E27FC236}">
                  <a16:creationId xmlns:a16="http://schemas.microsoft.com/office/drawing/2014/main" id="{D9C40603-8E30-A839-5FF4-1720D53BED05}"/>
                </a:ext>
              </a:extLst>
            </p:cNvPr>
            <p:cNvSpPr>
              <a:spLocks/>
            </p:cNvSpPr>
            <p:nvPr/>
          </p:nvSpPr>
          <p:spPr>
            <a:xfrm>
              <a:off x="2488883" y="3555683"/>
              <a:ext cx="70485" cy="70485"/>
            </a:xfrm>
            <a:prstGeom prst="ellipse">
              <a:avLst/>
            </a:prstGeom>
            <a:solidFill>
              <a:srgbClr val="484848"/>
            </a:solidFill>
            <a:ln w="0">
              <a:noFill/>
            </a:ln>
          </p:spPr>
          <p:txBody>
            <a:bodyPr/>
            <a:lstStyle/>
            <a:p>
              <a:endParaRPr lang="en-US"/>
            </a:p>
          </p:txBody>
        </p:sp>
        <p:sp>
          <p:nvSpPr>
            <p:cNvPr id="1024" name="Lattice::vertex-61">
              <a:extLst>
                <a:ext uri="{FF2B5EF4-FFF2-40B4-BE49-F238E27FC236}">
                  <a16:creationId xmlns:a16="http://schemas.microsoft.com/office/drawing/2014/main" id="{42685748-E2FC-B245-DA04-F07C3F8DD76D}"/>
                </a:ext>
              </a:extLst>
            </p:cNvPr>
            <p:cNvSpPr>
              <a:spLocks/>
            </p:cNvSpPr>
            <p:nvPr/>
          </p:nvSpPr>
          <p:spPr>
            <a:xfrm>
              <a:off x="3650933" y="3555683"/>
              <a:ext cx="70485" cy="70485"/>
            </a:xfrm>
            <a:prstGeom prst="ellipse">
              <a:avLst/>
            </a:prstGeom>
            <a:solidFill>
              <a:srgbClr val="484848"/>
            </a:solidFill>
            <a:ln w="0">
              <a:noFill/>
            </a:ln>
          </p:spPr>
          <p:txBody>
            <a:bodyPr/>
            <a:lstStyle/>
            <a:p>
              <a:endParaRPr lang="en-US"/>
            </a:p>
          </p:txBody>
        </p:sp>
        <p:sp>
          <p:nvSpPr>
            <p:cNvPr id="1025" name="Lattice::vertex-62">
              <a:extLst>
                <a:ext uri="{FF2B5EF4-FFF2-40B4-BE49-F238E27FC236}">
                  <a16:creationId xmlns:a16="http://schemas.microsoft.com/office/drawing/2014/main" id="{CA3EE00D-10AC-BD48-52A6-F4E910EC9F4D}"/>
                </a:ext>
              </a:extLst>
            </p:cNvPr>
            <p:cNvSpPr>
              <a:spLocks/>
            </p:cNvSpPr>
            <p:nvPr/>
          </p:nvSpPr>
          <p:spPr>
            <a:xfrm>
              <a:off x="4812983" y="3555683"/>
              <a:ext cx="70485" cy="70485"/>
            </a:xfrm>
            <a:prstGeom prst="ellipse">
              <a:avLst/>
            </a:prstGeom>
            <a:solidFill>
              <a:srgbClr val="484848"/>
            </a:solidFill>
            <a:ln w="0">
              <a:noFill/>
            </a:ln>
          </p:spPr>
          <p:txBody>
            <a:bodyPr/>
            <a:lstStyle/>
            <a:p>
              <a:endParaRPr lang="en-US"/>
            </a:p>
          </p:txBody>
        </p:sp>
        <p:sp>
          <p:nvSpPr>
            <p:cNvPr id="1027" name="Lattice::vertex-63">
              <a:extLst>
                <a:ext uri="{FF2B5EF4-FFF2-40B4-BE49-F238E27FC236}">
                  <a16:creationId xmlns:a16="http://schemas.microsoft.com/office/drawing/2014/main" id="{8B3703E4-83B1-AD44-A102-699E8131FED9}"/>
                </a:ext>
              </a:extLst>
            </p:cNvPr>
            <p:cNvSpPr>
              <a:spLocks/>
            </p:cNvSpPr>
            <p:nvPr/>
          </p:nvSpPr>
          <p:spPr>
            <a:xfrm>
              <a:off x="1326833" y="4536758"/>
              <a:ext cx="70485" cy="70485"/>
            </a:xfrm>
            <a:prstGeom prst="ellipse">
              <a:avLst/>
            </a:prstGeom>
            <a:solidFill>
              <a:srgbClr val="484848"/>
            </a:solidFill>
            <a:ln w="0">
              <a:noFill/>
            </a:ln>
          </p:spPr>
          <p:txBody>
            <a:bodyPr/>
            <a:lstStyle/>
            <a:p>
              <a:endParaRPr lang="en-US"/>
            </a:p>
          </p:txBody>
        </p:sp>
        <p:sp>
          <p:nvSpPr>
            <p:cNvPr id="1028" name="Lattice::vertex-64">
              <a:extLst>
                <a:ext uri="{FF2B5EF4-FFF2-40B4-BE49-F238E27FC236}">
                  <a16:creationId xmlns:a16="http://schemas.microsoft.com/office/drawing/2014/main" id="{72820BBF-879D-3310-3D36-E47AF493D3E1}"/>
                </a:ext>
              </a:extLst>
            </p:cNvPr>
            <p:cNvSpPr>
              <a:spLocks/>
            </p:cNvSpPr>
            <p:nvPr/>
          </p:nvSpPr>
          <p:spPr>
            <a:xfrm>
              <a:off x="2488883" y="4536758"/>
              <a:ext cx="70485" cy="70485"/>
            </a:xfrm>
            <a:prstGeom prst="ellipse">
              <a:avLst/>
            </a:prstGeom>
            <a:solidFill>
              <a:srgbClr val="484848"/>
            </a:solidFill>
            <a:ln w="0">
              <a:noFill/>
            </a:ln>
          </p:spPr>
          <p:txBody>
            <a:bodyPr/>
            <a:lstStyle/>
            <a:p>
              <a:endParaRPr lang="en-US"/>
            </a:p>
          </p:txBody>
        </p:sp>
        <p:sp>
          <p:nvSpPr>
            <p:cNvPr id="1029" name="Lattice::vertex-65">
              <a:extLst>
                <a:ext uri="{FF2B5EF4-FFF2-40B4-BE49-F238E27FC236}">
                  <a16:creationId xmlns:a16="http://schemas.microsoft.com/office/drawing/2014/main" id="{738DFF3C-92FD-E6EF-FF2F-75484F9C6072}"/>
                </a:ext>
              </a:extLst>
            </p:cNvPr>
            <p:cNvSpPr>
              <a:spLocks/>
            </p:cNvSpPr>
            <p:nvPr/>
          </p:nvSpPr>
          <p:spPr>
            <a:xfrm>
              <a:off x="3650933" y="4536758"/>
              <a:ext cx="70485" cy="70485"/>
            </a:xfrm>
            <a:prstGeom prst="ellipse">
              <a:avLst/>
            </a:prstGeom>
            <a:solidFill>
              <a:srgbClr val="484848"/>
            </a:solidFill>
            <a:ln w="0">
              <a:noFill/>
            </a:ln>
          </p:spPr>
          <p:txBody>
            <a:bodyPr/>
            <a:lstStyle/>
            <a:p>
              <a:endParaRPr lang="en-US"/>
            </a:p>
          </p:txBody>
        </p:sp>
        <p:sp>
          <p:nvSpPr>
            <p:cNvPr id="1030" name="Lattice::vertex-66">
              <a:extLst>
                <a:ext uri="{FF2B5EF4-FFF2-40B4-BE49-F238E27FC236}">
                  <a16:creationId xmlns:a16="http://schemas.microsoft.com/office/drawing/2014/main" id="{83A8DBA6-9DBC-309F-583D-8CC5BFB0275B}"/>
                </a:ext>
              </a:extLst>
            </p:cNvPr>
            <p:cNvSpPr>
              <a:spLocks/>
            </p:cNvSpPr>
            <p:nvPr/>
          </p:nvSpPr>
          <p:spPr>
            <a:xfrm>
              <a:off x="4812983" y="4536758"/>
              <a:ext cx="70485" cy="70485"/>
            </a:xfrm>
            <a:prstGeom prst="ellipse">
              <a:avLst/>
            </a:prstGeom>
            <a:solidFill>
              <a:srgbClr val="484848"/>
            </a:solidFill>
            <a:ln w="0">
              <a:noFill/>
            </a:ln>
          </p:spPr>
          <p:txBody>
            <a:bodyPr/>
            <a:lstStyle/>
            <a:p>
              <a:endParaRPr lang="en-US"/>
            </a:p>
          </p:txBody>
        </p:sp>
        <p:sp>
          <p:nvSpPr>
            <p:cNvPr id="1031" name="Lattice::text-67">
              <a:extLst>
                <a:ext uri="{FF2B5EF4-FFF2-40B4-BE49-F238E27FC236}">
                  <a16:creationId xmlns:a16="http://schemas.microsoft.com/office/drawing/2014/main" id="{0AB00AA2-14FF-BC7E-B123-70F1ABAF093D}"/>
                </a:ext>
              </a:extLst>
            </p:cNvPr>
            <p:cNvSpPr>
              <a:spLocks/>
            </p:cNvSpPr>
            <p:nvPr/>
          </p:nvSpPr>
          <p:spPr>
            <a:xfrm>
              <a:off x="2847975" y="2152650"/>
              <a:ext cx="514350" cy="352425"/>
            </a:xfrm>
            <a:prstGeom prst="rect">
              <a:avLst/>
            </a:prstGeom>
            <a:noFill/>
            <a:ln w="0">
              <a:noFill/>
            </a:ln>
          </p:spPr>
          <p:txBody>
            <a:bodyPr wrap="none" lIns="0" tIns="0" rIns="0" bIns="0" anchor="ctr">
              <a:noAutofit/>
            </a:bodyPr>
            <a:lstStyle/>
            <a:p>
              <a:pPr algn="ctr">
                <a:defRPr sz="2325">
                  <a:solidFill>
                    <a:srgbClr val="7030A0"/>
                  </a:solidFill>
                  <a:latin typeface="Cambria Math"/>
                  <a:ea typeface="Cambria Math"/>
                  <a:cs typeface="Cambria Math"/>
                </a:defRPr>
              </a:pPr>
              <a:r>
                <a:rPr sz="2325">
                  <a:solidFill>
                    <a:srgbClr val="7030A0"/>
                  </a:solidFill>
                  <a:latin typeface="Cambria Math"/>
                  <a:ea typeface="Cambria Math"/>
                  <a:cs typeface="Cambria Math"/>
                </a:rPr>
                <a:t>g₁</a:t>
              </a:r>
            </a:p>
          </p:txBody>
        </p:sp>
        <p:sp>
          <p:nvSpPr>
            <p:cNvPr id="1032" name="Lattice::text-68">
              <a:extLst>
                <a:ext uri="{FF2B5EF4-FFF2-40B4-BE49-F238E27FC236}">
                  <a16:creationId xmlns:a16="http://schemas.microsoft.com/office/drawing/2014/main" id="{C74C05A6-1D71-1973-9193-C145AEC0E3C9}"/>
                </a:ext>
              </a:extLst>
            </p:cNvPr>
            <p:cNvSpPr>
              <a:spLocks/>
            </p:cNvSpPr>
            <p:nvPr/>
          </p:nvSpPr>
          <p:spPr>
            <a:xfrm>
              <a:off x="3790950" y="2895600"/>
              <a:ext cx="495300" cy="361950"/>
            </a:xfrm>
            <a:prstGeom prst="rect">
              <a:avLst/>
            </a:prstGeom>
            <a:solidFill>
              <a:srgbClr val="FFFFFF"/>
            </a:solidFill>
            <a:ln w="0">
              <a:noFill/>
            </a:ln>
          </p:spPr>
          <p:txBody>
            <a:bodyPr wrap="none" lIns="0" tIns="0" rIns="0" bIns="0" anchor="ctr">
              <a:noAutofit/>
            </a:bodyPr>
            <a:lstStyle/>
            <a:p>
              <a:pPr algn="ctr">
                <a:defRPr sz="2325">
                  <a:solidFill>
                    <a:srgbClr val="7030A0"/>
                  </a:solidFill>
                  <a:latin typeface="Cambria Math"/>
                  <a:ea typeface="Cambria Math"/>
                  <a:cs typeface="Cambria Math"/>
                </a:defRPr>
              </a:pPr>
              <a:r>
                <a:rPr sz="2325">
                  <a:solidFill>
                    <a:srgbClr val="7030A0"/>
                  </a:solidFill>
                  <a:latin typeface="Cambria Math"/>
                  <a:ea typeface="Cambria Math"/>
                  <a:cs typeface="Cambria Math"/>
                </a:rPr>
                <a:t>g₂</a:t>
              </a:r>
            </a:p>
          </p:txBody>
        </p:sp>
        <p:sp>
          <p:nvSpPr>
            <p:cNvPr id="1033" name="Lattice::text-69">
              <a:extLst>
                <a:ext uri="{FF2B5EF4-FFF2-40B4-BE49-F238E27FC236}">
                  <a16:creationId xmlns:a16="http://schemas.microsoft.com/office/drawing/2014/main" id="{C1E37164-55E1-598A-281F-E22821CA3C72}"/>
                </a:ext>
              </a:extLst>
            </p:cNvPr>
            <p:cNvSpPr>
              <a:spLocks/>
            </p:cNvSpPr>
            <p:nvPr/>
          </p:nvSpPr>
          <p:spPr>
            <a:xfrm>
              <a:off x="2847975" y="3629025"/>
              <a:ext cx="514350" cy="352425"/>
            </a:xfrm>
            <a:prstGeom prst="rect">
              <a:avLst/>
            </a:prstGeom>
            <a:noFill/>
            <a:ln w="0">
              <a:noFill/>
            </a:ln>
          </p:spPr>
          <p:txBody>
            <a:bodyPr wrap="none" lIns="0" tIns="0" rIns="0" bIns="0" anchor="ctr">
              <a:noAutofit/>
            </a:bodyPr>
            <a:lstStyle/>
            <a:p>
              <a:pPr algn="ctr">
                <a:defRPr sz="2325">
                  <a:solidFill>
                    <a:srgbClr val="7030A0"/>
                  </a:solidFill>
                  <a:latin typeface="Cambria Math"/>
                  <a:ea typeface="Cambria Math"/>
                  <a:cs typeface="Cambria Math"/>
                </a:defRPr>
              </a:pPr>
              <a:r>
                <a:rPr sz="2325">
                  <a:solidFill>
                    <a:srgbClr val="7030A0"/>
                  </a:solidFill>
                  <a:latin typeface="Cambria Math"/>
                  <a:ea typeface="Cambria Math"/>
                  <a:cs typeface="Cambria Math"/>
                </a:rPr>
                <a:t>g₃</a:t>
              </a:r>
            </a:p>
          </p:txBody>
        </p:sp>
        <p:sp>
          <p:nvSpPr>
            <p:cNvPr id="1034" name="Lattice::text-70">
              <a:extLst>
                <a:ext uri="{FF2B5EF4-FFF2-40B4-BE49-F238E27FC236}">
                  <a16:creationId xmlns:a16="http://schemas.microsoft.com/office/drawing/2014/main" id="{63DBFD29-DBB1-2DCB-A7CD-F8601CC43CE3}"/>
                </a:ext>
              </a:extLst>
            </p:cNvPr>
            <p:cNvSpPr>
              <a:spLocks/>
            </p:cNvSpPr>
            <p:nvPr/>
          </p:nvSpPr>
          <p:spPr>
            <a:xfrm>
              <a:off x="1943100" y="2895600"/>
              <a:ext cx="476250" cy="361950"/>
            </a:xfrm>
            <a:prstGeom prst="rect">
              <a:avLst/>
            </a:prstGeom>
            <a:noFill/>
            <a:ln w="0">
              <a:noFill/>
            </a:ln>
          </p:spPr>
          <p:txBody>
            <a:bodyPr wrap="none" lIns="0" tIns="0" rIns="0" bIns="0" anchor="ctr">
              <a:noAutofit/>
            </a:bodyPr>
            <a:lstStyle/>
            <a:p>
              <a:pPr algn="ctr">
                <a:defRPr sz="2325">
                  <a:solidFill>
                    <a:srgbClr val="7030A0"/>
                  </a:solidFill>
                  <a:latin typeface="Cambria Math"/>
                  <a:ea typeface="Cambria Math"/>
                  <a:cs typeface="Cambria Math"/>
                </a:defRPr>
              </a:pPr>
              <a:r>
                <a:rPr sz="2325">
                  <a:solidFill>
                    <a:srgbClr val="7030A0"/>
                  </a:solidFill>
                  <a:latin typeface="Cambria Math"/>
                  <a:ea typeface="Cambria Math"/>
                  <a:cs typeface="Cambria Math"/>
                </a:rPr>
                <a:t>g₄</a:t>
              </a:r>
            </a:p>
          </p:txBody>
        </p:sp>
        <p:sp>
          <p:nvSpPr>
            <p:cNvPr id="1035" name="Lattice::line-71">
              <a:extLst>
                <a:ext uri="{FF2B5EF4-FFF2-40B4-BE49-F238E27FC236}">
                  <a16:creationId xmlns:a16="http://schemas.microsoft.com/office/drawing/2014/main" id="{D66B8DAF-176E-5C4A-81DD-5E182647F4A8}"/>
                </a:ext>
              </a:extLst>
            </p:cNvPr>
            <p:cNvSpPr>
              <a:spLocks/>
            </p:cNvSpPr>
            <p:nvPr/>
          </p:nvSpPr>
          <p:spPr>
            <a:xfrm>
              <a:off x="2914650" y="2895600"/>
              <a:ext cx="428625" cy="0"/>
            </a:xfrm>
            <a:prstGeom prst="line">
              <a:avLst/>
            </a:prstGeom>
            <a:noFill/>
            <a:ln w="14288">
              <a:solidFill>
                <a:srgbClr val="7030A0"/>
              </a:solidFill>
            </a:ln>
          </p:spPr>
          <p:txBody>
            <a:bodyPr/>
            <a:lstStyle/>
            <a:p>
              <a:endParaRPr lang="en-US"/>
            </a:p>
          </p:txBody>
        </p:sp>
        <p:sp>
          <p:nvSpPr>
            <p:cNvPr id="1036" name="Lattice::line-72">
              <a:extLst>
                <a:ext uri="{FF2B5EF4-FFF2-40B4-BE49-F238E27FC236}">
                  <a16:creationId xmlns:a16="http://schemas.microsoft.com/office/drawing/2014/main" id="{82B3FA55-2A73-70C7-87E5-6C50FBC058C4}"/>
                </a:ext>
              </a:extLst>
            </p:cNvPr>
            <p:cNvSpPr>
              <a:spLocks/>
            </p:cNvSpPr>
            <p:nvPr/>
          </p:nvSpPr>
          <p:spPr>
            <a:xfrm>
              <a:off x="3343275" y="2895600"/>
              <a:ext cx="0" cy="390525"/>
            </a:xfrm>
            <a:prstGeom prst="line">
              <a:avLst/>
            </a:prstGeom>
            <a:noFill/>
            <a:ln w="14288">
              <a:solidFill>
                <a:srgbClr val="7030A0"/>
              </a:solidFill>
            </a:ln>
          </p:spPr>
          <p:txBody>
            <a:bodyPr/>
            <a:lstStyle/>
            <a:p>
              <a:endParaRPr lang="en-US"/>
            </a:p>
          </p:txBody>
        </p:sp>
        <p:sp>
          <p:nvSpPr>
            <p:cNvPr id="1037" name="Lattice::line-73">
              <a:extLst>
                <a:ext uri="{FF2B5EF4-FFF2-40B4-BE49-F238E27FC236}">
                  <a16:creationId xmlns:a16="http://schemas.microsoft.com/office/drawing/2014/main" id="{0123E2BD-F995-5631-0DCC-E354C0C51E9A}"/>
                </a:ext>
              </a:extLst>
            </p:cNvPr>
            <p:cNvSpPr>
              <a:spLocks/>
            </p:cNvSpPr>
            <p:nvPr/>
          </p:nvSpPr>
          <p:spPr>
            <a:xfrm>
              <a:off x="3295650" y="3190399"/>
              <a:ext cx="47625" cy="76200"/>
            </a:xfrm>
            <a:prstGeom prst="line">
              <a:avLst/>
            </a:prstGeom>
            <a:noFill/>
            <a:ln w="14288">
              <a:solidFill>
                <a:srgbClr val="7030A0"/>
              </a:solidFill>
            </a:ln>
          </p:spPr>
          <p:txBody>
            <a:bodyPr/>
            <a:lstStyle/>
            <a:p>
              <a:endParaRPr lang="en-US"/>
            </a:p>
          </p:txBody>
        </p:sp>
        <p:sp>
          <p:nvSpPr>
            <p:cNvPr id="1038" name="Lattice::line-74">
              <a:extLst>
                <a:ext uri="{FF2B5EF4-FFF2-40B4-BE49-F238E27FC236}">
                  <a16:creationId xmlns:a16="http://schemas.microsoft.com/office/drawing/2014/main" id="{270B5695-6BB9-17D8-B037-37439C16D83D}"/>
                </a:ext>
              </a:extLst>
            </p:cNvPr>
            <p:cNvSpPr>
              <a:spLocks/>
            </p:cNvSpPr>
            <p:nvPr/>
          </p:nvSpPr>
          <p:spPr>
            <a:xfrm flipV="1">
              <a:off x="3343275" y="3190399"/>
              <a:ext cx="47625" cy="76200"/>
            </a:xfrm>
            <a:prstGeom prst="line">
              <a:avLst/>
            </a:prstGeom>
            <a:noFill/>
            <a:ln w="14288">
              <a:solidFill>
                <a:srgbClr val="7030A0"/>
              </a:solidFill>
            </a:ln>
          </p:spPr>
          <p:txBody>
            <a:bodyPr/>
            <a:lstStyle/>
            <a:p>
              <a:endParaRPr lang="en-US"/>
            </a:p>
          </p:txBody>
        </p:sp>
        <p:sp>
          <p:nvSpPr>
            <p:cNvPr id="1039" name="Lattice::text-75">
              <a:extLst>
                <a:ext uri="{FF2B5EF4-FFF2-40B4-BE49-F238E27FC236}">
                  <a16:creationId xmlns:a16="http://schemas.microsoft.com/office/drawing/2014/main" id="{C649B2D5-EB3A-BB57-8C1F-3EDA41EA9D86}"/>
                </a:ext>
              </a:extLst>
            </p:cNvPr>
            <p:cNvSpPr>
              <a:spLocks/>
            </p:cNvSpPr>
            <p:nvPr/>
          </p:nvSpPr>
          <p:spPr>
            <a:xfrm>
              <a:off x="1428750" y="4638675"/>
              <a:ext cx="3524250" cy="323850"/>
            </a:xfrm>
            <a:prstGeom prst="rect">
              <a:avLst/>
            </a:prstGeom>
            <a:no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oriented 2D lattice</a:t>
              </a:r>
            </a:p>
          </p:txBody>
        </p:sp>
      </p:grpSp>
      <p:sp>
        <p:nvSpPr>
          <p:cNvPr id="1040" name="Constraint::text-76">
            <a:extLst>
              <a:ext uri="{FF2B5EF4-FFF2-40B4-BE49-F238E27FC236}">
                <a16:creationId xmlns:a16="http://schemas.microsoft.com/office/drawing/2014/main" id="{A79A89F1-6D91-A6FE-8748-AE72096EF18E}"/>
              </a:ext>
            </a:extLst>
          </p:cNvPr>
          <p:cNvSpPr>
            <a:spLocks/>
          </p:cNvSpPr>
          <p:nvPr/>
        </p:nvSpPr>
        <p:spPr>
          <a:xfrm>
            <a:off x="3034937" y="4382533"/>
            <a:ext cx="5524500" cy="457200"/>
          </a:xfrm>
          <a:prstGeom prst="rect">
            <a:avLst/>
          </a:prstGeom>
          <a:noFill/>
          <a:ln w="0">
            <a:noFill/>
          </a:ln>
        </p:spPr>
        <p:txBody>
          <a:bodyPr wrap="none" lIns="0" tIns="0" rIns="0" bIns="0" anchor="ctr">
            <a:noAutofit/>
          </a:bodyPr>
          <a:lstStyle/>
          <a:p>
            <a:pPr algn="l">
              <a:defRPr sz="2550">
                <a:solidFill>
                  <a:srgbClr val="161616"/>
                </a:solidFill>
                <a:latin typeface="Calibri"/>
                <a:ea typeface="Calibri"/>
                <a:cs typeface="Calibri"/>
              </a:defRPr>
            </a:pPr>
            <a:r>
              <a:rPr sz="2400" dirty="0">
                <a:solidFill>
                  <a:srgbClr val="161616"/>
                </a:solidFill>
                <a:latin typeface="Calibri"/>
                <a:ea typeface="Calibri"/>
                <a:cs typeface="Calibri"/>
              </a:rPr>
              <a:t>Closed loops multiply to identity</a:t>
            </a:r>
            <a:r>
              <a:rPr lang="en-US" sz="2400" dirty="0">
                <a:solidFill>
                  <a:srgbClr val="161616"/>
                </a:solidFill>
                <a:latin typeface="Calibri"/>
                <a:ea typeface="Calibri"/>
                <a:cs typeface="Calibri"/>
              </a:rPr>
              <a:t>, e.g., </a:t>
            </a:r>
            <a:endParaRPr sz="2400" dirty="0">
              <a:solidFill>
                <a:srgbClr val="161616"/>
              </a:solidFill>
              <a:latin typeface="Calibri"/>
              <a:ea typeface="Calibri"/>
              <a:cs typeface="Calibri"/>
            </a:endParaRPr>
          </a:p>
        </p:txBody>
      </p:sp>
      <p:sp>
        <p:nvSpPr>
          <p:cNvPr id="1041" name="Constraint::text-78">
            <a:extLst>
              <a:ext uri="{FF2B5EF4-FFF2-40B4-BE49-F238E27FC236}">
                <a16:creationId xmlns:a16="http://schemas.microsoft.com/office/drawing/2014/main" id="{349197EE-8304-4272-F4AC-651FEB16F053}"/>
              </a:ext>
            </a:extLst>
          </p:cNvPr>
          <p:cNvSpPr>
            <a:spLocks/>
          </p:cNvSpPr>
          <p:nvPr/>
        </p:nvSpPr>
        <p:spPr>
          <a:xfrm>
            <a:off x="8100433" y="4287283"/>
            <a:ext cx="4953000" cy="552450"/>
          </a:xfrm>
          <a:prstGeom prst="rect">
            <a:avLst/>
          </a:prstGeom>
          <a:noFill/>
          <a:ln w="0">
            <a:noFill/>
          </a:ln>
        </p:spPr>
        <p:txBody>
          <a:bodyPr wrap="none" lIns="0" tIns="0" rIns="0" bIns="0" anchor="ctr">
            <a:noAutofit/>
          </a:bodyPr>
          <a:lstStyle/>
          <a:p>
            <a:pPr algn="l">
              <a:defRPr sz="3300">
                <a:solidFill>
                  <a:srgbClr val="7030A0"/>
                </a:solidFill>
                <a:latin typeface="Cambria Math"/>
                <a:ea typeface="Cambria Math"/>
                <a:cs typeface="Cambria Math"/>
              </a:defRPr>
            </a:pPr>
            <a:r>
              <a:rPr sz="3300" dirty="0">
                <a:solidFill>
                  <a:srgbClr val="7030A0"/>
                </a:solidFill>
                <a:latin typeface="Cambria Math"/>
                <a:ea typeface="Cambria Math"/>
                <a:cs typeface="Cambria Math"/>
              </a:rPr>
              <a:t>g₁ g₂ g₃⁻¹ g₄⁻¹ = e</a:t>
            </a:r>
          </a:p>
        </p:txBody>
      </p:sp>
      <p:sp>
        <p:nvSpPr>
          <p:cNvPr id="1042" name="State::text-81">
            <a:extLst>
              <a:ext uri="{FF2B5EF4-FFF2-40B4-BE49-F238E27FC236}">
                <a16:creationId xmlns:a16="http://schemas.microsoft.com/office/drawing/2014/main" id="{D80D0637-1127-BE94-D91A-4B5264639A13}"/>
              </a:ext>
            </a:extLst>
          </p:cNvPr>
          <p:cNvSpPr>
            <a:spLocks/>
          </p:cNvSpPr>
          <p:nvPr/>
        </p:nvSpPr>
        <p:spPr>
          <a:xfrm>
            <a:off x="7711268" y="5551815"/>
            <a:ext cx="1562100" cy="504825"/>
          </a:xfrm>
          <a:prstGeom prst="rect">
            <a:avLst/>
          </a:prstGeom>
          <a:noFill/>
          <a:ln w="0">
            <a:noFill/>
          </a:ln>
        </p:spPr>
        <p:txBody>
          <a:bodyPr wrap="none" lIns="0" tIns="0" rIns="0" bIns="0" anchor="ctr">
            <a:noAutofit/>
          </a:bodyPr>
          <a:lstStyle/>
          <a:p>
            <a:pPr algn="l">
              <a:defRPr sz="3000">
                <a:solidFill>
                  <a:srgbClr val="161616"/>
                </a:solidFill>
                <a:latin typeface="Cambria Math"/>
                <a:ea typeface="Cambria Math"/>
                <a:cs typeface="Cambria Math"/>
              </a:defRPr>
            </a:pPr>
            <a:r>
              <a:rPr sz="3000" dirty="0">
                <a:solidFill>
                  <a:srgbClr val="161616"/>
                </a:solidFill>
                <a:latin typeface="Cambria Math"/>
                <a:ea typeface="Cambria Math"/>
                <a:cs typeface="Cambria Math"/>
              </a:rPr>
              <a:t>|</a:t>
            </a:r>
            <a:r>
              <a:rPr sz="3000" dirty="0" err="1">
                <a:solidFill>
                  <a:srgbClr val="161616"/>
                </a:solidFill>
                <a:latin typeface="Cambria Math"/>
                <a:ea typeface="Cambria Math"/>
                <a:cs typeface="Cambria Math"/>
              </a:rPr>
              <a:t>ψ</a:t>
            </a:r>
            <a:r>
              <a:rPr sz="3000" dirty="0">
                <a:solidFill>
                  <a:srgbClr val="161616"/>
                </a:solidFill>
                <a:latin typeface="Cambria Math"/>
                <a:ea typeface="Cambria Math"/>
                <a:cs typeface="Cambria Math"/>
              </a:rPr>
              <a:t>⟩  ∝</a:t>
            </a:r>
          </a:p>
        </p:txBody>
      </p:sp>
      <p:sp>
        <p:nvSpPr>
          <p:cNvPr id="1043" name="State::text-82">
            <a:extLst>
              <a:ext uri="{FF2B5EF4-FFF2-40B4-BE49-F238E27FC236}">
                <a16:creationId xmlns:a16="http://schemas.microsoft.com/office/drawing/2014/main" id="{CA7BE154-DC3F-8D17-725F-3E5E5D5C0743}"/>
              </a:ext>
            </a:extLst>
          </p:cNvPr>
          <p:cNvSpPr>
            <a:spLocks/>
          </p:cNvSpPr>
          <p:nvPr/>
        </p:nvSpPr>
        <p:spPr>
          <a:xfrm>
            <a:off x="8900285" y="5437515"/>
            <a:ext cx="647700" cy="628650"/>
          </a:xfrm>
          <a:prstGeom prst="rect">
            <a:avLst/>
          </a:prstGeom>
          <a:noFill/>
          <a:ln w="0">
            <a:noFill/>
          </a:ln>
        </p:spPr>
        <p:txBody>
          <a:bodyPr wrap="none" lIns="0" tIns="0" rIns="0" bIns="0" anchor="ctr">
            <a:noAutofit/>
          </a:bodyPr>
          <a:lstStyle/>
          <a:p>
            <a:pPr algn="ctr">
              <a:defRPr sz="4200">
                <a:solidFill>
                  <a:srgbClr val="7030A0"/>
                </a:solidFill>
                <a:latin typeface="Cambria Math"/>
                <a:ea typeface="Cambria Math"/>
                <a:cs typeface="Cambria Math"/>
              </a:defRPr>
            </a:pPr>
            <a:r>
              <a:rPr sz="4200" dirty="0">
                <a:solidFill>
                  <a:srgbClr val="7030A0"/>
                </a:solidFill>
                <a:latin typeface="Cambria Math"/>
                <a:ea typeface="Cambria Math"/>
                <a:cs typeface="Cambria Math"/>
              </a:rPr>
              <a:t>∑</a:t>
            </a:r>
          </a:p>
        </p:txBody>
      </p:sp>
      <p:sp>
        <p:nvSpPr>
          <p:cNvPr id="1044" name="State::text-83">
            <a:extLst>
              <a:ext uri="{FF2B5EF4-FFF2-40B4-BE49-F238E27FC236}">
                <a16:creationId xmlns:a16="http://schemas.microsoft.com/office/drawing/2014/main" id="{FC074235-8A04-8E88-C897-2220E1430CD8}"/>
              </a:ext>
            </a:extLst>
          </p:cNvPr>
          <p:cNvSpPr>
            <a:spLocks/>
          </p:cNvSpPr>
          <p:nvPr/>
        </p:nvSpPr>
        <p:spPr>
          <a:xfrm>
            <a:off x="8528810" y="6047115"/>
            <a:ext cx="1381125" cy="257175"/>
          </a:xfrm>
          <a:prstGeom prst="rect">
            <a:avLst/>
          </a:prstGeom>
          <a:noFill/>
          <a:ln w="0">
            <a:noFill/>
          </a:ln>
        </p:spPr>
        <p:txBody>
          <a:bodyPr wrap="none" lIns="0" tIns="0" rIns="0" bIns="0" anchor="ctr">
            <a:noAutofit/>
          </a:bodyPr>
          <a:lstStyle/>
          <a:p>
            <a:pPr algn="ctr">
              <a:defRPr sz="1650">
                <a:solidFill>
                  <a:srgbClr val="7030A0"/>
                </a:solidFill>
                <a:latin typeface="Calibri"/>
                <a:ea typeface="Calibri"/>
                <a:cs typeface="Calibri"/>
              </a:defRPr>
            </a:pPr>
            <a:r>
              <a:rPr lang="en-US" sz="1650" dirty="0">
                <a:solidFill>
                  <a:srgbClr val="7030A0"/>
                </a:solidFill>
                <a:latin typeface="Calibri"/>
                <a:ea typeface="Calibri"/>
                <a:cs typeface="Calibri"/>
              </a:rPr>
              <a:t>proper</a:t>
            </a:r>
            <a:r>
              <a:rPr sz="1650" dirty="0">
                <a:solidFill>
                  <a:srgbClr val="7030A0"/>
                </a:solidFill>
                <a:latin typeface="Calibri"/>
                <a:ea typeface="Calibri"/>
                <a:cs typeface="Calibri"/>
              </a:rPr>
              <a:t> </a:t>
            </a:r>
            <a:r>
              <a:rPr sz="1650" dirty="0" err="1">
                <a:solidFill>
                  <a:srgbClr val="7030A0"/>
                </a:solidFill>
                <a:latin typeface="Calibri"/>
                <a:ea typeface="Calibri"/>
                <a:cs typeface="Calibri"/>
              </a:rPr>
              <a:t>labelings</a:t>
            </a:r>
            <a:endParaRPr sz="1650" dirty="0">
              <a:solidFill>
                <a:srgbClr val="7030A0"/>
              </a:solidFill>
              <a:latin typeface="Calibri"/>
              <a:ea typeface="Calibri"/>
              <a:cs typeface="Calibri"/>
            </a:endParaRPr>
          </a:p>
        </p:txBody>
      </p:sp>
      <p:sp>
        <p:nvSpPr>
          <p:cNvPr id="1045" name="State::text-84">
            <a:extLst>
              <a:ext uri="{FF2B5EF4-FFF2-40B4-BE49-F238E27FC236}">
                <a16:creationId xmlns:a16="http://schemas.microsoft.com/office/drawing/2014/main" id="{A32C06B2-9A0C-5A8C-E2F8-C176FD38561B}"/>
              </a:ext>
            </a:extLst>
          </p:cNvPr>
          <p:cNvSpPr>
            <a:spLocks/>
          </p:cNvSpPr>
          <p:nvPr/>
        </p:nvSpPr>
        <p:spPr>
          <a:xfrm>
            <a:off x="9757535" y="5551815"/>
            <a:ext cx="3000375" cy="514350"/>
          </a:xfrm>
          <a:prstGeom prst="rect">
            <a:avLst/>
          </a:prstGeom>
          <a:noFill/>
          <a:ln w="0">
            <a:noFill/>
          </a:ln>
        </p:spPr>
        <p:txBody>
          <a:bodyPr wrap="none" lIns="0" tIns="0" rIns="0" bIns="0" anchor="ctr">
            <a:noAutofit/>
          </a:bodyPr>
          <a:lstStyle/>
          <a:p>
            <a:pPr algn="l">
              <a:defRPr sz="3000">
                <a:solidFill>
                  <a:srgbClr val="161616"/>
                </a:solidFill>
                <a:latin typeface="Cambria Math"/>
                <a:ea typeface="Cambria Math"/>
                <a:cs typeface="Cambria Math"/>
              </a:defRPr>
            </a:pPr>
            <a:r>
              <a:rPr sz="3000">
                <a:solidFill>
                  <a:srgbClr val="161616"/>
                </a:solidFill>
                <a:latin typeface="Cambria Math"/>
                <a:ea typeface="Cambria Math"/>
                <a:cs typeface="Cambria Math"/>
              </a:rPr>
              <a:t>|edge labels⟩</a:t>
            </a:r>
          </a:p>
        </p:txBody>
      </p:sp>
      <p:sp>
        <p:nvSpPr>
          <p:cNvPr id="1046" name="State::text-80">
            <a:extLst>
              <a:ext uri="{FF2B5EF4-FFF2-40B4-BE49-F238E27FC236}">
                <a16:creationId xmlns:a16="http://schemas.microsoft.com/office/drawing/2014/main" id="{DDAEEFC5-32DB-7256-1EA0-63028587B1D7}"/>
              </a:ext>
            </a:extLst>
          </p:cNvPr>
          <p:cNvSpPr>
            <a:spLocks/>
          </p:cNvSpPr>
          <p:nvPr/>
        </p:nvSpPr>
        <p:spPr>
          <a:xfrm>
            <a:off x="3020671" y="5099938"/>
            <a:ext cx="4715067" cy="1303803"/>
          </a:xfrm>
          <a:prstGeom prst="rect">
            <a:avLst/>
          </a:prstGeom>
          <a:noFill/>
          <a:ln w="0">
            <a:noFill/>
          </a:ln>
        </p:spPr>
        <p:txBody>
          <a:bodyPr wrap="none" lIns="0" tIns="0" rIns="0" bIns="0" anchor="ctr">
            <a:noAutofit/>
          </a:bodyPr>
          <a:lstStyle/>
          <a:p>
            <a:pPr algn="l">
              <a:defRPr sz="2400">
                <a:solidFill>
                  <a:srgbClr val="161616"/>
                </a:solidFill>
                <a:latin typeface="Calibri"/>
                <a:ea typeface="Calibri"/>
                <a:cs typeface="Calibri"/>
              </a:defRPr>
            </a:pPr>
            <a:r>
              <a:rPr sz="2400" dirty="0">
                <a:solidFill>
                  <a:srgbClr val="161616"/>
                </a:solidFill>
                <a:latin typeface="Calibri"/>
                <a:ea typeface="Calibri"/>
                <a:cs typeface="Calibri"/>
              </a:rPr>
              <a:t>Ground state: uniform superposition </a:t>
            </a:r>
            <a:br>
              <a:rPr lang="en-US" sz="2400" dirty="0">
                <a:solidFill>
                  <a:srgbClr val="161616"/>
                </a:solidFill>
                <a:latin typeface="Calibri"/>
                <a:ea typeface="Calibri"/>
                <a:cs typeface="Calibri"/>
              </a:rPr>
            </a:br>
            <a:r>
              <a:rPr sz="2400" dirty="0">
                <a:solidFill>
                  <a:srgbClr val="161616"/>
                </a:solidFill>
                <a:latin typeface="Calibri"/>
                <a:ea typeface="Calibri"/>
                <a:cs typeface="Calibri"/>
              </a:rPr>
              <a:t>of all </a:t>
            </a:r>
            <a:r>
              <a:rPr lang="en-US" sz="2400" dirty="0">
                <a:solidFill>
                  <a:srgbClr val="161616"/>
                </a:solidFill>
                <a:latin typeface="Calibri"/>
                <a:ea typeface="Calibri"/>
                <a:cs typeface="Calibri"/>
              </a:rPr>
              <a:t>proper</a:t>
            </a:r>
            <a:r>
              <a:rPr sz="2400" dirty="0">
                <a:solidFill>
                  <a:srgbClr val="161616"/>
                </a:solidFill>
                <a:latin typeface="Calibri"/>
                <a:ea typeface="Calibri"/>
                <a:cs typeface="Calibri"/>
              </a:rPr>
              <a:t> edge </a:t>
            </a:r>
            <a:r>
              <a:rPr sz="2400" dirty="0" err="1">
                <a:solidFill>
                  <a:srgbClr val="161616"/>
                </a:solidFill>
                <a:latin typeface="Calibri"/>
                <a:ea typeface="Calibri"/>
                <a:cs typeface="Calibri"/>
              </a:rPr>
              <a:t>labelings</a:t>
            </a:r>
            <a:r>
              <a:rPr sz="2400" dirty="0">
                <a:solidFill>
                  <a:srgbClr val="161616"/>
                </a:solidFill>
                <a:latin typeface="Calibri"/>
                <a:ea typeface="Calibri"/>
                <a:cs typeface="Calibri"/>
              </a:rPr>
              <a:t>.</a:t>
            </a:r>
          </a:p>
        </p:txBody>
      </p:sp>
    </p:spTree>
    <p:extLst>
      <p:ext uri="{BB962C8B-B14F-4D97-AF65-F5344CB8AC3E}">
        <p14:creationId xmlns:p14="http://schemas.microsoft.com/office/powerpoint/2010/main" val="384567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4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4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4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4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4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4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0" grpId="0"/>
      <p:bldP spid="1041" grpId="0"/>
      <p:bldP spid="1042" grpId="0"/>
      <p:bldP spid="1043" grpId="0"/>
      <p:bldP spid="1044" grpId="0"/>
      <p:bldP spid="1045" grpId="0"/>
      <p:bldP spid="104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6859D9-5A4A-1664-355C-4F818739E6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05E2E8-FFBE-875B-2DD0-AE2BDBBA53C5}"/>
              </a:ext>
            </a:extLst>
          </p:cNvPr>
          <p:cNvSpPr>
            <a:spLocks noGrp="1"/>
          </p:cNvSpPr>
          <p:nvPr>
            <p:ph type="title"/>
          </p:nvPr>
        </p:nvSpPr>
        <p:spPr/>
        <p:txBody>
          <a:bodyPr/>
          <a:lstStyle/>
          <a:p>
            <a:r>
              <a:rPr lang="en-US" dirty="0"/>
              <a:t>Anyon models in QNC</a:t>
            </a:r>
            <a:r>
              <a:rPr lang="en-US" baseline="30000" dirty="0"/>
              <a:t>0</a:t>
            </a:r>
            <a:r>
              <a:rPr lang="en-US" dirty="0"/>
              <a:t>[Fanout]</a:t>
            </a:r>
            <a:r>
              <a:rPr lang="en-US" baseline="30000" dirty="0"/>
              <a:t> </a:t>
            </a:r>
            <a:endParaRPr lang="en-US" dirty="0"/>
          </a:p>
        </p:txBody>
      </p:sp>
      <p:sp>
        <p:nvSpPr>
          <p:cNvPr id="3" name="Content Placeholder 2">
            <a:extLst>
              <a:ext uri="{FF2B5EF4-FFF2-40B4-BE49-F238E27FC236}">
                <a16:creationId xmlns:a16="http://schemas.microsoft.com/office/drawing/2014/main" id="{5594F266-A2DC-C2FA-0CBA-BE71C879C416}"/>
              </a:ext>
            </a:extLst>
          </p:cNvPr>
          <p:cNvSpPr>
            <a:spLocks noGrp="1"/>
          </p:cNvSpPr>
          <p:nvPr>
            <p:ph idx="1"/>
          </p:nvPr>
        </p:nvSpPr>
        <p:spPr>
          <a:xfrm>
            <a:off x="838200" y="1825625"/>
            <a:ext cx="10515600" cy="4667250"/>
          </a:xfrm>
        </p:spPr>
        <p:txBody>
          <a:bodyPr>
            <a:normAutofit/>
          </a:bodyPr>
          <a:lstStyle/>
          <a:p>
            <a:r>
              <a:rPr lang="en-US" sz="2600" dirty="0"/>
              <a:t>Basis for topological quantum computing: highly entangled states with emergent “particles” (called </a:t>
            </a:r>
            <a:r>
              <a:rPr lang="en-US" sz="2600" dirty="0" err="1"/>
              <a:t>anyons</a:t>
            </a:r>
            <a:r>
              <a:rPr lang="en-US" sz="2600" dirty="0"/>
              <a:t>) that can be braided together to implement quantum gates. </a:t>
            </a:r>
          </a:p>
          <a:p>
            <a:r>
              <a:rPr lang="en-US" sz="2600" dirty="0" err="1"/>
              <a:t>Kitaev’s</a:t>
            </a:r>
            <a:r>
              <a:rPr lang="en-US" sz="2600" dirty="0"/>
              <a:t> quantum double: a recipe for </a:t>
            </a:r>
            <a:r>
              <a:rPr lang="en-US" sz="2600" dirty="0" err="1"/>
              <a:t>anyon</a:t>
            </a:r>
            <a:r>
              <a:rPr lang="en-US" sz="2600" dirty="0"/>
              <a:t> models with braiding action determined by a finite group G.</a:t>
            </a:r>
          </a:p>
          <a:p>
            <a:endParaRPr lang="en-US" sz="2600" dirty="0"/>
          </a:p>
          <a:p>
            <a:r>
              <a:rPr lang="en-US" sz="2600" dirty="0"/>
              <a:t>Quantum double for any </a:t>
            </a:r>
            <a:r>
              <a:rPr lang="en-US" sz="2600" b="1" i="1" dirty="0"/>
              <a:t>solvable</a:t>
            </a:r>
            <a:r>
              <a:rPr lang="en-US" sz="2600" dirty="0"/>
              <a:t> group G can be prepared in QNC</a:t>
            </a:r>
            <a:r>
              <a:rPr lang="en-US" sz="2600" baseline="30000" dirty="0"/>
              <a:t>0</a:t>
            </a:r>
            <a:r>
              <a:rPr lang="en-US" sz="2600" dirty="0"/>
              <a:t>[Fanout]. </a:t>
            </a:r>
          </a:p>
        </p:txBody>
      </p:sp>
      <p:sp>
        <p:nvSpPr>
          <p:cNvPr id="4" name="TextBox 3">
            <a:extLst>
              <a:ext uri="{FF2B5EF4-FFF2-40B4-BE49-F238E27FC236}">
                <a16:creationId xmlns:a16="http://schemas.microsoft.com/office/drawing/2014/main" id="{363A699C-5F2E-00B1-3EF1-27F0BC2DAFB9}"/>
              </a:ext>
            </a:extLst>
          </p:cNvPr>
          <p:cNvSpPr txBox="1"/>
          <p:nvPr/>
        </p:nvSpPr>
        <p:spPr>
          <a:xfrm>
            <a:off x="5340626" y="6261417"/>
            <a:ext cx="6983186" cy="400110"/>
          </a:xfrm>
          <a:prstGeom prst="rect">
            <a:avLst/>
          </a:prstGeom>
          <a:noFill/>
        </p:spPr>
        <p:txBody>
          <a:bodyPr wrap="square" rtlCol="0">
            <a:spAutoFit/>
          </a:bodyPr>
          <a:lstStyle/>
          <a:p>
            <a:r>
              <a:rPr lang="en-US" sz="2000" dirty="0">
                <a:solidFill>
                  <a:schemeClr val="bg1">
                    <a:lumMod val="50000"/>
                  </a:schemeClr>
                </a:solidFill>
              </a:rPr>
              <a:t>(</a:t>
            </a:r>
            <a:r>
              <a:rPr lang="en-US" sz="2000" dirty="0" err="1">
                <a:solidFill>
                  <a:schemeClr val="bg1">
                    <a:lumMod val="50000"/>
                  </a:schemeClr>
                </a:solidFill>
              </a:rPr>
              <a:t>Bravyi</a:t>
            </a:r>
            <a:r>
              <a:rPr lang="en-US" sz="2000" dirty="0">
                <a:solidFill>
                  <a:schemeClr val="bg1">
                    <a:lumMod val="50000"/>
                  </a:schemeClr>
                </a:solidFill>
              </a:rPr>
              <a:t>, et al. ‘22, </a:t>
            </a:r>
            <a:r>
              <a:rPr lang="en-US" sz="2000" dirty="0" err="1">
                <a:solidFill>
                  <a:schemeClr val="bg1">
                    <a:lumMod val="50000"/>
                  </a:schemeClr>
                </a:solidFill>
              </a:rPr>
              <a:t>Tantivasadakarn</a:t>
            </a:r>
            <a:r>
              <a:rPr lang="en-US" sz="2000" dirty="0">
                <a:solidFill>
                  <a:schemeClr val="bg1">
                    <a:lumMod val="50000"/>
                  </a:schemeClr>
                </a:solidFill>
              </a:rPr>
              <a:t>, Vishwanath, </a:t>
            </a:r>
            <a:r>
              <a:rPr lang="en-US" sz="2000" dirty="0" err="1">
                <a:solidFill>
                  <a:schemeClr val="bg1">
                    <a:lumMod val="50000"/>
                  </a:schemeClr>
                </a:solidFill>
              </a:rPr>
              <a:t>Verresen</a:t>
            </a:r>
            <a:r>
              <a:rPr lang="en-US" sz="2000" dirty="0">
                <a:solidFill>
                  <a:schemeClr val="bg1">
                    <a:lumMod val="50000"/>
                  </a:schemeClr>
                </a:solidFill>
              </a:rPr>
              <a:t>, ’23,…)</a:t>
            </a:r>
            <a:endParaRPr lang="en-US" sz="2400" dirty="0"/>
          </a:p>
        </p:txBody>
      </p:sp>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9F7DF603-FD0F-30AC-1E3B-3693E3AB90A5}"/>
                  </a:ext>
                </a:extLst>
              </p:cNvPr>
              <p:cNvSpPr txBox="1"/>
              <p:nvPr/>
            </p:nvSpPr>
            <p:spPr>
              <a:xfrm>
                <a:off x="6440313" y="5403524"/>
                <a:ext cx="3891170" cy="461665"/>
              </a:xfrm>
              <a:prstGeom prst="rect">
                <a:avLst/>
              </a:prstGeom>
              <a:solidFill>
                <a:schemeClr val="accent4">
                  <a:lumMod val="20000"/>
                  <a:lumOff val="80000"/>
                </a:schemeClr>
              </a:solidFill>
              <a:ln>
                <a:solidFill>
                  <a:schemeClr val="bg1">
                    <a:lumMod val="50000"/>
                  </a:schemeClr>
                </a:solidFill>
              </a:ln>
            </p:spPr>
            <p:txBody>
              <a:bodyPr wrap="square">
                <a:spAutoFit/>
              </a:bodyPr>
              <a:lstStyle/>
              <a:p>
                <a:r>
                  <a:rPr lang="en-US" sz="2400" dirty="0"/>
                  <a:t>Solvable </a:t>
                </a:r>
                <a14:m>
                  <m:oMath xmlns:m="http://schemas.openxmlformats.org/officeDocument/2006/math">
                    <m:r>
                      <a:rPr lang="en-US" sz="2400" b="0" i="1" smtClean="0">
                        <a:latin typeface="Cambria Math" panose="02040503050406030204" pitchFamily="18" charset="0"/>
                      </a:rPr>
                      <m:t>≈</m:t>
                    </m:r>
                  </m:oMath>
                </a14:m>
                <a:r>
                  <a:rPr lang="en-US" sz="2400" dirty="0">
                    <a:solidFill>
                      <a:schemeClr val="tx1"/>
                    </a:solidFill>
                  </a:rPr>
                  <a:t> close to abelian</a:t>
                </a:r>
              </a:p>
            </p:txBody>
          </p:sp>
        </mc:Choice>
        <mc:Fallback>
          <p:sp>
            <p:nvSpPr>
              <p:cNvPr id="5" name="TextBox 4">
                <a:extLst>
                  <a:ext uri="{FF2B5EF4-FFF2-40B4-BE49-F238E27FC236}">
                    <a16:creationId xmlns:a16="http://schemas.microsoft.com/office/drawing/2014/main" id="{9F7DF603-FD0F-30AC-1E3B-3693E3AB90A5}"/>
                  </a:ext>
                </a:extLst>
              </p:cNvPr>
              <p:cNvSpPr txBox="1">
                <a:spLocks noRot="1" noChangeAspect="1" noMove="1" noResize="1" noEditPoints="1" noAdjustHandles="1" noChangeArrowheads="1" noChangeShapeType="1" noTextEdit="1"/>
              </p:cNvSpPr>
              <p:nvPr/>
            </p:nvSpPr>
            <p:spPr>
              <a:xfrm>
                <a:off x="6440313" y="5403524"/>
                <a:ext cx="3891170" cy="461665"/>
              </a:xfrm>
              <a:prstGeom prst="rect">
                <a:avLst/>
              </a:prstGeom>
              <a:blipFill>
                <a:blip r:embed="rId2"/>
                <a:stretch>
                  <a:fillRect l="-2265" t="-5128" b="-25641"/>
                </a:stretch>
              </a:blipFill>
              <a:ln>
                <a:solidFill>
                  <a:schemeClr val="bg1">
                    <a:lumMod val="50000"/>
                  </a:schemeClr>
                </a:solidFill>
              </a:ln>
            </p:spPr>
            <p:txBody>
              <a:bodyPr/>
              <a:lstStyle/>
              <a:p>
                <a:r>
                  <a:rPr lang="en-US">
                    <a:noFill/>
                  </a:rPr>
                  <a:t> </a:t>
                </a:r>
              </a:p>
            </p:txBody>
          </p:sp>
        </mc:Fallback>
      </mc:AlternateContent>
      <p:cxnSp>
        <p:nvCxnSpPr>
          <p:cNvPr id="6" name="Straight Arrow Connector 5">
            <a:extLst>
              <a:ext uri="{FF2B5EF4-FFF2-40B4-BE49-F238E27FC236}">
                <a16:creationId xmlns:a16="http://schemas.microsoft.com/office/drawing/2014/main" id="{8FC7338B-354A-A713-88A5-7967D11DBB54}"/>
              </a:ext>
            </a:extLst>
          </p:cNvPr>
          <p:cNvCxnSpPr>
            <a:cxnSpLocks/>
          </p:cNvCxnSpPr>
          <p:nvPr/>
        </p:nvCxnSpPr>
        <p:spPr>
          <a:xfrm flipH="1" flipV="1">
            <a:off x="5340626" y="4837043"/>
            <a:ext cx="914400" cy="797314"/>
          </a:xfrm>
          <a:prstGeom prst="straightConnector1">
            <a:avLst/>
          </a:prstGeom>
          <a:ln w="57150">
            <a:solidFill>
              <a:srgbClr val="FF7DF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6794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4AD06-A3E3-6058-E1DC-0792BA2362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918A15-CDE6-B5EA-A2E2-3E25613D27A3}"/>
              </a:ext>
            </a:extLst>
          </p:cNvPr>
          <p:cNvSpPr>
            <a:spLocks noGrp="1"/>
          </p:cNvSpPr>
          <p:nvPr>
            <p:ph type="title"/>
          </p:nvPr>
        </p:nvSpPr>
        <p:spPr/>
        <p:txBody>
          <a:bodyPr/>
          <a:lstStyle/>
          <a:p>
            <a:r>
              <a:rPr lang="en-US" dirty="0"/>
              <a:t>Anyon models in QNC</a:t>
            </a:r>
            <a:r>
              <a:rPr lang="en-US" baseline="30000" dirty="0"/>
              <a:t>0</a:t>
            </a:r>
            <a:r>
              <a:rPr lang="en-US" dirty="0"/>
              <a:t>[Fanout]</a:t>
            </a:r>
            <a:r>
              <a:rPr lang="en-US" baseline="30000" dirty="0"/>
              <a:t> </a:t>
            </a:r>
            <a:endParaRPr lang="en-US" dirty="0"/>
          </a:p>
        </p:txBody>
      </p:sp>
      <p:sp>
        <p:nvSpPr>
          <p:cNvPr id="3" name="Content Placeholder 2">
            <a:extLst>
              <a:ext uri="{FF2B5EF4-FFF2-40B4-BE49-F238E27FC236}">
                <a16:creationId xmlns:a16="http://schemas.microsoft.com/office/drawing/2014/main" id="{A6F498C0-772A-FB8C-CA69-8AD042A0D234}"/>
              </a:ext>
            </a:extLst>
          </p:cNvPr>
          <p:cNvSpPr>
            <a:spLocks noGrp="1"/>
          </p:cNvSpPr>
          <p:nvPr>
            <p:ph idx="1"/>
          </p:nvPr>
        </p:nvSpPr>
        <p:spPr>
          <a:xfrm>
            <a:off x="838200" y="1825625"/>
            <a:ext cx="10515600" cy="4667250"/>
          </a:xfrm>
        </p:spPr>
        <p:txBody>
          <a:bodyPr>
            <a:normAutofit/>
          </a:bodyPr>
          <a:lstStyle/>
          <a:p>
            <a:r>
              <a:rPr lang="en-US" sz="2600" dirty="0"/>
              <a:t>Basis for topological quantum computing: highly entangled states with emergent “particles” (called </a:t>
            </a:r>
            <a:r>
              <a:rPr lang="en-US" sz="2600" dirty="0" err="1"/>
              <a:t>anyons</a:t>
            </a:r>
            <a:r>
              <a:rPr lang="en-US" sz="2600" dirty="0"/>
              <a:t>) that can be braided together to implement quantum gates. </a:t>
            </a:r>
          </a:p>
          <a:p>
            <a:r>
              <a:rPr lang="en-US" sz="2600" dirty="0" err="1"/>
              <a:t>Kitaev’s</a:t>
            </a:r>
            <a:r>
              <a:rPr lang="en-US" sz="2600" dirty="0"/>
              <a:t> quantum double: a recipe for </a:t>
            </a:r>
            <a:r>
              <a:rPr lang="en-US" sz="2600" dirty="0" err="1"/>
              <a:t>anyon</a:t>
            </a:r>
            <a:r>
              <a:rPr lang="en-US" sz="2600" dirty="0"/>
              <a:t> models with braiding action determined by a finite group G.</a:t>
            </a:r>
          </a:p>
          <a:p>
            <a:endParaRPr lang="en-US" sz="2600" dirty="0"/>
          </a:p>
          <a:p>
            <a:r>
              <a:rPr lang="en-US" sz="2600" dirty="0"/>
              <a:t>Quantum double for any </a:t>
            </a:r>
            <a:r>
              <a:rPr lang="en-US" sz="2600" b="1" i="1" dirty="0"/>
              <a:t>solvable</a:t>
            </a:r>
            <a:r>
              <a:rPr lang="en-US" sz="2600" dirty="0"/>
              <a:t> group G can be prepared in QNC</a:t>
            </a:r>
            <a:r>
              <a:rPr lang="en-US" sz="2600" baseline="30000" dirty="0"/>
              <a:t>0</a:t>
            </a:r>
            <a:r>
              <a:rPr lang="en-US" sz="2600" dirty="0"/>
              <a:t>[Fanout]. </a:t>
            </a:r>
          </a:p>
        </p:txBody>
      </p:sp>
      <p:sp>
        <p:nvSpPr>
          <p:cNvPr id="4" name="TextBox 3">
            <a:extLst>
              <a:ext uri="{FF2B5EF4-FFF2-40B4-BE49-F238E27FC236}">
                <a16:creationId xmlns:a16="http://schemas.microsoft.com/office/drawing/2014/main" id="{469C1491-6BFF-160C-CB2F-CCBD5B553B1A}"/>
              </a:ext>
            </a:extLst>
          </p:cNvPr>
          <p:cNvSpPr txBox="1"/>
          <p:nvPr/>
        </p:nvSpPr>
        <p:spPr>
          <a:xfrm>
            <a:off x="5340626" y="6261417"/>
            <a:ext cx="6983186" cy="400110"/>
          </a:xfrm>
          <a:prstGeom prst="rect">
            <a:avLst/>
          </a:prstGeom>
          <a:noFill/>
        </p:spPr>
        <p:txBody>
          <a:bodyPr wrap="square" rtlCol="0">
            <a:spAutoFit/>
          </a:bodyPr>
          <a:lstStyle/>
          <a:p>
            <a:r>
              <a:rPr lang="en-US" sz="2000" dirty="0">
                <a:solidFill>
                  <a:schemeClr val="bg1">
                    <a:lumMod val="50000"/>
                  </a:schemeClr>
                </a:solidFill>
              </a:rPr>
              <a:t>(</a:t>
            </a:r>
            <a:r>
              <a:rPr lang="en-US" sz="2000" dirty="0" err="1">
                <a:solidFill>
                  <a:schemeClr val="bg1">
                    <a:lumMod val="50000"/>
                  </a:schemeClr>
                </a:solidFill>
              </a:rPr>
              <a:t>Bravyi</a:t>
            </a:r>
            <a:r>
              <a:rPr lang="en-US" sz="2000" dirty="0">
                <a:solidFill>
                  <a:schemeClr val="bg1">
                    <a:lumMod val="50000"/>
                  </a:schemeClr>
                </a:solidFill>
              </a:rPr>
              <a:t>, et al. ‘22, </a:t>
            </a:r>
            <a:r>
              <a:rPr lang="en-US" sz="2000" dirty="0" err="1">
                <a:solidFill>
                  <a:schemeClr val="bg1">
                    <a:lumMod val="50000"/>
                  </a:schemeClr>
                </a:solidFill>
              </a:rPr>
              <a:t>Tantivasadakarn</a:t>
            </a:r>
            <a:r>
              <a:rPr lang="en-US" sz="2000" dirty="0">
                <a:solidFill>
                  <a:schemeClr val="bg1">
                    <a:lumMod val="50000"/>
                  </a:schemeClr>
                </a:solidFill>
              </a:rPr>
              <a:t>, Vishwanath, </a:t>
            </a:r>
            <a:r>
              <a:rPr lang="en-US" sz="2000" dirty="0" err="1">
                <a:solidFill>
                  <a:schemeClr val="bg1">
                    <a:lumMod val="50000"/>
                  </a:schemeClr>
                </a:solidFill>
              </a:rPr>
              <a:t>Verresen</a:t>
            </a:r>
            <a:r>
              <a:rPr lang="en-US" sz="2000" dirty="0">
                <a:solidFill>
                  <a:schemeClr val="bg1">
                    <a:lumMod val="50000"/>
                  </a:schemeClr>
                </a:solidFill>
              </a:rPr>
              <a:t>, ’23,…)</a:t>
            </a:r>
            <a:endParaRPr lang="en-US" sz="2400" dirty="0"/>
          </a:p>
        </p:txBody>
      </p:sp>
      <p:sp>
        <p:nvSpPr>
          <p:cNvPr id="7" name="Rounded Rectangle 6">
            <a:extLst>
              <a:ext uri="{FF2B5EF4-FFF2-40B4-BE49-F238E27FC236}">
                <a16:creationId xmlns:a16="http://schemas.microsoft.com/office/drawing/2014/main" id="{0FF51B47-E208-E4C2-F283-5439F8002ABB}"/>
              </a:ext>
            </a:extLst>
          </p:cNvPr>
          <p:cNvSpPr/>
          <p:nvPr/>
        </p:nvSpPr>
        <p:spPr>
          <a:xfrm>
            <a:off x="2488701" y="2935532"/>
            <a:ext cx="6771709" cy="1662971"/>
          </a:xfrm>
          <a:prstGeom prst="roundRect">
            <a:avLst/>
          </a:prstGeom>
          <a:solidFill>
            <a:schemeClr val="accent6">
              <a:lumMod val="20000"/>
              <a:lumOff val="80000"/>
              <a:alpha val="98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2E918ACB-311E-AE44-B929-5BB296A31717}"/>
              </a:ext>
            </a:extLst>
          </p:cNvPr>
          <p:cNvSpPr txBox="1"/>
          <p:nvPr/>
        </p:nvSpPr>
        <p:spPr>
          <a:xfrm>
            <a:off x="2853676" y="3228408"/>
            <a:ext cx="6041758" cy="1077218"/>
          </a:xfrm>
          <a:prstGeom prst="rect">
            <a:avLst/>
          </a:prstGeom>
          <a:noFill/>
        </p:spPr>
        <p:txBody>
          <a:bodyPr wrap="square" rtlCol="0">
            <a:spAutoFit/>
          </a:bodyPr>
          <a:lstStyle/>
          <a:p>
            <a:pPr algn="ctr"/>
            <a:r>
              <a:rPr lang="en-US" sz="3200" b="1" dirty="0">
                <a:solidFill>
                  <a:srgbClr val="7030A0"/>
                </a:solidFill>
              </a:rPr>
              <a:t>What about non-solvable groups, e.g., S</a:t>
            </a:r>
            <a:r>
              <a:rPr lang="en-US" sz="3200" b="1" baseline="-25000" dirty="0">
                <a:solidFill>
                  <a:srgbClr val="7030A0"/>
                </a:solidFill>
              </a:rPr>
              <a:t>5</a:t>
            </a:r>
            <a:r>
              <a:rPr lang="en-US" sz="3200" b="1" dirty="0">
                <a:solidFill>
                  <a:srgbClr val="7030A0"/>
                </a:solidFill>
              </a:rPr>
              <a:t>?</a:t>
            </a:r>
          </a:p>
        </p:txBody>
      </p:sp>
    </p:spTree>
    <p:extLst>
      <p:ext uri="{BB962C8B-B14F-4D97-AF65-F5344CB8AC3E}">
        <p14:creationId xmlns:p14="http://schemas.microsoft.com/office/powerpoint/2010/main" val="29401005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A4AA48-2554-C56E-7FD7-B74248A5585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4D7BD81-6C74-7141-9B92-A914AA4B9FC5}"/>
              </a:ext>
            </a:extLst>
          </p:cNvPr>
          <p:cNvSpPr>
            <a:spLocks noGrp="1"/>
          </p:cNvSpPr>
          <p:nvPr>
            <p:ph type="title"/>
          </p:nvPr>
        </p:nvSpPr>
        <p:spPr/>
        <p:txBody>
          <a:bodyPr/>
          <a:lstStyle/>
          <a:p>
            <a:r>
              <a:rPr lang="en-US" dirty="0"/>
              <a:t>Limits of constant-time QC</a:t>
            </a:r>
          </a:p>
        </p:txBody>
      </p:sp>
      <p:sp>
        <p:nvSpPr>
          <p:cNvPr id="5" name="Text Placeholder 4">
            <a:extLst>
              <a:ext uri="{FF2B5EF4-FFF2-40B4-BE49-F238E27FC236}">
                <a16:creationId xmlns:a16="http://schemas.microsoft.com/office/drawing/2014/main" id="{2571A0B7-0FD3-1494-88F5-8413B9ACCF4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4098672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4445F-9DB9-ED87-BF61-D7DA02D85569}"/>
              </a:ext>
            </a:extLst>
          </p:cNvPr>
          <p:cNvSpPr>
            <a:spLocks noGrp="1"/>
          </p:cNvSpPr>
          <p:nvPr>
            <p:ph type="title"/>
          </p:nvPr>
        </p:nvSpPr>
        <p:spPr/>
        <p:txBody>
          <a:bodyPr/>
          <a:lstStyle/>
          <a:p>
            <a:r>
              <a:rPr lang="en-US" dirty="0"/>
              <a:t>Toffoli</a:t>
            </a:r>
            <a:r>
              <a:rPr lang="en-US" baseline="30000" dirty="0"/>
              <a:t> </a:t>
            </a:r>
            <a:r>
              <a:rPr lang="en-US" dirty="0"/>
              <a:t>vs Fanout</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DAB1DBB-3348-2504-B41A-20D50D9DC89B}"/>
                  </a:ext>
                </a:extLst>
              </p:cNvPr>
              <p:cNvSpPr>
                <a:spLocks noGrp="1"/>
              </p:cNvSpPr>
              <p:nvPr>
                <p:ph idx="1"/>
              </p:nvPr>
            </p:nvSpPr>
            <p:spPr/>
            <p:txBody>
              <a:bodyPr>
                <a:normAutofit/>
              </a:bodyPr>
              <a:lstStyle/>
              <a:p>
                <a:r>
                  <a:rPr lang="en-US" sz="2400" b="1" dirty="0"/>
                  <a:t>Open question</a:t>
                </a:r>
                <a:r>
                  <a:rPr lang="en-US" sz="2400" dirty="0"/>
                  <a:t>: Does QNC</a:t>
                </a:r>
                <a:r>
                  <a:rPr lang="en-US" sz="2400" baseline="30000" dirty="0"/>
                  <a:t>0</a:t>
                </a:r>
                <a:r>
                  <a:rPr lang="en-US" sz="2400" dirty="0"/>
                  <a:t>[Toffoli] = QNC</a:t>
                </a:r>
                <a:r>
                  <a:rPr lang="en-US" sz="2400" baseline="30000" dirty="0"/>
                  <a:t>0</a:t>
                </a:r>
                <a:r>
                  <a:rPr lang="en-US" sz="2400" dirty="0"/>
                  <a:t>[Fanout]? </a:t>
                </a:r>
                <a:br>
                  <a:rPr lang="en-US" sz="2400" dirty="0"/>
                </a:br>
                <a:r>
                  <a:rPr lang="en-US" sz="2400" dirty="0"/>
                  <a:t>Can many-qubit Toffoli gates be used to compute Fanout, Parity, QFT, strong PRUs, non-abelian </a:t>
                </a:r>
                <a:r>
                  <a:rPr lang="en-US" sz="2400" dirty="0" err="1"/>
                  <a:t>anyons</a:t>
                </a:r>
                <a:r>
                  <a:rPr lang="en-US" sz="2400" dirty="0"/>
                  <a:t>, </a:t>
                </a:r>
                <a:r>
                  <a:rPr lang="en-US" sz="2400" dirty="0" err="1"/>
                  <a:t>etc</a:t>
                </a:r>
                <a:r>
                  <a:rPr lang="en-US" sz="2400" dirty="0"/>
                  <a:t>?</a:t>
                </a:r>
              </a:p>
              <a:p>
                <a:endParaRPr lang="en-US" sz="2400" dirty="0"/>
              </a:p>
              <a:p>
                <a:r>
                  <a:rPr lang="en-US" sz="2400" b="1" dirty="0"/>
                  <a:t>Conjecture</a:t>
                </a:r>
                <a:r>
                  <a:rPr lang="en-US" sz="2400" dirty="0"/>
                  <a:t>: Toffoli is </a:t>
                </a:r>
                <a:r>
                  <a:rPr lang="en-US" sz="2400" b="1" i="1" dirty="0"/>
                  <a:t>weaker</a:t>
                </a:r>
                <a:r>
                  <a:rPr lang="en-US" sz="2400" dirty="0"/>
                  <a:t> than Fanout.</a:t>
                </a:r>
                <a:endParaRPr lang="en-US" sz="2400" baseline="30000" dirty="0"/>
              </a:p>
              <a:p>
                <a:endParaRPr lang="en-US" sz="2400" b="1" baseline="30000" dirty="0"/>
              </a:p>
              <a:p>
                <a:r>
                  <a:rPr lang="en-US" sz="2400" dirty="0"/>
                  <a:t>25 years since Moore raised this question, modest progress until recently:</a:t>
                </a:r>
              </a:p>
              <a:p>
                <a:pPr lvl="1"/>
                <a:r>
                  <a:rPr lang="en-US" sz="2000" dirty="0"/>
                  <a:t>Parity </a:t>
                </a:r>
                <a14:m>
                  <m:oMath xmlns:m="http://schemas.openxmlformats.org/officeDocument/2006/math">
                    <m:r>
                      <a:rPr lang="en-US" sz="2000" b="0" i="1" smtClean="0">
                        <a:latin typeface="Cambria Math" panose="02040503050406030204" pitchFamily="18" charset="0"/>
                      </a:rPr>
                      <m:t>∉</m:t>
                    </m:r>
                  </m:oMath>
                </a14:m>
                <a:r>
                  <a:rPr lang="en-US" sz="2000" dirty="0"/>
                  <a:t> QNC</a:t>
                </a:r>
                <a:r>
                  <a:rPr lang="en-US" sz="2000" baseline="30000" dirty="0"/>
                  <a:t>0</a:t>
                </a:r>
                <a:r>
                  <a:rPr lang="en-US" sz="2000" dirty="0"/>
                  <a:t>[Toffoli] w/ sublinear ancillas</a:t>
                </a:r>
              </a:p>
              <a:p>
                <a:pPr lvl="1"/>
                <a:r>
                  <a:rPr lang="en-US" sz="2000" dirty="0"/>
                  <a:t>Parity </a:t>
                </a:r>
                <a14:m>
                  <m:oMath xmlns:m="http://schemas.openxmlformats.org/officeDocument/2006/math">
                    <m:r>
                      <a:rPr lang="en-US" sz="2000" b="0" i="1" smtClean="0">
                        <a:latin typeface="Cambria Math" panose="02040503050406030204" pitchFamily="18" charset="0"/>
                      </a:rPr>
                      <m:t>∉</m:t>
                    </m:r>
                    <m:r>
                      <a:rPr lang="en-US" sz="2000" i="1">
                        <a:latin typeface="Cambria Math" panose="02040503050406030204" pitchFamily="18" charset="0"/>
                      </a:rPr>
                      <m:t> </m:t>
                    </m:r>
                  </m:oMath>
                </a14:m>
                <a:r>
                  <a:rPr lang="en-US" sz="2000" dirty="0"/>
                  <a:t>Depth-2 QNC</a:t>
                </a:r>
                <a:r>
                  <a:rPr lang="en-US" sz="2000" baseline="30000" dirty="0"/>
                  <a:t>0</a:t>
                </a:r>
                <a:r>
                  <a:rPr lang="en-US" sz="2000" dirty="0"/>
                  <a:t>[Toffoli]</a:t>
                </a:r>
              </a:p>
              <a:p>
                <a:pPr lvl="1"/>
                <a:r>
                  <a:rPr lang="en-US" sz="2000" dirty="0"/>
                  <a:t>Parity </a:t>
                </a:r>
                <a14:m>
                  <m:oMath xmlns:m="http://schemas.openxmlformats.org/officeDocument/2006/math">
                    <m:r>
                      <a:rPr lang="en-US" sz="2000" b="0" i="1" smtClean="0">
                        <a:latin typeface="Cambria Math" panose="02040503050406030204" pitchFamily="18" charset="0"/>
                      </a:rPr>
                      <m:t>∈</m:t>
                    </m:r>
                    <m:r>
                      <a:rPr lang="en-US" sz="2000" i="1">
                        <a:latin typeface="Cambria Math" panose="02040503050406030204" pitchFamily="18" charset="0"/>
                      </a:rPr>
                      <m:t> </m:t>
                    </m:r>
                  </m:oMath>
                </a14:m>
                <a:r>
                  <a:rPr lang="en-US" sz="2000" dirty="0"/>
                  <a:t>exponential-size, QNC</a:t>
                </a:r>
                <a:r>
                  <a:rPr lang="en-US" sz="2000" baseline="30000" dirty="0"/>
                  <a:t>0</a:t>
                </a:r>
                <a:r>
                  <a:rPr lang="en-US" sz="2000" dirty="0"/>
                  <a:t>[Toffoli] circuits</a:t>
                </a:r>
              </a:p>
              <a:p>
                <a:pPr lvl="1"/>
                <a:endParaRPr lang="en-US" sz="2000" dirty="0"/>
              </a:p>
              <a:p>
                <a:endParaRPr lang="en-US" sz="2400" dirty="0"/>
              </a:p>
              <a:p>
                <a:endParaRPr lang="en-US" sz="2400" dirty="0"/>
              </a:p>
            </p:txBody>
          </p:sp>
        </mc:Choice>
        <mc:Fallback>
          <p:sp>
            <p:nvSpPr>
              <p:cNvPr id="3" name="Content Placeholder 2">
                <a:extLst>
                  <a:ext uri="{FF2B5EF4-FFF2-40B4-BE49-F238E27FC236}">
                    <a16:creationId xmlns:a16="http://schemas.microsoft.com/office/drawing/2014/main" id="{CDAB1DBB-3348-2504-B41A-20D50D9DC89B}"/>
                  </a:ext>
                </a:extLst>
              </p:cNvPr>
              <p:cNvSpPr>
                <a:spLocks noGrp="1" noRot="1" noChangeAspect="1" noMove="1" noResize="1" noEditPoints="1" noAdjustHandles="1" noChangeArrowheads="1" noChangeShapeType="1" noTextEdit="1"/>
              </p:cNvSpPr>
              <p:nvPr>
                <p:ph idx="1"/>
              </p:nvPr>
            </p:nvSpPr>
            <p:spPr>
              <a:blipFill>
                <a:blip r:embed="rId2"/>
                <a:stretch>
                  <a:fillRect l="-844" t="-1744"/>
                </a:stretch>
              </a:blipFill>
            </p:spPr>
            <p:txBody>
              <a:bodyPr/>
              <a:lstStyle/>
              <a:p>
                <a:r>
                  <a:rPr lang="en-US">
                    <a:noFill/>
                  </a:rPr>
                  <a:t> </a:t>
                </a:r>
              </a:p>
            </p:txBody>
          </p:sp>
        </mc:Fallback>
      </mc:AlternateContent>
      <p:sp>
        <p:nvSpPr>
          <p:cNvPr id="5" name="TextBox 4">
            <a:extLst>
              <a:ext uri="{FF2B5EF4-FFF2-40B4-BE49-F238E27FC236}">
                <a16:creationId xmlns:a16="http://schemas.microsoft.com/office/drawing/2014/main" id="{F5138F4D-E9CE-B6F8-2C1A-564635B655AA}"/>
              </a:ext>
            </a:extLst>
          </p:cNvPr>
          <p:cNvSpPr txBox="1"/>
          <p:nvPr/>
        </p:nvSpPr>
        <p:spPr>
          <a:xfrm>
            <a:off x="8076976" y="4535938"/>
            <a:ext cx="6098582" cy="369332"/>
          </a:xfrm>
          <a:prstGeom prst="rect">
            <a:avLst/>
          </a:prstGeom>
          <a:noFill/>
        </p:spPr>
        <p:txBody>
          <a:bodyPr wrap="square">
            <a:spAutoFit/>
          </a:bodyPr>
          <a:lstStyle/>
          <a:p>
            <a:r>
              <a:rPr lang="en-US" dirty="0">
                <a:solidFill>
                  <a:schemeClr val="bg1">
                    <a:lumMod val="50000"/>
                  </a:schemeClr>
                </a:solidFill>
              </a:rPr>
              <a:t>Fang, </a:t>
            </a:r>
            <a:r>
              <a:rPr lang="en-US" dirty="0" err="1">
                <a:solidFill>
                  <a:schemeClr val="bg1">
                    <a:lumMod val="50000"/>
                  </a:schemeClr>
                </a:solidFill>
              </a:rPr>
              <a:t>Fenner</a:t>
            </a:r>
            <a:r>
              <a:rPr lang="en-US" dirty="0">
                <a:solidFill>
                  <a:schemeClr val="bg1">
                    <a:lumMod val="50000"/>
                  </a:schemeClr>
                </a:solidFill>
              </a:rPr>
              <a:t>, Green, Homer, Zhang (‘03)</a:t>
            </a:r>
          </a:p>
        </p:txBody>
      </p:sp>
      <p:sp>
        <p:nvSpPr>
          <p:cNvPr id="7" name="TextBox 6">
            <a:extLst>
              <a:ext uri="{FF2B5EF4-FFF2-40B4-BE49-F238E27FC236}">
                <a16:creationId xmlns:a16="http://schemas.microsoft.com/office/drawing/2014/main" id="{2E115704-08AB-CDFF-F2AB-4254348790E9}"/>
              </a:ext>
            </a:extLst>
          </p:cNvPr>
          <p:cNvSpPr txBox="1"/>
          <p:nvPr/>
        </p:nvSpPr>
        <p:spPr>
          <a:xfrm>
            <a:off x="8687866" y="4920768"/>
            <a:ext cx="7198962" cy="369332"/>
          </a:xfrm>
          <a:prstGeom prst="rect">
            <a:avLst/>
          </a:prstGeom>
          <a:noFill/>
        </p:spPr>
        <p:txBody>
          <a:bodyPr wrap="square">
            <a:spAutoFit/>
          </a:bodyPr>
          <a:lstStyle/>
          <a:p>
            <a:r>
              <a:rPr lang="en-US" dirty="0" err="1">
                <a:solidFill>
                  <a:schemeClr val="bg1">
                    <a:lumMod val="50000"/>
                  </a:schemeClr>
                </a:solidFill>
              </a:rPr>
              <a:t>Pade</a:t>
            </a:r>
            <a:r>
              <a:rPr lang="en-US" dirty="0">
                <a:solidFill>
                  <a:schemeClr val="bg1">
                    <a:lumMod val="50000"/>
                  </a:schemeClr>
                </a:solidFill>
              </a:rPr>
              <a:t>, </a:t>
            </a:r>
            <a:r>
              <a:rPr lang="en-US" dirty="0" err="1">
                <a:solidFill>
                  <a:schemeClr val="bg1">
                    <a:lumMod val="50000"/>
                  </a:schemeClr>
                </a:solidFill>
              </a:rPr>
              <a:t>Fenner</a:t>
            </a:r>
            <a:r>
              <a:rPr lang="en-US" dirty="0">
                <a:solidFill>
                  <a:schemeClr val="bg1">
                    <a:lumMod val="50000"/>
                  </a:schemeClr>
                </a:solidFill>
              </a:rPr>
              <a:t>, Grier, </a:t>
            </a:r>
            <a:r>
              <a:rPr lang="en-US" dirty="0" err="1">
                <a:solidFill>
                  <a:schemeClr val="bg1">
                    <a:lumMod val="50000"/>
                  </a:schemeClr>
                </a:solidFill>
              </a:rPr>
              <a:t>Thierauf</a:t>
            </a:r>
            <a:r>
              <a:rPr lang="en-US" dirty="0">
                <a:solidFill>
                  <a:schemeClr val="bg1">
                    <a:lumMod val="50000"/>
                  </a:schemeClr>
                </a:solidFill>
              </a:rPr>
              <a:t> (‘20)</a:t>
            </a:r>
          </a:p>
        </p:txBody>
      </p:sp>
      <p:sp>
        <p:nvSpPr>
          <p:cNvPr id="9" name="TextBox 8">
            <a:extLst>
              <a:ext uri="{FF2B5EF4-FFF2-40B4-BE49-F238E27FC236}">
                <a16:creationId xmlns:a16="http://schemas.microsoft.com/office/drawing/2014/main" id="{AB45D742-420D-D302-8406-67C82ECCA09C}"/>
              </a:ext>
            </a:extLst>
          </p:cNvPr>
          <p:cNvSpPr txBox="1"/>
          <p:nvPr/>
        </p:nvSpPr>
        <p:spPr>
          <a:xfrm>
            <a:off x="10428841" y="5341638"/>
            <a:ext cx="8051368" cy="369332"/>
          </a:xfrm>
          <a:prstGeom prst="rect">
            <a:avLst/>
          </a:prstGeom>
          <a:noFill/>
        </p:spPr>
        <p:txBody>
          <a:bodyPr wrap="square">
            <a:spAutoFit/>
          </a:bodyPr>
          <a:lstStyle/>
          <a:p>
            <a:r>
              <a:rPr lang="en-US" dirty="0">
                <a:solidFill>
                  <a:schemeClr val="bg1">
                    <a:lumMod val="50000"/>
                  </a:schemeClr>
                </a:solidFill>
              </a:rPr>
              <a:t>Rosenthal (‘20)</a:t>
            </a:r>
          </a:p>
        </p:txBody>
      </p:sp>
    </p:spTree>
    <p:extLst>
      <p:ext uri="{BB962C8B-B14F-4D97-AF65-F5344CB8AC3E}">
        <p14:creationId xmlns:p14="http://schemas.microsoft.com/office/powerpoint/2010/main" val="1926021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42A4E-CBD0-030F-DD22-179A7EFB6249}"/>
              </a:ext>
            </a:extLst>
          </p:cNvPr>
          <p:cNvSpPr>
            <a:spLocks noGrp="1"/>
          </p:cNvSpPr>
          <p:nvPr>
            <p:ph type="title"/>
          </p:nvPr>
        </p:nvSpPr>
        <p:spPr/>
        <p:txBody>
          <a:bodyPr/>
          <a:lstStyle/>
          <a:p>
            <a:r>
              <a:rPr lang="en-US" dirty="0"/>
              <a:t>Pauli Analysis of QNC</a:t>
            </a:r>
            <a:r>
              <a:rPr lang="en-US" baseline="30000" dirty="0"/>
              <a:t>0</a:t>
            </a:r>
            <a:r>
              <a:rPr lang="en-US" dirty="0"/>
              <a:t>[Toffoli]</a:t>
            </a:r>
            <a:r>
              <a:rPr lang="en-US" baseline="30000" dirty="0"/>
              <a:t> </a:t>
            </a:r>
            <a:r>
              <a:rPr lang="en-US" dirty="0"/>
              <a:t> circuits</a:t>
            </a:r>
          </a:p>
        </p:txBody>
      </p:sp>
      <p:sp>
        <p:nvSpPr>
          <p:cNvPr id="3" name="Content Placeholder 2">
            <a:extLst>
              <a:ext uri="{FF2B5EF4-FFF2-40B4-BE49-F238E27FC236}">
                <a16:creationId xmlns:a16="http://schemas.microsoft.com/office/drawing/2014/main" id="{5FE490F4-542D-C46F-8081-71688CEF2758}"/>
              </a:ext>
            </a:extLst>
          </p:cNvPr>
          <p:cNvSpPr>
            <a:spLocks noGrp="1"/>
          </p:cNvSpPr>
          <p:nvPr>
            <p:ph idx="1"/>
          </p:nvPr>
        </p:nvSpPr>
        <p:spPr>
          <a:xfrm>
            <a:off x="838200" y="1825625"/>
            <a:ext cx="10515600" cy="4844116"/>
          </a:xfrm>
        </p:spPr>
        <p:txBody>
          <a:bodyPr>
            <a:normAutofit/>
          </a:bodyPr>
          <a:lstStyle/>
          <a:p>
            <a:r>
              <a:rPr lang="en-US" sz="2600" b="1" dirty="0"/>
              <a:t>Motivation</a:t>
            </a:r>
            <a:r>
              <a:rPr lang="en-US" sz="2600" dirty="0"/>
              <a:t>: develop general techniques for analyzing quantum circuits with many-qubit gates.</a:t>
            </a:r>
          </a:p>
          <a:p>
            <a:endParaRPr lang="en-US" sz="2600" dirty="0"/>
          </a:p>
          <a:p>
            <a:r>
              <a:rPr lang="en-US" sz="2600" dirty="0"/>
              <a:t>We introduce the notion of the </a:t>
            </a:r>
            <a:r>
              <a:rPr lang="en-US" sz="2600" b="1" dirty="0">
                <a:solidFill>
                  <a:srgbClr val="C00000"/>
                </a:solidFill>
              </a:rPr>
              <a:t>Pauli spectrum</a:t>
            </a:r>
            <a:r>
              <a:rPr lang="en-US" sz="2600" dirty="0">
                <a:solidFill>
                  <a:srgbClr val="C00000"/>
                </a:solidFill>
              </a:rPr>
              <a:t> </a:t>
            </a:r>
            <a:r>
              <a:rPr lang="en-US" sz="2600" dirty="0"/>
              <a:t>of a quantum circuit, which is a quantum analogue of the Fourier spectrum</a:t>
            </a:r>
            <a:r>
              <a:rPr lang="en-US" sz="2600" i="1" dirty="0"/>
              <a:t> </a:t>
            </a:r>
            <a:r>
              <a:rPr lang="en-US" sz="2600" dirty="0"/>
              <a:t>of a Boolean function. </a:t>
            </a:r>
          </a:p>
          <a:p>
            <a:endParaRPr lang="en-US" sz="2600" dirty="0"/>
          </a:p>
          <a:p>
            <a:r>
              <a:rPr lang="en-US" sz="2600" b="1" dirty="0"/>
              <a:t>Main Result</a:t>
            </a:r>
            <a:r>
              <a:rPr lang="en-US" sz="2600" dirty="0"/>
              <a:t>: Pauli spectrum of </a:t>
            </a:r>
            <a:r>
              <a:rPr lang="en-US" sz="2400" dirty="0"/>
              <a:t>QNC</a:t>
            </a:r>
            <a:r>
              <a:rPr lang="en-US" sz="2400" baseline="30000" dirty="0"/>
              <a:t>0</a:t>
            </a:r>
            <a:r>
              <a:rPr lang="en-US" sz="2400" dirty="0"/>
              <a:t>[Toffoli]</a:t>
            </a:r>
            <a:r>
              <a:rPr lang="en-US" sz="2400" baseline="30000" dirty="0"/>
              <a:t> </a:t>
            </a:r>
            <a:r>
              <a:rPr lang="en-US" sz="2600" dirty="0"/>
              <a:t> circuits (with few ancilla) are highly </a:t>
            </a:r>
            <a:r>
              <a:rPr lang="en-US" sz="2600" i="1" dirty="0"/>
              <a:t>concentrated</a:t>
            </a:r>
            <a:r>
              <a:rPr lang="en-US" sz="2600" dirty="0"/>
              <a:t> on the low-degree components.</a:t>
            </a:r>
          </a:p>
          <a:p>
            <a:endParaRPr lang="en-US" sz="2600" dirty="0"/>
          </a:p>
          <a:p>
            <a:r>
              <a:rPr lang="en-US" sz="2600" dirty="0"/>
              <a:t>Analogous to </a:t>
            </a:r>
            <a:r>
              <a:rPr lang="en-US" sz="2600" dirty="0" err="1"/>
              <a:t>Linial</a:t>
            </a:r>
            <a:r>
              <a:rPr lang="en-US" sz="2600" dirty="0"/>
              <a:t>-Mansour-Nisan theorem (1993): AC</a:t>
            </a:r>
            <a:r>
              <a:rPr lang="en-US" sz="2600" baseline="30000" dirty="0"/>
              <a:t>0</a:t>
            </a:r>
            <a:r>
              <a:rPr lang="en-US" sz="2600" dirty="0"/>
              <a:t>-computable Boolean functions have concentrated Fourier spectra.</a:t>
            </a:r>
          </a:p>
          <a:p>
            <a:endParaRPr lang="en-US" sz="2600" b="1" dirty="0"/>
          </a:p>
        </p:txBody>
      </p:sp>
      <p:sp>
        <p:nvSpPr>
          <p:cNvPr id="5" name="TextBox 4">
            <a:extLst>
              <a:ext uri="{FF2B5EF4-FFF2-40B4-BE49-F238E27FC236}">
                <a16:creationId xmlns:a16="http://schemas.microsoft.com/office/drawing/2014/main" id="{D52DEC36-8B0F-416E-B806-F58DE110CC90}"/>
              </a:ext>
            </a:extLst>
          </p:cNvPr>
          <p:cNvSpPr txBox="1"/>
          <p:nvPr/>
        </p:nvSpPr>
        <p:spPr>
          <a:xfrm>
            <a:off x="7730217" y="1358047"/>
            <a:ext cx="6098582" cy="400110"/>
          </a:xfrm>
          <a:prstGeom prst="rect">
            <a:avLst/>
          </a:prstGeom>
          <a:noFill/>
        </p:spPr>
        <p:txBody>
          <a:bodyPr wrap="square">
            <a:spAutoFit/>
          </a:bodyPr>
          <a:lstStyle/>
          <a:p>
            <a:r>
              <a:rPr lang="en-US" sz="2000" dirty="0">
                <a:solidFill>
                  <a:schemeClr val="bg1">
                    <a:lumMod val="50000"/>
                  </a:schemeClr>
                </a:solidFill>
              </a:rPr>
              <a:t>(</a:t>
            </a:r>
            <a:r>
              <a:rPr lang="en-US" sz="2000" dirty="0" err="1">
                <a:solidFill>
                  <a:schemeClr val="bg1">
                    <a:lumMod val="50000"/>
                  </a:schemeClr>
                </a:solidFill>
              </a:rPr>
              <a:t>Nadimpalli</a:t>
            </a:r>
            <a:r>
              <a:rPr lang="en-US" sz="2000" dirty="0">
                <a:solidFill>
                  <a:schemeClr val="bg1">
                    <a:lumMod val="50000"/>
                  </a:schemeClr>
                </a:solidFill>
              </a:rPr>
              <a:t>, Parham, Vasconcelos, Y. ‘24) </a:t>
            </a:r>
          </a:p>
        </p:txBody>
      </p:sp>
    </p:spTree>
    <p:extLst>
      <p:ext uri="{BB962C8B-B14F-4D97-AF65-F5344CB8AC3E}">
        <p14:creationId xmlns:p14="http://schemas.microsoft.com/office/powerpoint/2010/main" val="880868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6" name="Straight Connector 45">
            <a:extLst>
              <a:ext uri="{FF2B5EF4-FFF2-40B4-BE49-F238E27FC236}">
                <a16:creationId xmlns:a16="http://schemas.microsoft.com/office/drawing/2014/main" id="{160081F8-6006-4B4C-FB82-30563C2AA901}"/>
              </a:ext>
            </a:extLst>
          </p:cNvPr>
          <p:cNvCxnSpPr>
            <a:cxnSpLocks/>
          </p:cNvCxnSpPr>
          <p:nvPr/>
        </p:nvCxnSpPr>
        <p:spPr>
          <a:xfrm>
            <a:off x="6867032" y="3490605"/>
            <a:ext cx="405574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7F644F06-4896-6964-2FD8-519D22527FD8}"/>
              </a:ext>
            </a:extLst>
          </p:cNvPr>
          <p:cNvCxnSpPr/>
          <p:nvPr/>
        </p:nvCxnSpPr>
        <p:spPr>
          <a:xfrm>
            <a:off x="6867032" y="3871606"/>
            <a:ext cx="9906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48AA12ED-8442-CA54-9CCF-8F25EB2AFB73}"/>
              </a:ext>
            </a:extLst>
          </p:cNvPr>
          <p:cNvCxnSpPr/>
          <p:nvPr/>
        </p:nvCxnSpPr>
        <p:spPr>
          <a:xfrm>
            <a:off x="6867032" y="4285943"/>
            <a:ext cx="2324099" cy="814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D636A94F-00B5-9DD4-4544-0696FABA219D}"/>
              </a:ext>
            </a:extLst>
          </p:cNvPr>
          <p:cNvSpPr/>
          <p:nvPr/>
        </p:nvSpPr>
        <p:spPr>
          <a:xfrm>
            <a:off x="7857632" y="3365396"/>
            <a:ext cx="2158538" cy="20739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Connector 49">
            <a:extLst>
              <a:ext uri="{FF2B5EF4-FFF2-40B4-BE49-F238E27FC236}">
                <a16:creationId xmlns:a16="http://schemas.microsoft.com/office/drawing/2014/main" id="{09F385D5-B5CB-B215-CEDE-54137A55E9F0}"/>
              </a:ext>
            </a:extLst>
          </p:cNvPr>
          <p:cNvCxnSpPr>
            <a:cxnSpLocks/>
          </p:cNvCxnSpPr>
          <p:nvPr/>
        </p:nvCxnSpPr>
        <p:spPr>
          <a:xfrm>
            <a:off x="8393414" y="3871606"/>
            <a:ext cx="9906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ED611361-955B-442E-6C74-6E8D172A4342}"/>
              </a:ext>
            </a:extLst>
          </p:cNvPr>
          <p:cNvCxnSpPr>
            <a:cxnSpLocks/>
          </p:cNvCxnSpPr>
          <p:nvPr/>
        </p:nvCxnSpPr>
        <p:spPr>
          <a:xfrm>
            <a:off x="9657857" y="4281373"/>
            <a:ext cx="126492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107ACE7-FBE2-8252-F6B5-44DEBBA4A136}"/>
              </a:ext>
            </a:extLst>
          </p:cNvPr>
          <p:cNvCxnSpPr>
            <a:cxnSpLocks/>
          </p:cNvCxnSpPr>
          <p:nvPr/>
        </p:nvCxnSpPr>
        <p:spPr>
          <a:xfrm>
            <a:off x="9657857" y="3871606"/>
            <a:ext cx="126492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6E0FE5D0-BCDC-D6EB-EFD4-879E6801644C}"/>
              </a:ext>
            </a:extLst>
          </p:cNvPr>
          <p:cNvCxnSpPr/>
          <p:nvPr/>
        </p:nvCxnSpPr>
        <p:spPr>
          <a:xfrm flipV="1">
            <a:off x="6863367" y="5223769"/>
            <a:ext cx="2902983" cy="457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78B4B6F-9B78-9B5E-2060-CFD0D410376C}"/>
              </a:ext>
            </a:extLst>
          </p:cNvPr>
          <p:cNvCxnSpPr>
            <a:cxnSpLocks/>
          </p:cNvCxnSpPr>
          <p:nvPr/>
        </p:nvCxnSpPr>
        <p:spPr>
          <a:xfrm>
            <a:off x="9654192" y="5223769"/>
            <a:ext cx="1268588" cy="0"/>
          </a:xfrm>
          <a:prstGeom prst="line">
            <a:avLst/>
          </a:prstGeom>
          <a:ln w="381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ABD7AB0B-CEFB-8DD8-BE21-B7B26FAADB44}"/>
                  </a:ext>
                </a:extLst>
              </p:cNvPr>
              <p:cNvSpPr txBox="1"/>
              <p:nvPr/>
            </p:nvSpPr>
            <p:spPr>
              <a:xfrm>
                <a:off x="8631403" y="4100480"/>
                <a:ext cx="555172" cy="534377"/>
              </a:xfrm>
              <a:prstGeom prst="rect">
                <a:avLst/>
              </a:prstGeom>
              <a:solidFill>
                <a:schemeClr val="bg1"/>
              </a:solidFill>
            </p:spPr>
            <p:txBody>
              <a:bodyPr wrap="square">
                <a:spAutoFit/>
              </a:bodyPr>
              <a:lstStyle/>
              <a:p>
                <a:pPr/>
                <a14:m>
                  <m:oMathPara xmlns:m="http://schemas.openxmlformats.org/officeDocument/2006/math">
                    <m:oMath>
                      <m:r>
                        <a:rPr lang="en-US" sz="2800" b="0" i="1" dirty="0" smtClean="0">
                          <a:latin typeface="Cambria Math" panose="02040503050406030204" pitchFamily="18" charset="0"/>
                        </a:rPr>
                        <m:t>𝐶</m:t>
                      </m:r>
                    </m:oMath>
                  </m:oMathPara>
                </a14:m>
                <a:endParaRPr lang="en-US" sz="2800" dirty="0"/>
              </a:p>
            </p:txBody>
          </p:sp>
        </mc:Choice>
        <mc:Fallback xmlns="">
          <p:sp>
            <p:nvSpPr>
              <p:cNvPr id="55" name="TextBox 54">
                <a:extLst>
                  <a:ext uri="{FF2B5EF4-FFF2-40B4-BE49-F238E27FC236}">
                    <a16:creationId xmlns:a16="http://schemas.microsoft.com/office/drawing/2014/main" id="{ABD7AB0B-CEFB-8DD8-BE21-B7B26FAADB44}"/>
                  </a:ext>
                </a:extLst>
              </p:cNvPr>
              <p:cNvSpPr txBox="1">
                <a:spLocks noRot="1" noChangeAspect="1" noMove="1" noResize="1" noEditPoints="1" noAdjustHandles="1" noChangeArrowheads="1" noChangeShapeType="1" noTextEdit="1"/>
              </p:cNvSpPr>
              <p:nvPr/>
            </p:nvSpPr>
            <p:spPr>
              <a:xfrm>
                <a:off x="8631403" y="4100480"/>
                <a:ext cx="555172" cy="534377"/>
              </a:xfrm>
              <a:prstGeom prst="rect">
                <a:avLst/>
              </a:prstGeom>
              <a:blipFill>
                <a:blip r:embed="rId2"/>
                <a:stretch>
                  <a:fillRect/>
                </a:stretch>
              </a:blipFill>
            </p:spPr>
            <p:txBody>
              <a:bodyPr/>
              <a:lstStyle/>
              <a:p>
                <a:r>
                  <a:rPr lang="en-US">
                    <a:noFill/>
                  </a:rPr>
                  <a:t> </a:t>
                </a:r>
              </a:p>
            </p:txBody>
          </p:sp>
        </mc:Fallback>
      </mc:AlternateContent>
      <p:cxnSp>
        <p:nvCxnSpPr>
          <p:cNvPr id="56" name="Straight Connector 55">
            <a:extLst>
              <a:ext uri="{FF2B5EF4-FFF2-40B4-BE49-F238E27FC236}">
                <a16:creationId xmlns:a16="http://schemas.microsoft.com/office/drawing/2014/main" id="{072ED190-1612-B90E-AB98-C8446C53F09F}"/>
              </a:ext>
            </a:extLst>
          </p:cNvPr>
          <p:cNvCxnSpPr>
            <a:cxnSpLocks/>
          </p:cNvCxnSpPr>
          <p:nvPr/>
        </p:nvCxnSpPr>
        <p:spPr>
          <a:xfrm flipV="1">
            <a:off x="6868534" y="4732579"/>
            <a:ext cx="3069148" cy="994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7FD423C-98B1-2B88-634A-5670B823D4F0}"/>
              </a:ext>
            </a:extLst>
          </p:cNvPr>
          <p:cNvCxnSpPr>
            <a:cxnSpLocks/>
          </p:cNvCxnSpPr>
          <p:nvPr/>
        </p:nvCxnSpPr>
        <p:spPr>
          <a:xfrm>
            <a:off x="9973986" y="4747390"/>
            <a:ext cx="94879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A2412736-5FA2-9301-68ED-793D47CD3980}"/>
              </a:ext>
            </a:extLst>
          </p:cNvPr>
          <p:cNvSpPr>
            <a:spLocks noGrp="1"/>
          </p:cNvSpPr>
          <p:nvPr>
            <p:ph type="title"/>
          </p:nvPr>
        </p:nvSpPr>
        <p:spPr/>
        <p:txBody>
          <a:bodyPr/>
          <a:lstStyle/>
          <a:p>
            <a:r>
              <a:rPr lang="en-US" dirty="0"/>
              <a:t>Pauli spectrum of quantum circuits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9862C21-B0E9-E5EC-D24E-1BF31B52EE6A}"/>
                  </a:ext>
                </a:extLst>
              </p:cNvPr>
              <p:cNvSpPr>
                <a:spLocks noGrp="1"/>
              </p:cNvSpPr>
              <p:nvPr>
                <p:ph idx="1"/>
              </p:nvPr>
            </p:nvSpPr>
            <p:spPr>
              <a:xfrm>
                <a:off x="838200" y="1825625"/>
                <a:ext cx="10515600" cy="530873"/>
              </a:xfrm>
            </p:spPr>
            <p:txBody>
              <a:bodyPr>
                <a:normAutofit/>
              </a:bodyPr>
              <a:lstStyle/>
              <a:p>
                <a:pPr marL="0" indent="0">
                  <a:buNone/>
                </a:pPr>
                <a14:m>
                  <m:oMath xmlns:m="http://schemas.openxmlformats.org/officeDocument/2006/math">
                    <m:r>
                      <a:rPr lang="en-US" sz="2600" b="0" i="1" dirty="0" smtClean="0">
                        <a:latin typeface="Cambria Math" panose="02040503050406030204" pitchFamily="18" charset="0"/>
                      </a:rPr>
                      <m:t>𝐶</m:t>
                    </m:r>
                  </m:oMath>
                </a14:m>
                <a:r>
                  <a:rPr lang="en-US" sz="2600" dirty="0"/>
                  <a:t> = quantum circuit with </a:t>
                </a:r>
                <a14:m>
                  <m:oMath xmlns:m="http://schemas.openxmlformats.org/officeDocument/2006/math">
                    <m:r>
                      <a:rPr lang="en-US" sz="2600" b="0" i="1" dirty="0" smtClean="0">
                        <a:latin typeface="Cambria Math" panose="02040503050406030204" pitchFamily="18" charset="0"/>
                      </a:rPr>
                      <m:t>𝑛</m:t>
                    </m:r>
                  </m:oMath>
                </a14:m>
                <a:r>
                  <a:rPr lang="en-US" sz="2600" dirty="0"/>
                  <a:t> input qubits, </a:t>
                </a:r>
                <a14:m>
                  <m:oMath xmlns:m="http://schemas.openxmlformats.org/officeDocument/2006/math">
                    <m:r>
                      <a:rPr lang="en-US" sz="2600" b="0" i="1" dirty="0" smtClean="0">
                        <a:latin typeface="Cambria Math" panose="02040503050406030204" pitchFamily="18" charset="0"/>
                      </a:rPr>
                      <m:t>𝑎</m:t>
                    </m:r>
                  </m:oMath>
                </a14:m>
                <a:r>
                  <a:rPr lang="en-US" sz="2600" dirty="0"/>
                  <a:t> ancilla qubits, and 1 output qubit</a:t>
                </a:r>
              </a:p>
            </p:txBody>
          </p:sp>
        </mc:Choice>
        <mc:Fallback xmlns="">
          <p:sp>
            <p:nvSpPr>
              <p:cNvPr id="3" name="Content Placeholder 2">
                <a:extLst>
                  <a:ext uri="{FF2B5EF4-FFF2-40B4-BE49-F238E27FC236}">
                    <a16:creationId xmlns:a16="http://schemas.microsoft.com/office/drawing/2014/main" id="{C9862C21-B0E9-E5EC-D24E-1BF31B52EE6A}"/>
                  </a:ext>
                </a:extLst>
              </p:cNvPr>
              <p:cNvSpPr>
                <a:spLocks noGrp="1" noRot="1" noChangeAspect="1" noMove="1" noResize="1" noEditPoints="1" noAdjustHandles="1" noChangeArrowheads="1" noChangeShapeType="1" noTextEdit="1"/>
              </p:cNvSpPr>
              <p:nvPr>
                <p:ph idx="1"/>
              </p:nvPr>
            </p:nvSpPr>
            <p:spPr>
              <a:xfrm>
                <a:off x="838200" y="1825625"/>
                <a:ext cx="10515600" cy="530873"/>
              </a:xfrm>
              <a:blipFill>
                <a:blip r:embed="rId3"/>
                <a:stretch>
                  <a:fillRect l="-362" t="-16279" b="-13953"/>
                </a:stretch>
              </a:blipFill>
            </p:spPr>
            <p:txBody>
              <a:bodyPr/>
              <a:lstStyle/>
              <a:p>
                <a:r>
                  <a:rPr lang="en-US">
                    <a:noFill/>
                  </a:rPr>
                  <a:t> </a:t>
                </a:r>
              </a:p>
            </p:txBody>
          </p:sp>
        </mc:Fallback>
      </mc:AlternateContent>
      <p:cxnSp>
        <p:nvCxnSpPr>
          <p:cNvPr id="4" name="Straight Connector 3">
            <a:extLst>
              <a:ext uri="{FF2B5EF4-FFF2-40B4-BE49-F238E27FC236}">
                <a16:creationId xmlns:a16="http://schemas.microsoft.com/office/drawing/2014/main" id="{9B412078-AE84-4FFF-8AC9-19AAAB0EB578}"/>
              </a:ext>
            </a:extLst>
          </p:cNvPr>
          <p:cNvCxnSpPr>
            <a:cxnSpLocks/>
          </p:cNvCxnSpPr>
          <p:nvPr/>
        </p:nvCxnSpPr>
        <p:spPr>
          <a:xfrm>
            <a:off x="2887252" y="3490922"/>
            <a:ext cx="405574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B74E4086-F6CF-8E79-DCE5-D3F6A78A5684}"/>
              </a:ext>
            </a:extLst>
          </p:cNvPr>
          <p:cNvCxnSpPr/>
          <p:nvPr/>
        </p:nvCxnSpPr>
        <p:spPr>
          <a:xfrm>
            <a:off x="2887252" y="3871923"/>
            <a:ext cx="9906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CD96498-32B8-3AC8-834B-E17C55ABBFFB}"/>
              </a:ext>
            </a:extLst>
          </p:cNvPr>
          <p:cNvCxnSpPr/>
          <p:nvPr/>
        </p:nvCxnSpPr>
        <p:spPr>
          <a:xfrm>
            <a:off x="2887252" y="4286260"/>
            <a:ext cx="2324099" cy="814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EC557792-2A16-AFE7-F63B-6913D34F8840}"/>
              </a:ext>
            </a:extLst>
          </p:cNvPr>
          <p:cNvSpPr/>
          <p:nvPr/>
        </p:nvSpPr>
        <p:spPr>
          <a:xfrm>
            <a:off x="3877852" y="3365713"/>
            <a:ext cx="2158538" cy="20739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F03CA13D-848D-C54A-64BE-42B62B8FE900}"/>
              </a:ext>
            </a:extLst>
          </p:cNvPr>
          <p:cNvCxnSpPr>
            <a:cxnSpLocks/>
          </p:cNvCxnSpPr>
          <p:nvPr/>
        </p:nvCxnSpPr>
        <p:spPr>
          <a:xfrm>
            <a:off x="4413634" y="3871923"/>
            <a:ext cx="9906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081C9D8-4887-C6CE-36C1-5B02273DC225}"/>
              </a:ext>
            </a:extLst>
          </p:cNvPr>
          <p:cNvCxnSpPr>
            <a:cxnSpLocks/>
          </p:cNvCxnSpPr>
          <p:nvPr/>
        </p:nvCxnSpPr>
        <p:spPr>
          <a:xfrm>
            <a:off x="5678077" y="4281690"/>
            <a:ext cx="126492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F10D1A4-F631-4442-E7F8-9E54D411D9C7}"/>
              </a:ext>
            </a:extLst>
          </p:cNvPr>
          <p:cNvCxnSpPr>
            <a:cxnSpLocks/>
          </p:cNvCxnSpPr>
          <p:nvPr/>
        </p:nvCxnSpPr>
        <p:spPr>
          <a:xfrm>
            <a:off x="5678077" y="3871923"/>
            <a:ext cx="126492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0792FEE-DA47-1BB2-21F0-BF3B1E7EE826}"/>
              </a:ext>
            </a:extLst>
          </p:cNvPr>
          <p:cNvCxnSpPr/>
          <p:nvPr/>
        </p:nvCxnSpPr>
        <p:spPr>
          <a:xfrm flipV="1">
            <a:off x="2883587" y="5224086"/>
            <a:ext cx="2902983" cy="457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7DDD8DC-BFF6-D5F3-2578-83050A540AF7}"/>
              </a:ext>
            </a:extLst>
          </p:cNvPr>
          <p:cNvCxnSpPr>
            <a:cxnSpLocks/>
          </p:cNvCxnSpPr>
          <p:nvPr/>
        </p:nvCxnSpPr>
        <p:spPr>
          <a:xfrm>
            <a:off x="5674412" y="5224086"/>
            <a:ext cx="1268588"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Left Brace 13">
            <a:extLst>
              <a:ext uri="{FF2B5EF4-FFF2-40B4-BE49-F238E27FC236}">
                <a16:creationId xmlns:a16="http://schemas.microsoft.com/office/drawing/2014/main" id="{8DC166A3-ADE2-6409-3585-4B2CF0B48648}"/>
              </a:ext>
            </a:extLst>
          </p:cNvPr>
          <p:cNvSpPr/>
          <p:nvPr/>
        </p:nvSpPr>
        <p:spPr>
          <a:xfrm>
            <a:off x="2176992" y="3490922"/>
            <a:ext cx="266700" cy="803479"/>
          </a:xfrm>
          <a:prstGeom prst="lef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Left Brace 14">
            <a:extLst>
              <a:ext uri="{FF2B5EF4-FFF2-40B4-BE49-F238E27FC236}">
                <a16:creationId xmlns:a16="http://schemas.microsoft.com/office/drawing/2014/main" id="{034DCDC0-2E27-A76E-C8C4-B9C6A9503E59}"/>
              </a:ext>
            </a:extLst>
          </p:cNvPr>
          <p:cNvSpPr/>
          <p:nvPr/>
        </p:nvSpPr>
        <p:spPr>
          <a:xfrm>
            <a:off x="2176992" y="4660635"/>
            <a:ext cx="266700" cy="646332"/>
          </a:xfrm>
          <a:prstGeom prst="lef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CD13555F-A36D-9D38-B1A9-684501B3B3D2}"/>
                  </a:ext>
                </a:extLst>
              </p:cNvPr>
              <p:cNvSpPr txBox="1"/>
              <p:nvPr/>
            </p:nvSpPr>
            <p:spPr>
              <a:xfrm>
                <a:off x="602007" y="3548757"/>
                <a:ext cx="1651000" cy="646331"/>
              </a:xfrm>
              <a:prstGeom prst="rect">
                <a:avLst/>
              </a:prstGeom>
              <a:noFill/>
            </p:spPr>
            <p:txBody>
              <a:bodyPr wrap="square">
                <a:spAutoFit/>
              </a:bodyPr>
              <a:lstStyle/>
              <a:p>
                <a:pPr algn="ctr"/>
                <a14:m>
                  <m:oMath xmlns:m="http://schemas.openxmlformats.org/officeDocument/2006/math">
                    <m:r>
                      <a:rPr lang="en-US" sz="1800" b="0" i="1" dirty="0" smtClean="0">
                        <a:latin typeface="Cambria Math" panose="02040503050406030204" pitchFamily="18" charset="0"/>
                      </a:rPr>
                      <m:t>𝑛</m:t>
                    </m:r>
                  </m:oMath>
                </a14:m>
                <a:r>
                  <a:rPr lang="en-US" sz="1800" dirty="0"/>
                  <a:t> input </a:t>
                </a:r>
              </a:p>
              <a:p>
                <a:pPr algn="ctr"/>
                <a:r>
                  <a:rPr lang="en-US" sz="1800" dirty="0"/>
                  <a:t>qubits</a:t>
                </a:r>
                <a:endParaRPr lang="en-US" dirty="0"/>
              </a:p>
            </p:txBody>
          </p:sp>
        </mc:Choice>
        <mc:Fallback xmlns="">
          <p:sp>
            <p:nvSpPr>
              <p:cNvPr id="17" name="TextBox 16">
                <a:extLst>
                  <a:ext uri="{FF2B5EF4-FFF2-40B4-BE49-F238E27FC236}">
                    <a16:creationId xmlns:a16="http://schemas.microsoft.com/office/drawing/2014/main" id="{CD13555F-A36D-9D38-B1A9-684501B3B3D2}"/>
                  </a:ext>
                </a:extLst>
              </p:cNvPr>
              <p:cNvSpPr txBox="1">
                <a:spLocks noRot="1" noChangeAspect="1" noMove="1" noResize="1" noEditPoints="1" noAdjustHandles="1" noChangeArrowheads="1" noChangeShapeType="1" noTextEdit="1"/>
              </p:cNvSpPr>
              <p:nvPr/>
            </p:nvSpPr>
            <p:spPr>
              <a:xfrm>
                <a:off x="602007" y="3548757"/>
                <a:ext cx="1651000" cy="646331"/>
              </a:xfrm>
              <a:prstGeom prst="rect">
                <a:avLst/>
              </a:prstGeom>
              <a:blipFill>
                <a:blip r:embed="rId4"/>
                <a:stretch>
                  <a:fillRect t="-3846" b="-134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E0F5EF64-52E0-4C1D-CAFC-7269ADF45C29}"/>
                  </a:ext>
                </a:extLst>
              </p:cNvPr>
              <p:cNvSpPr txBox="1"/>
              <p:nvPr/>
            </p:nvSpPr>
            <p:spPr>
              <a:xfrm>
                <a:off x="612009" y="4692391"/>
                <a:ext cx="1651000" cy="646331"/>
              </a:xfrm>
              <a:prstGeom prst="rect">
                <a:avLst/>
              </a:prstGeom>
              <a:noFill/>
            </p:spPr>
            <p:txBody>
              <a:bodyPr wrap="square">
                <a:spAutoFit/>
              </a:bodyPr>
              <a:lstStyle/>
              <a:p>
                <a:pPr algn="ctr"/>
                <a14:m>
                  <m:oMath xmlns:m="http://schemas.openxmlformats.org/officeDocument/2006/math">
                    <m:r>
                      <a:rPr lang="en-US" sz="1800" b="0" i="1" dirty="0" smtClean="0">
                        <a:latin typeface="Cambria Math" panose="02040503050406030204" pitchFamily="18" charset="0"/>
                      </a:rPr>
                      <m:t>𝑎</m:t>
                    </m:r>
                    <m:r>
                      <a:rPr lang="en-US" sz="1800" b="0" i="1" dirty="0" smtClean="0">
                        <a:latin typeface="Cambria Math" panose="02040503050406030204" pitchFamily="18" charset="0"/>
                      </a:rPr>
                      <m:t> </m:t>
                    </m:r>
                  </m:oMath>
                </a14:m>
                <a:r>
                  <a:rPr lang="en-US" sz="1800" dirty="0"/>
                  <a:t>ancilla</a:t>
                </a:r>
              </a:p>
              <a:p>
                <a:pPr algn="ctr"/>
                <a:r>
                  <a:rPr lang="en-US" sz="1800" dirty="0"/>
                  <a:t>qubits</a:t>
                </a:r>
                <a:endParaRPr lang="en-US" dirty="0"/>
              </a:p>
            </p:txBody>
          </p:sp>
        </mc:Choice>
        <mc:Fallback xmlns="">
          <p:sp>
            <p:nvSpPr>
              <p:cNvPr id="18" name="TextBox 17">
                <a:extLst>
                  <a:ext uri="{FF2B5EF4-FFF2-40B4-BE49-F238E27FC236}">
                    <a16:creationId xmlns:a16="http://schemas.microsoft.com/office/drawing/2014/main" id="{E0F5EF64-52E0-4C1D-CAFC-7269ADF45C29}"/>
                  </a:ext>
                </a:extLst>
              </p:cNvPr>
              <p:cNvSpPr txBox="1">
                <a:spLocks noRot="1" noChangeAspect="1" noMove="1" noResize="1" noEditPoints="1" noAdjustHandles="1" noChangeArrowheads="1" noChangeShapeType="1" noTextEdit="1"/>
              </p:cNvSpPr>
              <p:nvPr/>
            </p:nvSpPr>
            <p:spPr>
              <a:xfrm>
                <a:off x="612009" y="4692391"/>
                <a:ext cx="1651000" cy="646331"/>
              </a:xfrm>
              <a:prstGeom prst="rect">
                <a:avLst/>
              </a:prstGeom>
              <a:blipFill>
                <a:blip r:embed="rId5"/>
                <a:stretch>
                  <a:fillRect t="-3846" b="-13462"/>
                </a:stretch>
              </a:blipFill>
            </p:spPr>
            <p:txBody>
              <a:bodyPr/>
              <a:lstStyle/>
              <a:p>
                <a:r>
                  <a:rPr lang="en-US">
                    <a:noFill/>
                  </a:rPr>
                  <a:t> </a:t>
                </a:r>
              </a:p>
            </p:txBody>
          </p:sp>
        </mc:Fallback>
      </mc:AlternateContent>
      <p:cxnSp>
        <p:nvCxnSpPr>
          <p:cNvPr id="19" name="Straight Arrow Connector 18">
            <a:extLst>
              <a:ext uri="{FF2B5EF4-FFF2-40B4-BE49-F238E27FC236}">
                <a16:creationId xmlns:a16="http://schemas.microsoft.com/office/drawing/2014/main" id="{10AF130C-4168-425E-14DB-D3FEC324D6F8}"/>
              </a:ext>
            </a:extLst>
          </p:cNvPr>
          <p:cNvCxnSpPr>
            <a:cxnSpLocks/>
          </p:cNvCxnSpPr>
          <p:nvPr/>
        </p:nvCxnSpPr>
        <p:spPr>
          <a:xfrm flipH="1">
            <a:off x="7419942" y="2974716"/>
            <a:ext cx="1186031" cy="32361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87E9413E-B23D-C852-D0B0-5DD768CBD4E5}"/>
              </a:ext>
            </a:extLst>
          </p:cNvPr>
          <p:cNvSpPr txBox="1"/>
          <p:nvPr/>
        </p:nvSpPr>
        <p:spPr>
          <a:xfrm>
            <a:off x="8216500" y="2780942"/>
            <a:ext cx="2335028" cy="369332"/>
          </a:xfrm>
          <a:prstGeom prst="rect">
            <a:avLst/>
          </a:prstGeom>
          <a:noFill/>
        </p:spPr>
        <p:txBody>
          <a:bodyPr wrap="square">
            <a:spAutoFit/>
          </a:bodyPr>
          <a:lstStyle/>
          <a:p>
            <a:pPr algn="ctr"/>
            <a:r>
              <a:rPr lang="en-US" sz="1800" dirty="0"/>
              <a:t>Output qubit</a:t>
            </a:r>
            <a:endParaRPr lang="en-US" dirty="0"/>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19E7F656-78AF-8002-203A-F2EFD5AB9B14}"/>
                  </a:ext>
                </a:extLst>
              </p:cNvPr>
              <p:cNvSpPr txBox="1"/>
              <p:nvPr/>
            </p:nvSpPr>
            <p:spPr>
              <a:xfrm>
                <a:off x="4651623" y="4100797"/>
                <a:ext cx="555172" cy="534377"/>
              </a:xfrm>
              <a:prstGeom prst="rect">
                <a:avLst/>
              </a:prstGeom>
              <a:solidFill>
                <a:schemeClr val="bg1"/>
              </a:solidFill>
            </p:spPr>
            <p:txBody>
              <a:bodyPr wrap="square">
                <a:spAutoFit/>
              </a:bodyPr>
              <a:lstStyle/>
              <a:p>
                <a:pPr/>
                <a14:m>
                  <m:oMathPara xmlns:m="http://schemas.openxmlformats.org/officeDocument/2006/math">
                    <m:oMath>
                      <m:sSup>
                        <m:sSupPr>
                          <m:ctrlPr>
                            <a:rPr lang="en-US" sz="2800" b="0" i="1" dirty="0" smtClean="0">
                              <a:latin typeface="Cambria Math" panose="02040503050406030204" pitchFamily="18" charset="0"/>
                            </a:rPr>
                          </m:ctrlPr>
                        </m:sSupPr>
                        <m:e>
                          <m:r>
                            <a:rPr lang="en-US" sz="2800" b="0" i="1" dirty="0" smtClean="0">
                              <a:latin typeface="Cambria Math" panose="02040503050406030204" pitchFamily="18" charset="0"/>
                            </a:rPr>
                            <m:t>𝐶</m:t>
                          </m:r>
                        </m:e>
                        <m:sup>
                          <m:r>
                            <a:rPr lang="en-US" sz="2800" b="0" i="1" dirty="0" smtClean="0">
                              <a:latin typeface="Cambria Math" panose="02040503050406030204" pitchFamily="18" charset="0"/>
                              <a:ea typeface="Cambria Math" panose="02040503050406030204" pitchFamily="18" charset="0"/>
                            </a:rPr>
                            <m:t>†</m:t>
                          </m:r>
                        </m:sup>
                      </m:sSup>
                    </m:oMath>
                  </m:oMathPara>
                </a14:m>
                <a:endParaRPr lang="en-US" sz="2800" dirty="0"/>
              </a:p>
            </p:txBody>
          </p:sp>
        </mc:Choice>
        <mc:Fallback xmlns="">
          <p:sp>
            <p:nvSpPr>
              <p:cNvPr id="27" name="TextBox 26">
                <a:extLst>
                  <a:ext uri="{FF2B5EF4-FFF2-40B4-BE49-F238E27FC236}">
                    <a16:creationId xmlns:a16="http://schemas.microsoft.com/office/drawing/2014/main" id="{19E7F656-78AF-8002-203A-F2EFD5AB9B14}"/>
                  </a:ext>
                </a:extLst>
              </p:cNvPr>
              <p:cNvSpPr txBox="1">
                <a:spLocks noRot="1" noChangeAspect="1" noMove="1" noResize="1" noEditPoints="1" noAdjustHandles="1" noChangeArrowheads="1" noChangeShapeType="1" noTextEdit="1"/>
              </p:cNvSpPr>
              <p:nvPr/>
            </p:nvSpPr>
            <p:spPr>
              <a:xfrm>
                <a:off x="4651623" y="4100797"/>
                <a:ext cx="555172" cy="534377"/>
              </a:xfrm>
              <a:prstGeom prst="rect">
                <a:avLst/>
              </a:prstGeom>
              <a:blipFill>
                <a:blip r:embed="rId6"/>
                <a:stretch>
                  <a:fillRect l="-6818" r="-6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7B3F5C13-1FDF-640A-FFCE-0E80A26E3541}"/>
                  </a:ext>
                </a:extLst>
              </p:cNvPr>
              <p:cNvSpPr txBox="1"/>
              <p:nvPr/>
            </p:nvSpPr>
            <p:spPr>
              <a:xfrm>
                <a:off x="2421396" y="4589169"/>
                <a:ext cx="467358" cy="369332"/>
              </a:xfrm>
              <a:prstGeom prst="rect">
                <a:avLst/>
              </a:prstGeom>
              <a:noFill/>
            </p:spPr>
            <p:txBody>
              <a:bodyPr wrap="square">
                <a:spAutoFit/>
              </a:bodyPr>
              <a:lstStyle/>
              <a:p>
                <a:pPr algn="ctr"/>
                <a14:m>
                  <m:oMathPara xmlns:m="http://schemas.openxmlformats.org/officeDocument/2006/math">
                    <m:oMath>
                      <m:r>
                        <a:rPr lang="en-US" sz="1800" b="0" i="1" dirty="0" smtClean="0">
                          <a:latin typeface="Cambria Math" panose="02040503050406030204" pitchFamily="18" charset="0"/>
                        </a:rPr>
                        <m:t>⟨0|</m:t>
                      </m:r>
                    </m:oMath>
                  </m:oMathPara>
                </a14:m>
                <a:endParaRPr lang="en-US" dirty="0"/>
              </a:p>
            </p:txBody>
          </p:sp>
        </mc:Choice>
        <mc:Fallback xmlns="">
          <p:sp>
            <p:nvSpPr>
              <p:cNvPr id="29" name="TextBox 28">
                <a:extLst>
                  <a:ext uri="{FF2B5EF4-FFF2-40B4-BE49-F238E27FC236}">
                    <a16:creationId xmlns:a16="http://schemas.microsoft.com/office/drawing/2014/main" id="{7B3F5C13-1FDF-640A-FFCE-0E80A26E3541}"/>
                  </a:ext>
                </a:extLst>
              </p:cNvPr>
              <p:cNvSpPr txBox="1">
                <a:spLocks noRot="1" noChangeAspect="1" noMove="1" noResize="1" noEditPoints="1" noAdjustHandles="1" noChangeArrowheads="1" noChangeShapeType="1" noTextEdit="1"/>
              </p:cNvSpPr>
              <p:nvPr/>
            </p:nvSpPr>
            <p:spPr>
              <a:xfrm>
                <a:off x="2421396" y="4589169"/>
                <a:ext cx="467358" cy="369332"/>
              </a:xfrm>
              <a:prstGeom prst="rect">
                <a:avLst/>
              </a:prstGeom>
              <a:blipFill>
                <a:blip r:embed="rId7"/>
                <a:stretch>
                  <a:fillRect l="-7895" b="-13333"/>
                </a:stretch>
              </a:blipFill>
            </p:spPr>
            <p:txBody>
              <a:bodyPr/>
              <a:lstStyle/>
              <a:p>
                <a:r>
                  <a:rPr lang="en-US">
                    <a:noFill/>
                  </a:rPr>
                  <a:t> </a:t>
                </a:r>
              </a:p>
            </p:txBody>
          </p:sp>
        </mc:Fallback>
      </mc:AlternateContent>
      <p:cxnSp>
        <p:nvCxnSpPr>
          <p:cNvPr id="31" name="Straight Connector 30">
            <a:extLst>
              <a:ext uri="{FF2B5EF4-FFF2-40B4-BE49-F238E27FC236}">
                <a16:creationId xmlns:a16="http://schemas.microsoft.com/office/drawing/2014/main" id="{F3181E16-0194-BE7D-34D1-F8BE386F5D4A}"/>
              </a:ext>
            </a:extLst>
          </p:cNvPr>
          <p:cNvCxnSpPr>
            <a:cxnSpLocks/>
            <a:stCxn id="29" idx="3"/>
          </p:cNvCxnSpPr>
          <p:nvPr/>
        </p:nvCxnSpPr>
        <p:spPr>
          <a:xfrm flipV="1">
            <a:off x="2888754" y="4763892"/>
            <a:ext cx="3069148" cy="994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9C2989B-9E4C-016F-5884-A833D41548FD}"/>
              </a:ext>
            </a:extLst>
          </p:cNvPr>
          <p:cNvCxnSpPr>
            <a:cxnSpLocks/>
          </p:cNvCxnSpPr>
          <p:nvPr/>
        </p:nvCxnSpPr>
        <p:spPr>
          <a:xfrm>
            <a:off x="5994206" y="4747707"/>
            <a:ext cx="948794" cy="0"/>
          </a:xfrm>
          <a:prstGeom prst="line">
            <a:avLst/>
          </a:prstGeom>
          <a:ln w="381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3B7DF5FA-C8DC-1D01-B3F7-86E50DBE5982}"/>
                  </a:ext>
                </a:extLst>
              </p:cNvPr>
              <p:cNvSpPr txBox="1"/>
              <p:nvPr/>
            </p:nvSpPr>
            <p:spPr>
              <a:xfrm>
                <a:off x="2421396" y="4990425"/>
                <a:ext cx="467358" cy="369332"/>
              </a:xfrm>
              <a:prstGeom prst="rect">
                <a:avLst/>
              </a:prstGeom>
              <a:noFill/>
            </p:spPr>
            <p:txBody>
              <a:bodyPr wrap="square">
                <a:spAutoFit/>
              </a:bodyPr>
              <a:lstStyle/>
              <a:p>
                <a:pPr algn="ctr"/>
                <a14:m>
                  <m:oMathPara xmlns:m="http://schemas.openxmlformats.org/officeDocument/2006/math">
                    <m:oMath>
                      <m:r>
                        <a:rPr lang="en-US" sz="1800" b="0" i="1" dirty="0" smtClean="0">
                          <a:latin typeface="Cambria Math" panose="02040503050406030204" pitchFamily="18" charset="0"/>
                        </a:rPr>
                        <m:t>⟨0|</m:t>
                      </m:r>
                    </m:oMath>
                  </m:oMathPara>
                </a14:m>
                <a:endParaRPr lang="en-US" dirty="0"/>
              </a:p>
            </p:txBody>
          </p:sp>
        </mc:Choice>
        <mc:Fallback xmlns="">
          <p:sp>
            <p:nvSpPr>
              <p:cNvPr id="36" name="TextBox 35">
                <a:extLst>
                  <a:ext uri="{FF2B5EF4-FFF2-40B4-BE49-F238E27FC236}">
                    <a16:creationId xmlns:a16="http://schemas.microsoft.com/office/drawing/2014/main" id="{3B7DF5FA-C8DC-1D01-B3F7-86E50DBE5982}"/>
                  </a:ext>
                </a:extLst>
              </p:cNvPr>
              <p:cNvSpPr txBox="1">
                <a:spLocks noRot="1" noChangeAspect="1" noMove="1" noResize="1" noEditPoints="1" noAdjustHandles="1" noChangeArrowheads="1" noChangeShapeType="1" noTextEdit="1"/>
              </p:cNvSpPr>
              <p:nvPr/>
            </p:nvSpPr>
            <p:spPr>
              <a:xfrm>
                <a:off x="2421396" y="4990425"/>
                <a:ext cx="467358" cy="369332"/>
              </a:xfrm>
              <a:prstGeom prst="rect">
                <a:avLst/>
              </a:prstGeom>
              <a:blipFill>
                <a:blip r:embed="rId8"/>
                <a:stretch>
                  <a:fillRect l="-7895" b="-17241"/>
                </a:stretch>
              </a:blipFill>
            </p:spPr>
            <p:txBody>
              <a:bodyPr/>
              <a:lstStyle/>
              <a:p>
                <a:r>
                  <a:rPr lang="en-US">
                    <a:noFill/>
                  </a:rPr>
                  <a:t> </a:t>
                </a:r>
              </a:p>
            </p:txBody>
          </p:sp>
        </mc:Fallback>
      </mc:AlternateContent>
      <p:sp>
        <p:nvSpPr>
          <p:cNvPr id="44" name="Rectangle 43">
            <a:extLst>
              <a:ext uri="{FF2B5EF4-FFF2-40B4-BE49-F238E27FC236}">
                <a16:creationId xmlns:a16="http://schemas.microsoft.com/office/drawing/2014/main" id="{9642F182-A41F-B776-D90A-3F23DE28DA28}"/>
              </a:ext>
            </a:extLst>
          </p:cNvPr>
          <p:cNvSpPr/>
          <p:nvPr/>
        </p:nvSpPr>
        <p:spPr>
          <a:xfrm>
            <a:off x="6710936" y="3196721"/>
            <a:ext cx="552529" cy="530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A630E8FD-6DDE-B0F5-54F8-49CB433B50D7}"/>
                  </a:ext>
                </a:extLst>
              </p:cNvPr>
              <p:cNvSpPr txBox="1"/>
              <p:nvPr/>
            </p:nvSpPr>
            <p:spPr>
              <a:xfrm>
                <a:off x="6843050" y="3259581"/>
                <a:ext cx="336299" cy="400110"/>
              </a:xfrm>
              <a:prstGeom prst="rect">
                <a:avLst/>
              </a:prstGeom>
              <a:solidFill>
                <a:schemeClr val="bg1"/>
              </a:solidFill>
            </p:spPr>
            <p:txBody>
              <a:bodyPr wrap="square">
                <a:spAutoFit/>
              </a:bodyPr>
              <a:lstStyle/>
              <a:p>
                <a:pPr/>
                <a14:m>
                  <m:oMathPara xmlns:m="http://schemas.openxmlformats.org/officeDocument/2006/math">
                    <m:oMath>
                      <m:r>
                        <a:rPr lang="en-US" sz="2000" b="0" i="1" dirty="0" smtClean="0">
                          <a:latin typeface="Cambria Math" panose="02040503050406030204" pitchFamily="18" charset="0"/>
                        </a:rPr>
                        <m:t>𝑍</m:t>
                      </m:r>
                    </m:oMath>
                  </m:oMathPara>
                </a14:m>
                <a:endParaRPr lang="en-US" sz="2000" dirty="0"/>
              </a:p>
            </p:txBody>
          </p:sp>
        </mc:Choice>
        <mc:Fallback xmlns="">
          <p:sp>
            <p:nvSpPr>
              <p:cNvPr id="45" name="TextBox 44">
                <a:extLst>
                  <a:ext uri="{FF2B5EF4-FFF2-40B4-BE49-F238E27FC236}">
                    <a16:creationId xmlns:a16="http://schemas.microsoft.com/office/drawing/2014/main" id="{A630E8FD-6DDE-B0F5-54F8-49CB433B50D7}"/>
                  </a:ext>
                </a:extLst>
              </p:cNvPr>
              <p:cNvSpPr txBox="1">
                <a:spLocks noRot="1" noChangeAspect="1" noMove="1" noResize="1" noEditPoints="1" noAdjustHandles="1" noChangeArrowheads="1" noChangeShapeType="1" noTextEdit="1"/>
              </p:cNvSpPr>
              <p:nvPr/>
            </p:nvSpPr>
            <p:spPr>
              <a:xfrm>
                <a:off x="6843050" y="3259581"/>
                <a:ext cx="336299" cy="40011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D72C7451-FDA9-ED0C-4502-D8BB71D60B92}"/>
                  </a:ext>
                </a:extLst>
              </p:cNvPr>
              <p:cNvSpPr txBox="1"/>
              <p:nvPr/>
            </p:nvSpPr>
            <p:spPr>
              <a:xfrm>
                <a:off x="10922780" y="4541895"/>
                <a:ext cx="467358" cy="369332"/>
              </a:xfrm>
              <a:prstGeom prst="rect">
                <a:avLst/>
              </a:prstGeom>
              <a:noFill/>
            </p:spPr>
            <p:txBody>
              <a:bodyPr wrap="square">
                <a:spAutoFit/>
              </a:bodyPr>
              <a:lstStyle/>
              <a:p>
                <a:pPr algn="ctr"/>
                <a14:m>
                  <m:oMathPara xmlns:m="http://schemas.openxmlformats.org/officeDocument/2006/math">
                    <m:oMath>
                      <m:r>
                        <a:rPr lang="en-US" sz="1800" b="0" i="1" dirty="0" smtClean="0">
                          <a:latin typeface="Cambria Math" panose="02040503050406030204" pitchFamily="18" charset="0"/>
                        </a:rPr>
                        <m:t>|0⟩</m:t>
                      </m:r>
                    </m:oMath>
                  </m:oMathPara>
                </a14:m>
                <a:endParaRPr lang="en-US" dirty="0"/>
              </a:p>
            </p:txBody>
          </p:sp>
        </mc:Choice>
        <mc:Fallback xmlns="">
          <p:sp>
            <p:nvSpPr>
              <p:cNvPr id="58" name="TextBox 57">
                <a:extLst>
                  <a:ext uri="{FF2B5EF4-FFF2-40B4-BE49-F238E27FC236}">
                    <a16:creationId xmlns:a16="http://schemas.microsoft.com/office/drawing/2014/main" id="{D72C7451-FDA9-ED0C-4502-D8BB71D60B92}"/>
                  </a:ext>
                </a:extLst>
              </p:cNvPr>
              <p:cNvSpPr txBox="1">
                <a:spLocks noRot="1" noChangeAspect="1" noMove="1" noResize="1" noEditPoints="1" noAdjustHandles="1" noChangeArrowheads="1" noChangeShapeType="1" noTextEdit="1"/>
              </p:cNvSpPr>
              <p:nvPr/>
            </p:nvSpPr>
            <p:spPr>
              <a:xfrm>
                <a:off x="10922780" y="4541895"/>
                <a:ext cx="467358" cy="369332"/>
              </a:xfrm>
              <a:prstGeom prst="rect">
                <a:avLst/>
              </a:prstGeom>
              <a:blipFill>
                <a:blip r:embed="rId10"/>
                <a:stretch>
                  <a:fillRect l="-10811"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42495755-DF8D-2DC4-EE8F-BCFFEB8DB6A2}"/>
                  </a:ext>
                </a:extLst>
              </p:cNvPr>
              <p:cNvSpPr txBox="1"/>
              <p:nvPr/>
            </p:nvSpPr>
            <p:spPr>
              <a:xfrm>
                <a:off x="10922780" y="5039103"/>
                <a:ext cx="467358" cy="369332"/>
              </a:xfrm>
              <a:prstGeom prst="rect">
                <a:avLst/>
              </a:prstGeom>
              <a:noFill/>
            </p:spPr>
            <p:txBody>
              <a:bodyPr wrap="square">
                <a:spAutoFit/>
              </a:bodyPr>
              <a:lstStyle/>
              <a:p>
                <a:pPr algn="ctr"/>
                <a14:m>
                  <m:oMathPara xmlns:m="http://schemas.openxmlformats.org/officeDocument/2006/math">
                    <m:oMath>
                      <m:r>
                        <a:rPr lang="en-US" sz="1800" b="0" i="1" dirty="0" smtClean="0">
                          <a:latin typeface="Cambria Math" panose="02040503050406030204" pitchFamily="18" charset="0"/>
                        </a:rPr>
                        <m:t>|0⟩</m:t>
                      </m:r>
                    </m:oMath>
                  </m:oMathPara>
                </a14:m>
                <a:endParaRPr lang="en-US" dirty="0"/>
              </a:p>
            </p:txBody>
          </p:sp>
        </mc:Choice>
        <mc:Fallback xmlns="">
          <p:sp>
            <p:nvSpPr>
              <p:cNvPr id="59" name="TextBox 58">
                <a:extLst>
                  <a:ext uri="{FF2B5EF4-FFF2-40B4-BE49-F238E27FC236}">
                    <a16:creationId xmlns:a16="http://schemas.microsoft.com/office/drawing/2014/main" id="{42495755-DF8D-2DC4-EE8F-BCFFEB8DB6A2}"/>
                  </a:ext>
                </a:extLst>
              </p:cNvPr>
              <p:cNvSpPr txBox="1">
                <a:spLocks noRot="1" noChangeAspect="1" noMove="1" noResize="1" noEditPoints="1" noAdjustHandles="1" noChangeArrowheads="1" noChangeShapeType="1" noTextEdit="1"/>
              </p:cNvSpPr>
              <p:nvPr/>
            </p:nvSpPr>
            <p:spPr>
              <a:xfrm>
                <a:off x="10922780" y="5039103"/>
                <a:ext cx="467358" cy="369332"/>
              </a:xfrm>
              <a:prstGeom prst="rect">
                <a:avLst/>
              </a:prstGeom>
              <a:blipFill>
                <a:blip r:embed="rId11"/>
                <a:stretch>
                  <a:fillRect l="-10811"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7024B53F-0D8F-6D6F-C39C-336772F899E2}"/>
                  </a:ext>
                </a:extLst>
              </p:cNvPr>
              <p:cNvSpPr txBox="1"/>
              <p:nvPr/>
            </p:nvSpPr>
            <p:spPr>
              <a:xfrm>
                <a:off x="838200" y="2433950"/>
                <a:ext cx="7956507" cy="492443"/>
              </a:xfrm>
              <a:prstGeom prst="rect">
                <a:avLst/>
              </a:prstGeom>
              <a:noFill/>
            </p:spPr>
            <p:txBody>
              <a:bodyPr wrap="square" rtlCol="0">
                <a:spAutoFit/>
              </a:bodyPr>
              <a:lstStyle/>
              <a:p>
                <a:r>
                  <a:rPr lang="en-US" sz="2600" dirty="0"/>
                  <a:t>The following diagram defines an </a:t>
                </a:r>
                <a14:m>
                  <m:oMath xmlns:m="http://schemas.openxmlformats.org/officeDocument/2006/math">
                    <m:r>
                      <a:rPr lang="en-US" sz="2600" b="0" i="1" dirty="0" smtClean="0">
                        <a:latin typeface="Cambria Math" panose="02040503050406030204" pitchFamily="18" charset="0"/>
                      </a:rPr>
                      <m:t>𝑛</m:t>
                    </m:r>
                  </m:oMath>
                </a14:m>
                <a:r>
                  <a:rPr lang="en-US" sz="2600" dirty="0"/>
                  <a:t>-qubit matrix </a:t>
                </a:r>
                <a14:m>
                  <m:oMath xmlns:m="http://schemas.openxmlformats.org/officeDocument/2006/math">
                    <m:sSub>
                      <m:sSubPr>
                        <m:ctrlPr>
                          <a:rPr lang="en-US" sz="2600" b="0" i="0" dirty="0" smtClean="0">
                            <a:latin typeface="Cambria Math" panose="02040503050406030204" pitchFamily="18" charset="0"/>
                          </a:rPr>
                        </m:ctrlPr>
                      </m:sSubPr>
                      <m:e>
                        <m:r>
                          <m:rPr>
                            <m:sty m:val="p"/>
                          </m:rPr>
                          <a:rPr lang="en-US" sz="2600" b="0" i="0" dirty="0" smtClean="0">
                            <a:latin typeface="Cambria Math" panose="02040503050406030204" pitchFamily="18" charset="0"/>
                          </a:rPr>
                          <m:t>Φ</m:t>
                        </m:r>
                      </m:e>
                      <m:sub>
                        <m:r>
                          <a:rPr lang="en-US" sz="2600" b="0" i="1" dirty="0" smtClean="0">
                            <a:latin typeface="Cambria Math" panose="02040503050406030204" pitchFamily="18" charset="0"/>
                          </a:rPr>
                          <m:t>𝐶</m:t>
                        </m:r>
                      </m:sub>
                    </m:sSub>
                  </m:oMath>
                </a14:m>
                <a:r>
                  <a:rPr lang="en-US" sz="2600" dirty="0"/>
                  <a:t>:</a:t>
                </a:r>
              </a:p>
            </p:txBody>
          </p:sp>
        </mc:Choice>
        <mc:Fallback xmlns="">
          <p:sp>
            <p:nvSpPr>
              <p:cNvPr id="62" name="TextBox 61">
                <a:extLst>
                  <a:ext uri="{FF2B5EF4-FFF2-40B4-BE49-F238E27FC236}">
                    <a16:creationId xmlns:a16="http://schemas.microsoft.com/office/drawing/2014/main" id="{7024B53F-0D8F-6D6F-C39C-336772F899E2}"/>
                  </a:ext>
                </a:extLst>
              </p:cNvPr>
              <p:cNvSpPr txBox="1">
                <a:spLocks noRot="1" noChangeAspect="1" noMove="1" noResize="1" noEditPoints="1" noAdjustHandles="1" noChangeArrowheads="1" noChangeShapeType="1" noTextEdit="1"/>
              </p:cNvSpPr>
              <p:nvPr/>
            </p:nvSpPr>
            <p:spPr>
              <a:xfrm>
                <a:off x="838200" y="2433950"/>
                <a:ext cx="7956507" cy="492443"/>
              </a:xfrm>
              <a:prstGeom prst="rect">
                <a:avLst/>
              </a:prstGeom>
              <a:blipFill>
                <a:blip r:embed="rId12"/>
                <a:stretch>
                  <a:fillRect l="-1435" t="-10000" b="-27500"/>
                </a:stretch>
              </a:blipFill>
            </p:spPr>
            <p:txBody>
              <a:bodyPr/>
              <a:lstStyle/>
              <a:p>
                <a:r>
                  <a:rPr lang="en-US">
                    <a:noFill/>
                  </a:rPr>
                  <a:t> </a:t>
                </a:r>
              </a:p>
            </p:txBody>
          </p:sp>
        </mc:Fallback>
      </mc:AlternateContent>
    </p:spTree>
    <p:extLst>
      <p:ext uri="{BB962C8B-B14F-4D97-AF65-F5344CB8AC3E}">
        <p14:creationId xmlns:p14="http://schemas.microsoft.com/office/powerpoint/2010/main" val="273321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F84F8-5C33-773D-6BB1-B785A926EF88}"/>
            </a:ext>
          </a:extLst>
        </p:cNvPr>
        <p:cNvGrpSpPr/>
        <p:nvPr/>
      </p:nvGrpSpPr>
      <p:grpSpPr>
        <a:xfrm>
          <a:off x="0" y="0"/>
          <a:ext cx="0" cy="0"/>
          <a:chOff x="0" y="0"/>
          <a:chExt cx="0" cy="0"/>
        </a:xfrm>
      </p:grpSpPr>
      <p:cxnSp>
        <p:nvCxnSpPr>
          <p:cNvPr id="46" name="Straight Connector 45">
            <a:extLst>
              <a:ext uri="{FF2B5EF4-FFF2-40B4-BE49-F238E27FC236}">
                <a16:creationId xmlns:a16="http://schemas.microsoft.com/office/drawing/2014/main" id="{2EAC7170-2CA5-CA31-FD26-95ED294D32A7}"/>
              </a:ext>
            </a:extLst>
          </p:cNvPr>
          <p:cNvCxnSpPr>
            <a:cxnSpLocks/>
          </p:cNvCxnSpPr>
          <p:nvPr/>
        </p:nvCxnSpPr>
        <p:spPr>
          <a:xfrm>
            <a:off x="6867032" y="3490605"/>
            <a:ext cx="405574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948FB35-EABD-E3EF-3E33-BE3B145CDC71}"/>
              </a:ext>
            </a:extLst>
          </p:cNvPr>
          <p:cNvCxnSpPr/>
          <p:nvPr/>
        </p:nvCxnSpPr>
        <p:spPr>
          <a:xfrm>
            <a:off x="6867032" y="3871606"/>
            <a:ext cx="9906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B0B6F741-65F8-6052-514E-159A06125B64}"/>
              </a:ext>
            </a:extLst>
          </p:cNvPr>
          <p:cNvCxnSpPr/>
          <p:nvPr/>
        </p:nvCxnSpPr>
        <p:spPr>
          <a:xfrm>
            <a:off x="6867032" y="4285943"/>
            <a:ext cx="2324099" cy="814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26E3C2F4-4537-82F3-5CCF-1647D7697841}"/>
              </a:ext>
            </a:extLst>
          </p:cNvPr>
          <p:cNvSpPr/>
          <p:nvPr/>
        </p:nvSpPr>
        <p:spPr>
          <a:xfrm>
            <a:off x="7857632" y="3365396"/>
            <a:ext cx="2158538" cy="20739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0" name="Straight Connector 49">
            <a:extLst>
              <a:ext uri="{FF2B5EF4-FFF2-40B4-BE49-F238E27FC236}">
                <a16:creationId xmlns:a16="http://schemas.microsoft.com/office/drawing/2014/main" id="{E51516ED-EC67-1194-7F38-80537AB49A28}"/>
              </a:ext>
            </a:extLst>
          </p:cNvPr>
          <p:cNvCxnSpPr>
            <a:cxnSpLocks/>
          </p:cNvCxnSpPr>
          <p:nvPr/>
        </p:nvCxnSpPr>
        <p:spPr>
          <a:xfrm>
            <a:off x="8393414" y="3871606"/>
            <a:ext cx="9906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0437D37F-E808-C9C8-60FD-84F7A5C03C23}"/>
              </a:ext>
            </a:extLst>
          </p:cNvPr>
          <p:cNvCxnSpPr>
            <a:cxnSpLocks/>
          </p:cNvCxnSpPr>
          <p:nvPr/>
        </p:nvCxnSpPr>
        <p:spPr>
          <a:xfrm>
            <a:off x="9657857" y="4281373"/>
            <a:ext cx="126492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95CC8C43-AC55-F288-1A82-BA55AEDB41D3}"/>
              </a:ext>
            </a:extLst>
          </p:cNvPr>
          <p:cNvCxnSpPr>
            <a:cxnSpLocks/>
          </p:cNvCxnSpPr>
          <p:nvPr/>
        </p:nvCxnSpPr>
        <p:spPr>
          <a:xfrm>
            <a:off x="9657857" y="3871606"/>
            <a:ext cx="126492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58B04ED0-AD2C-E550-6672-3F86B3BCC35D}"/>
              </a:ext>
            </a:extLst>
          </p:cNvPr>
          <p:cNvCxnSpPr/>
          <p:nvPr/>
        </p:nvCxnSpPr>
        <p:spPr>
          <a:xfrm flipV="1">
            <a:off x="6863367" y="5223769"/>
            <a:ext cx="2902983" cy="457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3743D39-FFB7-A057-873C-61FA4D022F0B}"/>
              </a:ext>
            </a:extLst>
          </p:cNvPr>
          <p:cNvCxnSpPr>
            <a:cxnSpLocks/>
          </p:cNvCxnSpPr>
          <p:nvPr/>
        </p:nvCxnSpPr>
        <p:spPr>
          <a:xfrm>
            <a:off x="9654192" y="5223769"/>
            <a:ext cx="1268588" cy="0"/>
          </a:xfrm>
          <a:prstGeom prst="line">
            <a:avLst/>
          </a:prstGeom>
          <a:ln w="381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0EB57DF8-2955-073F-31CC-BBBD8D2C7D92}"/>
                  </a:ext>
                </a:extLst>
              </p:cNvPr>
              <p:cNvSpPr txBox="1"/>
              <p:nvPr/>
            </p:nvSpPr>
            <p:spPr>
              <a:xfrm>
                <a:off x="8631403" y="4100480"/>
                <a:ext cx="555172" cy="534377"/>
              </a:xfrm>
              <a:prstGeom prst="rect">
                <a:avLst/>
              </a:prstGeom>
              <a:solidFill>
                <a:schemeClr val="bg1"/>
              </a:solidFill>
            </p:spPr>
            <p:txBody>
              <a:bodyPr wrap="square">
                <a:spAutoFit/>
              </a:bodyPr>
              <a:lstStyle/>
              <a:p>
                <a:pPr/>
                <a14:m>
                  <m:oMathPara xmlns:m="http://schemas.openxmlformats.org/officeDocument/2006/math">
                    <m:oMath>
                      <m:r>
                        <a:rPr lang="en-US" sz="2800" b="0" i="1" dirty="0" smtClean="0">
                          <a:latin typeface="Cambria Math" panose="02040503050406030204" pitchFamily="18" charset="0"/>
                        </a:rPr>
                        <m:t>𝐶</m:t>
                      </m:r>
                    </m:oMath>
                  </m:oMathPara>
                </a14:m>
                <a:endParaRPr lang="en-US" sz="2800" dirty="0"/>
              </a:p>
            </p:txBody>
          </p:sp>
        </mc:Choice>
        <mc:Fallback xmlns="">
          <p:sp>
            <p:nvSpPr>
              <p:cNvPr id="55" name="TextBox 54">
                <a:extLst>
                  <a:ext uri="{FF2B5EF4-FFF2-40B4-BE49-F238E27FC236}">
                    <a16:creationId xmlns:a16="http://schemas.microsoft.com/office/drawing/2014/main" id="{0EB57DF8-2955-073F-31CC-BBBD8D2C7D92}"/>
                  </a:ext>
                </a:extLst>
              </p:cNvPr>
              <p:cNvSpPr txBox="1">
                <a:spLocks noRot="1" noChangeAspect="1" noMove="1" noResize="1" noEditPoints="1" noAdjustHandles="1" noChangeArrowheads="1" noChangeShapeType="1" noTextEdit="1"/>
              </p:cNvSpPr>
              <p:nvPr/>
            </p:nvSpPr>
            <p:spPr>
              <a:xfrm>
                <a:off x="8631403" y="4100480"/>
                <a:ext cx="555172" cy="534377"/>
              </a:xfrm>
              <a:prstGeom prst="rect">
                <a:avLst/>
              </a:prstGeom>
              <a:blipFill>
                <a:blip r:embed="rId2"/>
                <a:stretch>
                  <a:fillRect/>
                </a:stretch>
              </a:blipFill>
            </p:spPr>
            <p:txBody>
              <a:bodyPr/>
              <a:lstStyle/>
              <a:p>
                <a:r>
                  <a:rPr lang="en-US">
                    <a:noFill/>
                  </a:rPr>
                  <a:t> </a:t>
                </a:r>
              </a:p>
            </p:txBody>
          </p:sp>
        </mc:Fallback>
      </mc:AlternateContent>
      <p:cxnSp>
        <p:nvCxnSpPr>
          <p:cNvPr id="56" name="Straight Connector 55">
            <a:extLst>
              <a:ext uri="{FF2B5EF4-FFF2-40B4-BE49-F238E27FC236}">
                <a16:creationId xmlns:a16="http://schemas.microsoft.com/office/drawing/2014/main" id="{44EB7972-4831-B54E-FFDD-5B925D9F7E87}"/>
              </a:ext>
            </a:extLst>
          </p:cNvPr>
          <p:cNvCxnSpPr>
            <a:cxnSpLocks/>
          </p:cNvCxnSpPr>
          <p:nvPr/>
        </p:nvCxnSpPr>
        <p:spPr>
          <a:xfrm flipV="1">
            <a:off x="6868534" y="4732579"/>
            <a:ext cx="3069148" cy="994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6A8D5C5A-2E96-BE73-4ED5-A6A3ECEB9C5F}"/>
              </a:ext>
            </a:extLst>
          </p:cNvPr>
          <p:cNvCxnSpPr>
            <a:cxnSpLocks/>
          </p:cNvCxnSpPr>
          <p:nvPr/>
        </p:nvCxnSpPr>
        <p:spPr>
          <a:xfrm>
            <a:off x="9973986" y="4747390"/>
            <a:ext cx="94879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94D8D94A-FFBD-B6AC-D4A2-65CA99A7928B}"/>
              </a:ext>
            </a:extLst>
          </p:cNvPr>
          <p:cNvSpPr>
            <a:spLocks noGrp="1"/>
          </p:cNvSpPr>
          <p:nvPr>
            <p:ph type="title"/>
          </p:nvPr>
        </p:nvSpPr>
        <p:spPr/>
        <p:txBody>
          <a:bodyPr/>
          <a:lstStyle/>
          <a:p>
            <a:r>
              <a:rPr lang="en-US" dirty="0"/>
              <a:t>Pauli spectrum of quantum circuits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1293F88-C99B-90B6-DBAE-028B97DE3A4A}"/>
                  </a:ext>
                </a:extLst>
              </p:cNvPr>
              <p:cNvSpPr>
                <a:spLocks noGrp="1"/>
              </p:cNvSpPr>
              <p:nvPr>
                <p:ph idx="1"/>
              </p:nvPr>
            </p:nvSpPr>
            <p:spPr>
              <a:xfrm>
                <a:off x="838200" y="1825625"/>
                <a:ext cx="10515600" cy="530873"/>
              </a:xfrm>
            </p:spPr>
            <p:txBody>
              <a:bodyPr>
                <a:normAutofit/>
              </a:bodyPr>
              <a:lstStyle/>
              <a:p>
                <a:pPr marL="0" indent="0">
                  <a:buNone/>
                </a:pPr>
                <a14:m>
                  <m:oMath xmlns:m="http://schemas.openxmlformats.org/officeDocument/2006/math">
                    <m:r>
                      <a:rPr lang="en-US" sz="2600" b="0" i="1" dirty="0" smtClean="0">
                        <a:latin typeface="Cambria Math" panose="02040503050406030204" pitchFamily="18" charset="0"/>
                      </a:rPr>
                      <m:t>𝐶</m:t>
                    </m:r>
                  </m:oMath>
                </a14:m>
                <a:r>
                  <a:rPr lang="en-US" sz="2600" dirty="0"/>
                  <a:t> = quantum circuit with </a:t>
                </a:r>
                <a14:m>
                  <m:oMath xmlns:m="http://schemas.openxmlformats.org/officeDocument/2006/math">
                    <m:r>
                      <a:rPr lang="en-US" sz="2600" b="0" i="1" dirty="0" smtClean="0">
                        <a:latin typeface="Cambria Math" panose="02040503050406030204" pitchFamily="18" charset="0"/>
                      </a:rPr>
                      <m:t>𝑛</m:t>
                    </m:r>
                  </m:oMath>
                </a14:m>
                <a:r>
                  <a:rPr lang="en-US" sz="2600" dirty="0"/>
                  <a:t> input qubits, </a:t>
                </a:r>
                <a14:m>
                  <m:oMath xmlns:m="http://schemas.openxmlformats.org/officeDocument/2006/math">
                    <m:r>
                      <a:rPr lang="en-US" sz="2600" b="0" i="1" dirty="0" smtClean="0">
                        <a:latin typeface="Cambria Math" panose="02040503050406030204" pitchFamily="18" charset="0"/>
                      </a:rPr>
                      <m:t>𝑎</m:t>
                    </m:r>
                  </m:oMath>
                </a14:m>
                <a:r>
                  <a:rPr lang="en-US" sz="2600" dirty="0"/>
                  <a:t> ancilla qubits, and 1 output qubit</a:t>
                </a:r>
              </a:p>
            </p:txBody>
          </p:sp>
        </mc:Choice>
        <mc:Fallback xmlns="">
          <p:sp>
            <p:nvSpPr>
              <p:cNvPr id="3" name="Content Placeholder 2">
                <a:extLst>
                  <a:ext uri="{FF2B5EF4-FFF2-40B4-BE49-F238E27FC236}">
                    <a16:creationId xmlns:a16="http://schemas.microsoft.com/office/drawing/2014/main" id="{41293F88-C99B-90B6-DBAE-028B97DE3A4A}"/>
                  </a:ext>
                </a:extLst>
              </p:cNvPr>
              <p:cNvSpPr>
                <a:spLocks noGrp="1" noRot="1" noChangeAspect="1" noMove="1" noResize="1" noEditPoints="1" noAdjustHandles="1" noChangeArrowheads="1" noChangeShapeType="1" noTextEdit="1"/>
              </p:cNvSpPr>
              <p:nvPr>
                <p:ph idx="1"/>
              </p:nvPr>
            </p:nvSpPr>
            <p:spPr>
              <a:xfrm>
                <a:off x="838200" y="1825625"/>
                <a:ext cx="10515600" cy="530873"/>
              </a:xfrm>
              <a:blipFill>
                <a:blip r:embed="rId3"/>
                <a:stretch>
                  <a:fillRect l="-362" t="-16279" b="-13953"/>
                </a:stretch>
              </a:blipFill>
            </p:spPr>
            <p:txBody>
              <a:bodyPr/>
              <a:lstStyle/>
              <a:p>
                <a:r>
                  <a:rPr lang="en-US">
                    <a:noFill/>
                  </a:rPr>
                  <a:t> </a:t>
                </a:r>
              </a:p>
            </p:txBody>
          </p:sp>
        </mc:Fallback>
      </mc:AlternateContent>
      <p:cxnSp>
        <p:nvCxnSpPr>
          <p:cNvPr id="4" name="Straight Connector 3">
            <a:extLst>
              <a:ext uri="{FF2B5EF4-FFF2-40B4-BE49-F238E27FC236}">
                <a16:creationId xmlns:a16="http://schemas.microsoft.com/office/drawing/2014/main" id="{75BA52E0-9B9C-F853-09A1-5CEB1A38DA65}"/>
              </a:ext>
            </a:extLst>
          </p:cNvPr>
          <p:cNvCxnSpPr>
            <a:cxnSpLocks/>
          </p:cNvCxnSpPr>
          <p:nvPr/>
        </p:nvCxnSpPr>
        <p:spPr>
          <a:xfrm>
            <a:off x="2887252" y="3490922"/>
            <a:ext cx="4055748"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DC873B49-5B07-6EB0-1A6E-6594D843788E}"/>
              </a:ext>
            </a:extLst>
          </p:cNvPr>
          <p:cNvCxnSpPr/>
          <p:nvPr/>
        </p:nvCxnSpPr>
        <p:spPr>
          <a:xfrm>
            <a:off x="2887252" y="3871923"/>
            <a:ext cx="9906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4FD98FB-623C-CC8C-8F63-F6F60EBFCC23}"/>
              </a:ext>
            </a:extLst>
          </p:cNvPr>
          <p:cNvCxnSpPr/>
          <p:nvPr/>
        </p:nvCxnSpPr>
        <p:spPr>
          <a:xfrm>
            <a:off x="2887252" y="4286260"/>
            <a:ext cx="2324099" cy="814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7" name="Rectangle 6">
            <a:extLst>
              <a:ext uri="{FF2B5EF4-FFF2-40B4-BE49-F238E27FC236}">
                <a16:creationId xmlns:a16="http://schemas.microsoft.com/office/drawing/2014/main" id="{EB73C399-FE42-3135-8BAA-A4850C3ABE5A}"/>
              </a:ext>
            </a:extLst>
          </p:cNvPr>
          <p:cNvSpPr/>
          <p:nvPr/>
        </p:nvSpPr>
        <p:spPr>
          <a:xfrm>
            <a:off x="3877852" y="3365713"/>
            <a:ext cx="2158538" cy="20739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91DFC6F5-E1B3-0D6F-233C-07ABE1BAE703}"/>
              </a:ext>
            </a:extLst>
          </p:cNvPr>
          <p:cNvCxnSpPr>
            <a:cxnSpLocks/>
          </p:cNvCxnSpPr>
          <p:nvPr/>
        </p:nvCxnSpPr>
        <p:spPr>
          <a:xfrm>
            <a:off x="4413634" y="3871923"/>
            <a:ext cx="9906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67A5B24-9776-CDEF-D00A-1074FEC73B22}"/>
              </a:ext>
            </a:extLst>
          </p:cNvPr>
          <p:cNvCxnSpPr>
            <a:cxnSpLocks/>
          </p:cNvCxnSpPr>
          <p:nvPr/>
        </p:nvCxnSpPr>
        <p:spPr>
          <a:xfrm>
            <a:off x="5678077" y="4281690"/>
            <a:ext cx="126492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DD2C5CE-F6DA-FD95-CE57-3999E4E6069D}"/>
              </a:ext>
            </a:extLst>
          </p:cNvPr>
          <p:cNvCxnSpPr>
            <a:cxnSpLocks/>
          </p:cNvCxnSpPr>
          <p:nvPr/>
        </p:nvCxnSpPr>
        <p:spPr>
          <a:xfrm>
            <a:off x="5678077" y="3871923"/>
            <a:ext cx="1264923"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B70718B-4C5A-CBF9-22E6-AC75564972D4}"/>
              </a:ext>
            </a:extLst>
          </p:cNvPr>
          <p:cNvCxnSpPr/>
          <p:nvPr/>
        </p:nvCxnSpPr>
        <p:spPr>
          <a:xfrm flipV="1">
            <a:off x="2883587" y="5224086"/>
            <a:ext cx="2902983" cy="457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42453E0-9777-6D97-48AC-EFD03E750366}"/>
              </a:ext>
            </a:extLst>
          </p:cNvPr>
          <p:cNvCxnSpPr>
            <a:cxnSpLocks/>
          </p:cNvCxnSpPr>
          <p:nvPr/>
        </p:nvCxnSpPr>
        <p:spPr>
          <a:xfrm>
            <a:off x="5674412" y="5224086"/>
            <a:ext cx="1268588"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 name="Left Brace 13">
            <a:extLst>
              <a:ext uri="{FF2B5EF4-FFF2-40B4-BE49-F238E27FC236}">
                <a16:creationId xmlns:a16="http://schemas.microsoft.com/office/drawing/2014/main" id="{9FB051B4-C304-F510-2D43-39FD904DC9E3}"/>
              </a:ext>
            </a:extLst>
          </p:cNvPr>
          <p:cNvSpPr/>
          <p:nvPr/>
        </p:nvSpPr>
        <p:spPr>
          <a:xfrm>
            <a:off x="2176992" y="3490922"/>
            <a:ext cx="266700" cy="803479"/>
          </a:xfrm>
          <a:prstGeom prst="lef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Left Brace 14">
            <a:extLst>
              <a:ext uri="{FF2B5EF4-FFF2-40B4-BE49-F238E27FC236}">
                <a16:creationId xmlns:a16="http://schemas.microsoft.com/office/drawing/2014/main" id="{EF16B377-1C01-8A27-29AE-AC345274814E}"/>
              </a:ext>
            </a:extLst>
          </p:cNvPr>
          <p:cNvSpPr/>
          <p:nvPr/>
        </p:nvSpPr>
        <p:spPr>
          <a:xfrm>
            <a:off x="2176992" y="4660635"/>
            <a:ext cx="266700" cy="646332"/>
          </a:xfrm>
          <a:prstGeom prst="lef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0A9F1F5C-7200-0525-8692-892EE5109A75}"/>
                  </a:ext>
                </a:extLst>
              </p:cNvPr>
              <p:cNvSpPr txBox="1"/>
              <p:nvPr/>
            </p:nvSpPr>
            <p:spPr>
              <a:xfrm>
                <a:off x="602007" y="3548757"/>
                <a:ext cx="1651000" cy="646331"/>
              </a:xfrm>
              <a:prstGeom prst="rect">
                <a:avLst/>
              </a:prstGeom>
              <a:noFill/>
            </p:spPr>
            <p:txBody>
              <a:bodyPr wrap="square">
                <a:spAutoFit/>
              </a:bodyPr>
              <a:lstStyle/>
              <a:p>
                <a:pPr algn="ctr"/>
                <a14:m>
                  <m:oMath xmlns:m="http://schemas.openxmlformats.org/officeDocument/2006/math">
                    <m:r>
                      <a:rPr lang="en-US" sz="1800" b="0" i="1" dirty="0" smtClean="0">
                        <a:latin typeface="Cambria Math" panose="02040503050406030204" pitchFamily="18" charset="0"/>
                      </a:rPr>
                      <m:t>𝑛</m:t>
                    </m:r>
                  </m:oMath>
                </a14:m>
                <a:r>
                  <a:rPr lang="en-US" sz="1800" dirty="0"/>
                  <a:t> input </a:t>
                </a:r>
              </a:p>
              <a:p>
                <a:pPr algn="ctr"/>
                <a:r>
                  <a:rPr lang="en-US" sz="1800" dirty="0"/>
                  <a:t>qubits</a:t>
                </a:r>
                <a:endParaRPr lang="en-US" dirty="0"/>
              </a:p>
            </p:txBody>
          </p:sp>
        </mc:Choice>
        <mc:Fallback xmlns="">
          <p:sp>
            <p:nvSpPr>
              <p:cNvPr id="17" name="TextBox 16">
                <a:extLst>
                  <a:ext uri="{FF2B5EF4-FFF2-40B4-BE49-F238E27FC236}">
                    <a16:creationId xmlns:a16="http://schemas.microsoft.com/office/drawing/2014/main" id="{0A9F1F5C-7200-0525-8692-892EE5109A75}"/>
                  </a:ext>
                </a:extLst>
              </p:cNvPr>
              <p:cNvSpPr txBox="1">
                <a:spLocks noRot="1" noChangeAspect="1" noMove="1" noResize="1" noEditPoints="1" noAdjustHandles="1" noChangeArrowheads="1" noChangeShapeType="1" noTextEdit="1"/>
              </p:cNvSpPr>
              <p:nvPr/>
            </p:nvSpPr>
            <p:spPr>
              <a:xfrm>
                <a:off x="602007" y="3548757"/>
                <a:ext cx="1651000" cy="646331"/>
              </a:xfrm>
              <a:prstGeom prst="rect">
                <a:avLst/>
              </a:prstGeom>
              <a:blipFill>
                <a:blip r:embed="rId4"/>
                <a:stretch>
                  <a:fillRect t="-3846" b="-1346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68B8141A-942F-3ED1-D145-C9BBCA3D48E9}"/>
                  </a:ext>
                </a:extLst>
              </p:cNvPr>
              <p:cNvSpPr txBox="1"/>
              <p:nvPr/>
            </p:nvSpPr>
            <p:spPr>
              <a:xfrm>
                <a:off x="612009" y="4692391"/>
                <a:ext cx="1651000" cy="646331"/>
              </a:xfrm>
              <a:prstGeom prst="rect">
                <a:avLst/>
              </a:prstGeom>
              <a:noFill/>
            </p:spPr>
            <p:txBody>
              <a:bodyPr wrap="square">
                <a:spAutoFit/>
              </a:bodyPr>
              <a:lstStyle/>
              <a:p>
                <a:pPr algn="ctr"/>
                <a14:m>
                  <m:oMath xmlns:m="http://schemas.openxmlformats.org/officeDocument/2006/math">
                    <m:r>
                      <a:rPr lang="en-US" sz="1800" b="0" i="1" dirty="0" smtClean="0">
                        <a:latin typeface="Cambria Math" panose="02040503050406030204" pitchFamily="18" charset="0"/>
                      </a:rPr>
                      <m:t>𝑎</m:t>
                    </m:r>
                    <m:r>
                      <a:rPr lang="en-US" sz="1800" b="0" i="1" dirty="0" smtClean="0">
                        <a:latin typeface="Cambria Math" panose="02040503050406030204" pitchFamily="18" charset="0"/>
                      </a:rPr>
                      <m:t> </m:t>
                    </m:r>
                  </m:oMath>
                </a14:m>
                <a:r>
                  <a:rPr lang="en-US" sz="1800" dirty="0"/>
                  <a:t>ancilla</a:t>
                </a:r>
              </a:p>
              <a:p>
                <a:pPr algn="ctr"/>
                <a:r>
                  <a:rPr lang="en-US" sz="1800" dirty="0"/>
                  <a:t>qubits</a:t>
                </a:r>
                <a:endParaRPr lang="en-US" dirty="0"/>
              </a:p>
            </p:txBody>
          </p:sp>
        </mc:Choice>
        <mc:Fallback xmlns="">
          <p:sp>
            <p:nvSpPr>
              <p:cNvPr id="18" name="TextBox 17">
                <a:extLst>
                  <a:ext uri="{FF2B5EF4-FFF2-40B4-BE49-F238E27FC236}">
                    <a16:creationId xmlns:a16="http://schemas.microsoft.com/office/drawing/2014/main" id="{68B8141A-942F-3ED1-D145-C9BBCA3D48E9}"/>
                  </a:ext>
                </a:extLst>
              </p:cNvPr>
              <p:cNvSpPr txBox="1">
                <a:spLocks noRot="1" noChangeAspect="1" noMove="1" noResize="1" noEditPoints="1" noAdjustHandles="1" noChangeArrowheads="1" noChangeShapeType="1" noTextEdit="1"/>
              </p:cNvSpPr>
              <p:nvPr/>
            </p:nvSpPr>
            <p:spPr>
              <a:xfrm>
                <a:off x="612009" y="4692391"/>
                <a:ext cx="1651000" cy="646331"/>
              </a:xfrm>
              <a:prstGeom prst="rect">
                <a:avLst/>
              </a:prstGeom>
              <a:blipFill>
                <a:blip r:embed="rId5"/>
                <a:stretch>
                  <a:fillRect t="-3846" b="-13462"/>
                </a:stretch>
              </a:blipFill>
            </p:spPr>
            <p:txBody>
              <a:bodyPr/>
              <a:lstStyle/>
              <a:p>
                <a:r>
                  <a:rPr lang="en-US">
                    <a:noFill/>
                  </a:rPr>
                  <a:t> </a:t>
                </a:r>
              </a:p>
            </p:txBody>
          </p:sp>
        </mc:Fallback>
      </mc:AlternateContent>
      <p:cxnSp>
        <p:nvCxnSpPr>
          <p:cNvPr id="19" name="Straight Arrow Connector 18">
            <a:extLst>
              <a:ext uri="{FF2B5EF4-FFF2-40B4-BE49-F238E27FC236}">
                <a16:creationId xmlns:a16="http://schemas.microsoft.com/office/drawing/2014/main" id="{04CE25B2-B94D-0771-1DAC-191935151533}"/>
              </a:ext>
            </a:extLst>
          </p:cNvPr>
          <p:cNvCxnSpPr>
            <a:cxnSpLocks/>
          </p:cNvCxnSpPr>
          <p:nvPr/>
        </p:nvCxnSpPr>
        <p:spPr>
          <a:xfrm flipH="1">
            <a:off x="7419942" y="2974716"/>
            <a:ext cx="1186031" cy="32361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0BAF8899-128F-15CA-A763-4E7A508612C6}"/>
              </a:ext>
            </a:extLst>
          </p:cNvPr>
          <p:cNvSpPr txBox="1"/>
          <p:nvPr/>
        </p:nvSpPr>
        <p:spPr>
          <a:xfrm>
            <a:off x="8216500" y="2780942"/>
            <a:ext cx="2335028" cy="369332"/>
          </a:xfrm>
          <a:prstGeom prst="rect">
            <a:avLst/>
          </a:prstGeom>
          <a:noFill/>
        </p:spPr>
        <p:txBody>
          <a:bodyPr wrap="square">
            <a:spAutoFit/>
          </a:bodyPr>
          <a:lstStyle/>
          <a:p>
            <a:pPr algn="ctr"/>
            <a:r>
              <a:rPr lang="en-US" sz="1800" dirty="0"/>
              <a:t>Output qubit</a:t>
            </a:r>
            <a:endParaRPr lang="en-US" dirty="0"/>
          </a:p>
        </p:txBody>
      </p: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3C615B18-7FC6-997C-8A65-8F9F6E86EB4A}"/>
                  </a:ext>
                </a:extLst>
              </p:cNvPr>
              <p:cNvSpPr txBox="1"/>
              <p:nvPr/>
            </p:nvSpPr>
            <p:spPr>
              <a:xfrm>
                <a:off x="4651623" y="4100797"/>
                <a:ext cx="555172" cy="534377"/>
              </a:xfrm>
              <a:prstGeom prst="rect">
                <a:avLst/>
              </a:prstGeom>
              <a:solidFill>
                <a:schemeClr val="bg1"/>
              </a:solidFill>
            </p:spPr>
            <p:txBody>
              <a:bodyPr wrap="square">
                <a:spAutoFit/>
              </a:bodyPr>
              <a:lstStyle/>
              <a:p>
                <a:pPr/>
                <a14:m>
                  <m:oMathPara xmlns:m="http://schemas.openxmlformats.org/officeDocument/2006/math">
                    <m:oMath>
                      <m:sSup>
                        <m:sSupPr>
                          <m:ctrlPr>
                            <a:rPr lang="en-US" sz="2800" b="0" i="1" dirty="0" smtClean="0">
                              <a:latin typeface="Cambria Math" panose="02040503050406030204" pitchFamily="18" charset="0"/>
                            </a:rPr>
                          </m:ctrlPr>
                        </m:sSupPr>
                        <m:e>
                          <m:r>
                            <a:rPr lang="en-US" sz="2800" b="0" i="1" dirty="0" smtClean="0">
                              <a:latin typeface="Cambria Math" panose="02040503050406030204" pitchFamily="18" charset="0"/>
                            </a:rPr>
                            <m:t>𝐶</m:t>
                          </m:r>
                        </m:e>
                        <m:sup>
                          <m:r>
                            <a:rPr lang="en-US" sz="2800" b="0" i="1" dirty="0" smtClean="0">
                              <a:latin typeface="Cambria Math" panose="02040503050406030204" pitchFamily="18" charset="0"/>
                              <a:ea typeface="Cambria Math" panose="02040503050406030204" pitchFamily="18" charset="0"/>
                            </a:rPr>
                            <m:t>†</m:t>
                          </m:r>
                        </m:sup>
                      </m:sSup>
                    </m:oMath>
                  </m:oMathPara>
                </a14:m>
                <a:endParaRPr lang="en-US" sz="2800" dirty="0"/>
              </a:p>
            </p:txBody>
          </p:sp>
        </mc:Choice>
        <mc:Fallback xmlns="">
          <p:sp>
            <p:nvSpPr>
              <p:cNvPr id="27" name="TextBox 26">
                <a:extLst>
                  <a:ext uri="{FF2B5EF4-FFF2-40B4-BE49-F238E27FC236}">
                    <a16:creationId xmlns:a16="http://schemas.microsoft.com/office/drawing/2014/main" id="{3C615B18-7FC6-997C-8A65-8F9F6E86EB4A}"/>
                  </a:ext>
                </a:extLst>
              </p:cNvPr>
              <p:cNvSpPr txBox="1">
                <a:spLocks noRot="1" noChangeAspect="1" noMove="1" noResize="1" noEditPoints="1" noAdjustHandles="1" noChangeArrowheads="1" noChangeShapeType="1" noTextEdit="1"/>
              </p:cNvSpPr>
              <p:nvPr/>
            </p:nvSpPr>
            <p:spPr>
              <a:xfrm>
                <a:off x="4651623" y="4100797"/>
                <a:ext cx="555172" cy="534377"/>
              </a:xfrm>
              <a:prstGeom prst="rect">
                <a:avLst/>
              </a:prstGeom>
              <a:blipFill>
                <a:blip r:embed="rId6"/>
                <a:stretch>
                  <a:fillRect l="-6818" r="-6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DC09E10D-2E0F-10AA-0208-AEE004E09FC4}"/>
                  </a:ext>
                </a:extLst>
              </p:cNvPr>
              <p:cNvSpPr txBox="1"/>
              <p:nvPr/>
            </p:nvSpPr>
            <p:spPr>
              <a:xfrm>
                <a:off x="2421396" y="4589169"/>
                <a:ext cx="467358" cy="369332"/>
              </a:xfrm>
              <a:prstGeom prst="rect">
                <a:avLst/>
              </a:prstGeom>
              <a:noFill/>
            </p:spPr>
            <p:txBody>
              <a:bodyPr wrap="square">
                <a:spAutoFit/>
              </a:bodyPr>
              <a:lstStyle/>
              <a:p>
                <a:pPr algn="ctr"/>
                <a14:m>
                  <m:oMathPara xmlns:m="http://schemas.openxmlformats.org/officeDocument/2006/math">
                    <m:oMath>
                      <m:r>
                        <a:rPr lang="en-US" sz="1800" b="0" i="1" dirty="0" smtClean="0">
                          <a:latin typeface="Cambria Math" panose="02040503050406030204" pitchFamily="18" charset="0"/>
                        </a:rPr>
                        <m:t>⟨0|</m:t>
                      </m:r>
                    </m:oMath>
                  </m:oMathPara>
                </a14:m>
                <a:endParaRPr lang="en-US" dirty="0"/>
              </a:p>
            </p:txBody>
          </p:sp>
        </mc:Choice>
        <mc:Fallback xmlns="">
          <p:sp>
            <p:nvSpPr>
              <p:cNvPr id="29" name="TextBox 28">
                <a:extLst>
                  <a:ext uri="{FF2B5EF4-FFF2-40B4-BE49-F238E27FC236}">
                    <a16:creationId xmlns:a16="http://schemas.microsoft.com/office/drawing/2014/main" id="{DC09E10D-2E0F-10AA-0208-AEE004E09FC4}"/>
                  </a:ext>
                </a:extLst>
              </p:cNvPr>
              <p:cNvSpPr txBox="1">
                <a:spLocks noRot="1" noChangeAspect="1" noMove="1" noResize="1" noEditPoints="1" noAdjustHandles="1" noChangeArrowheads="1" noChangeShapeType="1" noTextEdit="1"/>
              </p:cNvSpPr>
              <p:nvPr/>
            </p:nvSpPr>
            <p:spPr>
              <a:xfrm>
                <a:off x="2421396" y="4589169"/>
                <a:ext cx="467358" cy="369332"/>
              </a:xfrm>
              <a:prstGeom prst="rect">
                <a:avLst/>
              </a:prstGeom>
              <a:blipFill>
                <a:blip r:embed="rId7"/>
                <a:stretch>
                  <a:fillRect l="-7895" b="-13333"/>
                </a:stretch>
              </a:blipFill>
            </p:spPr>
            <p:txBody>
              <a:bodyPr/>
              <a:lstStyle/>
              <a:p>
                <a:r>
                  <a:rPr lang="en-US">
                    <a:noFill/>
                  </a:rPr>
                  <a:t> </a:t>
                </a:r>
              </a:p>
            </p:txBody>
          </p:sp>
        </mc:Fallback>
      </mc:AlternateContent>
      <p:cxnSp>
        <p:nvCxnSpPr>
          <p:cNvPr id="31" name="Straight Connector 30">
            <a:extLst>
              <a:ext uri="{FF2B5EF4-FFF2-40B4-BE49-F238E27FC236}">
                <a16:creationId xmlns:a16="http://schemas.microsoft.com/office/drawing/2014/main" id="{1B25A42C-14DA-7093-A6D5-365736132DAD}"/>
              </a:ext>
            </a:extLst>
          </p:cNvPr>
          <p:cNvCxnSpPr>
            <a:cxnSpLocks/>
            <a:stCxn id="29" idx="3"/>
          </p:cNvCxnSpPr>
          <p:nvPr/>
        </p:nvCxnSpPr>
        <p:spPr>
          <a:xfrm flipV="1">
            <a:off x="2888754" y="4763892"/>
            <a:ext cx="3069148" cy="994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D924147-D00A-C78D-EB5B-50BF850C504D}"/>
              </a:ext>
            </a:extLst>
          </p:cNvPr>
          <p:cNvCxnSpPr>
            <a:cxnSpLocks/>
          </p:cNvCxnSpPr>
          <p:nvPr/>
        </p:nvCxnSpPr>
        <p:spPr>
          <a:xfrm>
            <a:off x="5994206" y="4747707"/>
            <a:ext cx="948794" cy="0"/>
          </a:xfrm>
          <a:prstGeom prst="line">
            <a:avLst/>
          </a:prstGeom>
          <a:ln w="38100"/>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E97DF7A1-C700-C8ED-B565-6EEA822C4324}"/>
                  </a:ext>
                </a:extLst>
              </p:cNvPr>
              <p:cNvSpPr txBox="1"/>
              <p:nvPr/>
            </p:nvSpPr>
            <p:spPr>
              <a:xfrm>
                <a:off x="2421396" y="4990425"/>
                <a:ext cx="467358" cy="369332"/>
              </a:xfrm>
              <a:prstGeom prst="rect">
                <a:avLst/>
              </a:prstGeom>
              <a:noFill/>
            </p:spPr>
            <p:txBody>
              <a:bodyPr wrap="square">
                <a:spAutoFit/>
              </a:bodyPr>
              <a:lstStyle/>
              <a:p>
                <a:pPr algn="ctr"/>
                <a14:m>
                  <m:oMathPara xmlns:m="http://schemas.openxmlformats.org/officeDocument/2006/math">
                    <m:oMath>
                      <m:r>
                        <a:rPr lang="en-US" sz="1800" b="0" i="1" dirty="0" smtClean="0">
                          <a:latin typeface="Cambria Math" panose="02040503050406030204" pitchFamily="18" charset="0"/>
                        </a:rPr>
                        <m:t>⟨0|</m:t>
                      </m:r>
                    </m:oMath>
                  </m:oMathPara>
                </a14:m>
                <a:endParaRPr lang="en-US" dirty="0"/>
              </a:p>
            </p:txBody>
          </p:sp>
        </mc:Choice>
        <mc:Fallback xmlns="">
          <p:sp>
            <p:nvSpPr>
              <p:cNvPr id="36" name="TextBox 35">
                <a:extLst>
                  <a:ext uri="{FF2B5EF4-FFF2-40B4-BE49-F238E27FC236}">
                    <a16:creationId xmlns:a16="http://schemas.microsoft.com/office/drawing/2014/main" id="{E97DF7A1-C700-C8ED-B565-6EEA822C4324}"/>
                  </a:ext>
                </a:extLst>
              </p:cNvPr>
              <p:cNvSpPr txBox="1">
                <a:spLocks noRot="1" noChangeAspect="1" noMove="1" noResize="1" noEditPoints="1" noAdjustHandles="1" noChangeArrowheads="1" noChangeShapeType="1" noTextEdit="1"/>
              </p:cNvSpPr>
              <p:nvPr/>
            </p:nvSpPr>
            <p:spPr>
              <a:xfrm>
                <a:off x="2421396" y="4990425"/>
                <a:ext cx="467358" cy="369332"/>
              </a:xfrm>
              <a:prstGeom prst="rect">
                <a:avLst/>
              </a:prstGeom>
              <a:blipFill>
                <a:blip r:embed="rId8"/>
                <a:stretch>
                  <a:fillRect l="-7895" b="-17241"/>
                </a:stretch>
              </a:blipFill>
            </p:spPr>
            <p:txBody>
              <a:bodyPr/>
              <a:lstStyle/>
              <a:p>
                <a:r>
                  <a:rPr lang="en-US">
                    <a:noFill/>
                  </a:rPr>
                  <a:t> </a:t>
                </a:r>
              </a:p>
            </p:txBody>
          </p:sp>
        </mc:Fallback>
      </mc:AlternateContent>
      <p:sp>
        <p:nvSpPr>
          <p:cNvPr id="44" name="Rectangle 43">
            <a:extLst>
              <a:ext uri="{FF2B5EF4-FFF2-40B4-BE49-F238E27FC236}">
                <a16:creationId xmlns:a16="http://schemas.microsoft.com/office/drawing/2014/main" id="{70A914BE-796A-064A-4736-E5D6F6FC9E5F}"/>
              </a:ext>
            </a:extLst>
          </p:cNvPr>
          <p:cNvSpPr/>
          <p:nvPr/>
        </p:nvSpPr>
        <p:spPr>
          <a:xfrm>
            <a:off x="6710936" y="3196721"/>
            <a:ext cx="552529" cy="5308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93B7D731-61DA-1D5F-81E4-576C2F081EFA}"/>
                  </a:ext>
                </a:extLst>
              </p:cNvPr>
              <p:cNvSpPr txBox="1"/>
              <p:nvPr/>
            </p:nvSpPr>
            <p:spPr>
              <a:xfrm>
                <a:off x="6843050" y="3259581"/>
                <a:ext cx="336299" cy="400110"/>
              </a:xfrm>
              <a:prstGeom prst="rect">
                <a:avLst/>
              </a:prstGeom>
              <a:solidFill>
                <a:schemeClr val="bg1"/>
              </a:solidFill>
            </p:spPr>
            <p:txBody>
              <a:bodyPr wrap="square">
                <a:spAutoFit/>
              </a:bodyPr>
              <a:lstStyle/>
              <a:p>
                <a:pPr/>
                <a14:m>
                  <m:oMathPara xmlns:m="http://schemas.openxmlformats.org/officeDocument/2006/math">
                    <m:oMath>
                      <m:r>
                        <a:rPr lang="en-US" sz="2000" b="0" i="1" dirty="0" smtClean="0">
                          <a:latin typeface="Cambria Math" panose="02040503050406030204" pitchFamily="18" charset="0"/>
                        </a:rPr>
                        <m:t>𝑍</m:t>
                      </m:r>
                    </m:oMath>
                  </m:oMathPara>
                </a14:m>
                <a:endParaRPr lang="en-US" sz="2000" dirty="0"/>
              </a:p>
            </p:txBody>
          </p:sp>
        </mc:Choice>
        <mc:Fallback xmlns="">
          <p:sp>
            <p:nvSpPr>
              <p:cNvPr id="45" name="TextBox 44">
                <a:extLst>
                  <a:ext uri="{FF2B5EF4-FFF2-40B4-BE49-F238E27FC236}">
                    <a16:creationId xmlns:a16="http://schemas.microsoft.com/office/drawing/2014/main" id="{93B7D731-61DA-1D5F-81E4-576C2F081EFA}"/>
                  </a:ext>
                </a:extLst>
              </p:cNvPr>
              <p:cNvSpPr txBox="1">
                <a:spLocks noRot="1" noChangeAspect="1" noMove="1" noResize="1" noEditPoints="1" noAdjustHandles="1" noChangeArrowheads="1" noChangeShapeType="1" noTextEdit="1"/>
              </p:cNvSpPr>
              <p:nvPr/>
            </p:nvSpPr>
            <p:spPr>
              <a:xfrm>
                <a:off x="6843050" y="3259581"/>
                <a:ext cx="336299" cy="400110"/>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8" name="TextBox 57">
                <a:extLst>
                  <a:ext uri="{FF2B5EF4-FFF2-40B4-BE49-F238E27FC236}">
                    <a16:creationId xmlns:a16="http://schemas.microsoft.com/office/drawing/2014/main" id="{201B4C7C-B141-2751-2AE7-431A134A0A0B}"/>
                  </a:ext>
                </a:extLst>
              </p:cNvPr>
              <p:cNvSpPr txBox="1"/>
              <p:nvPr/>
            </p:nvSpPr>
            <p:spPr>
              <a:xfrm>
                <a:off x="10922780" y="4541895"/>
                <a:ext cx="467358" cy="369332"/>
              </a:xfrm>
              <a:prstGeom prst="rect">
                <a:avLst/>
              </a:prstGeom>
              <a:noFill/>
            </p:spPr>
            <p:txBody>
              <a:bodyPr wrap="square">
                <a:spAutoFit/>
              </a:bodyPr>
              <a:lstStyle/>
              <a:p>
                <a:pPr algn="ctr"/>
                <a14:m>
                  <m:oMathPara xmlns:m="http://schemas.openxmlformats.org/officeDocument/2006/math">
                    <m:oMath>
                      <m:r>
                        <a:rPr lang="en-US" sz="1800" b="0" i="1" dirty="0" smtClean="0">
                          <a:latin typeface="Cambria Math" panose="02040503050406030204" pitchFamily="18" charset="0"/>
                        </a:rPr>
                        <m:t>|0⟩</m:t>
                      </m:r>
                    </m:oMath>
                  </m:oMathPara>
                </a14:m>
                <a:endParaRPr lang="en-US" dirty="0"/>
              </a:p>
            </p:txBody>
          </p:sp>
        </mc:Choice>
        <mc:Fallback xmlns="">
          <p:sp>
            <p:nvSpPr>
              <p:cNvPr id="58" name="TextBox 57">
                <a:extLst>
                  <a:ext uri="{FF2B5EF4-FFF2-40B4-BE49-F238E27FC236}">
                    <a16:creationId xmlns:a16="http://schemas.microsoft.com/office/drawing/2014/main" id="{201B4C7C-B141-2751-2AE7-431A134A0A0B}"/>
                  </a:ext>
                </a:extLst>
              </p:cNvPr>
              <p:cNvSpPr txBox="1">
                <a:spLocks noRot="1" noChangeAspect="1" noMove="1" noResize="1" noEditPoints="1" noAdjustHandles="1" noChangeArrowheads="1" noChangeShapeType="1" noTextEdit="1"/>
              </p:cNvSpPr>
              <p:nvPr/>
            </p:nvSpPr>
            <p:spPr>
              <a:xfrm>
                <a:off x="10922780" y="4541895"/>
                <a:ext cx="467358" cy="369332"/>
              </a:xfrm>
              <a:prstGeom prst="rect">
                <a:avLst/>
              </a:prstGeom>
              <a:blipFill>
                <a:blip r:embed="rId10"/>
                <a:stretch>
                  <a:fillRect l="-10811"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9" name="TextBox 58">
                <a:extLst>
                  <a:ext uri="{FF2B5EF4-FFF2-40B4-BE49-F238E27FC236}">
                    <a16:creationId xmlns:a16="http://schemas.microsoft.com/office/drawing/2014/main" id="{AA800BBC-A6BC-FA33-37E8-EC8AF20C2127}"/>
                  </a:ext>
                </a:extLst>
              </p:cNvPr>
              <p:cNvSpPr txBox="1"/>
              <p:nvPr/>
            </p:nvSpPr>
            <p:spPr>
              <a:xfrm>
                <a:off x="10922780" y="5039103"/>
                <a:ext cx="467358" cy="369332"/>
              </a:xfrm>
              <a:prstGeom prst="rect">
                <a:avLst/>
              </a:prstGeom>
              <a:noFill/>
            </p:spPr>
            <p:txBody>
              <a:bodyPr wrap="square">
                <a:spAutoFit/>
              </a:bodyPr>
              <a:lstStyle/>
              <a:p>
                <a:pPr algn="ctr"/>
                <a14:m>
                  <m:oMathPara xmlns:m="http://schemas.openxmlformats.org/officeDocument/2006/math">
                    <m:oMath>
                      <m:r>
                        <a:rPr lang="en-US" sz="1800" b="0" i="1" dirty="0" smtClean="0">
                          <a:latin typeface="Cambria Math" panose="02040503050406030204" pitchFamily="18" charset="0"/>
                        </a:rPr>
                        <m:t>|0⟩</m:t>
                      </m:r>
                    </m:oMath>
                  </m:oMathPara>
                </a14:m>
                <a:endParaRPr lang="en-US" dirty="0"/>
              </a:p>
            </p:txBody>
          </p:sp>
        </mc:Choice>
        <mc:Fallback xmlns="">
          <p:sp>
            <p:nvSpPr>
              <p:cNvPr id="59" name="TextBox 58">
                <a:extLst>
                  <a:ext uri="{FF2B5EF4-FFF2-40B4-BE49-F238E27FC236}">
                    <a16:creationId xmlns:a16="http://schemas.microsoft.com/office/drawing/2014/main" id="{AA800BBC-A6BC-FA33-37E8-EC8AF20C2127}"/>
                  </a:ext>
                </a:extLst>
              </p:cNvPr>
              <p:cNvSpPr txBox="1">
                <a:spLocks noRot="1" noChangeAspect="1" noMove="1" noResize="1" noEditPoints="1" noAdjustHandles="1" noChangeArrowheads="1" noChangeShapeType="1" noTextEdit="1"/>
              </p:cNvSpPr>
              <p:nvPr/>
            </p:nvSpPr>
            <p:spPr>
              <a:xfrm>
                <a:off x="10922780" y="5039103"/>
                <a:ext cx="467358" cy="369332"/>
              </a:xfrm>
              <a:prstGeom prst="rect">
                <a:avLst/>
              </a:prstGeom>
              <a:blipFill>
                <a:blip r:embed="rId11"/>
                <a:stretch>
                  <a:fillRect l="-10811"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65B41FFA-1E2F-2F40-493E-6CD0DBFA5CF0}"/>
                  </a:ext>
                </a:extLst>
              </p:cNvPr>
              <p:cNvSpPr txBox="1"/>
              <p:nvPr/>
            </p:nvSpPr>
            <p:spPr>
              <a:xfrm>
                <a:off x="838200" y="2433950"/>
                <a:ext cx="7956507" cy="492443"/>
              </a:xfrm>
              <a:prstGeom prst="rect">
                <a:avLst/>
              </a:prstGeom>
              <a:noFill/>
            </p:spPr>
            <p:txBody>
              <a:bodyPr wrap="square" rtlCol="0">
                <a:spAutoFit/>
              </a:bodyPr>
              <a:lstStyle/>
              <a:p>
                <a:r>
                  <a:rPr lang="en-US" sz="2600" dirty="0"/>
                  <a:t>The following diagram defines an </a:t>
                </a:r>
                <a14:m>
                  <m:oMath xmlns:m="http://schemas.openxmlformats.org/officeDocument/2006/math">
                    <m:r>
                      <a:rPr lang="en-US" sz="2600" b="0" i="1" dirty="0" smtClean="0">
                        <a:latin typeface="Cambria Math" panose="02040503050406030204" pitchFamily="18" charset="0"/>
                      </a:rPr>
                      <m:t>𝑛</m:t>
                    </m:r>
                  </m:oMath>
                </a14:m>
                <a:r>
                  <a:rPr lang="en-US" sz="2600" dirty="0"/>
                  <a:t>-qubit matrix </a:t>
                </a:r>
                <a14:m>
                  <m:oMath xmlns:m="http://schemas.openxmlformats.org/officeDocument/2006/math">
                    <m:sSub>
                      <m:sSubPr>
                        <m:ctrlPr>
                          <a:rPr lang="en-US" sz="2600" b="0" i="0" dirty="0" smtClean="0">
                            <a:latin typeface="Cambria Math" panose="02040503050406030204" pitchFamily="18" charset="0"/>
                          </a:rPr>
                        </m:ctrlPr>
                      </m:sSubPr>
                      <m:e>
                        <m:r>
                          <m:rPr>
                            <m:sty m:val="p"/>
                          </m:rPr>
                          <a:rPr lang="en-US" sz="2600" b="0" i="0" dirty="0" smtClean="0">
                            <a:latin typeface="Cambria Math" panose="02040503050406030204" pitchFamily="18" charset="0"/>
                          </a:rPr>
                          <m:t>Φ</m:t>
                        </m:r>
                      </m:e>
                      <m:sub>
                        <m:r>
                          <a:rPr lang="en-US" sz="2600" b="0" i="1" dirty="0" smtClean="0">
                            <a:latin typeface="Cambria Math" panose="02040503050406030204" pitchFamily="18" charset="0"/>
                          </a:rPr>
                          <m:t>𝐶</m:t>
                        </m:r>
                      </m:sub>
                    </m:sSub>
                  </m:oMath>
                </a14:m>
                <a:r>
                  <a:rPr lang="en-US" sz="2600" dirty="0"/>
                  <a:t>:</a:t>
                </a:r>
              </a:p>
            </p:txBody>
          </p:sp>
        </mc:Choice>
        <mc:Fallback xmlns="">
          <p:sp>
            <p:nvSpPr>
              <p:cNvPr id="62" name="TextBox 61">
                <a:extLst>
                  <a:ext uri="{FF2B5EF4-FFF2-40B4-BE49-F238E27FC236}">
                    <a16:creationId xmlns:a16="http://schemas.microsoft.com/office/drawing/2014/main" id="{65B41FFA-1E2F-2F40-493E-6CD0DBFA5CF0}"/>
                  </a:ext>
                </a:extLst>
              </p:cNvPr>
              <p:cNvSpPr txBox="1">
                <a:spLocks noRot="1" noChangeAspect="1" noMove="1" noResize="1" noEditPoints="1" noAdjustHandles="1" noChangeArrowheads="1" noChangeShapeType="1" noTextEdit="1"/>
              </p:cNvSpPr>
              <p:nvPr/>
            </p:nvSpPr>
            <p:spPr>
              <a:xfrm>
                <a:off x="838200" y="2433950"/>
                <a:ext cx="7956507" cy="492443"/>
              </a:xfrm>
              <a:prstGeom prst="rect">
                <a:avLst/>
              </a:prstGeom>
              <a:blipFill>
                <a:blip r:embed="rId12"/>
                <a:stretch>
                  <a:fillRect l="-1435" t="-10000" b="-27500"/>
                </a:stretch>
              </a:blipFill>
            </p:spPr>
            <p:txBody>
              <a:bodyPr/>
              <a:lstStyle/>
              <a:p>
                <a:r>
                  <a:rPr lang="en-US">
                    <a:noFill/>
                  </a:rPr>
                  <a:t> </a:t>
                </a:r>
              </a:p>
            </p:txBody>
          </p:sp>
        </mc:Fallback>
      </mc:AlternateContent>
      <p:sp>
        <p:nvSpPr>
          <p:cNvPr id="13" name="Rounded Rectangle 12">
            <a:extLst>
              <a:ext uri="{FF2B5EF4-FFF2-40B4-BE49-F238E27FC236}">
                <a16:creationId xmlns:a16="http://schemas.microsoft.com/office/drawing/2014/main" id="{34D21444-BFBD-0390-B367-6723411C60F1}"/>
              </a:ext>
            </a:extLst>
          </p:cNvPr>
          <p:cNvSpPr/>
          <p:nvPr/>
        </p:nvSpPr>
        <p:spPr>
          <a:xfrm>
            <a:off x="2497411" y="3047809"/>
            <a:ext cx="7378300" cy="3452052"/>
          </a:xfrm>
          <a:prstGeom prst="roundRect">
            <a:avLst/>
          </a:prstGeom>
          <a:solidFill>
            <a:schemeClr val="accent6">
              <a:lumMod val="20000"/>
              <a:lumOff val="80000"/>
              <a:alpha val="98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57272D50-B5B6-F139-E212-900154D656AB}"/>
                  </a:ext>
                </a:extLst>
              </p:cNvPr>
              <p:cNvSpPr txBox="1"/>
              <p:nvPr/>
            </p:nvSpPr>
            <p:spPr>
              <a:xfrm>
                <a:off x="2807986" y="3325837"/>
                <a:ext cx="6958364" cy="2876108"/>
              </a:xfrm>
              <a:prstGeom prst="rect">
                <a:avLst/>
              </a:prstGeom>
              <a:noFill/>
            </p:spPr>
            <p:txBody>
              <a:bodyPr wrap="square" rtlCol="0">
                <a:spAutoFit/>
              </a:bodyPr>
              <a:lstStyle/>
              <a:p>
                <a:r>
                  <a:rPr lang="en-US" sz="2400" dirty="0"/>
                  <a:t>Pauli spectrum of </a:t>
                </a:r>
                <a14:m>
                  <m:oMath xmlns:m="http://schemas.openxmlformats.org/officeDocument/2006/math">
                    <m:r>
                      <a:rPr lang="en-US" sz="2400" b="0" i="1" dirty="0" smtClean="0">
                        <a:latin typeface="Cambria Math" panose="02040503050406030204" pitchFamily="18" charset="0"/>
                      </a:rPr>
                      <m:t>𝐶</m:t>
                    </m:r>
                  </m:oMath>
                </a14:m>
                <a:r>
                  <a:rPr lang="en-US" sz="2400" dirty="0"/>
                  <a:t> := Pauli decomposition of </a:t>
                </a:r>
                <a14:m>
                  <m:oMath xmlns:m="http://schemas.openxmlformats.org/officeDocument/2006/math">
                    <m:sSub>
                      <m:sSubPr>
                        <m:ctrlPr>
                          <a:rPr lang="en-US" sz="2400" b="0" i="0" dirty="0" smtClean="0">
                            <a:latin typeface="Cambria Math" panose="02040503050406030204" pitchFamily="18" charset="0"/>
                          </a:rPr>
                        </m:ctrlPr>
                      </m:sSubPr>
                      <m:e>
                        <m:r>
                          <m:rPr>
                            <m:sty m:val="p"/>
                          </m:rPr>
                          <a:rPr lang="en-US" sz="2400" b="0" i="0" dirty="0" smtClean="0">
                            <a:latin typeface="Cambria Math" panose="02040503050406030204" pitchFamily="18" charset="0"/>
                          </a:rPr>
                          <m:t>Φ</m:t>
                        </m:r>
                      </m:e>
                      <m:sub>
                        <m:r>
                          <a:rPr lang="en-US" sz="2400" b="0" i="1" dirty="0" smtClean="0">
                            <a:latin typeface="Cambria Math" panose="02040503050406030204" pitchFamily="18" charset="0"/>
                          </a:rPr>
                          <m:t>𝐶</m:t>
                        </m:r>
                      </m:sub>
                    </m:sSub>
                  </m:oMath>
                </a14:m>
                <a:endParaRPr lang="en-US" sz="2400" dirty="0"/>
              </a:p>
              <a:p>
                <a:endParaRPr lang="en-US" sz="2400" dirty="0"/>
              </a:p>
              <a:p>
                <a:pPr/>
                <a14:m>
                  <m:oMathPara xmlns:m="http://schemas.openxmlformats.org/officeDocument/2006/math">
                    <m:oMath>
                      <m:sSub>
                        <m:sSubPr>
                          <m:ctrlPr>
                            <a:rPr lang="en-US" sz="2400" b="0" i="0" dirty="0" smtClean="0">
                              <a:latin typeface="Cambria Math" panose="02040503050406030204" pitchFamily="18" charset="0"/>
                            </a:rPr>
                          </m:ctrlPr>
                        </m:sSubPr>
                        <m:e>
                          <m:r>
                            <m:rPr>
                              <m:sty m:val="p"/>
                            </m:rPr>
                            <a:rPr lang="en-US" sz="2400" b="0" i="0" dirty="0" smtClean="0">
                              <a:latin typeface="Cambria Math" panose="02040503050406030204" pitchFamily="18" charset="0"/>
                            </a:rPr>
                            <m:t>Φ</m:t>
                          </m:r>
                        </m:e>
                        <m:sub>
                          <m:r>
                            <a:rPr lang="en-US" sz="2400" b="0" i="1" dirty="0" smtClean="0">
                              <a:latin typeface="Cambria Math" panose="02040503050406030204" pitchFamily="18" charset="0"/>
                            </a:rPr>
                            <m:t>𝐶</m:t>
                          </m:r>
                        </m:sub>
                      </m:sSub>
                      <m:r>
                        <a:rPr lang="en-US" sz="2400" b="0" i="1" dirty="0" smtClean="0">
                          <a:latin typeface="Cambria Math" panose="02040503050406030204" pitchFamily="18" charset="0"/>
                        </a:rPr>
                        <m:t>=</m:t>
                      </m:r>
                      <m:nary>
                        <m:naryPr>
                          <m:chr m:val="∑"/>
                          <m:supHide m:val="on"/>
                          <m:ctrlPr>
                            <a:rPr lang="en-US" sz="2400" b="0" i="1" dirty="0" smtClean="0">
                              <a:latin typeface="Cambria Math" panose="02040503050406030204" pitchFamily="18" charset="0"/>
                            </a:rPr>
                          </m:ctrlPr>
                        </m:naryPr>
                        <m:sub>
                          <m:r>
                            <m:rPr>
                              <m:brk m:alnAt="7"/>
                            </m:rPr>
                            <a:rPr lang="en-US" sz="2400" b="0" i="1" dirty="0" smtClean="0">
                              <a:latin typeface="Cambria Math" panose="02040503050406030204" pitchFamily="18" charset="0"/>
                            </a:rPr>
                            <m:t>𝑃</m:t>
                          </m:r>
                          <m:r>
                            <a:rPr lang="en-US" sz="2400" b="0" i="1" dirty="0" smtClean="0">
                              <a:latin typeface="Cambria Math" panose="02040503050406030204" pitchFamily="18" charset="0"/>
                            </a:rPr>
                            <m:t>∈</m:t>
                          </m:r>
                          <m:sSup>
                            <m:sSupPr>
                              <m:ctrlPr>
                                <a:rPr lang="en-US" sz="2400" b="0" i="1" dirty="0" smtClean="0">
                                  <a:latin typeface="Cambria Math" panose="02040503050406030204" pitchFamily="18" charset="0"/>
                                </a:rPr>
                              </m:ctrlPr>
                            </m:sSupPr>
                            <m:e>
                              <m:d>
                                <m:dPr>
                                  <m:begChr m:val="{"/>
                                  <m:endChr m:val="}"/>
                                  <m:ctrlPr>
                                    <a:rPr lang="en-US" sz="2400" b="0" i="1" dirty="0" smtClean="0">
                                      <a:latin typeface="Cambria Math" panose="02040503050406030204" pitchFamily="18" charset="0"/>
                                    </a:rPr>
                                  </m:ctrlPr>
                                </m:dPr>
                                <m:e>
                                  <m:r>
                                    <a:rPr lang="en-US" sz="2400" b="0" i="1" dirty="0" smtClean="0">
                                      <a:latin typeface="Cambria Math" panose="02040503050406030204" pitchFamily="18" charset="0"/>
                                    </a:rPr>
                                    <m:t>𝐼</m:t>
                                  </m:r>
                                  <m:r>
                                    <a:rPr lang="en-US" sz="2400" b="0" i="1" dirty="0" smtClean="0">
                                      <a:latin typeface="Cambria Math" panose="02040503050406030204" pitchFamily="18" charset="0"/>
                                    </a:rPr>
                                    <m:t>,</m:t>
                                  </m:r>
                                  <m:r>
                                    <a:rPr lang="en-US" sz="2400" b="0" i="1" dirty="0" smtClean="0">
                                      <a:latin typeface="Cambria Math" panose="02040503050406030204" pitchFamily="18" charset="0"/>
                                    </a:rPr>
                                    <m:t>𝑋</m:t>
                                  </m:r>
                                  <m:r>
                                    <a:rPr lang="en-US" sz="2400" b="0" i="1" dirty="0" smtClean="0">
                                      <a:latin typeface="Cambria Math" panose="02040503050406030204" pitchFamily="18" charset="0"/>
                                    </a:rPr>
                                    <m:t>,</m:t>
                                  </m:r>
                                  <m:r>
                                    <a:rPr lang="en-US" sz="2400" b="0" i="1" dirty="0" smtClean="0">
                                      <a:latin typeface="Cambria Math" panose="02040503050406030204" pitchFamily="18" charset="0"/>
                                    </a:rPr>
                                    <m:t>𝑌</m:t>
                                  </m:r>
                                  <m:r>
                                    <a:rPr lang="en-US" sz="2400" b="0" i="1" dirty="0" smtClean="0">
                                      <a:latin typeface="Cambria Math" panose="02040503050406030204" pitchFamily="18" charset="0"/>
                                    </a:rPr>
                                    <m:t>,</m:t>
                                  </m:r>
                                  <m:r>
                                    <a:rPr lang="en-US" sz="2400" b="0" i="1" dirty="0" smtClean="0">
                                      <a:latin typeface="Cambria Math" panose="02040503050406030204" pitchFamily="18" charset="0"/>
                                    </a:rPr>
                                    <m:t>𝑍</m:t>
                                  </m:r>
                                </m:e>
                              </m:d>
                            </m:e>
                            <m:sup>
                              <m:r>
                                <a:rPr lang="en-US" sz="2400" b="0" i="1" dirty="0" smtClean="0">
                                  <a:latin typeface="Cambria Math" panose="02040503050406030204" pitchFamily="18" charset="0"/>
                                </a:rPr>
                                <m:t>𝑛</m:t>
                              </m:r>
                            </m:sup>
                          </m:sSup>
                        </m:sub>
                        <m:sup/>
                        <m:e>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𝛼</m:t>
                              </m:r>
                            </m:e>
                            <m:sub>
                              <m:r>
                                <a:rPr lang="en-US" sz="2400" b="0" i="1" dirty="0" smtClean="0">
                                  <a:latin typeface="Cambria Math" panose="02040503050406030204" pitchFamily="18" charset="0"/>
                                </a:rPr>
                                <m:t>𝑃</m:t>
                              </m:r>
                            </m:sub>
                          </m:sSub>
                        </m:e>
                      </m:nary>
                      <m:r>
                        <a:rPr lang="en-US" sz="2400" b="0" i="1" dirty="0" smtClean="0">
                          <a:latin typeface="Cambria Math" panose="02040503050406030204" pitchFamily="18" charset="0"/>
                        </a:rPr>
                        <m:t>𝑃</m:t>
                      </m:r>
                    </m:oMath>
                  </m:oMathPara>
                </a14:m>
                <a:endParaRPr lang="en-US" sz="2400" dirty="0"/>
              </a:p>
              <a:p>
                <a:endParaRPr lang="en-US" sz="2400" dirty="0"/>
              </a:p>
              <a:p>
                <a:r>
                  <a:rPr lang="en-US" sz="2400" dirty="0"/>
                  <a:t>Pauli coefficients </a:t>
                </a:r>
                <a14:m>
                  <m:oMath xmlns:m="http://schemas.openxmlformats.org/officeDocument/2006/math">
                    <m:d>
                      <m:dPr>
                        <m:begChr m:val="{"/>
                        <m:endChr m:val="}"/>
                        <m:ctrlPr>
                          <a:rPr lang="en-US" sz="2400" b="0" i="1" dirty="0" smtClean="0">
                            <a:latin typeface="Cambria Math" panose="02040503050406030204" pitchFamily="18" charset="0"/>
                          </a:rPr>
                        </m:ctrlPr>
                      </m:dPr>
                      <m:e>
                        <m:sSub>
                          <m:sSubPr>
                            <m:ctrlPr>
                              <a:rPr lang="en-US" sz="2400" b="0" i="1" dirty="0" smtClean="0">
                                <a:latin typeface="Cambria Math" panose="02040503050406030204" pitchFamily="18" charset="0"/>
                              </a:rPr>
                            </m:ctrlPr>
                          </m:sSubPr>
                          <m:e>
                            <m:r>
                              <a:rPr lang="en-US" sz="2400" b="0" i="1" dirty="0" smtClean="0">
                                <a:latin typeface="Cambria Math" panose="02040503050406030204" pitchFamily="18" charset="0"/>
                              </a:rPr>
                              <m:t>𝛼</m:t>
                            </m:r>
                          </m:e>
                          <m:sub>
                            <m:r>
                              <a:rPr lang="en-US" sz="2400" b="0" i="1" dirty="0" smtClean="0">
                                <a:latin typeface="Cambria Math" panose="02040503050406030204" pitchFamily="18" charset="0"/>
                              </a:rPr>
                              <m:t>𝑃</m:t>
                            </m:r>
                          </m:sub>
                        </m:sSub>
                      </m:e>
                    </m:d>
                  </m:oMath>
                </a14:m>
                <a:r>
                  <a:rPr lang="en-US" sz="2400" dirty="0"/>
                  <a:t> behaves similarly to Fourier coefficients of Boolean function! </a:t>
                </a:r>
              </a:p>
            </p:txBody>
          </p:sp>
        </mc:Choice>
        <mc:Fallback xmlns="">
          <p:sp>
            <p:nvSpPr>
              <p:cNvPr id="34" name="TextBox 33">
                <a:extLst>
                  <a:ext uri="{FF2B5EF4-FFF2-40B4-BE49-F238E27FC236}">
                    <a16:creationId xmlns:a16="http://schemas.microsoft.com/office/drawing/2014/main" id="{57272D50-B5B6-F139-E212-900154D656AB}"/>
                  </a:ext>
                </a:extLst>
              </p:cNvPr>
              <p:cNvSpPr txBox="1">
                <a:spLocks noRot="1" noChangeAspect="1" noMove="1" noResize="1" noEditPoints="1" noAdjustHandles="1" noChangeArrowheads="1" noChangeShapeType="1" noTextEdit="1"/>
              </p:cNvSpPr>
              <p:nvPr/>
            </p:nvSpPr>
            <p:spPr>
              <a:xfrm>
                <a:off x="2807986" y="3325837"/>
                <a:ext cx="6958364" cy="2876108"/>
              </a:xfrm>
              <a:prstGeom prst="rect">
                <a:avLst/>
              </a:prstGeom>
              <a:blipFill>
                <a:blip r:embed="rId13"/>
                <a:stretch>
                  <a:fillRect l="-1460" t="-19824" b="-22467"/>
                </a:stretch>
              </a:blipFill>
            </p:spPr>
            <p:txBody>
              <a:bodyPr/>
              <a:lstStyle/>
              <a:p>
                <a:r>
                  <a:rPr lang="en-US">
                    <a:noFill/>
                  </a:rPr>
                  <a:t> </a:t>
                </a:r>
              </a:p>
            </p:txBody>
          </p:sp>
        </mc:Fallback>
      </mc:AlternateContent>
    </p:spTree>
    <p:extLst>
      <p:ext uri="{BB962C8B-B14F-4D97-AF65-F5344CB8AC3E}">
        <p14:creationId xmlns:p14="http://schemas.microsoft.com/office/powerpoint/2010/main" val="19532001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ounded Rectangle 12">
            <a:extLst>
              <a:ext uri="{FF2B5EF4-FFF2-40B4-BE49-F238E27FC236}">
                <a16:creationId xmlns:a16="http://schemas.microsoft.com/office/drawing/2014/main" id="{7659F205-6246-C726-22BD-60AA9BCD77B9}"/>
              </a:ext>
            </a:extLst>
          </p:cNvPr>
          <p:cNvSpPr/>
          <p:nvPr/>
        </p:nvSpPr>
        <p:spPr>
          <a:xfrm>
            <a:off x="527741" y="1601527"/>
            <a:ext cx="10972001" cy="4891347"/>
          </a:xfrm>
          <a:prstGeom prst="roundRect">
            <a:avLst/>
          </a:prstGeom>
          <a:solidFill>
            <a:schemeClr val="accent6">
              <a:lumMod val="20000"/>
              <a:lumOff val="80000"/>
              <a:alpha val="98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46F8E5B-1090-72C4-D28D-A91C3B5EAE3A}"/>
              </a:ext>
            </a:extLst>
          </p:cNvPr>
          <p:cNvSpPr>
            <a:spLocks noGrp="1"/>
          </p:cNvSpPr>
          <p:nvPr>
            <p:ph type="title"/>
          </p:nvPr>
        </p:nvSpPr>
        <p:spPr/>
        <p:txBody>
          <a:bodyPr>
            <a:normAutofit/>
          </a:bodyPr>
          <a:lstStyle/>
          <a:p>
            <a:r>
              <a:rPr lang="en-US" sz="4000" dirty="0"/>
              <a:t>Pauli spectrum concentration of QNC</a:t>
            </a:r>
            <a:r>
              <a:rPr lang="en-US" sz="4000" baseline="30000" dirty="0"/>
              <a:t>0</a:t>
            </a:r>
            <a:r>
              <a:rPr lang="en-US" sz="4000" dirty="0"/>
              <a:t>[Toffoli]</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A5A3F0A-48E5-8AE2-DF20-95108F32843E}"/>
                  </a:ext>
                </a:extLst>
              </p:cNvPr>
              <p:cNvSpPr>
                <a:spLocks noGrp="1"/>
              </p:cNvSpPr>
              <p:nvPr>
                <p:ph idx="1"/>
              </p:nvPr>
            </p:nvSpPr>
            <p:spPr/>
            <p:txBody>
              <a:bodyPr/>
              <a:lstStyle/>
              <a:p>
                <a:pPr marL="0" indent="0">
                  <a:buNone/>
                </a:pPr>
                <a:r>
                  <a:rPr lang="en-US" b="1" dirty="0"/>
                  <a:t>Theorem</a:t>
                </a:r>
                <a:r>
                  <a:rPr lang="en-US" dirty="0"/>
                  <a:t> </a:t>
                </a:r>
                <a:r>
                  <a:rPr lang="en-US" sz="2400" dirty="0">
                    <a:solidFill>
                      <a:schemeClr val="bg1">
                        <a:lumMod val="50000"/>
                      </a:schemeClr>
                    </a:solidFill>
                  </a:rPr>
                  <a:t>(</a:t>
                </a:r>
                <a:r>
                  <a:rPr lang="en-US" sz="2400" dirty="0" err="1">
                    <a:solidFill>
                      <a:schemeClr val="bg1">
                        <a:lumMod val="50000"/>
                      </a:schemeClr>
                    </a:solidFill>
                  </a:rPr>
                  <a:t>Nadimpalli</a:t>
                </a:r>
                <a:r>
                  <a:rPr lang="en-US" sz="2400" dirty="0">
                    <a:solidFill>
                      <a:schemeClr val="bg1">
                        <a:lumMod val="50000"/>
                      </a:schemeClr>
                    </a:solidFill>
                  </a:rPr>
                  <a:t>, Parham, Vasconcelos, Y. ‘24)</a:t>
                </a:r>
              </a:p>
              <a:p>
                <a:pPr marL="0" indent="0">
                  <a:buNone/>
                </a:pPr>
                <a:r>
                  <a:rPr lang="en-US" dirty="0"/>
                  <a:t>If </a:t>
                </a:r>
                <a14:m>
                  <m:oMath xmlns:m="http://schemas.openxmlformats.org/officeDocument/2006/math">
                    <m:r>
                      <a:rPr lang="en-US" b="0" i="1" smtClean="0">
                        <a:latin typeface="Cambria Math" panose="02040503050406030204" pitchFamily="18" charset="0"/>
                      </a:rPr>
                      <m:t>𝐶</m:t>
                    </m:r>
                  </m:oMath>
                </a14:m>
                <a:r>
                  <a:rPr lang="en-US" dirty="0"/>
                  <a:t> is computable by depth-</a:t>
                </a:r>
                <a14:m>
                  <m:oMath xmlns:m="http://schemas.openxmlformats.org/officeDocument/2006/math">
                    <m:r>
                      <a:rPr lang="en-US" i="1">
                        <a:latin typeface="Cambria Math" panose="02040503050406030204" pitchFamily="18" charset="0"/>
                      </a:rPr>
                      <m:t>𝑑</m:t>
                    </m:r>
                    <m:r>
                      <a:rPr lang="en-US" i="1">
                        <a:latin typeface="Cambria Math" panose="02040503050406030204" pitchFamily="18" charset="0"/>
                      </a:rPr>
                      <m:t> </m:t>
                    </m:r>
                  </m:oMath>
                </a14:m>
                <a:r>
                  <a:rPr lang="en-US" dirty="0"/>
                  <a:t>size-</a:t>
                </a:r>
                <a14:m>
                  <m:oMath xmlns:m="http://schemas.openxmlformats.org/officeDocument/2006/math">
                    <m:r>
                      <a:rPr lang="en-US" i="1" smtClean="0">
                        <a:latin typeface="Cambria Math" panose="02040503050406030204" pitchFamily="18" charset="0"/>
                      </a:rPr>
                      <m:t>𝑠</m:t>
                    </m:r>
                  </m:oMath>
                </a14:m>
                <a:r>
                  <a:rPr lang="en-US" dirty="0"/>
                  <a:t> QNC</a:t>
                </a:r>
                <a:r>
                  <a:rPr lang="en-US" baseline="30000" dirty="0"/>
                  <a:t>0</a:t>
                </a:r>
                <a:r>
                  <a:rPr lang="en-US" dirty="0"/>
                  <a:t>[Toffoli]</a:t>
                </a:r>
                <a:r>
                  <a:rPr lang="en-US" baseline="30000" dirty="0"/>
                  <a:t> </a:t>
                </a:r>
                <a:r>
                  <a:rPr lang="en-US" dirty="0"/>
                  <a:t>circuit with </a:t>
                </a:r>
                <a14:m>
                  <m:oMath xmlns:m="http://schemas.openxmlformats.org/officeDocument/2006/math">
                    <m:r>
                      <a:rPr lang="en-US" b="0" i="1" smtClean="0">
                        <a:latin typeface="Cambria Math" panose="02040503050406030204" pitchFamily="18" charset="0"/>
                      </a:rPr>
                      <m:t>𝑎</m:t>
                    </m:r>
                  </m:oMath>
                </a14:m>
                <a:r>
                  <a:rPr lang="en-US" dirty="0"/>
                  <a:t> ancilla qubits, then its Pauli spectrum concentrates on low degree coefficients:</a:t>
                </a:r>
              </a:p>
              <a:p>
                <a:pPr marL="0" indent="0">
                  <a:buNone/>
                </a:pPr>
                <a:endParaRPr lang="en-US" dirty="0"/>
              </a:p>
              <a:p>
                <a:pPr marL="0" indent="0">
                  <a:buNone/>
                </a:pPr>
                <a14:m>
                  <m:oMathPara xmlns:m="http://schemas.openxmlformats.org/officeDocument/2006/math">
                    <m:oMath>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𝑊</m:t>
                          </m:r>
                        </m:e>
                        <m:sup>
                          <m:r>
                            <a:rPr lang="en-US" sz="2800" b="0" i="1" smtClean="0">
                              <a:latin typeface="Cambria Math" panose="02040503050406030204" pitchFamily="18" charset="0"/>
                            </a:rPr>
                            <m:t>&gt;</m:t>
                          </m:r>
                          <m:r>
                            <a:rPr lang="en-US" sz="2800" b="0" i="1" smtClean="0">
                              <a:latin typeface="Cambria Math" panose="02040503050406030204" pitchFamily="18" charset="0"/>
                            </a:rPr>
                            <m:t>𝑘</m:t>
                          </m:r>
                        </m:sup>
                      </m:sSup>
                      <m:d>
                        <m:dPr>
                          <m:begChr m:val="["/>
                          <m:endChr m:val="]"/>
                          <m:ctrlPr>
                            <a:rPr lang="en-US" sz="2800" b="0" i="1" smtClean="0">
                              <a:latin typeface="Cambria Math" panose="02040503050406030204" pitchFamily="18" charset="0"/>
                            </a:rPr>
                          </m:ctrlPr>
                        </m:dPr>
                        <m:e>
                          <m:sSub>
                            <m:sSubPr>
                              <m:ctrlPr>
                                <a:rPr lang="en-US" sz="2800" b="0" i="0" smtClean="0">
                                  <a:latin typeface="Cambria Math" panose="02040503050406030204" pitchFamily="18" charset="0"/>
                                </a:rPr>
                              </m:ctrlPr>
                            </m:sSubPr>
                            <m:e>
                              <m:r>
                                <m:rPr>
                                  <m:sty m:val="p"/>
                                </m:rPr>
                                <a:rPr lang="en-US" sz="2800" b="0" i="0" smtClean="0">
                                  <a:latin typeface="Cambria Math" panose="02040503050406030204" pitchFamily="18" charset="0"/>
                                </a:rPr>
                                <m:t>Φ</m:t>
                              </m:r>
                            </m:e>
                            <m:sub>
                              <m:r>
                                <a:rPr lang="en-US" sz="2800" b="0" i="1" smtClean="0">
                                  <a:latin typeface="Cambria Math" panose="02040503050406030204" pitchFamily="18" charset="0"/>
                                </a:rPr>
                                <m:t>𝐶</m:t>
                              </m:r>
                            </m:sub>
                          </m:sSub>
                        </m:e>
                      </m:d>
                      <m:r>
                        <a:rPr lang="en-US" sz="2800" b="0" i="1" smtClean="0">
                          <a:latin typeface="Cambria Math" panose="02040503050406030204" pitchFamily="18" charset="0"/>
                        </a:rPr>
                        <m:t>≤</m:t>
                      </m:r>
                      <m:r>
                        <a:rPr lang="en-US" sz="2800" b="0" i="1" smtClean="0">
                          <a:latin typeface="Cambria Math" panose="02040503050406030204" pitchFamily="18" charset="0"/>
                        </a:rPr>
                        <m:t>𝑝𝑜𝑙𝑦</m:t>
                      </m:r>
                      <m:r>
                        <a:rPr lang="en-US" sz="2800" b="0" i="1" smtClean="0">
                          <a:latin typeface="Cambria Math" panose="02040503050406030204" pitchFamily="18" charset="0"/>
                        </a:rPr>
                        <m:t>(</m:t>
                      </m:r>
                      <m:r>
                        <a:rPr lang="en-US" sz="2800" b="0" i="1" smtClean="0">
                          <a:latin typeface="Cambria Math" panose="02040503050406030204" pitchFamily="18" charset="0"/>
                        </a:rPr>
                        <m:t>𝑠</m:t>
                      </m:r>
                      <m:r>
                        <a:rPr lang="en-US" sz="2800" b="0" i="1" smtClean="0">
                          <a:latin typeface="Cambria Math" panose="02040503050406030204" pitchFamily="18" charset="0"/>
                        </a:rPr>
                        <m:t>)⋅</m:t>
                      </m:r>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2</m:t>
                          </m:r>
                        </m:e>
                        <m:sup>
                          <m:r>
                            <a:rPr lang="en-US" sz="2800" b="0" i="1" smtClean="0">
                              <a:latin typeface="Cambria Math" panose="02040503050406030204" pitchFamily="18" charset="0"/>
                            </a:rPr>
                            <m:t>−</m:t>
                          </m:r>
                          <m:r>
                            <m:rPr>
                              <m:sty m:val="p"/>
                            </m:rPr>
                            <a:rPr lang="en-US" sz="2800" b="0" i="0" smtClean="0">
                              <a:latin typeface="Cambria Math" panose="02040503050406030204" pitchFamily="18" charset="0"/>
                            </a:rPr>
                            <m:t>Ω</m:t>
                          </m:r>
                          <m:d>
                            <m:dPr>
                              <m:ctrlPr>
                                <a:rPr lang="en-US" sz="2800" b="0" i="1" smtClean="0">
                                  <a:latin typeface="Cambria Math" panose="02040503050406030204" pitchFamily="18" charset="0"/>
                                </a:rPr>
                              </m:ctrlPr>
                            </m:dPr>
                            <m:e>
                              <m:sSup>
                                <m:sSupPr>
                                  <m:ctrlPr>
                                    <a:rPr lang="en-US" sz="2800" b="0" i="1" smtClean="0">
                                      <a:latin typeface="Cambria Math" panose="02040503050406030204" pitchFamily="18" charset="0"/>
                                    </a:rPr>
                                  </m:ctrlPr>
                                </m:sSupPr>
                                <m:e>
                                  <m:r>
                                    <a:rPr lang="en-US" sz="2800" b="0" i="1" smtClean="0">
                                      <a:latin typeface="Cambria Math" panose="02040503050406030204" pitchFamily="18" charset="0"/>
                                    </a:rPr>
                                    <m:t>𝑘</m:t>
                                  </m:r>
                                </m:e>
                                <m:sup>
                                  <m:r>
                                    <a:rPr lang="en-US" sz="2800" b="0" i="1" smtClean="0">
                                      <a:latin typeface="Cambria Math" panose="02040503050406030204" pitchFamily="18" charset="0"/>
                                    </a:rPr>
                                    <m:t>1/</m:t>
                                  </m:r>
                                  <m:r>
                                    <a:rPr lang="en-US" sz="2800" b="0" i="1" smtClean="0">
                                      <a:latin typeface="Cambria Math" panose="02040503050406030204" pitchFamily="18" charset="0"/>
                                    </a:rPr>
                                    <m:t>𝑑</m:t>
                                  </m:r>
                                </m:sup>
                              </m:sSup>
                            </m:e>
                          </m:d>
                        </m:sup>
                      </m:sSup>
                      <m:r>
                        <a:rPr lang="en-US" sz="2800" b="0" i="1" smtClean="0">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2</m:t>
                          </m:r>
                        </m:e>
                        <m:sup>
                          <m:r>
                            <a:rPr lang="en-US" i="1">
                              <a:latin typeface="Cambria Math" panose="02040503050406030204" pitchFamily="18" charset="0"/>
                            </a:rPr>
                            <m:t>𝑎</m:t>
                          </m:r>
                        </m:sup>
                      </m:sSup>
                    </m:oMath>
                  </m:oMathPara>
                </a14:m>
                <a:endParaRPr lang="en-US" sz="2800" dirty="0"/>
              </a:p>
              <a:p>
                <a:pPr marL="0" indent="0">
                  <a:buNone/>
                </a:pPr>
                <a:endParaRPr lang="en-US" dirty="0"/>
              </a:p>
            </p:txBody>
          </p:sp>
        </mc:Choice>
        <mc:Fallback xmlns="">
          <p:sp>
            <p:nvSpPr>
              <p:cNvPr id="3" name="Content Placeholder 2">
                <a:extLst>
                  <a:ext uri="{FF2B5EF4-FFF2-40B4-BE49-F238E27FC236}">
                    <a16:creationId xmlns:a16="http://schemas.microsoft.com/office/drawing/2014/main" id="{EA5A3F0A-48E5-8AE2-DF20-95108F32843E}"/>
                  </a:ext>
                </a:extLst>
              </p:cNvPr>
              <p:cNvSpPr>
                <a:spLocks noGrp="1" noRot="1" noChangeAspect="1" noMove="1" noResize="1" noEditPoints="1" noAdjustHandles="1" noChangeArrowheads="1" noChangeShapeType="1" noTextEdit="1"/>
              </p:cNvSpPr>
              <p:nvPr>
                <p:ph idx="1"/>
              </p:nvPr>
            </p:nvSpPr>
            <p:spPr>
              <a:blipFill>
                <a:blip r:embed="rId2"/>
                <a:stretch>
                  <a:fillRect l="-1206" t="-2326" r="-844"/>
                </a:stretch>
              </a:blipFill>
            </p:spPr>
            <p:txBody>
              <a:bodyPr/>
              <a:lstStyle/>
              <a:p>
                <a:r>
                  <a:rPr lang="en-US">
                    <a:noFill/>
                  </a:rPr>
                  <a:t> </a:t>
                </a:r>
              </a:p>
            </p:txBody>
          </p:sp>
        </mc:Fallback>
      </mc:AlternateContent>
      <p:sp>
        <p:nvSpPr>
          <p:cNvPr id="4" name="Left Brace 3">
            <a:extLst>
              <a:ext uri="{FF2B5EF4-FFF2-40B4-BE49-F238E27FC236}">
                <a16:creationId xmlns:a16="http://schemas.microsoft.com/office/drawing/2014/main" id="{363353A4-2E91-33B9-181D-B4AB6420515B}"/>
              </a:ext>
            </a:extLst>
          </p:cNvPr>
          <p:cNvSpPr/>
          <p:nvPr/>
        </p:nvSpPr>
        <p:spPr>
          <a:xfrm rot="16200000">
            <a:off x="6337637" y="3190192"/>
            <a:ext cx="361387" cy="2368661"/>
          </a:xfrm>
          <a:prstGeom prst="leftBrace">
            <a:avLst/>
          </a:prstGeom>
          <a:ln w="3810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TextBox 4">
            <a:extLst>
              <a:ext uri="{FF2B5EF4-FFF2-40B4-BE49-F238E27FC236}">
                <a16:creationId xmlns:a16="http://schemas.microsoft.com/office/drawing/2014/main" id="{E22CF23F-6344-3961-28A7-ECDFE52D95B5}"/>
              </a:ext>
            </a:extLst>
          </p:cNvPr>
          <p:cNvSpPr txBox="1"/>
          <p:nvPr/>
        </p:nvSpPr>
        <p:spPr>
          <a:xfrm>
            <a:off x="5903957" y="4610141"/>
            <a:ext cx="1651000" cy="646331"/>
          </a:xfrm>
          <a:prstGeom prst="rect">
            <a:avLst/>
          </a:prstGeom>
          <a:noFill/>
        </p:spPr>
        <p:txBody>
          <a:bodyPr wrap="square">
            <a:spAutoFit/>
          </a:bodyPr>
          <a:lstStyle/>
          <a:p>
            <a:pPr algn="ctr"/>
            <a:r>
              <a:rPr lang="en-US" dirty="0"/>
              <a:t>Resembles classical LMN!</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FB3A2A8-5B04-6B67-4AA9-F95B930432C1}"/>
                  </a:ext>
                </a:extLst>
              </p:cNvPr>
              <p:cNvSpPr txBox="1"/>
              <p:nvPr/>
            </p:nvSpPr>
            <p:spPr>
              <a:xfrm>
                <a:off x="8123488" y="4969917"/>
                <a:ext cx="3108804" cy="923330"/>
              </a:xfrm>
              <a:prstGeom prst="rect">
                <a:avLst/>
              </a:prstGeom>
              <a:noFill/>
            </p:spPr>
            <p:txBody>
              <a:bodyPr wrap="square">
                <a:spAutoFit/>
              </a:bodyPr>
              <a:lstStyle/>
              <a:p>
                <a:pPr algn="ctr"/>
                <a:r>
                  <a:rPr lang="en-US" dirty="0"/>
                  <a:t>Polynomial dependence on </a:t>
                </a:r>
                <a:br>
                  <a:rPr lang="en-US" dirty="0"/>
                </a:br>
                <a:r>
                  <a:rPr lang="en-US" dirty="0"/>
                  <a:t>ancilla qubits implies</a:t>
                </a:r>
                <a:br>
                  <a:rPr lang="en-US" dirty="0"/>
                </a:br>
                <a:r>
                  <a:rPr lang="en-US" dirty="0"/>
                  <a:t>QNC</a:t>
                </a:r>
                <a:r>
                  <a:rPr lang="en-US" baseline="30000" dirty="0"/>
                  <a:t>0</a:t>
                </a:r>
                <a:r>
                  <a:rPr lang="en-US" dirty="0"/>
                  <a:t>[Toffoli]</a:t>
                </a:r>
                <a:r>
                  <a:rPr lang="en-US" baseline="30000" dirty="0"/>
                  <a:t>  </a:t>
                </a:r>
                <a14:m>
                  <m:oMath xmlns:m="http://schemas.openxmlformats.org/officeDocument/2006/math">
                    <m:r>
                      <a:rPr lang="en-US" b="0" i="1" smtClean="0">
                        <a:latin typeface="Cambria Math" panose="02040503050406030204" pitchFamily="18" charset="0"/>
                      </a:rPr>
                      <m:t>≠</m:t>
                    </m:r>
                  </m:oMath>
                </a14:m>
                <a:r>
                  <a:rPr lang="en-US" dirty="0"/>
                  <a:t> QNC</a:t>
                </a:r>
                <a:r>
                  <a:rPr lang="en-US" baseline="30000" dirty="0"/>
                  <a:t>0</a:t>
                </a:r>
                <a:r>
                  <a:rPr lang="en-US" dirty="0"/>
                  <a:t>[Fanout]</a:t>
                </a:r>
                <a:r>
                  <a:rPr lang="en-US" baseline="30000" dirty="0"/>
                  <a:t> </a:t>
                </a:r>
                <a:endParaRPr lang="en-US" baseline="-25000" dirty="0"/>
              </a:p>
            </p:txBody>
          </p:sp>
        </mc:Choice>
        <mc:Fallback xmlns="">
          <p:sp>
            <p:nvSpPr>
              <p:cNvPr id="6" name="TextBox 5">
                <a:extLst>
                  <a:ext uri="{FF2B5EF4-FFF2-40B4-BE49-F238E27FC236}">
                    <a16:creationId xmlns:a16="http://schemas.microsoft.com/office/drawing/2014/main" id="{DFB3A2A8-5B04-6B67-4AA9-F95B930432C1}"/>
                  </a:ext>
                </a:extLst>
              </p:cNvPr>
              <p:cNvSpPr txBox="1">
                <a:spLocks noRot="1" noChangeAspect="1" noMove="1" noResize="1" noEditPoints="1" noAdjustHandles="1" noChangeArrowheads="1" noChangeShapeType="1" noTextEdit="1"/>
              </p:cNvSpPr>
              <p:nvPr/>
            </p:nvSpPr>
            <p:spPr>
              <a:xfrm>
                <a:off x="8123488" y="4969917"/>
                <a:ext cx="3108804" cy="923330"/>
              </a:xfrm>
              <a:prstGeom prst="rect">
                <a:avLst/>
              </a:prstGeom>
              <a:blipFill>
                <a:blip r:embed="rId3"/>
                <a:stretch>
                  <a:fillRect t="-2703" b="-9459"/>
                </a:stretch>
              </a:blipFill>
            </p:spPr>
            <p:txBody>
              <a:bodyPr/>
              <a:lstStyle/>
              <a:p>
                <a:r>
                  <a:rPr lang="en-US">
                    <a:noFill/>
                  </a:rPr>
                  <a:t> </a:t>
                </a:r>
              </a:p>
            </p:txBody>
          </p:sp>
        </mc:Fallback>
      </mc:AlternateContent>
      <p:cxnSp>
        <p:nvCxnSpPr>
          <p:cNvPr id="7" name="Straight Arrow Connector 6">
            <a:extLst>
              <a:ext uri="{FF2B5EF4-FFF2-40B4-BE49-F238E27FC236}">
                <a16:creationId xmlns:a16="http://schemas.microsoft.com/office/drawing/2014/main" id="{EAAB6A23-3887-E697-8707-1DC761235145}"/>
              </a:ext>
            </a:extLst>
          </p:cNvPr>
          <p:cNvCxnSpPr>
            <a:cxnSpLocks/>
          </p:cNvCxnSpPr>
          <p:nvPr/>
        </p:nvCxnSpPr>
        <p:spPr>
          <a:xfrm flipH="1" flipV="1">
            <a:off x="8625202" y="4153543"/>
            <a:ext cx="375431" cy="77976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9D874FC9-EF00-3F38-221A-889B95E5D3D3}"/>
              </a:ext>
            </a:extLst>
          </p:cNvPr>
          <p:cNvCxnSpPr>
            <a:cxnSpLocks/>
          </p:cNvCxnSpPr>
          <p:nvPr/>
        </p:nvCxnSpPr>
        <p:spPr>
          <a:xfrm flipV="1">
            <a:off x="3378631" y="4153543"/>
            <a:ext cx="556245" cy="604437"/>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01E6765C-3B7A-D14E-86BF-F5582667444F}"/>
                  </a:ext>
                </a:extLst>
              </p:cNvPr>
              <p:cNvSpPr txBox="1"/>
              <p:nvPr/>
            </p:nvSpPr>
            <p:spPr>
              <a:xfrm>
                <a:off x="2249345" y="4807021"/>
                <a:ext cx="1956267" cy="1200329"/>
              </a:xfrm>
              <a:prstGeom prst="rect">
                <a:avLst/>
              </a:prstGeom>
              <a:noFill/>
            </p:spPr>
            <p:txBody>
              <a:bodyPr wrap="square">
                <a:spAutoFit/>
              </a:bodyPr>
              <a:lstStyle/>
              <a:p>
                <a:pPr algn="ctr"/>
                <a:r>
                  <a:rPr lang="en-US" dirty="0"/>
                  <a:t>Sum of squares of Pauli coefficients of degree greater than </a:t>
                </a:r>
                <a14:m>
                  <m:oMath xmlns:m="http://schemas.openxmlformats.org/officeDocument/2006/math">
                    <m:r>
                      <a:rPr lang="en-US" sz="1800" b="0" i="1" smtClean="0">
                        <a:latin typeface="Cambria Math" panose="02040503050406030204" pitchFamily="18" charset="0"/>
                      </a:rPr>
                      <m:t>𝑘</m:t>
                    </m:r>
                  </m:oMath>
                </a14:m>
                <a:endParaRPr lang="en-US" dirty="0"/>
              </a:p>
            </p:txBody>
          </p:sp>
        </mc:Choice>
        <mc:Fallback xmlns="">
          <p:sp>
            <p:nvSpPr>
              <p:cNvPr id="12" name="TextBox 11">
                <a:extLst>
                  <a:ext uri="{FF2B5EF4-FFF2-40B4-BE49-F238E27FC236}">
                    <a16:creationId xmlns:a16="http://schemas.microsoft.com/office/drawing/2014/main" id="{01E6765C-3B7A-D14E-86BF-F5582667444F}"/>
                  </a:ext>
                </a:extLst>
              </p:cNvPr>
              <p:cNvSpPr txBox="1">
                <a:spLocks noRot="1" noChangeAspect="1" noMove="1" noResize="1" noEditPoints="1" noAdjustHandles="1" noChangeArrowheads="1" noChangeShapeType="1" noTextEdit="1"/>
              </p:cNvSpPr>
              <p:nvPr/>
            </p:nvSpPr>
            <p:spPr>
              <a:xfrm>
                <a:off x="2249345" y="4807021"/>
                <a:ext cx="1956267" cy="1200329"/>
              </a:xfrm>
              <a:prstGeom prst="rect">
                <a:avLst/>
              </a:prstGeom>
              <a:blipFill>
                <a:blip r:embed="rId4"/>
                <a:stretch>
                  <a:fillRect t="-2105" r="-2581" b="-8421"/>
                </a:stretch>
              </a:blipFill>
            </p:spPr>
            <p:txBody>
              <a:bodyPr/>
              <a:lstStyle/>
              <a:p>
                <a:r>
                  <a:rPr lang="en-US">
                    <a:noFill/>
                  </a:rPr>
                  <a:t> </a:t>
                </a:r>
              </a:p>
            </p:txBody>
          </p:sp>
        </mc:Fallback>
      </mc:AlternateContent>
    </p:spTree>
    <p:extLst>
      <p:ext uri="{BB962C8B-B14F-4D97-AF65-F5344CB8AC3E}">
        <p14:creationId xmlns:p14="http://schemas.microsoft.com/office/powerpoint/2010/main" val="745427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12"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52D0C7-7FEA-A30D-E009-0B80C5756F5F}"/>
            </a:ext>
          </a:extLst>
        </p:cNvPr>
        <p:cNvGrpSpPr/>
        <p:nvPr/>
      </p:nvGrpSpPr>
      <p:grpSpPr>
        <a:xfrm>
          <a:off x="0" y="0"/>
          <a:ext cx="0" cy="0"/>
          <a:chOff x="0" y="0"/>
          <a:chExt cx="0" cy="0"/>
        </a:xfrm>
      </p:grpSpPr>
      <p:sp>
        <p:nvSpPr>
          <p:cNvPr id="13" name="Rounded Rectangle 12">
            <a:extLst>
              <a:ext uri="{FF2B5EF4-FFF2-40B4-BE49-F238E27FC236}">
                <a16:creationId xmlns:a16="http://schemas.microsoft.com/office/drawing/2014/main" id="{90F7C8BC-2C79-7709-5DE2-65974C106092}"/>
              </a:ext>
            </a:extLst>
          </p:cNvPr>
          <p:cNvSpPr/>
          <p:nvPr/>
        </p:nvSpPr>
        <p:spPr>
          <a:xfrm>
            <a:off x="527741" y="1601527"/>
            <a:ext cx="10972001" cy="4891347"/>
          </a:xfrm>
          <a:prstGeom prst="roundRect">
            <a:avLst/>
          </a:prstGeom>
          <a:solidFill>
            <a:schemeClr val="accent6">
              <a:lumMod val="20000"/>
              <a:lumOff val="80000"/>
              <a:alpha val="98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969561F-7416-4272-3692-C717EBA72AE7}"/>
              </a:ext>
            </a:extLst>
          </p:cNvPr>
          <p:cNvSpPr>
            <a:spLocks noGrp="1"/>
          </p:cNvSpPr>
          <p:nvPr>
            <p:ph type="title"/>
          </p:nvPr>
        </p:nvSpPr>
        <p:spPr/>
        <p:txBody>
          <a:bodyPr>
            <a:normAutofit/>
          </a:bodyPr>
          <a:lstStyle/>
          <a:p>
            <a:r>
              <a:rPr lang="en-US" sz="4000" dirty="0"/>
              <a:t>Pauli spectrum concentration of QNC</a:t>
            </a:r>
            <a:r>
              <a:rPr lang="en-US" sz="4000" baseline="30000" dirty="0"/>
              <a:t>0</a:t>
            </a:r>
            <a:r>
              <a:rPr lang="en-US" sz="4000" dirty="0"/>
              <a:t>[Toffoli]</a:t>
            </a:r>
            <a:r>
              <a:rPr lang="en-US" sz="4000" baseline="30000" dirty="0"/>
              <a:t> </a:t>
            </a:r>
            <a:endParaRPr lang="en-US" sz="4000"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D9A7908B-43A4-93F7-E368-77E9B408D41D}"/>
                  </a:ext>
                </a:extLst>
              </p:cNvPr>
              <p:cNvSpPr>
                <a:spLocks noGrp="1"/>
              </p:cNvSpPr>
              <p:nvPr>
                <p:ph idx="1"/>
              </p:nvPr>
            </p:nvSpPr>
            <p:spPr>
              <a:xfrm>
                <a:off x="838200" y="1825625"/>
                <a:ext cx="10515600" cy="2650820"/>
              </a:xfrm>
            </p:spPr>
            <p:txBody>
              <a:bodyPr/>
              <a:lstStyle/>
              <a:p>
                <a:pPr marL="0" indent="0">
                  <a:buNone/>
                </a:pPr>
                <a:r>
                  <a:rPr lang="en-US" b="1" dirty="0"/>
                  <a:t>Theorem</a:t>
                </a:r>
                <a:r>
                  <a:rPr lang="en-US" dirty="0"/>
                  <a:t> </a:t>
                </a:r>
                <a:r>
                  <a:rPr lang="en-US" sz="2400" dirty="0">
                    <a:solidFill>
                      <a:schemeClr val="bg1">
                        <a:lumMod val="50000"/>
                      </a:schemeClr>
                    </a:solidFill>
                  </a:rPr>
                  <a:t>(</a:t>
                </a:r>
                <a:r>
                  <a:rPr lang="en-US" sz="2400" dirty="0" err="1">
                    <a:solidFill>
                      <a:schemeClr val="bg1">
                        <a:lumMod val="50000"/>
                      </a:schemeClr>
                    </a:solidFill>
                  </a:rPr>
                  <a:t>Nadimpalli</a:t>
                </a:r>
                <a:r>
                  <a:rPr lang="en-US" sz="2400" dirty="0">
                    <a:solidFill>
                      <a:schemeClr val="bg1">
                        <a:lumMod val="50000"/>
                      </a:schemeClr>
                    </a:solidFill>
                  </a:rPr>
                  <a:t>, Parham, Vasconcelos, Y. ‘24)</a:t>
                </a:r>
              </a:p>
              <a:p>
                <a:pPr marL="0" indent="0">
                  <a:buNone/>
                </a:pPr>
                <a:r>
                  <a:rPr lang="en-US" dirty="0"/>
                  <a:t>If </a:t>
                </a:r>
                <a14:m>
                  <m:oMath xmlns:m="http://schemas.openxmlformats.org/officeDocument/2006/math">
                    <m:r>
                      <a:rPr lang="en-US" b="0" i="1" smtClean="0">
                        <a:latin typeface="Cambria Math" panose="02040503050406030204" pitchFamily="18" charset="0"/>
                      </a:rPr>
                      <m:t>𝐶</m:t>
                    </m:r>
                  </m:oMath>
                </a14:m>
                <a:r>
                  <a:rPr lang="en-US" dirty="0"/>
                  <a:t> is computable by depth-</a:t>
                </a:r>
                <a14:m>
                  <m:oMath xmlns:m="http://schemas.openxmlformats.org/officeDocument/2006/math">
                    <m:r>
                      <a:rPr lang="en-US" i="1">
                        <a:latin typeface="Cambria Math" panose="02040503050406030204" pitchFamily="18" charset="0"/>
                      </a:rPr>
                      <m:t>𝑑</m:t>
                    </m:r>
                    <m:r>
                      <a:rPr lang="en-US" i="1">
                        <a:latin typeface="Cambria Math" panose="02040503050406030204" pitchFamily="18" charset="0"/>
                      </a:rPr>
                      <m:t> </m:t>
                    </m:r>
                  </m:oMath>
                </a14:m>
                <a:r>
                  <a:rPr lang="en-US" dirty="0"/>
                  <a:t>size-</a:t>
                </a:r>
                <a14:m>
                  <m:oMath xmlns:m="http://schemas.openxmlformats.org/officeDocument/2006/math">
                    <m:r>
                      <a:rPr lang="en-US" i="1" smtClean="0">
                        <a:latin typeface="Cambria Math" panose="02040503050406030204" pitchFamily="18" charset="0"/>
                      </a:rPr>
                      <m:t>𝑠</m:t>
                    </m:r>
                  </m:oMath>
                </a14:m>
                <a:r>
                  <a:rPr lang="en-US" dirty="0"/>
                  <a:t> QNC</a:t>
                </a:r>
                <a:r>
                  <a:rPr lang="en-US" baseline="30000" dirty="0"/>
                  <a:t>0</a:t>
                </a:r>
                <a:r>
                  <a:rPr lang="en-US" dirty="0"/>
                  <a:t>[Toffoli] circuit with </a:t>
                </a:r>
                <a14:m>
                  <m:oMath xmlns:m="http://schemas.openxmlformats.org/officeDocument/2006/math">
                    <m:r>
                      <a:rPr lang="en-US" b="0" i="1" smtClean="0">
                        <a:latin typeface="Cambria Math" panose="02040503050406030204" pitchFamily="18" charset="0"/>
                      </a:rPr>
                      <m:t>𝑎</m:t>
                    </m:r>
                  </m:oMath>
                </a14:m>
                <a:r>
                  <a:rPr lang="en-US" dirty="0"/>
                  <a:t> ancilla qubits, then its Pauli spectrum concentrates on low degree coefficients:</a:t>
                </a:r>
              </a:p>
              <a:p>
                <a:pPr marL="0" indent="0">
                  <a:buNone/>
                </a:pPr>
                <a:endParaRPr lang="en-US" dirty="0"/>
              </a:p>
              <a:p>
                <a:pPr marL="0" indent="0">
                  <a:buNone/>
                </a:pPr>
                <a14:m>
                  <m:oMathPara xmlns:m="http://schemas.openxmlformats.org/officeDocument/2006/math">
                    <m:oMath>
                      <m:sSup>
                        <m:sSupPr>
                          <m:ctrlPr>
                            <a:rPr lang="en-US" b="0" i="1" smtClean="0">
                              <a:latin typeface="Cambria Math" panose="02040503050406030204" pitchFamily="18" charset="0"/>
                            </a:rPr>
                          </m:ctrlPr>
                        </m:sSupPr>
                        <m:e>
                          <m:r>
                            <a:rPr lang="en-US" b="0" i="1" smtClean="0">
                              <a:latin typeface="Cambria Math" panose="02040503050406030204" pitchFamily="18" charset="0"/>
                            </a:rPr>
                            <m:t>𝑊</m:t>
                          </m:r>
                        </m:e>
                        <m:sup>
                          <m:r>
                            <a:rPr lang="en-US" b="0" i="1" smtClean="0">
                              <a:latin typeface="Cambria Math" panose="02040503050406030204" pitchFamily="18" charset="0"/>
                            </a:rPr>
                            <m:t>&gt;</m:t>
                          </m:r>
                          <m:r>
                            <a:rPr lang="en-US" b="0" i="1" smtClean="0">
                              <a:latin typeface="Cambria Math" panose="02040503050406030204" pitchFamily="18" charset="0"/>
                            </a:rPr>
                            <m:t>𝑘</m:t>
                          </m:r>
                        </m:sup>
                      </m:sSup>
                      <m:d>
                        <m:dPr>
                          <m:begChr m:val="["/>
                          <m:endChr m:val="]"/>
                          <m:ctrlPr>
                            <a:rPr lang="en-US" b="0" i="1" smtClean="0">
                              <a:latin typeface="Cambria Math" panose="02040503050406030204" pitchFamily="18" charset="0"/>
                            </a:rPr>
                          </m:ctrlPr>
                        </m:dPr>
                        <m:e>
                          <m:sSub>
                            <m:sSubPr>
                              <m:ctrlPr>
                                <a:rPr lang="en-US" b="0" i="0" smtClean="0">
                                  <a:latin typeface="Cambria Math" panose="02040503050406030204" pitchFamily="18" charset="0"/>
                                </a:rPr>
                              </m:ctrlPr>
                            </m:sSubPr>
                            <m:e>
                              <m:r>
                                <m:rPr>
                                  <m:sty m:val="p"/>
                                </m:rPr>
                                <a:rPr lang="en-US" b="0" i="0" smtClean="0">
                                  <a:latin typeface="Cambria Math" panose="02040503050406030204" pitchFamily="18" charset="0"/>
                                </a:rPr>
                                <m:t>Φ</m:t>
                              </m:r>
                            </m:e>
                            <m:sub>
                              <m:r>
                                <a:rPr lang="en-US" b="0" i="1" smtClean="0">
                                  <a:latin typeface="Cambria Math" panose="02040503050406030204" pitchFamily="18" charset="0"/>
                                </a:rPr>
                                <m:t>𝐶</m:t>
                              </m:r>
                            </m:sub>
                          </m:sSub>
                        </m:e>
                      </m:d>
                      <m:r>
                        <a:rPr lang="en-US" b="0" i="1" smtClean="0">
                          <a:latin typeface="Cambria Math" panose="02040503050406030204" pitchFamily="18" charset="0"/>
                        </a:rPr>
                        <m:t>≤</m:t>
                      </m:r>
                      <m:r>
                        <a:rPr lang="en-US" b="0" i="1" smtClean="0">
                          <a:latin typeface="Cambria Math" panose="02040503050406030204" pitchFamily="18" charset="0"/>
                        </a:rPr>
                        <m:t>𝑝𝑜𝑙𝑦</m:t>
                      </m:r>
                      <m:r>
                        <a:rPr lang="en-US" b="0" i="1" smtClean="0">
                          <a:latin typeface="Cambria Math" panose="02040503050406030204" pitchFamily="18" charset="0"/>
                        </a:rPr>
                        <m:t>(</m:t>
                      </m:r>
                      <m:r>
                        <a:rPr lang="en-US" b="0" i="1" smtClean="0">
                          <a:latin typeface="Cambria Math" panose="02040503050406030204" pitchFamily="18" charset="0"/>
                        </a:rPr>
                        <m:t>𝑠</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2</m:t>
                          </m:r>
                        </m:e>
                        <m:sup>
                          <m:r>
                            <a:rPr lang="en-US" b="0" i="1" smtClean="0">
                              <a:latin typeface="Cambria Math" panose="02040503050406030204" pitchFamily="18" charset="0"/>
                            </a:rPr>
                            <m:t>−</m:t>
                          </m:r>
                          <m:r>
                            <m:rPr>
                              <m:sty m:val="p"/>
                            </m:rPr>
                            <a:rPr lang="en-US" b="0" i="0" smtClean="0">
                              <a:latin typeface="Cambria Math" panose="02040503050406030204" pitchFamily="18" charset="0"/>
                            </a:rPr>
                            <m:t>Ω</m:t>
                          </m:r>
                          <m:d>
                            <m:dPr>
                              <m:ctrlPr>
                                <a:rPr lang="en-US" b="0" i="1" smtClean="0">
                                  <a:latin typeface="Cambria Math" panose="02040503050406030204" pitchFamily="18" charset="0"/>
                                </a:rPr>
                              </m:ctrlPr>
                            </m:dPr>
                            <m:e>
                              <m:sSup>
                                <m:sSupPr>
                                  <m:ctrlPr>
                                    <a:rPr lang="en-US" b="0" i="1" smtClean="0">
                                      <a:latin typeface="Cambria Math" panose="02040503050406030204" pitchFamily="18" charset="0"/>
                                    </a:rPr>
                                  </m:ctrlPr>
                                </m:sSupPr>
                                <m:e>
                                  <m:r>
                                    <a:rPr lang="en-US" b="0" i="1" smtClean="0">
                                      <a:latin typeface="Cambria Math" panose="02040503050406030204" pitchFamily="18" charset="0"/>
                                    </a:rPr>
                                    <m:t>𝑘</m:t>
                                  </m:r>
                                </m:e>
                                <m:sup>
                                  <m:r>
                                    <a:rPr lang="en-US" b="0" i="1" smtClean="0">
                                      <a:latin typeface="Cambria Math" panose="02040503050406030204" pitchFamily="18" charset="0"/>
                                    </a:rPr>
                                    <m:t>1/</m:t>
                                  </m:r>
                                  <m:r>
                                    <a:rPr lang="en-US" b="0" i="1" smtClean="0">
                                      <a:latin typeface="Cambria Math" panose="02040503050406030204" pitchFamily="18" charset="0"/>
                                    </a:rPr>
                                    <m:t>𝑑</m:t>
                                  </m:r>
                                </m:sup>
                              </m:sSup>
                            </m:e>
                          </m:d>
                        </m:sup>
                      </m:sSup>
                      <m:r>
                        <a:rPr lang="en-US" b="0" i="1" smtClean="0">
                          <a:latin typeface="Cambria Math" panose="02040503050406030204" pitchFamily="18" charset="0"/>
                        </a:rPr>
                        <m:t>⋅</m:t>
                      </m:r>
                      <m:sSup>
                        <m:sSupPr>
                          <m:ctrlPr>
                            <a:rPr lang="en-US" i="1">
                              <a:latin typeface="Cambria Math" panose="02040503050406030204" pitchFamily="18" charset="0"/>
                            </a:rPr>
                          </m:ctrlPr>
                        </m:sSupPr>
                        <m:e>
                          <m:r>
                            <a:rPr lang="en-US" i="1">
                              <a:latin typeface="Cambria Math" panose="02040503050406030204" pitchFamily="18" charset="0"/>
                            </a:rPr>
                            <m:t>2</m:t>
                          </m:r>
                        </m:e>
                        <m:sup>
                          <m:r>
                            <a:rPr lang="en-US" i="1">
                              <a:latin typeface="Cambria Math" panose="02040503050406030204" pitchFamily="18" charset="0"/>
                            </a:rPr>
                            <m:t>𝑎</m:t>
                          </m:r>
                        </m:sup>
                      </m:sSup>
                    </m:oMath>
                  </m:oMathPara>
                </a14:m>
                <a:endParaRPr lang="en-US" dirty="0"/>
              </a:p>
              <a:p>
                <a:pPr marL="0" indent="0">
                  <a:buNone/>
                </a:pPr>
                <a:endParaRPr lang="en-US" dirty="0"/>
              </a:p>
            </p:txBody>
          </p:sp>
        </mc:Choice>
        <mc:Fallback>
          <p:sp>
            <p:nvSpPr>
              <p:cNvPr id="3" name="Content Placeholder 2">
                <a:extLst>
                  <a:ext uri="{FF2B5EF4-FFF2-40B4-BE49-F238E27FC236}">
                    <a16:creationId xmlns:a16="http://schemas.microsoft.com/office/drawing/2014/main" id="{D9A7908B-43A4-93F7-E368-77E9B408D41D}"/>
                  </a:ext>
                </a:extLst>
              </p:cNvPr>
              <p:cNvSpPr>
                <a:spLocks noGrp="1" noRot="1" noChangeAspect="1" noMove="1" noResize="1" noEditPoints="1" noAdjustHandles="1" noChangeArrowheads="1" noChangeShapeType="1" noTextEdit="1"/>
              </p:cNvSpPr>
              <p:nvPr>
                <p:ph idx="1"/>
              </p:nvPr>
            </p:nvSpPr>
            <p:spPr>
              <a:xfrm>
                <a:off x="838200" y="1825625"/>
                <a:ext cx="10515600" cy="2650820"/>
              </a:xfrm>
              <a:blipFill>
                <a:blip r:embed="rId2"/>
                <a:stretch>
                  <a:fillRect l="-1206" t="-3810" r="-844"/>
                </a:stretch>
              </a:blipFill>
            </p:spPr>
            <p:txBody>
              <a:bodyPr/>
              <a:lstStyle/>
              <a:p>
                <a:r>
                  <a:rPr lang="en-US">
                    <a:noFill/>
                  </a:rPr>
                  <a:t> </a:t>
                </a:r>
              </a:p>
            </p:txBody>
          </p:sp>
        </mc:Fallback>
      </mc:AlternateContent>
      <p:pic>
        <p:nvPicPr>
          <p:cNvPr id="8" name="Picture 7">
            <a:extLst>
              <a:ext uri="{FF2B5EF4-FFF2-40B4-BE49-F238E27FC236}">
                <a16:creationId xmlns:a16="http://schemas.microsoft.com/office/drawing/2014/main" id="{7088B489-C558-B449-AC11-2C2B286987E0}"/>
              </a:ext>
            </a:extLst>
          </p:cNvPr>
          <p:cNvPicPr>
            <a:picLocks noChangeAspect="1"/>
          </p:cNvPicPr>
          <p:nvPr/>
        </p:nvPicPr>
        <p:blipFill>
          <a:blip r:embed="rId3"/>
          <a:srcRect l="18576"/>
          <a:stretch/>
        </p:blipFill>
        <p:spPr>
          <a:xfrm>
            <a:off x="7983020" y="4677797"/>
            <a:ext cx="3224449" cy="1613725"/>
          </a:xfrm>
          <a:prstGeom prst="rect">
            <a:avLst/>
          </a:prstGeom>
        </p:spPr>
      </p:pic>
      <p:sp>
        <p:nvSpPr>
          <p:cNvPr id="10" name="Rectangle 9">
            <a:extLst>
              <a:ext uri="{FF2B5EF4-FFF2-40B4-BE49-F238E27FC236}">
                <a16:creationId xmlns:a16="http://schemas.microsoft.com/office/drawing/2014/main" id="{AB88937B-DF29-329E-5301-0E3AD68EAD97}"/>
              </a:ext>
            </a:extLst>
          </p:cNvPr>
          <p:cNvSpPr/>
          <p:nvPr/>
        </p:nvSpPr>
        <p:spPr>
          <a:xfrm>
            <a:off x="8620018" y="5004756"/>
            <a:ext cx="647272" cy="50343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Content Placeholder 2">
            <a:extLst>
              <a:ext uri="{FF2B5EF4-FFF2-40B4-BE49-F238E27FC236}">
                <a16:creationId xmlns:a16="http://schemas.microsoft.com/office/drawing/2014/main" id="{CD0E2E7F-E477-C2E9-F47C-953692B7CEA0}"/>
              </a:ext>
            </a:extLst>
          </p:cNvPr>
          <p:cNvSpPr txBox="1">
            <a:spLocks/>
          </p:cNvSpPr>
          <p:nvPr/>
        </p:nvSpPr>
        <p:spPr>
          <a:xfrm>
            <a:off x="838200" y="4266608"/>
            <a:ext cx="6852547" cy="265082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t>Corollaries</a:t>
            </a:r>
            <a:r>
              <a:rPr lang="en-US" sz="2400" dirty="0"/>
              <a:t> </a:t>
            </a:r>
          </a:p>
          <a:p>
            <a:pPr marL="0" indent="0">
              <a:buNone/>
            </a:pPr>
            <a:r>
              <a:rPr lang="en-US" sz="2400" dirty="0"/>
              <a:t>Poly-size QNC</a:t>
            </a:r>
            <a:r>
              <a:rPr lang="en-US" sz="2400" baseline="30000" dirty="0"/>
              <a:t>0</a:t>
            </a:r>
            <a:r>
              <a:rPr lang="en-US" sz="2400" dirty="0"/>
              <a:t>[Toffoli]</a:t>
            </a:r>
            <a:r>
              <a:rPr lang="en-US" sz="2400" baseline="30000" dirty="0"/>
              <a:t> </a:t>
            </a:r>
            <a:r>
              <a:rPr lang="en-US" sz="2400" dirty="0"/>
              <a:t> circuit with few ancilla qubits</a:t>
            </a:r>
          </a:p>
          <a:p>
            <a:pPr marL="514350" indent="-514350">
              <a:buFont typeface="Arial" panose="020B0604020202020204" pitchFamily="34" charset="0"/>
              <a:buAutoNum type="arabicPeriod"/>
            </a:pPr>
            <a:r>
              <a:rPr lang="en-US" sz="2400" dirty="0"/>
              <a:t>Cannot approximate PARITY or MAJORITY</a:t>
            </a:r>
          </a:p>
          <a:p>
            <a:pPr marL="514350" indent="-514350">
              <a:buFont typeface="Arial" panose="020B0604020202020204" pitchFamily="34" charset="0"/>
              <a:buAutoNum type="arabicPeriod"/>
            </a:pPr>
            <a:r>
              <a:rPr lang="en-US" sz="2400" dirty="0"/>
              <a:t>Can be learned in </a:t>
            </a:r>
            <a:r>
              <a:rPr lang="en-US" sz="2400" dirty="0" err="1"/>
              <a:t>quasipoly</a:t>
            </a:r>
            <a:r>
              <a:rPr lang="en-US" sz="2400" dirty="0"/>
              <a:t> time from Choi state samples.</a:t>
            </a:r>
          </a:p>
        </p:txBody>
      </p:sp>
    </p:spTree>
    <p:extLst>
      <p:ext uri="{BB962C8B-B14F-4D97-AF65-F5344CB8AC3E}">
        <p14:creationId xmlns:p14="http://schemas.microsoft.com/office/powerpoint/2010/main" val="38506749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a:extLst>
              <a:ext uri="{FF2B5EF4-FFF2-40B4-BE49-F238E27FC236}">
                <a16:creationId xmlns:a16="http://schemas.microsoft.com/office/drawing/2014/main" id="{6C7FA49A-029B-4241-B660-EE39C07E4920}"/>
              </a:ext>
            </a:extLst>
          </p:cNvPr>
          <p:cNvSpPr>
            <a:spLocks/>
          </p:cNvSpPr>
          <p:nvPr/>
        </p:nvSpPr>
        <p:spPr>
          <a:xfrm>
            <a:off x="929640" y="685800"/>
            <a:ext cx="10477500" cy="666750"/>
          </a:xfrm>
          <a:prstGeom prst="rect">
            <a:avLst/>
          </a:prstGeom>
          <a:noFill/>
          <a:ln w="0">
            <a:noFill/>
          </a:ln>
        </p:spPr>
        <p:txBody>
          <a:bodyPr wrap="none" lIns="0" tIns="0" rIns="0" bIns="0" anchor="ctr">
            <a:noAutofit/>
          </a:bodyPr>
          <a:lstStyle/>
          <a:p>
            <a:pPr algn="l">
              <a:defRPr sz="4400">
                <a:solidFill>
                  <a:srgbClr val="161616"/>
                </a:solidFill>
                <a:latin typeface="Calibri Light"/>
                <a:ea typeface="Calibri Light"/>
                <a:cs typeface="Calibri Light"/>
              </a:defRPr>
            </a:pPr>
            <a:r>
              <a:rPr sz="4400" dirty="0">
                <a:solidFill>
                  <a:srgbClr val="161616"/>
                </a:solidFill>
                <a:latin typeface="Calibri Light"/>
                <a:ea typeface="Calibri Light"/>
                <a:cs typeface="Calibri Light"/>
              </a:rPr>
              <a:t>Later developments (2024–</a:t>
            </a:r>
            <a:r>
              <a:rPr lang="en-US" sz="4400" dirty="0">
                <a:solidFill>
                  <a:srgbClr val="161616"/>
                </a:solidFill>
                <a:latin typeface="Calibri Light"/>
                <a:ea typeface="Calibri Light"/>
                <a:cs typeface="Calibri Light"/>
              </a:rPr>
              <a:t>present</a:t>
            </a:r>
            <a:r>
              <a:rPr sz="4400" dirty="0">
                <a:solidFill>
                  <a:srgbClr val="161616"/>
                </a:solidFill>
                <a:latin typeface="Calibri Light"/>
                <a:ea typeface="Calibri Light"/>
                <a:cs typeface="Calibri Light"/>
              </a:rPr>
              <a:t>)</a:t>
            </a:r>
          </a:p>
        </p:txBody>
      </p:sp>
      <p:sp>
        <p:nvSpPr>
          <p:cNvPr id="2" name="Later developments text 1">
            <a:extLst>
              <a:ext uri="{FF2B5EF4-FFF2-40B4-BE49-F238E27FC236}">
                <a16:creationId xmlns:a16="http://schemas.microsoft.com/office/drawing/2014/main" id="{2459EA77-1631-4D48-97E4-1F5435EB9E88}"/>
              </a:ext>
            </a:extLst>
          </p:cNvPr>
          <p:cNvSpPr>
            <a:spLocks/>
          </p:cNvSpPr>
          <p:nvPr/>
        </p:nvSpPr>
        <p:spPr>
          <a:xfrm>
            <a:off x="929640" y="1552575"/>
            <a:ext cx="10477500" cy="361950"/>
          </a:xfrm>
          <a:prstGeom prst="rect">
            <a:avLst/>
          </a:prstGeom>
          <a:noFill/>
          <a:ln w="0">
            <a:noFill/>
          </a:ln>
        </p:spPr>
        <p:txBody>
          <a:bodyPr wrap="none" lIns="0" tIns="0" rIns="0" bIns="0" anchor="ctr">
            <a:noAutofit/>
          </a:bodyPr>
          <a:lstStyle/>
          <a:p>
            <a:pPr algn="l">
              <a:defRPr sz="2175">
                <a:solidFill>
                  <a:srgbClr val="808080"/>
                </a:solidFill>
                <a:latin typeface="Calibri"/>
                <a:ea typeface="Calibri"/>
                <a:cs typeface="Calibri"/>
              </a:defRPr>
            </a:pPr>
            <a:r>
              <a:rPr sz="2175">
                <a:solidFill>
                  <a:srgbClr val="808080"/>
                </a:solidFill>
                <a:latin typeface="Calibri"/>
                <a:ea typeface="Calibri"/>
                <a:cs typeface="Calibri"/>
              </a:rPr>
              <a:t>Recent work on QNC⁰[Toffoli] (QAC⁰ in the literature)</a:t>
            </a:r>
          </a:p>
        </p:txBody>
      </p:sp>
      <p:sp>
        <p:nvSpPr>
          <p:cNvPr id="3" name="Later developments text 2">
            <a:extLst>
              <a:ext uri="{FF2B5EF4-FFF2-40B4-BE49-F238E27FC236}">
                <a16:creationId xmlns:a16="http://schemas.microsoft.com/office/drawing/2014/main" id="{60EBD20F-6934-4A8C-9E5C-B1B75CBBB354}"/>
              </a:ext>
            </a:extLst>
          </p:cNvPr>
          <p:cNvSpPr>
            <a:spLocks/>
          </p:cNvSpPr>
          <p:nvPr/>
        </p:nvSpPr>
        <p:spPr>
          <a:xfrm>
            <a:off x="942975" y="2047875"/>
            <a:ext cx="266700" cy="400050"/>
          </a:xfrm>
          <a:prstGeom prst="rect">
            <a:avLst/>
          </a:prstGeom>
          <a:noFill/>
          <a:ln w="0">
            <a:noFill/>
          </a:ln>
        </p:spPr>
        <p:txBody>
          <a:bodyPr wrap="none" lIns="0" tIns="0" rIns="0" bIns="0" anchor="ctr">
            <a:noAutofit/>
          </a:bodyPr>
          <a:lstStyle/>
          <a:p>
            <a:pPr algn="l">
              <a:defRPr sz="2400">
                <a:solidFill>
                  <a:srgbClr val="161616"/>
                </a:solidFill>
                <a:latin typeface="Calibri"/>
                <a:ea typeface="Calibri"/>
                <a:cs typeface="Calibri"/>
              </a:defRPr>
            </a:pPr>
            <a:r>
              <a:rPr sz="2400">
                <a:solidFill>
                  <a:srgbClr val="161616"/>
                </a:solidFill>
                <a:latin typeface="Calibri"/>
                <a:ea typeface="Calibri"/>
                <a:cs typeface="Calibri"/>
              </a:rPr>
              <a:t>•</a:t>
            </a:r>
          </a:p>
        </p:txBody>
      </p:sp>
      <p:sp>
        <p:nvSpPr>
          <p:cNvPr id="4" name="Later developments text 3">
            <a:extLst>
              <a:ext uri="{FF2B5EF4-FFF2-40B4-BE49-F238E27FC236}">
                <a16:creationId xmlns:a16="http://schemas.microsoft.com/office/drawing/2014/main" id="{0938B923-D280-4062-8CDC-466064D13246}"/>
              </a:ext>
            </a:extLst>
          </p:cNvPr>
          <p:cNvSpPr>
            <a:spLocks/>
          </p:cNvSpPr>
          <p:nvPr/>
        </p:nvSpPr>
        <p:spPr>
          <a:xfrm>
            <a:off x="1257300" y="2047875"/>
            <a:ext cx="10096500" cy="400050"/>
          </a:xfrm>
          <a:prstGeom prst="rect">
            <a:avLst/>
          </a:prstGeom>
          <a:noFill/>
          <a:ln w="0">
            <a:noFill/>
          </a:ln>
        </p:spPr>
        <p:txBody>
          <a:bodyPr wrap="none" lIns="0" tIns="0" rIns="0" bIns="0" anchor="ctr">
            <a:noAutofit/>
          </a:bodyPr>
          <a:lstStyle/>
          <a:p>
            <a:pPr algn="l">
              <a:defRPr sz="2475">
                <a:solidFill>
                  <a:srgbClr val="161616"/>
                </a:solidFill>
                <a:latin typeface="Calibri"/>
                <a:ea typeface="Calibri"/>
                <a:cs typeface="Calibri"/>
              </a:defRPr>
            </a:pPr>
            <a:r>
              <a:rPr sz="2475">
                <a:solidFill>
                  <a:srgbClr val="161616"/>
                </a:solidFill>
                <a:latin typeface="Calibri"/>
                <a:ea typeface="Calibri"/>
                <a:cs typeface="Calibri"/>
              </a:rPr>
              <a:t>PARITY lower bounds: superlinear ancillas; exact depth 3</a:t>
            </a:r>
          </a:p>
        </p:txBody>
      </p:sp>
      <p:sp>
        <p:nvSpPr>
          <p:cNvPr id="5" name="Later developments text 4">
            <a:extLst>
              <a:ext uri="{FF2B5EF4-FFF2-40B4-BE49-F238E27FC236}">
                <a16:creationId xmlns:a16="http://schemas.microsoft.com/office/drawing/2014/main" id="{52A9DC98-BB1F-40FE-B844-5837B04DCF54}"/>
              </a:ext>
            </a:extLst>
          </p:cNvPr>
          <p:cNvSpPr>
            <a:spLocks/>
          </p:cNvSpPr>
          <p:nvPr/>
        </p:nvSpPr>
        <p:spPr>
          <a:xfrm>
            <a:off x="1257300" y="2438400"/>
            <a:ext cx="10096500" cy="285750"/>
          </a:xfrm>
          <a:prstGeom prst="rect">
            <a:avLst/>
          </a:prstGeom>
          <a:noFill/>
          <a:ln w="0">
            <a:noFill/>
          </a:ln>
        </p:spPr>
        <p:txBody>
          <a:bodyPr wrap="none" lIns="0" tIns="0" rIns="0" bIns="0" anchor="ctr">
            <a:noAutofit/>
          </a:bodyPr>
          <a:lstStyle/>
          <a:p>
            <a:pPr algn="l">
              <a:defRPr sz="1900">
                <a:solidFill>
                  <a:srgbClr val="808080"/>
                </a:solidFill>
                <a:latin typeface="Calibri"/>
                <a:ea typeface="Calibri"/>
                <a:cs typeface="Calibri"/>
              </a:defRPr>
            </a:pPr>
            <a:r>
              <a:rPr sz="1900">
                <a:solidFill>
                  <a:srgbClr val="808080"/>
                </a:solidFill>
                <a:latin typeface="Calibri"/>
                <a:ea typeface="Calibri"/>
                <a:cs typeface="Calibri"/>
              </a:rPr>
              <a:t>Anshu–Dong–Ou–Yao ’24; Joshi–Tal–Vasconcelos–Wright ’25–’26</a:t>
            </a:r>
          </a:p>
        </p:txBody>
      </p:sp>
      <p:sp>
        <p:nvSpPr>
          <p:cNvPr id="6" name="Later developments text 5">
            <a:extLst>
              <a:ext uri="{FF2B5EF4-FFF2-40B4-BE49-F238E27FC236}">
                <a16:creationId xmlns:a16="http://schemas.microsoft.com/office/drawing/2014/main" id="{B05331EA-1BC5-4F87-97BF-DCC169FD51FB}"/>
              </a:ext>
            </a:extLst>
          </p:cNvPr>
          <p:cNvSpPr>
            <a:spLocks/>
          </p:cNvSpPr>
          <p:nvPr/>
        </p:nvSpPr>
        <p:spPr>
          <a:xfrm>
            <a:off x="942975" y="2828925"/>
            <a:ext cx="266700" cy="400050"/>
          </a:xfrm>
          <a:prstGeom prst="rect">
            <a:avLst/>
          </a:prstGeom>
          <a:noFill/>
          <a:ln w="0">
            <a:noFill/>
          </a:ln>
        </p:spPr>
        <p:txBody>
          <a:bodyPr wrap="none" lIns="0" tIns="0" rIns="0" bIns="0" anchor="ctr">
            <a:noAutofit/>
          </a:bodyPr>
          <a:lstStyle/>
          <a:p>
            <a:pPr algn="l">
              <a:defRPr sz="2400">
                <a:solidFill>
                  <a:srgbClr val="161616"/>
                </a:solidFill>
                <a:latin typeface="Calibri"/>
                <a:ea typeface="Calibri"/>
                <a:cs typeface="Calibri"/>
              </a:defRPr>
            </a:pPr>
            <a:r>
              <a:rPr sz="2400">
                <a:solidFill>
                  <a:srgbClr val="161616"/>
                </a:solidFill>
                <a:latin typeface="Calibri"/>
                <a:ea typeface="Calibri"/>
                <a:cs typeface="Calibri"/>
              </a:rPr>
              <a:t>•</a:t>
            </a:r>
          </a:p>
        </p:txBody>
      </p:sp>
      <p:sp>
        <p:nvSpPr>
          <p:cNvPr id="7" name="Later developments text 6">
            <a:extLst>
              <a:ext uri="{FF2B5EF4-FFF2-40B4-BE49-F238E27FC236}">
                <a16:creationId xmlns:a16="http://schemas.microsoft.com/office/drawing/2014/main" id="{BF588485-A8E6-45DF-BD62-55DF4006A9D0}"/>
              </a:ext>
            </a:extLst>
          </p:cNvPr>
          <p:cNvSpPr>
            <a:spLocks/>
          </p:cNvSpPr>
          <p:nvPr/>
        </p:nvSpPr>
        <p:spPr>
          <a:xfrm>
            <a:off x="1257300" y="2828925"/>
            <a:ext cx="10096500" cy="400050"/>
          </a:xfrm>
          <a:prstGeom prst="rect">
            <a:avLst/>
          </a:prstGeom>
          <a:noFill/>
          <a:ln w="0">
            <a:noFill/>
          </a:ln>
        </p:spPr>
        <p:txBody>
          <a:bodyPr wrap="none" lIns="0" tIns="0" rIns="0" bIns="0" anchor="ctr">
            <a:noAutofit/>
          </a:bodyPr>
          <a:lstStyle/>
          <a:p>
            <a:pPr algn="l">
              <a:defRPr sz="2475">
                <a:solidFill>
                  <a:srgbClr val="161616"/>
                </a:solidFill>
                <a:latin typeface="Calibri"/>
                <a:ea typeface="Calibri"/>
                <a:cs typeface="Calibri"/>
              </a:defRPr>
            </a:pPr>
            <a:r>
              <a:rPr sz="2475">
                <a:solidFill>
                  <a:srgbClr val="161616"/>
                </a:solidFill>
                <a:latin typeface="Calibri"/>
                <a:ea typeface="Calibri"/>
                <a:cs typeface="Calibri"/>
              </a:rPr>
              <a:t>PARITY hardness ⇔ Boolean Fourier concentration</a:t>
            </a:r>
          </a:p>
        </p:txBody>
      </p:sp>
      <p:sp>
        <p:nvSpPr>
          <p:cNvPr id="8" name="Later developments text 7">
            <a:extLst>
              <a:ext uri="{FF2B5EF4-FFF2-40B4-BE49-F238E27FC236}">
                <a16:creationId xmlns:a16="http://schemas.microsoft.com/office/drawing/2014/main" id="{8F0F0201-A6F8-4B8F-BA20-97C3BBC7BED2}"/>
              </a:ext>
            </a:extLst>
          </p:cNvPr>
          <p:cNvSpPr>
            <a:spLocks/>
          </p:cNvSpPr>
          <p:nvPr/>
        </p:nvSpPr>
        <p:spPr>
          <a:xfrm>
            <a:off x="1257300" y="3219450"/>
            <a:ext cx="10096500" cy="285750"/>
          </a:xfrm>
          <a:prstGeom prst="rect">
            <a:avLst/>
          </a:prstGeom>
          <a:noFill/>
          <a:ln w="0">
            <a:noFill/>
          </a:ln>
        </p:spPr>
        <p:txBody>
          <a:bodyPr wrap="none" lIns="0" tIns="0" rIns="0" bIns="0" anchor="ctr">
            <a:noAutofit/>
          </a:bodyPr>
          <a:lstStyle/>
          <a:p>
            <a:pPr algn="l">
              <a:defRPr sz="1900">
                <a:solidFill>
                  <a:srgbClr val="808080"/>
                </a:solidFill>
                <a:latin typeface="Calibri"/>
                <a:ea typeface="Calibri"/>
                <a:cs typeface="Calibri"/>
              </a:defRPr>
            </a:pPr>
            <a:r>
              <a:rPr sz="1900">
                <a:solidFill>
                  <a:srgbClr val="808080"/>
                </a:solidFill>
                <a:latin typeface="Calibri"/>
                <a:ea typeface="Calibri"/>
                <a:cs typeface="Calibri"/>
              </a:rPr>
              <a:t>Gretta–Gupta–Joshi ’26</a:t>
            </a:r>
          </a:p>
        </p:txBody>
      </p:sp>
      <p:sp>
        <p:nvSpPr>
          <p:cNvPr id="9" name="Later developments text 8">
            <a:extLst>
              <a:ext uri="{FF2B5EF4-FFF2-40B4-BE49-F238E27FC236}">
                <a16:creationId xmlns:a16="http://schemas.microsoft.com/office/drawing/2014/main" id="{BD0908B4-FACD-4A91-8530-694025722617}"/>
              </a:ext>
            </a:extLst>
          </p:cNvPr>
          <p:cNvSpPr>
            <a:spLocks/>
          </p:cNvSpPr>
          <p:nvPr/>
        </p:nvSpPr>
        <p:spPr>
          <a:xfrm>
            <a:off x="942975" y="3609975"/>
            <a:ext cx="266700" cy="400050"/>
          </a:xfrm>
          <a:prstGeom prst="rect">
            <a:avLst/>
          </a:prstGeom>
          <a:noFill/>
          <a:ln w="0">
            <a:noFill/>
          </a:ln>
        </p:spPr>
        <p:txBody>
          <a:bodyPr wrap="none" lIns="0" tIns="0" rIns="0" bIns="0" anchor="ctr">
            <a:noAutofit/>
          </a:bodyPr>
          <a:lstStyle/>
          <a:p>
            <a:pPr algn="l">
              <a:defRPr sz="2400">
                <a:solidFill>
                  <a:srgbClr val="161616"/>
                </a:solidFill>
                <a:latin typeface="Calibri"/>
                <a:ea typeface="Calibri"/>
                <a:cs typeface="Calibri"/>
              </a:defRPr>
            </a:pPr>
            <a:r>
              <a:rPr sz="2400">
                <a:solidFill>
                  <a:srgbClr val="161616"/>
                </a:solidFill>
                <a:latin typeface="Calibri"/>
                <a:ea typeface="Calibri"/>
                <a:cs typeface="Calibri"/>
              </a:rPr>
              <a:t>•</a:t>
            </a:r>
          </a:p>
        </p:txBody>
      </p:sp>
      <p:sp>
        <p:nvSpPr>
          <p:cNvPr id="10" name="Later developments text 9">
            <a:extLst>
              <a:ext uri="{FF2B5EF4-FFF2-40B4-BE49-F238E27FC236}">
                <a16:creationId xmlns:a16="http://schemas.microsoft.com/office/drawing/2014/main" id="{D5686557-CFC2-4EC7-91DC-94DED6C2E56E}"/>
              </a:ext>
            </a:extLst>
          </p:cNvPr>
          <p:cNvSpPr>
            <a:spLocks/>
          </p:cNvSpPr>
          <p:nvPr/>
        </p:nvSpPr>
        <p:spPr>
          <a:xfrm>
            <a:off x="1257300" y="3609975"/>
            <a:ext cx="10096500" cy="400050"/>
          </a:xfrm>
          <a:prstGeom prst="rect">
            <a:avLst/>
          </a:prstGeom>
          <a:noFill/>
          <a:ln w="0">
            <a:noFill/>
          </a:ln>
        </p:spPr>
        <p:txBody>
          <a:bodyPr wrap="none" lIns="0" tIns="0" rIns="0" bIns="0" anchor="ctr">
            <a:noAutofit/>
          </a:bodyPr>
          <a:lstStyle/>
          <a:p>
            <a:pPr algn="l">
              <a:defRPr sz="2475">
                <a:solidFill>
                  <a:srgbClr val="161616"/>
                </a:solidFill>
                <a:latin typeface="Calibri"/>
                <a:ea typeface="Calibri"/>
                <a:cs typeface="Calibri"/>
              </a:defRPr>
            </a:pPr>
            <a:r>
              <a:rPr sz="2475">
                <a:solidFill>
                  <a:srgbClr val="161616"/>
                </a:solidFill>
                <a:latin typeface="Calibri"/>
                <a:ea typeface="Calibri"/>
                <a:cs typeface="Calibri"/>
              </a:rPr>
              <a:t>TC⁰ simulation with many copies of the input</a:t>
            </a:r>
          </a:p>
        </p:txBody>
      </p:sp>
      <p:sp>
        <p:nvSpPr>
          <p:cNvPr id="11" name="Later developments text 10">
            <a:extLst>
              <a:ext uri="{FF2B5EF4-FFF2-40B4-BE49-F238E27FC236}">
                <a16:creationId xmlns:a16="http://schemas.microsoft.com/office/drawing/2014/main" id="{84532BC9-5F6A-4C4C-BEDF-508A0CAC0793}"/>
              </a:ext>
            </a:extLst>
          </p:cNvPr>
          <p:cNvSpPr>
            <a:spLocks/>
          </p:cNvSpPr>
          <p:nvPr/>
        </p:nvSpPr>
        <p:spPr>
          <a:xfrm>
            <a:off x="1257300" y="4000500"/>
            <a:ext cx="10096500" cy="285750"/>
          </a:xfrm>
          <a:prstGeom prst="rect">
            <a:avLst/>
          </a:prstGeom>
          <a:noFill/>
          <a:ln w="0">
            <a:noFill/>
          </a:ln>
        </p:spPr>
        <p:txBody>
          <a:bodyPr wrap="none" lIns="0" tIns="0" rIns="0" bIns="0" anchor="ctr">
            <a:noAutofit/>
          </a:bodyPr>
          <a:lstStyle/>
          <a:p>
            <a:pPr algn="l">
              <a:defRPr sz="1900">
                <a:solidFill>
                  <a:srgbClr val="808080"/>
                </a:solidFill>
                <a:latin typeface="Calibri"/>
                <a:ea typeface="Calibri"/>
                <a:cs typeface="Calibri"/>
              </a:defRPr>
            </a:pPr>
            <a:r>
              <a:rPr sz="1900">
                <a:solidFill>
                  <a:srgbClr val="808080"/>
                </a:solidFill>
                <a:latin typeface="Calibri"/>
                <a:ea typeface="Calibri"/>
                <a:cs typeface="Calibri"/>
              </a:rPr>
              <a:t>Grier–Morris–Wu ’26</a:t>
            </a:r>
          </a:p>
        </p:txBody>
      </p:sp>
      <p:sp>
        <p:nvSpPr>
          <p:cNvPr id="12" name="Later developments text 11">
            <a:extLst>
              <a:ext uri="{FF2B5EF4-FFF2-40B4-BE49-F238E27FC236}">
                <a16:creationId xmlns:a16="http://schemas.microsoft.com/office/drawing/2014/main" id="{71E99FE5-2BF8-4019-9737-8083FB826A9A}"/>
              </a:ext>
            </a:extLst>
          </p:cNvPr>
          <p:cNvSpPr>
            <a:spLocks/>
          </p:cNvSpPr>
          <p:nvPr/>
        </p:nvSpPr>
        <p:spPr>
          <a:xfrm>
            <a:off x="942975" y="4391025"/>
            <a:ext cx="266700" cy="400050"/>
          </a:xfrm>
          <a:prstGeom prst="rect">
            <a:avLst/>
          </a:prstGeom>
          <a:noFill/>
          <a:ln w="0">
            <a:noFill/>
          </a:ln>
        </p:spPr>
        <p:txBody>
          <a:bodyPr wrap="none" lIns="0" tIns="0" rIns="0" bIns="0" anchor="ctr">
            <a:noAutofit/>
          </a:bodyPr>
          <a:lstStyle/>
          <a:p>
            <a:pPr algn="l">
              <a:defRPr sz="2400">
                <a:solidFill>
                  <a:srgbClr val="161616"/>
                </a:solidFill>
                <a:latin typeface="Calibri"/>
                <a:ea typeface="Calibri"/>
                <a:cs typeface="Calibri"/>
              </a:defRPr>
            </a:pPr>
            <a:r>
              <a:rPr sz="2400">
                <a:solidFill>
                  <a:srgbClr val="161616"/>
                </a:solidFill>
                <a:latin typeface="Calibri"/>
                <a:ea typeface="Calibri"/>
                <a:cs typeface="Calibri"/>
              </a:rPr>
              <a:t>•</a:t>
            </a:r>
          </a:p>
        </p:txBody>
      </p:sp>
      <p:sp>
        <p:nvSpPr>
          <p:cNvPr id="13" name="Later developments text 12">
            <a:extLst>
              <a:ext uri="{FF2B5EF4-FFF2-40B4-BE49-F238E27FC236}">
                <a16:creationId xmlns:a16="http://schemas.microsoft.com/office/drawing/2014/main" id="{85E2F25B-BFED-4595-AAAF-B18B4BC7B9EA}"/>
              </a:ext>
            </a:extLst>
          </p:cNvPr>
          <p:cNvSpPr>
            <a:spLocks/>
          </p:cNvSpPr>
          <p:nvPr/>
        </p:nvSpPr>
        <p:spPr>
          <a:xfrm>
            <a:off x="1257300" y="4391025"/>
            <a:ext cx="10096500" cy="400050"/>
          </a:xfrm>
          <a:prstGeom prst="rect">
            <a:avLst/>
          </a:prstGeom>
          <a:noFill/>
          <a:ln w="0">
            <a:noFill/>
          </a:ln>
        </p:spPr>
        <p:txBody>
          <a:bodyPr wrap="none" lIns="0" tIns="0" rIns="0" bIns="0" anchor="ctr">
            <a:noAutofit/>
          </a:bodyPr>
          <a:lstStyle/>
          <a:p>
            <a:pPr algn="l">
              <a:defRPr sz="2475">
                <a:solidFill>
                  <a:srgbClr val="161616"/>
                </a:solidFill>
                <a:latin typeface="Calibri"/>
                <a:ea typeface="Calibri"/>
                <a:cs typeface="Calibri"/>
              </a:defRPr>
            </a:pPr>
            <a:r>
              <a:rPr sz="2475">
                <a:solidFill>
                  <a:srgbClr val="161616"/>
                </a:solidFill>
                <a:latin typeface="Calibri"/>
                <a:ea typeface="Calibri"/>
                <a:cs typeface="Calibri"/>
              </a:rPr>
              <a:t>Polylog-weight Dicke states; all O(log n)-qubit states</a:t>
            </a:r>
          </a:p>
        </p:txBody>
      </p:sp>
      <p:sp>
        <p:nvSpPr>
          <p:cNvPr id="14" name="Later developments text 13">
            <a:extLst>
              <a:ext uri="{FF2B5EF4-FFF2-40B4-BE49-F238E27FC236}">
                <a16:creationId xmlns:a16="http://schemas.microsoft.com/office/drawing/2014/main" id="{B065484C-478A-4A14-96AC-7A714D95E4B7}"/>
              </a:ext>
            </a:extLst>
          </p:cNvPr>
          <p:cNvSpPr>
            <a:spLocks/>
          </p:cNvSpPr>
          <p:nvPr/>
        </p:nvSpPr>
        <p:spPr>
          <a:xfrm>
            <a:off x="1257300" y="4781550"/>
            <a:ext cx="10096500" cy="285750"/>
          </a:xfrm>
          <a:prstGeom prst="rect">
            <a:avLst/>
          </a:prstGeom>
          <a:noFill/>
          <a:ln w="0">
            <a:noFill/>
          </a:ln>
        </p:spPr>
        <p:txBody>
          <a:bodyPr wrap="none" lIns="0" tIns="0" rIns="0" bIns="0" anchor="ctr">
            <a:noAutofit/>
          </a:bodyPr>
          <a:lstStyle/>
          <a:p>
            <a:pPr algn="l">
              <a:defRPr sz="1900">
                <a:solidFill>
                  <a:srgbClr val="808080"/>
                </a:solidFill>
                <a:latin typeface="Calibri"/>
                <a:ea typeface="Calibri"/>
                <a:cs typeface="Calibri"/>
              </a:defRPr>
            </a:pPr>
            <a:r>
              <a:rPr sz="1900">
                <a:solidFill>
                  <a:srgbClr val="808080"/>
                </a:solidFill>
                <a:latin typeface="Calibri"/>
                <a:ea typeface="Calibri"/>
                <a:cs typeface="Calibri"/>
              </a:rPr>
              <a:t>Gretta–Gupta–Joshi ’26 (April &amp; September)</a:t>
            </a:r>
          </a:p>
        </p:txBody>
      </p:sp>
      <p:sp>
        <p:nvSpPr>
          <p:cNvPr id="15" name="Later developments text 14">
            <a:extLst>
              <a:ext uri="{FF2B5EF4-FFF2-40B4-BE49-F238E27FC236}">
                <a16:creationId xmlns:a16="http://schemas.microsoft.com/office/drawing/2014/main" id="{187A2B63-DF82-4114-A785-DD60CC9F70B9}"/>
              </a:ext>
            </a:extLst>
          </p:cNvPr>
          <p:cNvSpPr>
            <a:spLocks/>
          </p:cNvSpPr>
          <p:nvPr/>
        </p:nvSpPr>
        <p:spPr>
          <a:xfrm>
            <a:off x="942975" y="5172075"/>
            <a:ext cx="266700" cy="400050"/>
          </a:xfrm>
          <a:prstGeom prst="rect">
            <a:avLst/>
          </a:prstGeom>
          <a:noFill/>
          <a:ln w="0">
            <a:noFill/>
          </a:ln>
        </p:spPr>
        <p:txBody>
          <a:bodyPr wrap="none" lIns="0" tIns="0" rIns="0" bIns="0" anchor="ctr">
            <a:noAutofit/>
          </a:bodyPr>
          <a:lstStyle/>
          <a:p>
            <a:pPr algn="l">
              <a:defRPr sz="2400">
                <a:solidFill>
                  <a:srgbClr val="161616"/>
                </a:solidFill>
                <a:latin typeface="Calibri"/>
                <a:ea typeface="Calibri"/>
                <a:cs typeface="Calibri"/>
              </a:defRPr>
            </a:pPr>
            <a:r>
              <a:rPr sz="2400">
                <a:solidFill>
                  <a:srgbClr val="161616"/>
                </a:solidFill>
                <a:latin typeface="Calibri"/>
                <a:ea typeface="Calibri"/>
                <a:cs typeface="Calibri"/>
              </a:rPr>
              <a:t>•</a:t>
            </a:r>
          </a:p>
        </p:txBody>
      </p:sp>
      <p:sp>
        <p:nvSpPr>
          <p:cNvPr id="16" name="Later developments text 15">
            <a:extLst>
              <a:ext uri="{FF2B5EF4-FFF2-40B4-BE49-F238E27FC236}">
                <a16:creationId xmlns:a16="http://schemas.microsoft.com/office/drawing/2014/main" id="{0E7D1DD5-AC2B-48F9-8593-E14F43FEF806}"/>
              </a:ext>
            </a:extLst>
          </p:cNvPr>
          <p:cNvSpPr>
            <a:spLocks/>
          </p:cNvSpPr>
          <p:nvPr/>
        </p:nvSpPr>
        <p:spPr>
          <a:xfrm>
            <a:off x="1257300" y="5172075"/>
            <a:ext cx="10096500" cy="400050"/>
          </a:xfrm>
          <a:prstGeom prst="rect">
            <a:avLst/>
          </a:prstGeom>
          <a:noFill/>
          <a:ln w="0">
            <a:noFill/>
          </a:ln>
        </p:spPr>
        <p:txBody>
          <a:bodyPr wrap="none" lIns="0" tIns="0" rIns="0" bIns="0" anchor="ctr">
            <a:noAutofit/>
          </a:bodyPr>
          <a:lstStyle/>
          <a:p>
            <a:pPr algn="l">
              <a:defRPr sz="2475">
                <a:solidFill>
                  <a:srgbClr val="161616"/>
                </a:solidFill>
                <a:latin typeface="Calibri"/>
                <a:ea typeface="Calibri"/>
                <a:cs typeface="Calibri"/>
              </a:defRPr>
            </a:pPr>
            <a:r>
              <a:rPr sz="2475">
                <a:solidFill>
                  <a:srgbClr val="161616"/>
                </a:solidFill>
                <a:latin typeface="Calibri"/>
                <a:ea typeface="Calibri"/>
                <a:cs typeface="Calibri"/>
              </a:rPr>
              <a:t>Quantum Fourier transform ⇔ Fanout</a:t>
            </a:r>
          </a:p>
        </p:txBody>
      </p:sp>
      <p:sp>
        <p:nvSpPr>
          <p:cNvPr id="17" name="Later developments text 16">
            <a:extLst>
              <a:ext uri="{FF2B5EF4-FFF2-40B4-BE49-F238E27FC236}">
                <a16:creationId xmlns:a16="http://schemas.microsoft.com/office/drawing/2014/main" id="{8C5D4228-0340-4FB4-BDBE-55E02BF01A91}"/>
              </a:ext>
            </a:extLst>
          </p:cNvPr>
          <p:cNvSpPr>
            <a:spLocks/>
          </p:cNvSpPr>
          <p:nvPr/>
        </p:nvSpPr>
        <p:spPr>
          <a:xfrm>
            <a:off x="1257300" y="5562600"/>
            <a:ext cx="10096500" cy="285750"/>
          </a:xfrm>
          <a:prstGeom prst="rect">
            <a:avLst/>
          </a:prstGeom>
          <a:noFill/>
          <a:ln w="0">
            <a:noFill/>
          </a:ln>
        </p:spPr>
        <p:txBody>
          <a:bodyPr wrap="none" lIns="0" tIns="0" rIns="0" bIns="0" anchor="ctr">
            <a:noAutofit/>
          </a:bodyPr>
          <a:lstStyle/>
          <a:p>
            <a:pPr algn="l">
              <a:defRPr sz="1900">
                <a:solidFill>
                  <a:srgbClr val="808080"/>
                </a:solidFill>
                <a:latin typeface="Calibri"/>
                <a:ea typeface="Calibri"/>
                <a:cs typeface="Calibri"/>
              </a:defRPr>
            </a:pPr>
            <a:r>
              <a:rPr sz="1900">
                <a:solidFill>
                  <a:srgbClr val="808080"/>
                </a:solidFill>
                <a:latin typeface="Calibri"/>
                <a:ea typeface="Calibri"/>
                <a:cs typeface="Calibri"/>
              </a:rPr>
              <a:t>Gretta–Joshi ’26</a:t>
            </a:r>
          </a:p>
        </p:txBody>
      </p:sp>
      <p:sp>
        <p:nvSpPr>
          <p:cNvPr id="18" name="Later developments text 17">
            <a:extLst>
              <a:ext uri="{FF2B5EF4-FFF2-40B4-BE49-F238E27FC236}">
                <a16:creationId xmlns:a16="http://schemas.microsoft.com/office/drawing/2014/main" id="{16C10D1C-E179-4E15-AAC0-C8EA40A6A442}"/>
              </a:ext>
            </a:extLst>
          </p:cNvPr>
          <p:cNvSpPr>
            <a:spLocks/>
          </p:cNvSpPr>
          <p:nvPr/>
        </p:nvSpPr>
        <p:spPr>
          <a:xfrm>
            <a:off x="929640" y="6181725"/>
            <a:ext cx="10477500" cy="428625"/>
          </a:xfrm>
          <a:prstGeom prst="rect">
            <a:avLst/>
          </a:prstGeom>
          <a:noFill/>
          <a:ln w="0">
            <a:noFill/>
          </a:ln>
        </p:spPr>
        <p:txBody>
          <a:bodyPr wrap="none" lIns="0" tIns="0" rIns="0" bIns="0" anchor="ctr">
            <a:noAutofit/>
          </a:bodyPr>
          <a:lstStyle/>
          <a:p>
            <a:pPr>
              <a:defRPr sz="2475">
                <a:solidFill>
                  <a:srgbClr val="7030A0"/>
                </a:solidFill>
                <a:latin typeface="Calibri"/>
                <a:ea typeface="Calibri"/>
                <a:cs typeface="Calibri"/>
              </a:defRPr>
            </a:pPr>
            <a:r>
              <a:rPr lang="en-US" sz="2475" dirty="0">
                <a:solidFill>
                  <a:srgbClr val="7030A0"/>
                </a:solidFill>
                <a:latin typeface="Calibri"/>
                <a:ea typeface="Calibri"/>
                <a:cs typeface="Calibri"/>
              </a:rPr>
              <a:t>The general </a:t>
            </a:r>
            <a:r>
              <a:rPr lang="en-US" sz="2800" dirty="0"/>
              <a:t>Toffoli vs Fanout </a:t>
            </a:r>
            <a:r>
              <a:rPr lang="en-US" sz="2475" dirty="0">
                <a:solidFill>
                  <a:srgbClr val="7030A0"/>
                </a:solidFill>
                <a:latin typeface="Calibri"/>
                <a:ea typeface="Calibri"/>
                <a:cs typeface="Calibri"/>
              </a:rPr>
              <a:t>question remains open.</a:t>
            </a:r>
            <a:endParaRPr sz="2475" dirty="0">
              <a:solidFill>
                <a:srgbClr val="7030A0"/>
              </a:solidFill>
              <a:latin typeface="Calibri"/>
              <a:ea typeface="Calibri"/>
              <a:cs typeface="Calibri"/>
            </a:endParaRPr>
          </a:p>
        </p:txBody>
      </p:sp>
    </p:spTree>
    <p:extLst>
      <p:ext uri="{BB962C8B-B14F-4D97-AF65-F5344CB8AC3E}">
        <p14:creationId xmlns:p14="http://schemas.microsoft.com/office/powerpoint/2010/main" val="33398538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EC63E2A5-A25F-20D7-DC6B-A518C0FBA4DD}"/>
              </a:ext>
            </a:extLst>
          </p:cNvPr>
          <p:cNvSpPr/>
          <p:nvPr/>
        </p:nvSpPr>
        <p:spPr>
          <a:xfrm>
            <a:off x="641684" y="2112597"/>
            <a:ext cx="11097349" cy="1310844"/>
          </a:xfrm>
          <a:prstGeom prst="roundRect">
            <a:avLst/>
          </a:prstGeom>
          <a:solidFill>
            <a:schemeClr val="accent6">
              <a:lumMod val="20000"/>
              <a:lumOff val="80000"/>
              <a:alpha val="98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94B93791-450E-7410-F44F-F9C73CC1AC22}"/>
              </a:ext>
            </a:extLst>
          </p:cNvPr>
          <p:cNvSpPr>
            <a:spLocks noGrp="1"/>
          </p:cNvSpPr>
          <p:nvPr>
            <p:ph type="title"/>
          </p:nvPr>
        </p:nvSpPr>
        <p:spPr/>
        <p:txBody>
          <a:bodyPr/>
          <a:lstStyle/>
          <a:p>
            <a:r>
              <a:rPr lang="en-US" dirty="0"/>
              <a:t>TVV Conjecture</a:t>
            </a:r>
          </a:p>
        </p:txBody>
      </p:sp>
      <p:sp>
        <p:nvSpPr>
          <p:cNvPr id="7" name="TextBox 6">
            <a:extLst>
              <a:ext uri="{FF2B5EF4-FFF2-40B4-BE49-F238E27FC236}">
                <a16:creationId xmlns:a16="http://schemas.microsoft.com/office/drawing/2014/main" id="{37BD7D30-655A-FAFD-7630-6C94DDFA89A2}"/>
              </a:ext>
            </a:extLst>
          </p:cNvPr>
          <p:cNvSpPr txBox="1"/>
          <p:nvPr/>
        </p:nvSpPr>
        <p:spPr>
          <a:xfrm>
            <a:off x="838200" y="2321743"/>
            <a:ext cx="10900833" cy="892552"/>
          </a:xfrm>
          <a:prstGeom prst="rect">
            <a:avLst/>
          </a:prstGeom>
          <a:noFill/>
        </p:spPr>
        <p:txBody>
          <a:bodyPr wrap="square" rtlCol="0">
            <a:spAutoFit/>
          </a:bodyPr>
          <a:lstStyle/>
          <a:p>
            <a:r>
              <a:rPr lang="en-US" sz="2600" b="1" u="sng" dirty="0"/>
              <a:t>Conjecture</a:t>
            </a:r>
            <a:r>
              <a:rPr lang="en-US" sz="2600" dirty="0"/>
              <a:t>: The quantum double model for non-solvable groups</a:t>
            </a:r>
          </a:p>
          <a:p>
            <a:r>
              <a:rPr lang="en-US" sz="2600" dirty="0"/>
              <a:t>cannot be prepared by O(1)-depth adaptive circuits.</a:t>
            </a:r>
            <a:endParaRPr lang="en-US" sz="2600" baseline="-25000" dirty="0"/>
          </a:p>
        </p:txBody>
      </p:sp>
      <p:sp>
        <p:nvSpPr>
          <p:cNvPr id="3" name="TextBox 2">
            <a:extLst>
              <a:ext uri="{FF2B5EF4-FFF2-40B4-BE49-F238E27FC236}">
                <a16:creationId xmlns:a16="http://schemas.microsoft.com/office/drawing/2014/main" id="{D7DD6516-35AC-9EE8-0741-B4D4139EDA6D}"/>
              </a:ext>
            </a:extLst>
          </p:cNvPr>
          <p:cNvSpPr txBox="1"/>
          <p:nvPr/>
        </p:nvSpPr>
        <p:spPr>
          <a:xfrm>
            <a:off x="4755847" y="3627832"/>
            <a:ext cx="6983186" cy="400110"/>
          </a:xfrm>
          <a:prstGeom prst="rect">
            <a:avLst/>
          </a:prstGeom>
          <a:noFill/>
        </p:spPr>
        <p:txBody>
          <a:bodyPr wrap="square" rtlCol="0">
            <a:spAutoFit/>
          </a:bodyPr>
          <a:lstStyle/>
          <a:p>
            <a:pPr algn="r"/>
            <a:r>
              <a:rPr lang="en-US" sz="2000" dirty="0">
                <a:solidFill>
                  <a:schemeClr val="bg1">
                    <a:lumMod val="50000"/>
                  </a:schemeClr>
                </a:solidFill>
              </a:rPr>
              <a:t>(</a:t>
            </a:r>
            <a:r>
              <a:rPr lang="en-US" sz="2000" dirty="0" err="1">
                <a:solidFill>
                  <a:schemeClr val="bg1">
                    <a:lumMod val="50000"/>
                  </a:schemeClr>
                </a:solidFill>
              </a:rPr>
              <a:t>Tantivasadakarn</a:t>
            </a:r>
            <a:r>
              <a:rPr lang="en-US" sz="2000" dirty="0">
                <a:solidFill>
                  <a:schemeClr val="bg1">
                    <a:lumMod val="50000"/>
                  </a:schemeClr>
                </a:solidFill>
              </a:rPr>
              <a:t>, Vishwanath, </a:t>
            </a:r>
            <a:r>
              <a:rPr lang="en-US" sz="2000" dirty="0" err="1">
                <a:solidFill>
                  <a:schemeClr val="bg1">
                    <a:lumMod val="50000"/>
                  </a:schemeClr>
                </a:solidFill>
              </a:rPr>
              <a:t>Verresen</a:t>
            </a:r>
            <a:r>
              <a:rPr lang="en-US" sz="2000" dirty="0">
                <a:solidFill>
                  <a:schemeClr val="bg1">
                    <a:lumMod val="50000"/>
                  </a:schemeClr>
                </a:solidFill>
              </a:rPr>
              <a:t>, ’23)</a:t>
            </a:r>
            <a:endParaRPr lang="en-US" sz="2400" dirty="0"/>
          </a:p>
        </p:txBody>
      </p:sp>
      <p:sp>
        <p:nvSpPr>
          <p:cNvPr id="5" name="TextBox 4">
            <a:extLst>
              <a:ext uri="{FF2B5EF4-FFF2-40B4-BE49-F238E27FC236}">
                <a16:creationId xmlns:a16="http://schemas.microsoft.com/office/drawing/2014/main" id="{52D5FA2B-3E47-4790-D647-CDE5017B3182}"/>
              </a:ext>
            </a:extLst>
          </p:cNvPr>
          <p:cNvSpPr txBox="1"/>
          <p:nvPr/>
        </p:nvSpPr>
        <p:spPr>
          <a:xfrm>
            <a:off x="983151" y="4632443"/>
            <a:ext cx="4671484" cy="1200329"/>
          </a:xfrm>
          <a:prstGeom prst="rect">
            <a:avLst/>
          </a:prstGeom>
          <a:noFill/>
        </p:spPr>
        <p:txBody>
          <a:bodyPr wrap="square" rtlCol="0">
            <a:spAutoFit/>
          </a:bodyPr>
          <a:lstStyle/>
          <a:p>
            <a:r>
              <a:rPr lang="en-US" sz="2400" b="1" dirty="0"/>
              <a:t>Condensed matter physicists </a:t>
            </a:r>
            <a:br>
              <a:rPr lang="en-US" sz="2400" b="1" dirty="0"/>
            </a:br>
            <a:r>
              <a:rPr lang="en-US" sz="2400" dirty="0"/>
              <a:t>(at least the ones I asked): </a:t>
            </a:r>
            <a:br>
              <a:rPr lang="en-US" sz="2400" dirty="0"/>
            </a:br>
            <a:r>
              <a:rPr lang="en-US" sz="2400" dirty="0"/>
              <a:t>c’mon, this has </a:t>
            </a:r>
            <a:r>
              <a:rPr lang="en-US" sz="2400" dirty="0" err="1"/>
              <a:t>gotta</a:t>
            </a:r>
            <a:r>
              <a:rPr lang="en-US" sz="2400" dirty="0"/>
              <a:t> be true! </a:t>
            </a:r>
          </a:p>
        </p:txBody>
      </p:sp>
      <p:pic>
        <p:nvPicPr>
          <p:cNvPr id="6" name="Picture 5">
            <a:extLst>
              <a:ext uri="{FF2B5EF4-FFF2-40B4-BE49-F238E27FC236}">
                <a16:creationId xmlns:a16="http://schemas.microsoft.com/office/drawing/2014/main" id="{921F8BFC-2D5E-7916-87C9-712A05BF3EBA}"/>
              </a:ext>
            </a:extLst>
          </p:cNvPr>
          <p:cNvPicPr>
            <a:picLocks noChangeAspect="1"/>
          </p:cNvPicPr>
          <p:nvPr/>
        </p:nvPicPr>
        <p:blipFill>
          <a:blip r:embed="rId2"/>
          <a:stretch>
            <a:fillRect/>
          </a:stretch>
        </p:blipFill>
        <p:spPr>
          <a:xfrm>
            <a:off x="5654635" y="4027942"/>
            <a:ext cx="6537365" cy="2304438"/>
          </a:xfrm>
          <a:prstGeom prst="rect">
            <a:avLst/>
          </a:prstGeom>
        </p:spPr>
      </p:pic>
    </p:spTree>
    <p:extLst>
      <p:ext uri="{BB962C8B-B14F-4D97-AF65-F5344CB8AC3E}">
        <p14:creationId xmlns:p14="http://schemas.microsoft.com/office/powerpoint/2010/main" val="2277776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96702-387F-2C45-B9FA-FD5BC9A36DF6}"/>
              </a:ext>
            </a:extLst>
          </p:cNvPr>
          <p:cNvSpPr>
            <a:spLocks noGrp="1"/>
          </p:cNvSpPr>
          <p:nvPr>
            <p:ph type="title"/>
          </p:nvPr>
        </p:nvSpPr>
        <p:spPr/>
        <p:txBody>
          <a:bodyPr/>
          <a:lstStyle/>
          <a:p>
            <a:r>
              <a:rPr lang="en-US" dirty="0"/>
              <a:t>Quantum circuit lower bounds</a:t>
            </a:r>
          </a:p>
        </p:txBody>
      </p:sp>
      <p:sp>
        <p:nvSpPr>
          <p:cNvPr id="3" name="Content Placeholder 2">
            <a:extLst>
              <a:ext uri="{FF2B5EF4-FFF2-40B4-BE49-F238E27FC236}">
                <a16:creationId xmlns:a16="http://schemas.microsoft.com/office/drawing/2014/main" id="{B008E75F-7D14-8F4C-215A-D6ABCC8C1944}"/>
              </a:ext>
            </a:extLst>
          </p:cNvPr>
          <p:cNvSpPr>
            <a:spLocks noGrp="1"/>
          </p:cNvSpPr>
          <p:nvPr>
            <p:ph idx="1"/>
          </p:nvPr>
        </p:nvSpPr>
        <p:spPr>
          <a:xfrm>
            <a:off x="838200" y="1825624"/>
            <a:ext cx="10515600" cy="5032375"/>
          </a:xfrm>
        </p:spPr>
        <p:txBody>
          <a:bodyPr>
            <a:normAutofit/>
          </a:bodyPr>
          <a:lstStyle/>
          <a:p>
            <a:r>
              <a:rPr lang="en-US" sz="2600" dirty="0"/>
              <a:t>TVV Conjecture is equivalent to showing that </a:t>
            </a:r>
            <a:r>
              <a:rPr lang="en-US" sz="2400" dirty="0"/>
              <a:t>QNC</a:t>
            </a:r>
            <a:r>
              <a:rPr lang="en-US" sz="2400" baseline="30000" dirty="0"/>
              <a:t>0</a:t>
            </a:r>
            <a:r>
              <a:rPr lang="en-US" sz="2400" dirty="0"/>
              <a:t>[Fanout]</a:t>
            </a:r>
            <a:r>
              <a:rPr lang="en-US" sz="2600" dirty="0"/>
              <a:t> circuits cannot prepare certain states.</a:t>
            </a:r>
          </a:p>
          <a:p>
            <a:endParaRPr lang="en-US" sz="2600" dirty="0"/>
          </a:p>
          <a:p>
            <a:r>
              <a:rPr lang="en-US" sz="2600" dirty="0"/>
              <a:t>Greg Rosenthal (2023) proved that proving </a:t>
            </a:r>
            <a:r>
              <a:rPr lang="en-US" sz="2600" b="1" i="1" dirty="0">
                <a:solidFill>
                  <a:srgbClr val="7030A0"/>
                </a:solidFill>
              </a:rPr>
              <a:t>state preparation </a:t>
            </a:r>
            <a:r>
              <a:rPr lang="en-US" sz="2600" dirty="0"/>
              <a:t>lower bounds for QNC</a:t>
            </a:r>
            <a:r>
              <a:rPr lang="en-US" sz="2600" baseline="30000" dirty="0"/>
              <a:t>0</a:t>
            </a:r>
            <a:r>
              <a:rPr lang="en-US" sz="2600" dirty="0"/>
              <a:t>[Fanout]</a:t>
            </a:r>
            <a:r>
              <a:rPr lang="en-US" sz="2600" baseline="-25000" dirty="0"/>
              <a:t> </a:t>
            </a:r>
            <a:r>
              <a:rPr lang="en-US" sz="2600" dirty="0"/>
              <a:t>would imply dramatic breakthroughs in </a:t>
            </a:r>
            <a:br>
              <a:rPr lang="en-US" sz="2600" dirty="0"/>
            </a:br>
            <a:r>
              <a:rPr lang="en-US" sz="2600" b="1" i="1" dirty="0">
                <a:solidFill>
                  <a:srgbClr val="C00000"/>
                </a:solidFill>
              </a:rPr>
              <a:t>classical</a:t>
            </a:r>
            <a:r>
              <a:rPr lang="en-US" sz="2600" dirty="0"/>
              <a:t> complexity theory!</a:t>
            </a:r>
          </a:p>
          <a:p>
            <a:endParaRPr lang="en-US" sz="2600" dirty="0"/>
          </a:p>
          <a:p>
            <a:endParaRPr lang="en-US" sz="2600" dirty="0"/>
          </a:p>
          <a:p>
            <a:endParaRPr lang="en-US" sz="2600" dirty="0"/>
          </a:p>
          <a:p>
            <a:endParaRPr lang="en-US" sz="2600" dirty="0"/>
          </a:p>
          <a:p>
            <a:endParaRPr lang="en-US" sz="2600" dirty="0"/>
          </a:p>
          <a:p>
            <a:endParaRPr lang="en-US" sz="2600" dirty="0"/>
          </a:p>
          <a:p>
            <a:endParaRPr lang="en-US" sz="2600" dirty="0"/>
          </a:p>
        </p:txBody>
      </p:sp>
    </p:spTree>
    <p:extLst>
      <p:ext uri="{BB962C8B-B14F-4D97-AF65-F5344CB8AC3E}">
        <p14:creationId xmlns:p14="http://schemas.microsoft.com/office/powerpoint/2010/main" val="20789522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6955B-F6DD-9694-B6FB-FF3B8082807A}"/>
              </a:ext>
            </a:extLst>
          </p:cNvPr>
          <p:cNvSpPr>
            <a:spLocks noGrp="1"/>
          </p:cNvSpPr>
          <p:nvPr>
            <p:ph type="title"/>
          </p:nvPr>
        </p:nvSpPr>
        <p:spPr/>
        <p:txBody>
          <a:bodyPr/>
          <a:lstStyle/>
          <a:p>
            <a:r>
              <a:rPr lang="en-US" dirty="0"/>
              <a:t>Quantum circuits and natural proofs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BF57885-241A-12C5-2F10-DD05F32966B3}"/>
                  </a:ext>
                </a:extLst>
              </p:cNvPr>
              <p:cNvSpPr>
                <a:spLocks noGrp="1"/>
              </p:cNvSpPr>
              <p:nvPr>
                <p:ph idx="1"/>
              </p:nvPr>
            </p:nvSpPr>
            <p:spPr>
              <a:xfrm>
                <a:off x="838200" y="1825625"/>
                <a:ext cx="10515600" cy="1156114"/>
              </a:xfrm>
            </p:spPr>
            <p:txBody>
              <a:bodyPr>
                <a:normAutofit/>
              </a:bodyPr>
              <a:lstStyle/>
              <a:p>
                <a:pPr marL="0" indent="0">
                  <a:buNone/>
                </a:pPr>
                <a:r>
                  <a:rPr lang="en-US" sz="2400" dirty="0"/>
                  <a:t>Greg Rosenthal’s state synthesis result: every n-qubit </a:t>
                </a:r>
                <a14:m>
                  <m:oMath xmlns:m="http://schemas.openxmlformats.org/officeDocument/2006/math">
                    <m:r>
                      <a:rPr lang="en-US" sz="2400" i="1">
                        <a:latin typeface="Cambria Math" panose="02040503050406030204" pitchFamily="18" charset="0"/>
                      </a:rPr>
                      <m:t>|</m:t>
                    </m:r>
                    <m:r>
                      <a:rPr lang="en-US" sz="2400" i="1">
                        <a:latin typeface="Cambria Math" panose="02040503050406030204" pitchFamily="18" charset="0"/>
                      </a:rPr>
                      <m:t>𝜓</m:t>
                    </m:r>
                    <m:r>
                      <a:rPr lang="en-US" sz="2400" i="1">
                        <a:latin typeface="Cambria Math" panose="02040503050406030204" pitchFamily="18" charset="0"/>
                      </a:rPr>
                      <m:t>⟩</m:t>
                    </m:r>
                  </m:oMath>
                </a14:m>
                <a:r>
                  <a:rPr lang="en-US" sz="2400" dirty="0"/>
                  <a:t> has associated Boolean function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𝑓</m:t>
                        </m:r>
                      </m:e>
                      <m:sub>
                        <m:r>
                          <a:rPr lang="en-US" sz="2400" b="0" i="1" smtClean="0">
                            <a:latin typeface="Cambria Math" panose="02040503050406030204" pitchFamily="18" charset="0"/>
                          </a:rPr>
                          <m:t>𝜓</m:t>
                        </m:r>
                      </m:sub>
                    </m:sSub>
                    <m:r>
                      <a:rPr lang="en-US" sz="2400" b="0" i="0" smtClean="0">
                        <a:latin typeface="Cambria Math" panose="02040503050406030204" pitchFamily="18" charset="0"/>
                      </a:rPr>
                      <m:t>,</m:t>
                    </m:r>
                  </m:oMath>
                </a14:m>
                <a:r>
                  <a:rPr lang="en-US" sz="2400" dirty="0"/>
                  <a:t> such that if </a:t>
                </a:r>
                <a14:m>
                  <m:oMath xmlns:m="http://schemas.openxmlformats.org/officeDocument/2006/math">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𝑓</m:t>
                        </m:r>
                      </m:e>
                      <m:sub>
                        <m:r>
                          <a:rPr lang="en-US" sz="2400" b="0" i="1" smtClean="0">
                            <a:latin typeface="Cambria Math" panose="02040503050406030204" pitchFamily="18" charset="0"/>
                          </a:rPr>
                          <m:t>𝜓</m:t>
                        </m:r>
                      </m:sub>
                    </m:sSub>
                    <m:r>
                      <a:rPr lang="en-US" sz="2400" b="0" i="1" smtClean="0">
                        <a:latin typeface="Cambria Math" panose="02040503050406030204" pitchFamily="18" charset="0"/>
                      </a:rPr>
                      <m:t>∈</m:t>
                    </m:r>
                    <m:r>
                      <a:rPr lang="en-US" sz="2400" b="0" i="1" smtClean="0">
                        <a:latin typeface="Cambria Math" panose="02040503050406030204" pitchFamily="18" charset="0"/>
                      </a:rPr>
                      <m:t>𝑇</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𝐶</m:t>
                        </m:r>
                      </m:e>
                      <m:sup>
                        <m:r>
                          <a:rPr lang="en-US" sz="2400" b="0" i="1" smtClean="0">
                            <a:latin typeface="Cambria Math" panose="02040503050406030204" pitchFamily="18" charset="0"/>
                          </a:rPr>
                          <m:t>0</m:t>
                        </m:r>
                      </m:sup>
                    </m:sSup>
                  </m:oMath>
                </a14:m>
                <a:r>
                  <a:rPr lang="en-US" sz="2400" dirty="0"/>
                  <a:t> (i.e., shallow-depth neural networks), then </a:t>
                </a:r>
                <a:br>
                  <a:rPr lang="en-US" sz="2400" dirty="0"/>
                </a:br>
                <a14:m>
                  <m:oMath xmlns:m="http://schemas.openxmlformats.org/officeDocument/2006/math">
                    <m:d>
                      <m:dPr>
                        <m:begChr m:val="|"/>
                        <m:endChr m:val="⟩"/>
                        <m:ctrlPr>
                          <a:rPr lang="en-US" sz="2400" i="1">
                            <a:latin typeface="Cambria Math" panose="02040503050406030204" pitchFamily="18" charset="0"/>
                          </a:rPr>
                        </m:ctrlPr>
                      </m:dPr>
                      <m:e>
                        <m:r>
                          <a:rPr lang="en-US" sz="2400" i="1">
                            <a:latin typeface="Cambria Math" panose="02040503050406030204" pitchFamily="18" charset="0"/>
                          </a:rPr>
                          <m:t>𝜓</m:t>
                        </m:r>
                      </m:e>
                    </m:d>
                    <m:r>
                      <a:rPr lang="en-US" sz="2400" b="0" i="1" smtClean="0">
                        <a:latin typeface="Cambria Math" panose="02040503050406030204" pitchFamily="18" charset="0"/>
                      </a:rPr>
                      <m:t>∈</m:t>
                    </m:r>
                    <m:r>
                      <m:rPr>
                        <m:nor/>
                      </m:rPr>
                      <a:rPr lang="en-US" sz="2400" dirty="0"/>
                      <m:t>QNC</m:t>
                    </m:r>
                    <m:r>
                      <m:rPr>
                        <m:nor/>
                      </m:rPr>
                      <a:rPr lang="en-US" sz="2400" baseline="30000" dirty="0"/>
                      <m:t>0</m:t>
                    </m:r>
                    <m:r>
                      <m:rPr>
                        <m:nor/>
                      </m:rPr>
                      <a:rPr lang="en-US" sz="2400" dirty="0"/>
                      <m:t>[Fanout]</m:t>
                    </m:r>
                  </m:oMath>
                </a14:m>
                <a:r>
                  <a:rPr lang="en-US" sz="2400" dirty="0"/>
                  <a:t>.</a:t>
                </a:r>
              </a:p>
              <a:p>
                <a:pPr marL="0" indent="0">
                  <a:buNone/>
                </a:pPr>
                <a:endParaRPr lang="en-US" sz="2400" dirty="0"/>
              </a:p>
              <a:p>
                <a:pPr marL="0" indent="0">
                  <a:buNone/>
                </a:pPr>
                <a:endParaRPr lang="en-US" sz="2400" dirty="0"/>
              </a:p>
            </p:txBody>
          </p:sp>
        </mc:Choice>
        <mc:Fallback>
          <p:sp>
            <p:nvSpPr>
              <p:cNvPr id="3" name="Content Placeholder 2">
                <a:extLst>
                  <a:ext uri="{FF2B5EF4-FFF2-40B4-BE49-F238E27FC236}">
                    <a16:creationId xmlns:a16="http://schemas.microsoft.com/office/drawing/2014/main" id="{CBF57885-241A-12C5-2F10-DD05F32966B3}"/>
                  </a:ext>
                </a:extLst>
              </p:cNvPr>
              <p:cNvSpPr>
                <a:spLocks noGrp="1" noRot="1" noChangeAspect="1" noMove="1" noResize="1" noEditPoints="1" noAdjustHandles="1" noChangeArrowheads="1" noChangeShapeType="1" noTextEdit="1"/>
              </p:cNvSpPr>
              <p:nvPr>
                <p:ph idx="1"/>
              </p:nvPr>
            </p:nvSpPr>
            <p:spPr>
              <a:xfrm>
                <a:off x="838200" y="1825625"/>
                <a:ext cx="10515600" cy="1156114"/>
              </a:xfrm>
              <a:blipFill>
                <a:blip r:embed="rId2"/>
                <a:stretch>
                  <a:fillRect l="-965" t="-6522" b="-7609"/>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6" name="Content Placeholder 2">
                <a:extLst>
                  <a:ext uri="{FF2B5EF4-FFF2-40B4-BE49-F238E27FC236}">
                    <a16:creationId xmlns:a16="http://schemas.microsoft.com/office/drawing/2014/main" id="{4D7AB666-7357-3C6F-BF84-B7AADEA88B5A}"/>
                  </a:ext>
                </a:extLst>
              </p:cNvPr>
              <p:cNvSpPr txBox="1">
                <a:spLocks/>
              </p:cNvSpPr>
              <p:nvPr/>
            </p:nvSpPr>
            <p:spPr>
              <a:xfrm>
                <a:off x="838200" y="3288266"/>
                <a:ext cx="7248939" cy="5928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Contrapositive: if </a:t>
                </a:r>
                <a14:m>
                  <m:oMath xmlns:m="http://schemas.openxmlformats.org/officeDocument/2006/math">
                    <m:d>
                      <m:dPr>
                        <m:begChr m:val="|"/>
                        <m:endChr m:val="⟩"/>
                        <m:ctrlPr>
                          <a:rPr lang="en-US" sz="2400" i="1">
                            <a:latin typeface="Cambria Math" panose="02040503050406030204" pitchFamily="18" charset="0"/>
                          </a:rPr>
                        </m:ctrlPr>
                      </m:dPr>
                      <m:e>
                        <m:r>
                          <a:rPr lang="en-US" sz="2400" i="1">
                            <a:latin typeface="Cambria Math" panose="02040503050406030204" pitchFamily="18" charset="0"/>
                          </a:rPr>
                          <m:t>𝜓</m:t>
                        </m:r>
                      </m:e>
                    </m:d>
                    <m:r>
                      <a:rPr lang="en-US" sz="2400" b="0" i="1" smtClean="0">
                        <a:latin typeface="Cambria Math" panose="02040503050406030204" pitchFamily="18" charset="0"/>
                      </a:rPr>
                      <m:t>∉</m:t>
                    </m:r>
                    <m:r>
                      <m:rPr>
                        <m:nor/>
                      </m:rPr>
                      <a:rPr lang="en-US" sz="2400" dirty="0"/>
                      <m:t>QNC</m:t>
                    </m:r>
                    <m:r>
                      <m:rPr>
                        <m:nor/>
                      </m:rPr>
                      <a:rPr lang="en-US" sz="2400" baseline="30000" dirty="0"/>
                      <m:t>0</m:t>
                    </m:r>
                    <m:r>
                      <m:rPr>
                        <m:nor/>
                      </m:rPr>
                      <a:rPr lang="en-US" sz="2400" dirty="0"/>
                      <m:t>[Fanout]</m:t>
                    </m:r>
                  </m:oMath>
                </a14:m>
                <a:r>
                  <a:rPr lang="en-US" sz="2400" dirty="0"/>
                  <a:t>, then </a:t>
                </a:r>
                <a14:m>
                  <m:oMath xmlns:m="http://schemas.openxmlformats.org/officeDocument/2006/math">
                    <m:sSub>
                      <m:sSubPr>
                        <m:ctrlPr>
                          <a:rPr lang="en-US" sz="2400" i="1">
                            <a:latin typeface="Cambria Math" panose="02040503050406030204" pitchFamily="18" charset="0"/>
                          </a:rPr>
                        </m:ctrlPr>
                      </m:sSubPr>
                      <m:e>
                        <m:r>
                          <a:rPr lang="en-US" sz="2400" i="1">
                            <a:latin typeface="Cambria Math" panose="02040503050406030204" pitchFamily="18" charset="0"/>
                          </a:rPr>
                          <m:t>𝑓</m:t>
                        </m:r>
                      </m:e>
                      <m:sub>
                        <m:r>
                          <a:rPr lang="en-US" sz="2400" i="1">
                            <a:latin typeface="Cambria Math" panose="02040503050406030204" pitchFamily="18" charset="0"/>
                          </a:rPr>
                          <m:t>𝜓</m:t>
                        </m:r>
                      </m:sub>
                    </m:sSub>
                    <m:r>
                      <a:rPr lang="en-US" sz="2400" b="0" i="1" smtClean="0">
                        <a:latin typeface="Cambria Math" panose="02040503050406030204" pitchFamily="18" charset="0"/>
                      </a:rPr>
                      <m:t>∉</m:t>
                    </m:r>
                    <m:r>
                      <a:rPr lang="en-US" sz="2400" i="1">
                        <a:latin typeface="Cambria Math" panose="02040503050406030204" pitchFamily="18" charset="0"/>
                      </a:rPr>
                      <m:t>𝑇</m:t>
                    </m:r>
                    <m:sSup>
                      <m:sSupPr>
                        <m:ctrlPr>
                          <a:rPr lang="en-US" sz="2400" i="1">
                            <a:latin typeface="Cambria Math" panose="02040503050406030204" pitchFamily="18" charset="0"/>
                          </a:rPr>
                        </m:ctrlPr>
                      </m:sSupPr>
                      <m:e>
                        <m:r>
                          <a:rPr lang="en-US" sz="2400" i="1">
                            <a:latin typeface="Cambria Math" panose="02040503050406030204" pitchFamily="18" charset="0"/>
                          </a:rPr>
                          <m:t>𝐶</m:t>
                        </m:r>
                      </m:e>
                      <m:sup>
                        <m:r>
                          <a:rPr lang="en-US" sz="2400" i="1">
                            <a:latin typeface="Cambria Math" panose="02040503050406030204" pitchFamily="18" charset="0"/>
                          </a:rPr>
                          <m:t>0</m:t>
                        </m:r>
                      </m:sup>
                    </m:sSup>
                  </m:oMath>
                </a14:m>
                <a:endParaRPr lang="en-US" sz="2400" dirty="0"/>
              </a:p>
            </p:txBody>
          </p:sp>
        </mc:Choice>
        <mc:Fallback>
          <p:sp>
            <p:nvSpPr>
              <p:cNvPr id="6" name="Content Placeholder 2">
                <a:extLst>
                  <a:ext uri="{FF2B5EF4-FFF2-40B4-BE49-F238E27FC236}">
                    <a16:creationId xmlns:a16="http://schemas.microsoft.com/office/drawing/2014/main" id="{4D7AB666-7357-3C6F-BF84-B7AADEA88B5A}"/>
                  </a:ext>
                </a:extLst>
              </p:cNvPr>
              <p:cNvSpPr txBox="1">
                <a:spLocks noRot="1" noChangeAspect="1" noMove="1" noResize="1" noEditPoints="1" noAdjustHandles="1" noChangeArrowheads="1" noChangeShapeType="1" noTextEdit="1"/>
              </p:cNvSpPr>
              <p:nvPr/>
            </p:nvSpPr>
            <p:spPr>
              <a:xfrm>
                <a:off x="838200" y="3288266"/>
                <a:ext cx="7248939" cy="592896"/>
              </a:xfrm>
              <a:prstGeom prst="rect">
                <a:avLst/>
              </a:prstGeom>
              <a:blipFill>
                <a:blip r:embed="rId3"/>
                <a:stretch>
                  <a:fillRect l="-1401" t="-10417"/>
                </a:stretch>
              </a:blipFill>
            </p:spPr>
            <p:txBody>
              <a:bodyPr/>
              <a:lstStyle/>
              <a:p>
                <a:r>
                  <a:rPr lang="en-US">
                    <a:noFill/>
                  </a:rPr>
                  <a:t> </a:t>
                </a:r>
              </a:p>
            </p:txBody>
          </p:sp>
        </mc:Fallback>
      </mc:AlternateContent>
      <p:sp>
        <p:nvSpPr>
          <p:cNvPr id="8" name="TextBox 7">
            <a:extLst>
              <a:ext uri="{FF2B5EF4-FFF2-40B4-BE49-F238E27FC236}">
                <a16:creationId xmlns:a16="http://schemas.microsoft.com/office/drawing/2014/main" id="{4F1636D5-4517-2217-3754-20A41A323856}"/>
              </a:ext>
            </a:extLst>
          </p:cNvPr>
          <p:cNvSpPr txBox="1"/>
          <p:nvPr/>
        </p:nvSpPr>
        <p:spPr>
          <a:xfrm>
            <a:off x="8998226" y="2981739"/>
            <a:ext cx="1444487" cy="1323439"/>
          </a:xfrm>
          <a:prstGeom prst="rect">
            <a:avLst/>
          </a:prstGeom>
          <a:noFill/>
        </p:spPr>
        <p:txBody>
          <a:bodyPr wrap="square">
            <a:spAutoFit/>
          </a:bodyPr>
          <a:lstStyle/>
          <a:p>
            <a:r>
              <a:rPr lang="en-US" sz="8000" dirty="0"/>
              <a:t>🫪</a:t>
            </a:r>
          </a:p>
        </p:txBody>
      </p:sp>
      <p:sp>
        <p:nvSpPr>
          <p:cNvPr id="9" name="TextBox 8">
            <a:extLst>
              <a:ext uri="{FF2B5EF4-FFF2-40B4-BE49-F238E27FC236}">
                <a16:creationId xmlns:a16="http://schemas.microsoft.com/office/drawing/2014/main" id="{039BA050-B679-91CA-D36E-E51C5DE42096}"/>
              </a:ext>
            </a:extLst>
          </p:cNvPr>
          <p:cNvSpPr txBox="1"/>
          <p:nvPr/>
        </p:nvSpPr>
        <p:spPr>
          <a:xfrm>
            <a:off x="838200" y="4146154"/>
            <a:ext cx="10515599" cy="830997"/>
          </a:xfrm>
          <a:prstGeom prst="rect">
            <a:avLst/>
          </a:prstGeom>
          <a:noFill/>
        </p:spPr>
        <p:txBody>
          <a:bodyPr wrap="square" rtlCol="0">
            <a:spAutoFit/>
          </a:bodyPr>
          <a:lstStyle/>
          <a:p>
            <a:r>
              <a:rPr lang="en-US" sz="2400" dirty="0"/>
              <a:t>Exhibiting a function that cannot be computed by shallow-depth neural networks is one of the biggest open problems in computational complexity theory.</a:t>
            </a:r>
          </a:p>
        </p:txBody>
      </p:sp>
      <p:sp>
        <p:nvSpPr>
          <p:cNvPr id="10" name="TextBox 9">
            <a:extLst>
              <a:ext uri="{FF2B5EF4-FFF2-40B4-BE49-F238E27FC236}">
                <a16:creationId xmlns:a16="http://schemas.microsoft.com/office/drawing/2014/main" id="{9D9E5C23-A9AD-742E-1C28-B3856DF282DF}"/>
              </a:ext>
            </a:extLst>
          </p:cNvPr>
          <p:cNvSpPr txBox="1"/>
          <p:nvPr/>
        </p:nvSpPr>
        <p:spPr>
          <a:xfrm>
            <a:off x="838199" y="5310569"/>
            <a:ext cx="10515599" cy="830997"/>
          </a:xfrm>
          <a:prstGeom prst="rect">
            <a:avLst/>
          </a:prstGeom>
          <a:noFill/>
        </p:spPr>
        <p:txBody>
          <a:bodyPr wrap="square" rtlCol="0">
            <a:spAutoFit/>
          </a:bodyPr>
          <a:lstStyle/>
          <a:p>
            <a:r>
              <a:rPr lang="en-US" sz="2400" dirty="0"/>
              <a:t>It is subject to the famous </a:t>
            </a:r>
            <a:r>
              <a:rPr lang="en-US" sz="2400" b="1" i="1" dirty="0">
                <a:solidFill>
                  <a:srgbClr val="C00000"/>
                </a:solidFill>
              </a:rPr>
              <a:t>natural proofs barrier </a:t>
            </a:r>
            <a:r>
              <a:rPr lang="en-US" sz="2400" dirty="0"/>
              <a:t>of </a:t>
            </a:r>
            <a:r>
              <a:rPr lang="en-US" sz="2400" dirty="0" err="1"/>
              <a:t>Razborov</a:t>
            </a:r>
            <a:r>
              <a:rPr lang="en-US" sz="2400" dirty="0"/>
              <a:t>-Rudich, which shows that we do not have any natural ways of solving this question.</a:t>
            </a:r>
            <a:endParaRPr lang="en-US" sz="2400" b="1" i="1" dirty="0">
              <a:solidFill>
                <a:srgbClr val="C00000"/>
              </a:solidFill>
            </a:endParaRPr>
          </a:p>
        </p:txBody>
      </p:sp>
    </p:spTree>
    <p:extLst>
      <p:ext uri="{BB962C8B-B14F-4D97-AF65-F5344CB8AC3E}">
        <p14:creationId xmlns:p14="http://schemas.microsoft.com/office/powerpoint/2010/main" val="38616240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List of highest mountains on Earth - Wikipedia">
            <a:extLst>
              <a:ext uri="{FF2B5EF4-FFF2-40B4-BE49-F238E27FC236}">
                <a16:creationId xmlns:a16="http://schemas.microsoft.com/office/drawing/2014/main" id="{7FA52E13-5726-E2B0-13AF-4CD0FF53A7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705" y="508640"/>
            <a:ext cx="11154590" cy="606530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A9EAA07-8536-61CF-2D93-B9FD3942A02C}"/>
                  </a:ext>
                </a:extLst>
              </p:cNvPr>
              <p:cNvSpPr txBox="1"/>
              <p:nvPr/>
            </p:nvSpPr>
            <p:spPr>
              <a:xfrm>
                <a:off x="3224927" y="1286933"/>
                <a:ext cx="1725026" cy="461665"/>
              </a:xfrm>
              <a:prstGeom prst="rect">
                <a:avLst/>
              </a:prstGeom>
              <a:solidFill>
                <a:schemeClr val="bg1"/>
              </a:solidFill>
            </p:spPr>
            <p:txBody>
              <a:bodyPr wrap="square">
                <a:spAutoFit/>
              </a:bodyPr>
              <a:lstStyle/>
              <a:p>
                <a:pPr algn="ctr"/>
                <a:r>
                  <a:rPr lang="en-US" sz="2400" dirty="0">
                    <a:solidFill>
                      <a:schemeClr val="tx1"/>
                    </a:solidFill>
                  </a:rPr>
                  <a:t>P </a:t>
                </a:r>
                <a14:m>
                  <m:oMath xmlns:m="http://schemas.openxmlformats.org/officeDocument/2006/math">
                    <m:r>
                      <a:rPr lang="en-US" sz="2400" b="0" i="1" smtClean="0">
                        <a:solidFill>
                          <a:schemeClr val="tx1"/>
                        </a:solidFill>
                        <a:latin typeface="Cambria Math" panose="02040503050406030204" pitchFamily="18" charset="0"/>
                      </a:rPr>
                      <m:t>≠</m:t>
                    </m:r>
                  </m:oMath>
                </a14:m>
                <a:r>
                  <a:rPr lang="en-US" sz="2400" dirty="0">
                    <a:solidFill>
                      <a:schemeClr val="tx1"/>
                    </a:solidFill>
                  </a:rPr>
                  <a:t> NP</a:t>
                </a:r>
              </a:p>
            </p:txBody>
          </p:sp>
        </mc:Choice>
        <mc:Fallback xmlns="">
          <p:sp>
            <p:nvSpPr>
              <p:cNvPr id="9" name="TextBox 8">
                <a:extLst>
                  <a:ext uri="{FF2B5EF4-FFF2-40B4-BE49-F238E27FC236}">
                    <a16:creationId xmlns:a16="http://schemas.microsoft.com/office/drawing/2014/main" id="{7A9EAA07-8536-61CF-2D93-B9FD3942A02C}"/>
                  </a:ext>
                </a:extLst>
              </p:cNvPr>
              <p:cNvSpPr txBox="1">
                <a:spLocks noRot="1" noChangeAspect="1" noMove="1" noResize="1" noEditPoints="1" noAdjustHandles="1" noChangeArrowheads="1" noChangeShapeType="1" noTextEdit="1"/>
              </p:cNvSpPr>
              <p:nvPr/>
            </p:nvSpPr>
            <p:spPr>
              <a:xfrm>
                <a:off x="3224927" y="1286933"/>
                <a:ext cx="1725026" cy="461665"/>
              </a:xfrm>
              <a:prstGeom prst="rect">
                <a:avLst/>
              </a:prstGeom>
              <a:blipFill>
                <a:blip r:embed="rId4"/>
                <a:stretch>
                  <a:fillRect t="-8108" b="-29730"/>
                </a:stretch>
              </a:blipFill>
            </p:spPr>
            <p:txBody>
              <a:bodyPr/>
              <a:lstStyle/>
              <a:p>
                <a:r>
                  <a:rPr lang="en-US">
                    <a:noFill/>
                  </a:rPr>
                  <a:t> </a:t>
                </a:r>
              </a:p>
            </p:txBody>
          </p:sp>
        </mc:Fallback>
      </mc:AlternateContent>
      <p:cxnSp>
        <p:nvCxnSpPr>
          <p:cNvPr id="10" name="Straight Arrow Connector 9">
            <a:extLst>
              <a:ext uri="{FF2B5EF4-FFF2-40B4-BE49-F238E27FC236}">
                <a16:creationId xmlns:a16="http://schemas.microsoft.com/office/drawing/2014/main" id="{9D2B3320-EF75-78A6-5273-12F555E5D4C6}"/>
              </a:ext>
            </a:extLst>
          </p:cNvPr>
          <p:cNvCxnSpPr>
            <a:cxnSpLocks/>
          </p:cNvCxnSpPr>
          <p:nvPr/>
        </p:nvCxnSpPr>
        <p:spPr>
          <a:xfrm>
            <a:off x="4949953" y="1748598"/>
            <a:ext cx="732111" cy="336752"/>
          </a:xfrm>
          <a:prstGeom prst="straightConnector1">
            <a:avLst/>
          </a:prstGeom>
          <a:ln w="57150">
            <a:solidFill>
              <a:srgbClr val="FF7DFB"/>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A63B9B87-AB52-3E6C-D51B-51CB55B735C0}"/>
                  </a:ext>
                </a:extLst>
              </p:cNvPr>
              <p:cNvSpPr txBox="1"/>
              <p:nvPr/>
            </p:nvSpPr>
            <p:spPr>
              <a:xfrm>
                <a:off x="4252542" y="2602432"/>
                <a:ext cx="1429522" cy="461665"/>
              </a:xfrm>
              <a:prstGeom prst="rect">
                <a:avLst/>
              </a:prstGeom>
              <a:solidFill>
                <a:schemeClr val="bg1"/>
              </a:solidFill>
            </p:spPr>
            <p:txBody>
              <a:bodyPr wrap="square">
                <a:spAutoFit/>
              </a:bodyPr>
              <a:lstStyle/>
              <a:p>
                <a:r>
                  <a:rPr lang="en-US" sz="2400" dirty="0"/>
                  <a:t>NP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t> TC</a:t>
                </a:r>
                <a:r>
                  <a:rPr lang="en-US" sz="2400" baseline="30000" dirty="0"/>
                  <a:t>0</a:t>
                </a:r>
              </a:p>
            </p:txBody>
          </p:sp>
        </mc:Choice>
        <mc:Fallback xmlns="">
          <p:sp>
            <p:nvSpPr>
              <p:cNvPr id="12" name="TextBox 11">
                <a:extLst>
                  <a:ext uri="{FF2B5EF4-FFF2-40B4-BE49-F238E27FC236}">
                    <a16:creationId xmlns:a16="http://schemas.microsoft.com/office/drawing/2014/main" id="{A63B9B87-AB52-3E6C-D51B-51CB55B735C0}"/>
                  </a:ext>
                </a:extLst>
              </p:cNvPr>
              <p:cNvSpPr txBox="1">
                <a:spLocks noRot="1" noChangeAspect="1" noMove="1" noResize="1" noEditPoints="1" noAdjustHandles="1" noChangeArrowheads="1" noChangeShapeType="1" noTextEdit="1"/>
              </p:cNvSpPr>
              <p:nvPr/>
            </p:nvSpPr>
            <p:spPr>
              <a:xfrm>
                <a:off x="4252542" y="2602432"/>
                <a:ext cx="1429522" cy="461665"/>
              </a:xfrm>
              <a:prstGeom prst="rect">
                <a:avLst/>
              </a:prstGeom>
              <a:blipFill>
                <a:blip r:embed="rId5"/>
                <a:stretch>
                  <a:fillRect l="-7080" t="-5263" b="-28947"/>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BE4BF3CE-E73B-7407-DBDF-FEFCC81E439F}"/>
              </a:ext>
            </a:extLst>
          </p:cNvPr>
          <p:cNvCxnSpPr>
            <a:cxnSpLocks/>
          </p:cNvCxnSpPr>
          <p:nvPr/>
        </p:nvCxnSpPr>
        <p:spPr>
          <a:xfrm>
            <a:off x="5910943" y="3151414"/>
            <a:ext cx="1355271" cy="424543"/>
          </a:xfrm>
          <a:prstGeom prst="straightConnector1">
            <a:avLst/>
          </a:prstGeom>
          <a:ln w="57150">
            <a:solidFill>
              <a:srgbClr val="FF7DFB"/>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252E7FFB-C26B-5081-2EB8-877C5ADC4645}"/>
                  </a:ext>
                </a:extLst>
              </p:cNvPr>
              <p:cNvSpPr txBox="1"/>
              <p:nvPr/>
            </p:nvSpPr>
            <p:spPr>
              <a:xfrm>
                <a:off x="809954" y="4436906"/>
                <a:ext cx="2176560" cy="461665"/>
              </a:xfrm>
              <a:prstGeom prst="rect">
                <a:avLst/>
              </a:prstGeom>
              <a:solidFill>
                <a:schemeClr val="bg1"/>
              </a:solidFill>
            </p:spPr>
            <p:txBody>
              <a:bodyPr wrap="square">
                <a:spAutoFit/>
              </a:bodyPr>
              <a:lstStyle/>
              <a:p>
                <a:r>
                  <a:rPr lang="en-US" sz="2400" dirty="0">
                    <a:solidFill>
                      <a:schemeClr val="tx1"/>
                    </a:solidFill>
                  </a:rPr>
                  <a:t>NEXP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t> ACC</a:t>
                </a:r>
                <a:r>
                  <a:rPr lang="en-US" sz="2400" baseline="30000" dirty="0"/>
                  <a:t>0</a:t>
                </a:r>
                <a:r>
                  <a:rPr lang="en-US" sz="2400" dirty="0">
                    <a:solidFill>
                      <a:schemeClr val="tx1"/>
                    </a:solidFill>
                  </a:rPr>
                  <a:t> </a:t>
                </a:r>
              </a:p>
            </p:txBody>
          </p:sp>
        </mc:Choice>
        <mc:Fallback xmlns="">
          <p:sp>
            <p:nvSpPr>
              <p:cNvPr id="14" name="TextBox 13">
                <a:extLst>
                  <a:ext uri="{FF2B5EF4-FFF2-40B4-BE49-F238E27FC236}">
                    <a16:creationId xmlns:a16="http://schemas.microsoft.com/office/drawing/2014/main" id="{252E7FFB-C26B-5081-2EB8-877C5ADC4645}"/>
                  </a:ext>
                </a:extLst>
              </p:cNvPr>
              <p:cNvSpPr txBox="1">
                <a:spLocks noRot="1" noChangeAspect="1" noMove="1" noResize="1" noEditPoints="1" noAdjustHandles="1" noChangeArrowheads="1" noChangeShapeType="1" noTextEdit="1"/>
              </p:cNvSpPr>
              <p:nvPr/>
            </p:nvSpPr>
            <p:spPr>
              <a:xfrm>
                <a:off x="809954" y="4436906"/>
                <a:ext cx="2176560" cy="461665"/>
              </a:xfrm>
              <a:prstGeom prst="rect">
                <a:avLst/>
              </a:prstGeom>
              <a:blipFill>
                <a:blip r:embed="rId6"/>
                <a:stretch>
                  <a:fillRect l="-4046" t="-8108" b="-29730"/>
                </a:stretch>
              </a:blipFill>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954B4FE1-09FC-C8B5-90D2-6D88CB690FF9}"/>
              </a:ext>
            </a:extLst>
          </p:cNvPr>
          <p:cNvCxnSpPr>
            <a:cxnSpLocks/>
          </p:cNvCxnSpPr>
          <p:nvPr/>
        </p:nvCxnSpPr>
        <p:spPr>
          <a:xfrm>
            <a:off x="1793717" y="5005052"/>
            <a:ext cx="581748" cy="338316"/>
          </a:xfrm>
          <a:prstGeom prst="straightConnector1">
            <a:avLst/>
          </a:prstGeom>
          <a:ln w="57150">
            <a:solidFill>
              <a:srgbClr val="FF7DFB"/>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3C9F6E42-20AA-01FE-C745-41D12A1E403B}"/>
                  </a:ext>
                </a:extLst>
              </p:cNvPr>
              <p:cNvSpPr txBox="1"/>
              <p:nvPr/>
            </p:nvSpPr>
            <p:spPr>
              <a:xfrm>
                <a:off x="6839779" y="5153814"/>
                <a:ext cx="1803565" cy="461665"/>
              </a:xfrm>
              <a:prstGeom prst="rect">
                <a:avLst/>
              </a:prstGeom>
              <a:solidFill>
                <a:schemeClr val="bg1"/>
              </a:solidFill>
            </p:spPr>
            <p:txBody>
              <a:bodyPr wrap="square">
                <a:spAutoFit/>
              </a:bodyPr>
              <a:lstStyle/>
              <a:p>
                <a:r>
                  <a:rPr lang="en-US" sz="2400" dirty="0"/>
                  <a:t>Parity </a:t>
                </a:r>
                <a14:m>
                  <m:oMath xmlns:m="http://schemas.openxmlformats.org/officeDocument/2006/math">
                    <m:r>
                      <a:rPr lang="en-US" sz="2400" b="0" i="1" smtClean="0">
                        <a:latin typeface="Cambria Math" panose="02040503050406030204" pitchFamily="18" charset="0"/>
                        <a:ea typeface="Cambria Math" panose="02040503050406030204" pitchFamily="18" charset="0"/>
                      </a:rPr>
                      <m:t>∉</m:t>
                    </m:r>
                  </m:oMath>
                </a14:m>
                <a:r>
                  <a:rPr lang="en-US" sz="2400" dirty="0">
                    <a:solidFill>
                      <a:schemeClr val="tx1"/>
                    </a:solidFill>
                  </a:rPr>
                  <a:t> AC</a:t>
                </a:r>
                <a:r>
                  <a:rPr lang="en-US" sz="2400" baseline="30000" dirty="0">
                    <a:solidFill>
                      <a:schemeClr val="tx1"/>
                    </a:solidFill>
                  </a:rPr>
                  <a:t>0</a:t>
                </a:r>
              </a:p>
            </p:txBody>
          </p:sp>
        </mc:Choice>
        <mc:Fallback xmlns="">
          <p:sp>
            <p:nvSpPr>
              <p:cNvPr id="16" name="TextBox 15">
                <a:extLst>
                  <a:ext uri="{FF2B5EF4-FFF2-40B4-BE49-F238E27FC236}">
                    <a16:creationId xmlns:a16="http://schemas.microsoft.com/office/drawing/2014/main" id="{3C9F6E42-20AA-01FE-C745-41D12A1E403B}"/>
                  </a:ext>
                </a:extLst>
              </p:cNvPr>
              <p:cNvSpPr txBox="1">
                <a:spLocks noRot="1" noChangeAspect="1" noMove="1" noResize="1" noEditPoints="1" noAdjustHandles="1" noChangeArrowheads="1" noChangeShapeType="1" noTextEdit="1"/>
              </p:cNvSpPr>
              <p:nvPr/>
            </p:nvSpPr>
            <p:spPr>
              <a:xfrm>
                <a:off x="6839779" y="5153814"/>
                <a:ext cx="1803565" cy="461665"/>
              </a:xfrm>
              <a:prstGeom prst="rect">
                <a:avLst/>
              </a:prstGeom>
              <a:blipFill>
                <a:blip r:embed="rId7"/>
                <a:stretch>
                  <a:fillRect l="-5594" t="-7895" b="-28947"/>
                </a:stretch>
              </a:blipFill>
            </p:spPr>
            <p:txBody>
              <a:bodyPr/>
              <a:lstStyle/>
              <a:p>
                <a:r>
                  <a:rPr lang="en-US">
                    <a:noFill/>
                  </a:rPr>
                  <a:t> </a:t>
                </a:r>
              </a:p>
            </p:txBody>
          </p:sp>
        </mc:Fallback>
      </mc:AlternateContent>
      <p:cxnSp>
        <p:nvCxnSpPr>
          <p:cNvPr id="17" name="Straight Arrow Connector 16">
            <a:extLst>
              <a:ext uri="{FF2B5EF4-FFF2-40B4-BE49-F238E27FC236}">
                <a16:creationId xmlns:a16="http://schemas.microsoft.com/office/drawing/2014/main" id="{E16AC0CC-4B25-9D4C-B2EF-2F71798E90DB}"/>
              </a:ext>
            </a:extLst>
          </p:cNvPr>
          <p:cNvCxnSpPr>
            <a:cxnSpLocks/>
          </p:cNvCxnSpPr>
          <p:nvPr/>
        </p:nvCxnSpPr>
        <p:spPr>
          <a:xfrm flipH="1">
            <a:off x="5463999" y="5655435"/>
            <a:ext cx="1286260" cy="498534"/>
          </a:xfrm>
          <a:prstGeom prst="straightConnector1">
            <a:avLst/>
          </a:prstGeom>
          <a:ln w="57150">
            <a:solidFill>
              <a:srgbClr val="FF7DFB"/>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1A42D156-D737-021D-7363-4143139FA0CA}"/>
              </a:ext>
            </a:extLst>
          </p:cNvPr>
          <p:cNvSpPr txBox="1"/>
          <p:nvPr/>
        </p:nvSpPr>
        <p:spPr>
          <a:xfrm>
            <a:off x="518705" y="235023"/>
            <a:ext cx="7037127" cy="584775"/>
          </a:xfrm>
          <a:prstGeom prst="rect">
            <a:avLst/>
          </a:prstGeom>
          <a:solidFill>
            <a:schemeClr val="accent6">
              <a:lumMod val="20000"/>
              <a:lumOff val="80000"/>
            </a:schemeClr>
          </a:solidFill>
        </p:spPr>
        <p:txBody>
          <a:bodyPr wrap="square" rtlCol="0">
            <a:spAutoFit/>
          </a:bodyPr>
          <a:lstStyle/>
          <a:p>
            <a:r>
              <a:rPr lang="en-US" sz="3200" dirty="0"/>
              <a:t>A map of complexity theory questions</a:t>
            </a:r>
          </a:p>
        </p:txBody>
      </p:sp>
      <p:sp>
        <p:nvSpPr>
          <p:cNvPr id="3" name="TextBox 2">
            <a:extLst>
              <a:ext uri="{FF2B5EF4-FFF2-40B4-BE49-F238E27FC236}">
                <a16:creationId xmlns:a16="http://schemas.microsoft.com/office/drawing/2014/main" id="{9A8D854F-818A-FFD1-B4A2-9AF810189B17}"/>
              </a:ext>
            </a:extLst>
          </p:cNvPr>
          <p:cNvSpPr txBox="1"/>
          <p:nvPr/>
        </p:nvSpPr>
        <p:spPr>
          <a:xfrm>
            <a:off x="8322218" y="1126880"/>
            <a:ext cx="3582188" cy="830997"/>
          </a:xfrm>
          <a:prstGeom prst="rect">
            <a:avLst/>
          </a:prstGeom>
          <a:solidFill>
            <a:schemeClr val="bg1"/>
          </a:solidFill>
        </p:spPr>
        <p:txBody>
          <a:bodyPr wrap="square">
            <a:spAutoFit/>
          </a:bodyPr>
          <a:lstStyle/>
          <a:p>
            <a:r>
              <a:rPr lang="en-US" sz="2400" dirty="0"/>
              <a:t>QNC</a:t>
            </a:r>
            <a:r>
              <a:rPr lang="en-US" sz="2400" baseline="30000" dirty="0"/>
              <a:t>0</a:t>
            </a:r>
            <a:r>
              <a:rPr lang="en-US" sz="2400" dirty="0"/>
              <a:t>[Fanout]</a:t>
            </a:r>
            <a:r>
              <a:rPr lang="en-US" sz="2400" dirty="0">
                <a:solidFill>
                  <a:schemeClr val="tx1"/>
                </a:solidFill>
              </a:rPr>
              <a:t> state preparation lower bounds</a:t>
            </a:r>
          </a:p>
        </p:txBody>
      </p:sp>
      <p:cxnSp>
        <p:nvCxnSpPr>
          <p:cNvPr id="4" name="Straight Arrow Connector 3">
            <a:extLst>
              <a:ext uri="{FF2B5EF4-FFF2-40B4-BE49-F238E27FC236}">
                <a16:creationId xmlns:a16="http://schemas.microsoft.com/office/drawing/2014/main" id="{A0DAFE33-A9A5-1DE0-9C43-6B94194D1A34}"/>
              </a:ext>
            </a:extLst>
          </p:cNvPr>
          <p:cNvCxnSpPr>
            <a:cxnSpLocks/>
          </p:cNvCxnSpPr>
          <p:nvPr/>
        </p:nvCxnSpPr>
        <p:spPr>
          <a:xfrm flipH="1">
            <a:off x="8528566" y="2085350"/>
            <a:ext cx="887335" cy="628792"/>
          </a:xfrm>
          <a:prstGeom prst="straightConnector1">
            <a:avLst/>
          </a:prstGeom>
          <a:ln w="57150">
            <a:solidFill>
              <a:srgbClr val="FF7DFB"/>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31490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6" grpId="0" animBg="1"/>
      <p:bldP spid="3"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7B46C-6E07-104D-F97C-B0EEC192019B}"/>
            </a:ext>
          </a:extLst>
        </p:cNvPr>
        <p:cNvGrpSpPr/>
        <p:nvPr/>
      </p:nvGrpSpPr>
      <p:grpSpPr>
        <a:xfrm>
          <a:off x="0" y="0"/>
          <a:ext cx="0" cy="0"/>
          <a:chOff x="0" y="0"/>
          <a:chExt cx="0" cy="0"/>
        </a:xfrm>
      </p:grpSpPr>
      <p:pic>
        <p:nvPicPr>
          <p:cNvPr id="8" name="Picture 2" descr="List of highest mountains on Earth - Wikipedia">
            <a:extLst>
              <a:ext uri="{FF2B5EF4-FFF2-40B4-BE49-F238E27FC236}">
                <a16:creationId xmlns:a16="http://schemas.microsoft.com/office/drawing/2014/main" id="{9C9B0A5A-B6A7-FA2D-DFA0-D64572D4AE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705" y="508640"/>
            <a:ext cx="11154590" cy="6065309"/>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21F699B-0C3F-0999-2918-A56F8D217BFE}"/>
                  </a:ext>
                </a:extLst>
              </p:cNvPr>
              <p:cNvSpPr txBox="1"/>
              <p:nvPr/>
            </p:nvSpPr>
            <p:spPr>
              <a:xfrm>
                <a:off x="3224927" y="1286933"/>
                <a:ext cx="1725026" cy="461665"/>
              </a:xfrm>
              <a:prstGeom prst="rect">
                <a:avLst/>
              </a:prstGeom>
              <a:solidFill>
                <a:schemeClr val="bg1"/>
              </a:solidFill>
            </p:spPr>
            <p:txBody>
              <a:bodyPr wrap="square">
                <a:spAutoFit/>
              </a:bodyPr>
              <a:lstStyle/>
              <a:p>
                <a:pPr algn="ctr"/>
                <a:r>
                  <a:rPr lang="en-US" sz="2400" dirty="0">
                    <a:solidFill>
                      <a:schemeClr val="tx1"/>
                    </a:solidFill>
                  </a:rPr>
                  <a:t>P </a:t>
                </a:r>
                <a14:m>
                  <m:oMath xmlns:m="http://schemas.openxmlformats.org/officeDocument/2006/math">
                    <m:r>
                      <a:rPr lang="en-US" sz="2400" b="0" i="1" smtClean="0">
                        <a:solidFill>
                          <a:schemeClr val="tx1"/>
                        </a:solidFill>
                        <a:latin typeface="Cambria Math" panose="02040503050406030204" pitchFamily="18" charset="0"/>
                      </a:rPr>
                      <m:t>≠</m:t>
                    </m:r>
                  </m:oMath>
                </a14:m>
                <a:r>
                  <a:rPr lang="en-US" sz="2400" dirty="0">
                    <a:solidFill>
                      <a:schemeClr val="tx1"/>
                    </a:solidFill>
                  </a:rPr>
                  <a:t> NP</a:t>
                </a:r>
              </a:p>
            </p:txBody>
          </p:sp>
        </mc:Choice>
        <mc:Fallback xmlns="">
          <p:sp>
            <p:nvSpPr>
              <p:cNvPr id="9" name="TextBox 8">
                <a:extLst>
                  <a:ext uri="{FF2B5EF4-FFF2-40B4-BE49-F238E27FC236}">
                    <a16:creationId xmlns:a16="http://schemas.microsoft.com/office/drawing/2014/main" id="{721F699B-0C3F-0999-2918-A56F8D217BFE}"/>
                  </a:ext>
                </a:extLst>
              </p:cNvPr>
              <p:cNvSpPr txBox="1">
                <a:spLocks noRot="1" noChangeAspect="1" noMove="1" noResize="1" noEditPoints="1" noAdjustHandles="1" noChangeArrowheads="1" noChangeShapeType="1" noTextEdit="1"/>
              </p:cNvSpPr>
              <p:nvPr/>
            </p:nvSpPr>
            <p:spPr>
              <a:xfrm>
                <a:off x="3224927" y="1286933"/>
                <a:ext cx="1725026" cy="461665"/>
              </a:xfrm>
              <a:prstGeom prst="rect">
                <a:avLst/>
              </a:prstGeom>
              <a:blipFill>
                <a:blip r:embed="rId4"/>
                <a:stretch>
                  <a:fillRect t="-8108" b="-29730"/>
                </a:stretch>
              </a:blipFill>
            </p:spPr>
            <p:txBody>
              <a:bodyPr/>
              <a:lstStyle/>
              <a:p>
                <a:r>
                  <a:rPr lang="en-US">
                    <a:noFill/>
                  </a:rPr>
                  <a:t> </a:t>
                </a:r>
              </a:p>
            </p:txBody>
          </p:sp>
        </mc:Fallback>
      </mc:AlternateContent>
      <p:cxnSp>
        <p:nvCxnSpPr>
          <p:cNvPr id="10" name="Straight Arrow Connector 9">
            <a:extLst>
              <a:ext uri="{FF2B5EF4-FFF2-40B4-BE49-F238E27FC236}">
                <a16:creationId xmlns:a16="http://schemas.microsoft.com/office/drawing/2014/main" id="{3716C1BB-219F-89B3-0481-F61EDC4D0BC8}"/>
              </a:ext>
            </a:extLst>
          </p:cNvPr>
          <p:cNvCxnSpPr>
            <a:cxnSpLocks/>
          </p:cNvCxnSpPr>
          <p:nvPr/>
        </p:nvCxnSpPr>
        <p:spPr>
          <a:xfrm>
            <a:off x="4949953" y="1748598"/>
            <a:ext cx="732111" cy="336752"/>
          </a:xfrm>
          <a:prstGeom prst="straightConnector1">
            <a:avLst/>
          </a:prstGeom>
          <a:ln w="57150">
            <a:solidFill>
              <a:srgbClr val="FF7DFB"/>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FB6B5E6-766C-C0CD-AA93-05E1C27BC78F}"/>
                  </a:ext>
                </a:extLst>
              </p:cNvPr>
              <p:cNvSpPr txBox="1"/>
              <p:nvPr/>
            </p:nvSpPr>
            <p:spPr>
              <a:xfrm>
                <a:off x="4252542" y="2602432"/>
                <a:ext cx="1429522" cy="461665"/>
              </a:xfrm>
              <a:prstGeom prst="rect">
                <a:avLst/>
              </a:prstGeom>
              <a:solidFill>
                <a:schemeClr val="bg1"/>
              </a:solidFill>
            </p:spPr>
            <p:txBody>
              <a:bodyPr wrap="square">
                <a:spAutoFit/>
              </a:bodyPr>
              <a:lstStyle/>
              <a:p>
                <a:r>
                  <a:rPr lang="en-US" sz="2400" dirty="0"/>
                  <a:t>NP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t> TC</a:t>
                </a:r>
                <a:r>
                  <a:rPr lang="en-US" sz="2400" baseline="30000" dirty="0"/>
                  <a:t>0</a:t>
                </a:r>
              </a:p>
            </p:txBody>
          </p:sp>
        </mc:Choice>
        <mc:Fallback xmlns="">
          <p:sp>
            <p:nvSpPr>
              <p:cNvPr id="12" name="TextBox 11">
                <a:extLst>
                  <a:ext uri="{FF2B5EF4-FFF2-40B4-BE49-F238E27FC236}">
                    <a16:creationId xmlns:a16="http://schemas.microsoft.com/office/drawing/2014/main" id="{EFB6B5E6-766C-C0CD-AA93-05E1C27BC78F}"/>
                  </a:ext>
                </a:extLst>
              </p:cNvPr>
              <p:cNvSpPr txBox="1">
                <a:spLocks noRot="1" noChangeAspect="1" noMove="1" noResize="1" noEditPoints="1" noAdjustHandles="1" noChangeArrowheads="1" noChangeShapeType="1" noTextEdit="1"/>
              </p:cNvSpPr>
              <p:nvPr/>
            </p:nvSpPr>
            <p:spPr>
              <a:xfrm>
                <a:off x="4252542" y="2602432"/>
                <a:ext cx="1429522" cy="461665"/>
              </a:xfrm>
              <a:prstGeom prst="rect">
                <a:avLst/>
              </a:prstGeom>
              <a:blipFill>
                <a:blip r:embed="rId5"/>
                <a:stretch>
                  <a:fillRect l="-7080" t="-5263" b="-28947"/>
                </a:stretch>
              </a:blipFill>
            </p:spPr>
            <p:txBody>
              <a:bodyPr/>
              <a:lstStyle/>
              <a:p>
                <a:r>
                  <a:rPr lang="en-US">
                    <a:noFill/>
                  </a:rPr>
                  <a:t> </a:t>
                </a:r>
              </a:p>
            </p:txBody>
          </p:sp>
        </mc:Fallback>
      </mc:AlternateContent>
      <p:cxnSp>
        <p:nvCxnSpPr>
          <p:cNvPr id="13" name="Straight Arrow Connector 12">
            <a:extLst>
              <a:ext uri="{FF2B5EF4-FFF2-40B4-BE49-F238E27FC236}">
                <a16:creationId xmlns:a16="http://schemas.microsoft.com/office/drawing/2014/main" id="{E3D0CC20-5270-6C50-DBB5-367A7534EF4C}"/>
              </a:ext>
            </a:extLst>
          </p:cNvPr>
          <p:cNvCxnSpPr>
            <a:cxnSpLocks/>
          </p:cNvCxnSpPr>
          <p:nvPr/>
        </p:nvCxnSpPr>
        <p:spPr>
          <a:xfrm>
            <a:off x="5910943" y="3151414"/>
            <a:ext cx="1355271" cy="389880"/>
          </a:xfrm>
          <a:prstGeom prst="straightConnector1">
            <a:avLst/>
          </a:prstGeom>
          <a:ln w="57150">
            <a:solidFill>
              <a:srgbClr val="FF7DFB"/>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B4DF53B0-E8E2-31C9-7914-C72E75BE760E}"/>
                  </a:ext>
                </a:extLst>
              </p:cNvPr>
              <p:cNvSpPr txBox="1"/>
              <p:nvPr/>
            </p:nvSpPr>
            <p:spPr>
              <a:xfrm>
                <a:off x="809954" y="4436906"/>
                <a:ext cx="2176560" cy="461665"/>
              </a:xfrm>
              <a:prstGeom prst="rect">
                <a:avLst/>
              </a:prstGeom>
              <a:solidFill>
                <a:schemeClr val="bg1"/>
              </a:solidFill>
            </p:spPr>
            <p:txBody>
              <a:bodyPr wrap="square">
                <a:spAutoFit/>
              </a:bodyPr>
              <a:lstStyle/>
              <a:p>
                <a:r>
                  <a:rPr lang="en-US" sz="2400" dirty="0">
                    <a:solidFill>
                      <a:schemeClr val="tx1"/>
                    </a:solidFill>
                  </a:rPr>
                  <a:t>NEXP </a:t>
                </a:r>
                <a14:m>
                  <m:oMath xmlns:m="http://schemas.openxmlformats.org/officeDocument/2006/math">
                    <m:r>
                      <a:rPr lang="en-US" sz="2400" i="1">
                        <a:latin typeface="Cambria Math" panose="02040503050406030204" pitchFamily="18" charset="0"/>
                        <a:ea typeface="Cambria Math" panose="02040503050406030204" pitchFamily="18" charset="0"/>
                      </a:rPr>
                      <m:t>⊈</m:t>
                    </m:r>
                  </m:oMath>
                </a14:m>
                <a:r>
                  <a:rPr lang="en-US" sz="2400" dirty="0"/>
                  <a:t> ACC</a:t>
                </a:r>
                <a:r>
                  <a:rPr lang="en-US" sz="2400" baseline="30000" dirty="0"/>
                  <a:t>0</a:t>
                </a:r>
                <a:r>
                  <a:rPr lang="en-US" sz="2400" dirty="0">
                    <a:solidFill>
                      <a:schemeClr val="tx1"/>
                    </a:solidFill>
                  </a:rPr>
                  <a:t> </a:t>
                </a:r>
              </a:p>
            </p:txBody>
          </p:sp>
        </mc:Choice>
        <mc:Fallback xmlns="">
          <p:sp>
            <p:nvSpPr>
              <p:cNvPr id="14" name="TextBox 13">
                <a:extLst>
                  <a:ext uri="{FF2B5EF4-FFF2-40B4-BE49-F238E27FC236}">
                    <a16:creationId xmlns:a16="http://schemas.microsoft.com/office/drawing/2014/main" id="{B4DF53B0-E8E2-31C9-7914-C72E75BE760E}"/>
                  </a:ext>
                </a:extLst>
              </p:cNvPr>
              <p:cNvSpPr txBox="1">
                <a:spLocks noRot="1" noChangeAspect="1" noMove="1" noResize="1" noEditPoints="1" noAdjustHandles="1" noChangeArrowheads="1" noChangeShapeType="1" noTextEdit="1"/>
              </p:cNvSpPr>
              <p:nvPr/>
            </p:nvSpPr>
            <p:spPr>
              <a:xfrm>
                <a:off x="809954" y="4436906"/>
                <a:ext cx="2176560" cy="461665"/>
              </a:xfrm>
              <a:prstGeom prst="rect">
                <a:avLst/>
              </a:prstGeom>
              <a:blipFill>
                <a:blip r:embed="rId6"/>
                <a:stretch>
                  <a:fillRect l="-4046" t="-8108" b="-29730"/>
                </a:stretch>
              </a:blipFill>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08EE8665-4665-3D60-397D-084A18145833}"/>
              </a:ext>
            </a:extLst>
          </p:cNvPr>
          <p:cNvCxnSpPr>
            <a:cxnSpLocks/>
          </p:cNvCxnSpPr>
          <p:nvPr/>
        </p:nvCxnSpPr>
        <p:spPr>
          <a:xfrm>
            <a:off x="1793717" y="5005052"/>
            <a:ext cx="581748" cy="338316"/>
          </a:xfrm>
          <a:prstGeom prst="straightConnector1">
            <a:avLst/>
          </a:prstGeom>
          <a:ln w="57150">
            <a:solidFill>
              <a:srgbClr val="FF7DFB"/>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CD0950D2-3867-C429-E7CF-6DE5B9AFC53C}"/>
                  </a:ext>
                </a:extLst>
              </p:cNvPr>
              <p:cNvSpPr txBox="1"/>
              <p:nvPr/>
            </p:nvSpPr>
            <p:spPr>
              <a:xfrm>
                <a:off x="6839779" y="5153814"/>
                <a:ext cx="1803565" cy="461665"/>
              </a:xfrm>
              <a:prstGeom prst="rect">
                <a:avLst/>
              </a:prstGeom>
              <a:solidFill>
                <a:schemeClr val="bg1"/>
              </a:solidFill>
            </p:spPr>
            <p:txBody>
              <a:bodyPr wrap="square">
                <a:spAutoFit/>
              </a:bodyPr>
              <a:lstStyle/>
              <a:p>
                <a:r>
                  <a:rPr lang="en-US" sz="2400" dirty="0"/>
                  <a:t>Parity </a:t>
                </a:r>
                <a14:m>
                  <m:oMath xmlns:m="http://schemas.openxmlformats.org/officeDocument/2006/math">
                    <m:r>
                      <a:rPr lang="en-US" sz="2400" b="0" i="1" smtClean="0">
                        <a:latin typeface="Cambria Math" panose="02040503050406030204" pitchFamily="18" charset="0"/>
                        <a:ea typeface="Cambria Math" panose="02040503050406030204" pitchFamily="18" charset="0"/>
                      </a:rPr>
                      <m:t>∉</m:t>
                    </m:r>
                  </m:oMath>
                </a14:m>
                <a:r>
                  <a:rPr lang="en-US" sz="2400" dirty="0">
                    <a:solidFill>
                      <a:schemeClr val="tx1"/>
                    </a:solidFill>
                  </a:rPr>
                  <a:t> AC</a:t>
                </a:r>
                <a:r>
                  <a:rPr lang="en-US" sz="2400" baseline="30000" dirty="0">
                    <a:solidFill>
                      <a:schemeClr val="tx1"/>
                    </a:solidFill>
                  </a:rPr>
                  <a:t>0</a:t>
                </a:r>
              </a:p>
            </p:txBody>
          </p:sp>
        </mc:Choice>
        <mc:Fallback xmlns="">
          <p:sp>
            <p:nvSpPr>
              <p:cNvPr id="16" name="TextBox 15">
                <a:extLst>
                  <a:ext uri="{FF2B5EF4-FFF2-40B4-BE49-F238E27FC236}">
                    <a16:creationId xmlns:a16="http://schemas.microsoft.com/office/drawing/2014/main" id="{CD0950D2-3867-C429-E7CF-6DE5B9AFC53C}"/>
                  </a:ext>
                </a:extLst>
              </p:cNvPr>
              <p:cNvSpPr txBox="1">
                <a:spLocks noRot="1" noChangeAspect="1" noMove="1" noResize="1" noEditPoints="1" noAdjustHandles="1" noChangeArrowheads="1" noChangeShapeType="1" noTextEdit="1"/>
              </p:cNvSpPr>
              <p:nvPr/>
            </p:nvSpPr>
            <p:spPr>
              <a:xfrm>
                <a:off x="6839779" y="5153814"/>
                <a:ext cx="1803565" cy="461665"/>
              </a:xfrm>
              <a:prstGeom prst="rect">
                <a:avLst/>
              </a:prstGeom>
              <a:blipFill>
                <a:blip r:embed="rId7"/>
                <a:stretch>
                  <a:fillRect l="-5594" t="-7895" b="-28947"/>
                </a:stretch>
              </a:blipFill>
            </p:spPr>
            <p:txBody>
              <a:bodyPr/>
              <a:lstStyle/>
              <a:p>
                <a:r>
                  <a:rPr lang="en-US">
                    <a:noFill/>
                  </a:rPr>
                  <a:t> </a:t>
                </a:r>
              </a:p>
            </p:txBody>
          </p:sp>
        </mc:Fallback>
      </mc:AlternateContent>
      <p:cxnSp>
        <p:nvCxnSpPr>
          <p:cNvPr id="17" name="Straight Arrow Connector 16">
            <a:extLst>
              <a:ext uri="{FF2B5EF4-FFF2-40B4-BE49-F238E27FC236}">
                <a16:creationId xmlns:a16="http://schemas.microsoft.com/office/drawing/2014/main" id="{80F856DB-451B-954B-4885-F470575CE5CE}"/>
              </a:ext>
            </a:extLst>
          </p:cNvPr>
          <p:cNvCxnSpPr>
            <a:cxnSpLocks/>
          </p:cNvCxnSpPr>
          <p:nvPr/>
        </p:nvCxnSpPr>
        <p:spPr>
          <a:xfrm flipH="1">
            <a:off x="5463999" y="5655435"/>
            <a:ext cx="1286260" cy="498534"/>
          </a:xfrm>
          <a:prstGeom prst="straightConnector1">
            <a:avLst/>
          </a:prstGeom>
          <a:ln w="57150">
            <a:solidFill>
              <a:srgbClr val="FF7DFB"/>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837AB558-D7BA-CE75-2429-6A85F3F52ADB}"/>
              </a:ext>
            </a:extLst>
          </p:cNvPr>
          <p:cNvSpPr txBox="1"/>
          <p:nvPr/>
        </p:nvSpPr>
        <p:spPr>
          <a:xfrm>
            <a:off x="518705" y="235023"/>
            <a:ext cx="7037127" cy="584775"/>
          </a:xfrm>
          <a:prstGeom prst="rect">
            <a:avLst/>
          </a:prstGeom>
          <a:solidFill>
            <a:schemeClr val="accent6">
              <a:lumMod val="20000"/>
              <a:lumOff val="80000"/>
            </a:schemeClr>
          </a:solidFill>
        </p:spPr>
        <p:txBody>
          <a:bodyPr wrap="square" rtlCol="0">
            <a:spAutoFit/>
          </a:bodyPr>
          <a:lstStyle/>
          <a:p>
            <a:r>
              <a:rPr lang="en-US" sz="3200" dirty="0"/>
              <a:t>A map of complexity theory questions</a:t>
            </a:r>
          </a:p>
        </p:txBody>
      </p:sp>
      <p:sp>
        <p:nvSpPr>
          <p:cNvPr id="3" name="TextBox 2">
            <a:extLst>
              <a:ext uri="{FF2B5EF4-FFF2-40B4-BE49-F238E27FC236}">
                <a16:creationId xmlns:a16="http://schemas.microsoft.com/office/drawing/2014/main" id="{7F940BB0-3276-0AB5-140B-82D9F715CCC4}"/>
              </a:ext>
            </a:extLst>
          </p:cNvPr>
          <p:cNvSpPr txBox="1"/>
          <p:nvPr/>
        </p:nvSpPr>
        <p:spPr>
          <a:xfrm>
            <a:off x="8322218" y="1126880"/>
            <a:ext cx="3582188" cy="830997"/>
          </a:xfrm>
          <a:prstGeom prst="rect">
            <a:avLst/>
          </a:prstGeom>
          <a:solidFill>
            <a:schemeClr val="bg1"/>
          </a:solidFill>
        </p:spPr>
        <p:txBody>
          <a:bodyPr wrap="square">
            <a:spAutoFit/>
          </a:bodyPr>
          <a:lstStyle/>
          <a:p>
            <a:r>
              <a:rPr lang="en-US" sz="2400" dirty="0"/>
              <a:t>QNC</a:t>
            </a:r>
            <a:r>
              <a:rPr lang="en-US" sz="2400" baseline="30000" dirty="0"/>
              <a:t>0</a:t>
            </a:r>
            <a:r>
              <a:rPr lang="en-US" sz="2400" dirty="0"/>
              <a:t>[Fanout]</a:t>
            </a:r>
            <a:r>
              <a:rPr lang="en-US" sz="2400" dirty="0">
                <a:solidFill>
                  <a:schemeClr val="tx1"/>
                </a:solidFill>
              </a:rPr>
              <a:t> state preparation lower bounds</a:t>
            </a:r>
          </a:p>
        </p:txBody>
      </p:sp>
      <p:cxnSp>
        <p:nvCxnSpPr>
          <p:cNvPr id="4" name="Straight Arrow Connector 3">
            <a:extLst>
              <a:ext uri="{FF2B5EF4-FFF2-40B4-BE49-F238E27FC236}">
                <a16:creationId xmlns:a16="http://schemas.microsoft.com/office/drawing/2014/main" id="{79D3881D-BD34-79BD-C03C-0A247EFFAB28}"/>
              </a:ext>
            </a:extLst>
          </p:cNvPr>
          <p:cNvCxnSpPr>
            <a:cxnSpLocks/>
          </p:cNvCxnSpPr>
          <p:nvPr/>
        </p:nvCxnSpPr>
        <p:spPr>
          <a:xfrm flipH="1">
            <a:off x="8528566" y="2085350"/>
            <a:ext cx="887335" cy="628792"/>
          </a:xfrm>
          <a:prstGeom prst="straightConnector1">
            <a:avLst/>
          </a:prstGeom>
          <a:ln w="57150">
            <a:solidFill>
              <a:srgbClr val="FF7DFB"/>
            </a:solidFill>
            <a:tailEnd type="triangle"/>
          </a:ln>
        </p:spPr>
        <p:style>
          <a:lnRef idx="1">
            <a:schemeClr val="accent1"/>
          </a:lnRef>
          <a:fillRef idx="0">
            <a:schemeClr val="accent1"/>
          </a:fillRef>
          <a:effectRef idx="0">
            <a:schemeClr val="accent1"/>
          </a:effectRef>
          <a:fontRef idx="minor">
            <a:schemeClr val="tx1"/>
          </a:fontRef>
        </p:style>
      </p:cxnSp>
      <p:pic>
        <p:nvPicPr>
          <p:cNvPr id="24" name="Picture 2" descr="Alexander A. Razborov – Department of Computer Science">
            <a:extLst>
              <a:ext uri="{FF2B5EF4-FFF2-40B4-BE49-F238E27FC236}">
                <a16:creationId xmlns:a16="http://schemas.microsoft.com/office/drawing/2014/main" id="{9CE41D7A-C23B-D94C-8C47-563FB6710E9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258791" y="3477384"/>
            <a:ext cx="1315660" cy="131566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Shtetl-Optimized » Blog Archive » Steven Rudich (1961-2024)">
            <a:extLst>
              <a:ext uri="{FF2B5EF4-FFF2-40B4-BE49-F238E27FC236}">
                <a16:creationId xmlns:a16="http://schemas.microsoft.com/office/drawing/2014/main" id="{A27917C9-053F-9B68-8E4A-1C8AB0CB96A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74450" y="3462311"/>
            <a:ext cx="1336493" cy="1336493"/>
          </a:xfrm>
          <a:prstGeom prst="rect">
            <a:avLst/>
          </a:prstGeom>
          <a:noFill/>
          <a:extLst>
            <a:ext uri="{909E8E84-426E-40DD-AFC4-6F175D3DCCD1}">
              <a14:hiddenFill xmlns:a14="http://schemas.microsoft.com/office/drawing/2010/main">
                <a:solidFill>
                  <a:srgbClr val="FFFFFF"/>
                </a:solidFill>
              </a14:hiddenFill>
            </a:ext>
          </a:extLst>
        </p:spPr>
      </p:pic>
      <p:sp>
        <p:nvSpPr>
          <p:cNvPr id="26" name="Oval Callout 25">
            <a:extLst>
              <a:ext uri="{FF2B5EF4-FFF2-40B4-BE49-F238E27FC236}">
                <a16:creationId xmlns:a16="http://schemas.microsoft.com/office/drawing/2014/main" id="{720576EE-9967-878E-F543-4E67837D8C50}"/>
              </a:ext>
            </a:extLst>
          </p:cNvPr>
          <p:cNvSpPr/>
          <p:nvPr/>
        </p:nvSpPr>
        <p:spPr>
          <a:xfrm>
            <a:off x="6405126" y="2784057"/>
            <a:ext cx="5268169" cy="1421064"/>
          </a:xfrm>
          <a:prstGeom prst="wedgeEllipseCallout">
            <a:avLst>
              <a:gd name="adj1" fmla="val -57485"/>
              <a:gd name="adj2" fmla="val 36536"/>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71EED778-EB44-FC52-52EB-09BC34E37232}"/>
              </a:ext>
            </a:extLst>
          </p:cNvPr>
          <p:cNvSpPr txBox="1"/>
          <p:nvPr/>
        </p:nvSpPr>
        <p:spPr>
          <a:xfrm>
            <a:off x="6968370" y="3013969"/>
            <a:ext cx="4511192" cy="830997"/>
          </a:xfrm>
          <a:prstGeom prst="rect">
            <a:avLst/>
          </a:prstGeom>
          <a:noFill/>
        </p:spPr>
        <p:txBody>
          <a:bodyPr wrap="square" rtlCol="0">
            <a:spAutoFit/>
          </a:bodyPr>
          <a:lstStyle/>
          <a:p>
            <a:r>
              <a:rPr lang="en-US" sz="2400" b="1" i="1" dirty="0"/>
              <a:t>You shall not pass</a:t>
            </a:r>
            <a:r>
              <a:rPr lang="en-US" sz="2400" dirty="0"/>
              <a:t>! </a:t>
            </a:r>
            <a:br>
              <a:rPr lang="en-US" sz="2400" dirty="0"/>
            </a:br>
            <a:r>
              <a:rPr lang="en-US" sz="2400" dirty="0"/>
              <a:t>…at least, not with a </a:t>
            </a:r>
            <a:r>
              <a:rPr lang="en-US" sz="2400" b="1" i="1" dirty="0">
                <a:solidFill>
                  <a:srgbClr val="C00000"/>
                </a:solidFill>
              </a:rPr>
              <a:t>natural </a:t>
            </a:r>
            <a:r>
              <a:rPr lang="en-US" sz="2400" dirty="0"/>
              <a:t>proof.</a:t>
            </a:r>
          </a:p>
        </p:txBody>
      </p:sp>
      <p:sp>
        <p:nvSpPr>
          <p:cNvPr id="28" name="Freeform 27">
            <a:extLst>
              <a:ext uri="{FF2B5EF4-FFF2-40B4-BE49-F238E27FC236}">
                <a16:creationId xmlns:a16="http://schemas.microsoft.com/office/drawing/2014/main" id="{D958004F-58DE-B90B-982D-8F4FFB11E8C8}"/>
              </a:ext>
            </a:extLst>
          </p:cNvPr>
          <p:cNvSpPr/>
          <p:nvPr/>
        </p:nvSpPr>
        <p:spPr>
          <a:xfrm>
            <a:off x="715617" y="4138248"/>
            <a:ext cx="10972800" cy="2186290"/>
          </a:xfrm>
          <a:custGeom>
            <a:avLst/>
            <a:gdLst>
              <a:gd name="csX0" fmla="*/ 0 w 10973798"/>
              <a:gd name="csY0" fmla="*/ 128952 h 2186290"/>
              <a:gd name="csX1" fmla="*/ 543340 w 10973798"/>
              <a:gd name="csY1" fmla="*/ 9682 h 2186290"/>
              <a:gd name="csX2" fmla="*/ 1364974 w 10973798"/>
              <a:gd name="csY2" fmla="*/ 354239 h 2186290"/>
              <a:gd name="csX3" fmla="*/ 2385392 w 10973798"/>
              <a:gd name="csY3" fmla="*/ 765056 h 2186290"/>
              <a:gd name="csX4" fmla="*/ 3167270 w 10973798"/>
              <a:gd name="csY4" fmla="*/ 818065 h 2186290"/>
              <a:gd name="csX5" fmla="*/ 4041913 w 10973798"/>
              <a:gd name="csY5" fmla="*/ 606030 h 2186290"/>
              <a:gd name="csX6" fmla="*/ 4399722 w 10973798"/>
              <a:gd name="csY6" fmla="*/ 619282 h 2186290"/>
              <a:gd name="csX7" fmla="*/ 4903305 w 10973798"/>
              <a:gd name="csY7" fmla="*/ 831317 h 2186290"/>
              <a:gd name="csX8" fmla="*/ 5950226 w 10973798"/>
              <a:gd name="csY8" fmla="*/ 910830 h 2186290"/>
              <a:gd name="csX9" fmla="*/ 6798366 w 10973798"/>
              <a:gd name="csY9" fmla="*/ 844569 h 2186290"/>
              <a:gd name="csX10" fmla="*/ 7606748 w 10973798"/>
              <a:gd name="csY10" fmla="*/ 857822 h 2186290"/>
              <a:gd name="csX11" fmla="*/ 8640418 w 10973798"/>
              <a:gd name="csY11" fmla="*/ 1215630 h 2186290"/>
              <a:gd name="csX12" fmla="*/ 9568070 w 10973798"/>
              <a:gd name="csY12" fmla="*/ 2024013 h 2186290"/>
              <a:gd name="csX13" fmla="*/ 10561983 w 10973798"/>
              <a:gd name="csY13" fmla="*/ 2024013 h 2186290"/>
              <a:gd name="csX14" fmla="*/ 10972800 w 10973798"/>
              <a:gd name="csY14" fmla="*/ 2090274 h 2186290"/>
              <a:gd name="csX15" fmla="*/ 10654748 w 10973798"/>
              <a:gd name="csY15" fmla="*/ 553022 h 2186290"/>
              <a:gd name="csX0" fmla="*/ 0 w 10972800"/>
              <a:gd name="csY0" fmla="*/ 128952 h 2186290"/>
              <a:gd name="csX1" fmla="*/ 543340 w 10972800"/>
              <a:gd name="csY1" fmla="*/ 9682 h 2186290"/>
              <a:gd name="csX2" fmla="*/ 1364974 w 10972800"/>
              <a:gd name="csY2" fmla="*/ 354239 h 2186290"/>
              <a:gd name="csX3" fmla="*/ 2385392 w 10972800"/>
              <a:gd name="csY3" fmla="*/ 765056 h 2186290"/>
              <a:gd name="csX4" fmla="*/ 3167270 w 10972800"/>
              <a:gd name="csY4" fmla="*/ 818065 h 2186290"/>
              <a:gd name="csX5" fmla="*/ 4041913 w 10972800"/>
              <a:gd name="csY5" fmla="*/ 606030 h 2186290"/>
              <a:gd name="csX6" fmla="*/ 4399722 w 10972800"/>
              <a:gd name="csY6" fmla="*/ 619282 h 2186290"/>
              <a:gd name="csX7" fmla="*/ 4903305 w 10972800"/>
              <a:gd name="csY7" fmla="*/ 831317 h 2186290"/>
              <a:gd name="csX8" fmla="*/ 5950226 w 10972800"/>
              <a:gd name="csY8" fmla="*/ 910830 h 2186290"/>
              <a:gd name="csX9" fmla="*/ 6798366 w 10972800"/>
              <a:gd name="csY9" fmla="*/ 844569 h 2186290"/>
              <a:gd name="csX10" fmla="*/ 7606748 w 10972800"/>
              <a:gd name="csY10" fmla="*/ 857822 h 2186290"/>
              <a:gd name="csX11" fmla="*/ 8640418 w 10972800"/>
              <a:gd name="csY11" fmla="*/ 1215630 h 2186290"/>
              <a:gd name="csX12" fmla="*/ 9568070 w 10972800"/>
              <a:gd name="csY12" fmla="*/ 2024013 h 2186290"/>
              <a:gd name="csX13" fmla="*/ 10561983 w 10972800"/>
              <a:gd name="csY13" fmla="*/ 2024013 h 2186290"/>
              <a:gd name="csX14" fmla="*/ 10972800 w 10972800"/>
              <a:gd name="csY14" fmla="*/ 2090274 h 2186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0972800" h="2186290">
                <a:moveTo>
                  <a:pt x="0" y="128952"/>
                </a:moveTo>
                <a:cubicBezTo>
                  <a:pt x="157922" y="50543"/>
                  <a:pt x="315844" y="-27866"/>
                  <a:pt x="543340" y="9682"/>
                </a:cubicBezTo>
                <a:cubicBezTo>
                  <a:pt x="770836" y="47230"/>
                  <a:pt x="1364974" y="354239"/>
                  <a:pt x="1364974" y="354239"/>
                </a:cubicBezTo>
                <a:cubicBezTo>
                  <a:pt x="1671983" y="480135"/>
                  <a:pt x="2085009" y="687752"/>
                  <a:pt x="2385392" y="765056"/>
                </a:cubicBezTo>
                <a:cubicBezTo>
                  <a:pt x="2685775" y="842360"/>
                  <a:pt x="2891183" y="844569"/>
                  <a:pt x="3167270" y="818065"/>
                </a:cubicBezTo>
                <a:cubicBezTo>
                  <a:pt x="3443357" y="791561"/>
                  <a:pt x="3836504" y="639160"/>
                  <a:pt x="4041913" y="606030"/>
                </a:cubicBezTo>
                <a:cubicBezTo>
                  <a:pt x="4247322" y="572900"/>
                  <a:pt x="4256157" y="581734"/>
                  <a:pt x="4399722" y="619282"/>
                </a:cubicBezTo>
                <a:cubicBezTo>
                  <a:pt x="4543287" y="656830"/>
                  <a:pt x="4644888" y="782726"/>
                  <a:pt x="4903305" y="831317"/>
                </a:cubicBezTo>
                <a:cubicBezTo>
                  <a:pt x="5161722" y="879908"/>
                  <a:pt x="5634383" y="908621"/>
                  <a:pt x="5950226" y="910830"/>
                </a:cubicBezTo>
                <a:cubicBezTo>
                  <a:pt x="6266069" y="913039"/>
                  <a:pt x="6522279" y="853404"/>
                  <a:pt x="6798366" y="844569"/>
                </a:cubicBezTo>
                <a:cubicBezTo>
                  <a:pt x="7074453" y="835734"/>
                  <a:pt x="7299739" y="795979"/>
                  <a:pt x="7606748" y="857822"/>
                </a:cubicBezTo>
                <a:cubicBezTo>
                  <a:pt x="7913757" y="919665"/>
                  <a:pt x="8313531" y="1021265"/>
                  <a:pt x="8640418" y="1215630"/>
                </a:cubicBezTo>
                <a:cubicBezTo>
                  <a:pt x="8967305" y="1409995"/>
                  <a:pt x="9247809" y="1889283"/>
                  <a:pt x="9568070" y="2024013"/>
                </a:cubicBezTo>
                <a:cubicBezTo>
                  <a:pt x="9888331" y="2158744"/>
                  <a:pt x="10327861" y="2012970"/>
                  <a:pt x="10561983" y="2024013"/>
                </a:cubicBezTo>
                <a:cubicBezTo>
                  <a:pt x="10796105" y="2035056"/>
                  <a:pt x="10957339" y="2335439"/>
                  <a:pt x="10972800" y="2090274"/>
                </a:cubicBezTo>
              </a:path>
            </a:pathLst>
          </a:custGeom>
          <a:noFill/>
          <a:ln w="762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526994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D6131-3424-BC9C-3B5C-E801631630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938CF4-3FDC-740B-9341-DF34EE740591}"/>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AFE90404-EDD6-BB77-7DEF-F8BA39B241B8}"/>
              </a:ext>
            </a:extLst>
          </p:cNvPr>
          <p:cNvSpPr>
            <a:spLocks noGrp="1"/>
          </p:cNvSpPr>
          <p:nvPr>
            <p:ph idx="1"/>
          </p:nvPr>
        </p:nvSpPr>
        <p:spPr>
          <a:xfrm>
            <a:off x="838200" y="1825625"/>
            <a:ext cx="10515600" cy="4844116"/>
          </a:xfrm>
        </p:spPr>
        <p:txBody>
          <a:bodyPr>
            <a:noAutofit/>
          </a:bodyPr>
          <a:lstStyle/>
          <a:p>
            <a:r>
              <a:rPr lang="en-US" sz="2600" b="1" dirty="0"/>
              <a:t>Nontrivial equivalences between models of constant-time quantum computation</a:t>
            </a:r>
            <a:r>
              <a:rPr lang="en-US" sz="2600" dirty="0"/>
              <a:t>: </a:t>
            </a:r>
            <a:r>
              <a:rPr lang="en-US" sz="2400" dirty="0"/>
              <a:t>QNC</a:t>
            </a:r>
            <a:r>
              <a:rPr lang="en-US" sz="2400" baseline="30000" dirty="0"/>
              <a:t>0</a:t>
            </a:r>
            <a:r>
              <a:rPr lang="en-US" sz="2400" dirty="0"/>
              <a:t>[Fanout]</a:t>
            </a:r>
            <a:r>
              <a:rPr lang="en-US" sz="2600" dirty="0"/>
              <a:t>, dynamic circuits, O(1) T-depth, Magic Hierarchy, … </a:t>
            </a:r>
          </a:p>
          <a:p>
            <a:endParaRPr lang="en-US" sz="2600" dirty="0"/>
          </a:p>
          <a:p>
            <a:r>
              <a:rPr lang="en-US" sz="2600" b="1" dirty="0"/>
              <a:t>Power of these models</a:t>
            </a:r>
            <a:r>
              <a:rPr lang="en-US" sz="2600" dirty="0"/>
              <a:t>: Can compute complex functions, prepare complex globally entangled states (e.g., some non-abelian </a:t>
            </a:r>
            <a:r>
              <a:rPr lang="en-US" sz="2600" dirty="0" err="1"/>
              <a:t>anyons</a:t>
            </a:r>
            <a:r>
              <a:rPr lang="en-US" sz="2600" dirty="0"/>
              <a:t>), and implement  (pseudo)random </a:t>
            </a:r>
            <a:r>
              <a:rPr lang="en-US" sz="2600" dirty="0" err="1"/>
              <a:t>unitaries</a:t>
            </a:r>
            <a:r>
              <a:rPr lang="en-US" sz="2600" dirty="0"/>
              <a:t>.</a:t>
            </a:r>
          </a:p>
          <a:p>
            <a:endParaRPr lang="en-US" sz="2600" dirty="0"/>
          </a:p>
          <a:p>
            <a:r>
              <a:rPr lang="en-US" sz="2600" b="1" dirty="0"/>
              <a:t>Weaknesses of these models</a:t>
            </a:r>
            <a:r>
              <a:rPr lang="en-US" sz="2600" dirty="0"/>
              <a:t>: TVV conjecture, many-qubit Toffoli vs Fanout, Pauli spectrum analysis of </a:t>
            </a:r>
            <a:r>
              <a:rPr lang="en-US" sz="2400" dirty="0"/>
              <a:t>QNC</a:t>
            </a:r>
            <a:r>
              <a:rPr lang="en-US" sz="2400" baseline="30000" dirty="0"/>
              <a:t>0</a:t>
            </a:r>
            <a:r>
              <a:rPr lang="en-US" sz="2400" dirty="0"/>
              <a:t>[Toffoli]</a:t>
            </a:r>
            <a:r>
              <a:rPr lang="en-US" sz="2400" baseline="30000" dirty="0"/>
              <a:t> </a:t>
            </a:r>
            <a:r>
              <a:rPr lang="en-US" sz="2600" dirty="0"/>
              <a:t> circuits, Magic Hierarchy lower bounds.</a:t>
            </a:r>
          </a:p>
          <a:p>
            <a:endParaRPr lang="en-US" sz="2600" dirty="0"/>
          </a:p>
          <a:p>
            <a:endParaRPr lang="en-US" sz="2600" dirty="0"/>
          </a:p>
          <a:p>
            <a:endParaRPr lang="en-US" sz="2600" dirty="0"/>
          </a:p>
          <a:p>
            <a:endParaRPr lang="en-US" sz="2600" b="1" dirty="0"/>
          </a:p>
          <a:p>
            <a:endParaRPr lang="en-US" sz="2600" dirty="0"/>
          </a:p>
          <a:p>
            <a:pPr lvl="1"/>
            <a:endParaRPr lang="en-US" sz="2600" dirty="0"/>
          </a:p>
          <a:p>
            <a:pPr lvl="1"/>
            <a:endParaRPr lang="en-US" sz="2600" dirty="0"/>
          </a:p>
          <a:p>
            <a:pPr marL="0" indent="0">
              <a:buNone/>
            </a:pPr>
            <a:endParaRPr lang="en-US" sz="2600" dirty="0"/>
          </a:p>
          <a:p>
            <a:endParaRPr lang="en-US" sz="2600" dirty="0"/>
          </a:p>
          <a:p>
            <a:endParaRPr lang="en-US" sz="2600" dirty="0"/>
          </a:p>
        </p:txBody>
      </p:sp>
    </p:spTree>
    <p:extLst>
      <p:ext uri="{BB962C8B-B14F-4D97-AF65-F5344CB8AC3E}">
        <p14:creationId xmlns:p14="http://schemas.microsoft.com/office/powerpoint/2010/main" val="20655461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71CF6-3349-94F5-6984-C0621D94B5A1}"/>
              </a:ext>
            </a:extLst>
          </p:cNvPr>
          <p:cNvSpPr>
            <a:spLocks noGrp="1"/>
          </p:cNvSpPr>
          <p:nvPr>
            <p:ph type="title"/>
          </p:nvPr>
        </p:nvSpPr>
        <p:spPr/>
        <p:txBody>
          <a:bodyPr/>
          <a:lstStyle/>
          <a:p>
            <a:r>
              <a:rPr lang="en-US" dirty="0"/>
              <a:t>Questions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A5422BC0-BAD2-F54D-273F-022566B274BD}"/>
                  </a:ext>
                </a:extLst>
              </p:cNvPr>
              <p:cNvSpPr>
                <a:spLocks noGrp="1"/>
              </p:cNvSpPr>
              <p:nvPr>
                <p:ph idx="1"/>
              </p:nvPr>
            </p:nvSpPr>
            <p:spPr/>
            <p:txBody>
              <a:bodyPr>
                <a:normAutofit/>
              </a:bodyPr>
              <a:lstStyle/>
              <a:p>
                <a:pPr marL="514350" indent="-514350">
                  <a:buAutoNum type="arabicPeriod"/>
                </a:pPr>
                <a:r>
                  <a:rPr lang="en-US" sz="2600" dirty="0"/>
                  <a:t>What are other interesting models of constant-time quantum computation?</a:t>
                </a:r>
              </a:p>
              <a:p>
                <a:pPr marL="514350" indent="-514350">
                  <a:buAutoNum type="arabicPeriod"/>
                </a:pPr>
                <a:endParaRPr lang="en-US" sz="2600" dirty="0"/>
              </a:p>
              <a:p>
                <a:pPr marL="514350" indent="-514350">
                  <a:buAutoNum type="arabicPeriod"/>
                </a:pPr>
                <a:r>
                  <a:rPr lang="en-US" sz="2600" strike="sngStrike" dirty="0"/>
                  <a:t>What </a:t>
                </a:r>
                <a:r>
                  <a:rPr lang="en-US" sz="2600" strike="sngStrike" dirty="0" err="1"/>
                  <a:t>unitaries</a:t>
                </a:r>
                <a:r>
                  <a:rPr lang="en-US" sz="2600" strike="sngStrike" dirty="0"/>
                  <a:t> can be parallelized to constant time?</a:t>
                </a:r>
              </a:p>
              <a:p>
                <a:pPr marL="514350" indent="-514350">
                  <a:buAutoNum type="arabicPeriod"/>
                </a:pPr>
                <a:endParaRPr lang="en-US" sz="2600" dirty="0"/>
              </a:p>
              <a:p>
                <a:pPr marL="514350" indent="-514350">
                  <a:buAutoNum type="arabicPeriod"/>
                </a:pPr>
                <a:r>
                  <a:rPr lang="en-US" sz="2600" dirty="0"/>
                  <a:t>What other complex forms of topological order can be prepared in constant time?</a:t>
                </a:r>
                <a:endParaRPr lang="en-US" sz="2200" dirty="0"/>
              </a:p>
              <a:p>
                <a:pPr marL="514350" indent="-514350">
                  <a:buAutoNum type="arabicPeriod"/>
                </a:pPr>
                <a:endParaRPr lang="en-US" sz="2200" dirty="0"/>
              </a:p>
              <a:p>
                <a:pPr marL="514350" indent="-514350">
                  <a:buFont typeface="Arial" panose="020B0604020202020204" pitchFamily="34" charset="0"/>
                  <a:buAutoNum type="arabicPeriod"/>
                </a:pPr>
                <a:r>
                  <a:rPr lang="en-US" sz="2600" dirty="0"/>
                  <a:t>Can we prove </a:t>
                </a:r>
                <a:r>
                  <a:rPr lang="en-US" sz="2400" dirty="0"/>
                  <a:t>QNC</a:t>
                </a:r>
                <a:r>
                  <a:rPr lang="en-US" sz="2400" baseline="30000" dirty="0"/>
                  <a:t>0</a:t>
                </a:r>
                <a:r>
                  <a:rPr lang="en-US" sz="2400" dirty="0"/>
                  <a:t>[Toffoli]</a:t>
                </a:r>
                <a:r>
                  <a:rPr lang="en-US" sz="2400" baseline="30000" dirty="0"/>
                  <a:t>  </a:t>
                </a:r>
                <a14:m>
                  <m:oMath xmlns:m="http://schemas.openxmlformats.org/officeDocument/2006/math">
                    <m:r>
                      <a:rPr lang="en-US" sz="2400" i="1">
                        <a:latin typeface="Cambria Math" panose="02040503050406030204" pitchFamily="18" charset="0"/>
                      </a:rPr>
                      <m:t>≠</m:t>
                    </m:r>
                  </m:oMath>
                </a14:m>
                <a:r>
                  <a:rPr lang="en-US" sz="2400" dirty="0"/>
                  <a:t> QNC</a:t>
                </a:r>
                <a:r>
                  <a:rPr lang="en-US" sz="2400" baseline="30000" dirty="0"/>
                  <a:t>0</a:t>
                </a:r>
                <a:r>
                  <a:rPr lang="en-US" sz="2400" dirty="0"/>
                  <a:t>[Fanout]?</a:t>
                </a:r>
                <a:r>
                  <a:rPr lang="en-US" sz="2600" dirty="0"/>
                  <a:t> </a:t>
                </a:r>
              </a:p>
            </p:txBody>
          </p:sp>
        </mc:Choice>
        <mc:Fallback>
          <p:sp>
            <p:nvSpPr>
              <p:cNvPr id="3" name="Content Placeholder 2">
                <a:extLst>
                  <a:ext uri="{FF2B5EF4-FFF2-40B4-BE49-F238E27FC236}">
                    <a16:creationId xmlns:a16="http://schemas.microsoft.com/office/drawing/2014/main" id="{A5422BC0-BAD2-F54D-273F-022566B274BD}"/>
                  </a:ext>
                </a:extLst>
              </p:cNvPr>
              <p:cNvSpPr>
                <a:spLocks noGrp="1" noRot="1" noChangeAspect="1" noMove="1" noResize="1" noEditPoints="1" noAdjustHandles="1" noChangeArrowheads="1" noChangeShapeType="1" noTextEdit="1"/>
              </p:cNvSpPr>
              <p:nvPr>
                <p:ph idx="1"/>
              </p:nvPr>
            </p:nvSpPr>
            <p:spPr>
              <a:blipFill>
                <a:blip r:embed="rId2"/>
                <a:stretch>
                  <a:fillRect l="-1086" t="-2616"/>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2EBCC8B1-B731-38AB-985C-2942FD914A0E}"/>
              </a:ext>
            </a:extLst>
          </p:cNvPr>
          <p:cNvSpPr txBox="1"/>
          <p:nvPr/>
        </p:nvSpPr>
        <p:spPr>
          <a:xfrm>
            <a:off x="9468853" y="5988734"/>
            <a:ext cx="2418348" cy="646331"/>
          </a:xfrm>
          <a:prstGeom prst="rect">
            <a:avLst/>
          </a:prstGeom>
          <a:noFill/>
        </p:spPr>
        <p:txBody>
          <a:bodyPr wrap="square" rtlCol="0">
            <a:spAutoFit/>
          </a:bodyPr>
          <a:lstStyle/>
          <a:p>
            <a:r>
              <a:rPr lang="en-US" sz="3600" b="1" dirty="0">
                <a:solidFill>
                  <a:srgbClr val="0070C0"/>
                </a:solidFill>
              </a:rPr>
              <a:t>Thank You!</a:t>
            </a:r>
          </a:p>
        </p:txBody>
      </p:sp>
    </p:spTree>
    <p:extLst>
      <p:ext uri="{BB962C8B-B14F-4D97-AF65-F5344CB8AC3E}">
        <p14:creationId xmlns:p14="http://schemas.microsoft.com/office/powerpoint/2010/main" val="223885422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5" name="Title::text-1">
            <a:extLst>
              <a:ext uri="{FF2B5EF4-FFF2-40B4-BE49-F238E27FC236}">
                <a16:creationId xmlns:a16="http://schemas.microsoft.com/office/drawing/2014/main" id="{1B36F78E-BFF9-4B79-84ED-751A519FCECA}"/>
              </a:ext>
            </a:extLst>
          </p:cNvPr>
          <p:cNvSpPr>
            <a:spLocks/>
          </p:cNvSpPr>
          <p:nvPr/>
        </p:nvSpPr>
        <p:spPr>
          <a:xfrm>
            <a:off x="929640" y="685800"/>
            <a:ext cx="10477500" cy="666750"/>
          </a:xfrm>
          <a:prstGeom prst="rect">
            <a:avLst/>
          </a:prstGeom>
          <a:noFill/>
          <a:ln w="0">
            <a:noFill/>
          </a:ln>
        </p:spPr>
        <p:txBody>
          <a:bodyPr wrap="none" lIns="0" tIns="0" rIns="0" bIns="0" anchor="ctr">
            <a:noAutofit/>
          </a:bodyPr>
          <a:lstStyle/>
          <a:p>
            <a:pPr algn="l">
              <a:defRPr sz="4400">
                <a:solidFill>
                  <a:srgbClr val="161616"/>
                </a:solidFill>
                <a:latin typeface="Calibri Light"/>
                <a:ea typeface="Calibri Light"/>
                <a:cs typeface="Calibri Light"/>
              </a:defRPr>
            </a:pPr>
            <a:r>
              <a:rPr sz="4400">
                <a:solidFill>
                  <a:srgbClr val="161616"/>
                </a:solidFill>
                <a:latin typeface="Calibri Light"/>
                <a:ea typeface="Calibri Light"/>
                <a:cs typeface="Calibri Light"/>
              </a:rPr>
              <a:t>Kitaev’s quantum double</a:t>
            </a:r>
          </a:p>
        </p:txBody>
      </p:sp>
      <p:sp>
        <p:nvSpPr>
          <p:cNvPr id="2" name="Setup::text-2">
            <a:extLst>
              <a:ext uri="{FF2B5EF4-FFF2-40B4-BE49-F238E27FC236}">
                <a16:creationId xmlns:a16="http://schemas.microsoft.com/office/drawing/2014/main" id="{0EC30A2E-7BFB-4FFB-8F6C-85A911F8436A}"/>
              </a:ext>
            </a:extLst>
          </p:cNvPr>
          <p:cNvSpPr>
            <a:spLocks/>
          </p:cNvSpPr>
          <p:nvPr/>
        </p:nvSpPr>
        <p:spPr>
          <a:xfrm>
            <a:off x="929640" y="1676400"/>
            <a:ext cx="10477500" cy="419100"/>
          </a:xfrm>
          <a:prstGeom prst="rect">
            <a:avLst/>
          </a:prstGeom>
          <a:noFill/>
          <a:ln w="0">
            <a:noFill/>
          </a:ln>
        </p:spPr>
        <p:txBody>
          <a:bodyPr wrap="none" lIns="0" tIns="0" rIns="0" bIns="0" anchor="ctr">
            <a:noAutofit/>
          </a:bodyPr>
          <a:lstStyle/>
          <a:p>
            <a:pPr algn="l">
              <a:defRPr sz="2400">
                <a:solidFill>
                  <a:srgbClr val="161616"/>
                </a:solidFill>
                <a:latin typeface="Calibri"/>
                <a:ea typeface="Calibri"/>
                <a:cs typeface="Calibri"/>
              </a:defRPr>
            </a:pPr>
            <a:r>
              <a:rPr lang="en-US" sz="2400" dirty="0">
                <a:solidFill>
                  <a:srgbClr val="161616"/>
                </a:solidFill>
                <a:latin typeface="Calibri"/>
                <a:ea typeface="Calibri"/>
                <a:cs typeface="Calibri"/>
              </a:rPr>
              <a:t>Let</a:t>
            </a:r>
            <a:r>
              <a:rPr sz="2400" dirty="0">
                <a:solidFill>
                  <a:srgbClr val="161616"/>
                </a:solidFill>
                <a:latin typeface="Calibri"/>
                <a:ea typeface="Calibri"/>
                <a:cs typeface="Calibri"/>
              </a:rPr>
              <a:t> G</a:t>
            </a:r>
            <a:r>
              <a:rPr lang="en-US" sz="2400" dirty="0">
                <a:solidFill>
                  <a:srgbClr val="161616"/>
                </a:solidFill>
                <a:latin typeface="Calibri"/>
                <a:ea typeface="Calibri"/>
                <a:cs typeface="Calibri"/>
              </a:rPr>
              <a:t> be finite group</a:t>
            </a:r>
            <a:r>
              <a:rPr sz="2400" dirty="0">
                <a:solidFill>
                  <a:srgbClr val="161616"/>
                </a:solidFill>
                <a:latin typeface="Calibri"/>
                <a:ea typeface="Calibri"/>
                <a:cs typeface="Calibri"/>
              </a:rPr>
              <a:t>. Each oriented edge </a:t>
            </a:r>
            <a:r>
              <a:rPr lang="en-US" sz="2400" dirty="0">
                <a:solidFill>
                  <a:srgbClr val="161616"/>
                </a:solidFill>
                <a:latin typeface="Calibri"/>
                <a:ea typeface="Calibri"/>
                <a:cs typeface="Calibri"/>
              </a:rPr>
              <a:t>has a </a:t>
            </a:r>
            <a:r>
              <a:rPr lang="en-US" sz="2400" dirty="0" err="1">
                <a:solidFill>
                  <a:srgbClr val="161616"/>
                </a:solidFill>
                <a:latin typeface="Calibri"/>
                <a:ea typeface="Calibri"/>
                <a:cs typeface="Calibri"/>
              </a:rPr>
              <a:t>qudit</a:t>
            </a:r>
            <a:r>
              <a:rPr lang="en-US" sz="2400" dirty="0">
                <a:solidFill>
                  <a:srgbClr val="161616"/>
                </a:solidFill>
                <a:latin typeface="Calibri"/>
                <a:ea typeface="Calibri"/>
                <a:cs typeface="Calibri"/>
              </a:rPr>
              <a:t> of dimension |G|.</a:t>
            </a:r>
            <a:endParaRPr sz="2400" dirty="0">
              <a:solidFill>
                <a:srgbClr val="161616"/>
              </a:solidFill>
              <a:latin typeface="Calibri"/>
              <a:ea typeface="Calibri"/>
              <a:cs typeface="Calibri"/>
            </a:endParaRPr>
          </a:p>
        </p:txBody>
      </p:sp>
      <p:grpSp>
        <p:nvGrpSpPr>
          <p:cNvPr id="86" name="Lattice"/>
          <p:cNvGrpSpPr/>
          <p:nvPr/>
        </p:nvGrpSpPr>
        <p:grpSpPr>
          <a:xfrm>
            <a:off x="1314450" y="2152650"/>
            <a:ext cx="1911781" cy="1476375"/>
            <a:chOff x="1314450" y="2152650"/>
            <a:chExt cx="3638550" cy="2809875"/>
          </a:xfrm>
        </p:grpSpPr>
        <p:sp>
          <p:nvSpPr>
            <p:cNvPr id="3" name="Lattice::rect-3">
              <a:extLst>
                <a:ext uri="{FF2B5EF4-FFF2-40B4-BE49-F238E27FC236}">
                  <a16:creationId xmlns:a16="http://schemas.microsoft.com/office/drawing/2014/main" id="{B3252C50-5E28-4950-A7DF-F8CD07D933C1}"/>
                </a:ext>
              </a:extLst>
            </p:cNvPr>
            <p:cNvSpPr>
              <a:spLocks/>
            </p:cNvSpPr>
            <p:nvPr/>
          </p:nvSpPr>
          <p:spPr>
            <a:xfrm>
              <a:off x="2524125" y="2609850"/>
              <a:ext cx="1162050" cy="981075"/>
            </a:xfrm>
            <a:prstGeom prst="rect">
              <a:avLst/>
            </a:prstGeom>
            <a:solidFill>
              <a:srgbClr val="F1EAF6"/>
            </a:solidFill>
            <a:ln w="0">
              <a:noFill/>
            </a:ln>
          </p:spPr>
          <p:txBody>
            <a:bodyPr/>
            <a:lstStyle/>
            <a:p>
              <a:endParaRPr lang="en-US"/>
            </a:p>
          </p:txBody>
        </p:sp>
        <p:sp>
          <p:nvSpPr>
            <p:cNvPr id="4" name="Lattice::line-4">
              <a:extLst>
                <a:ext uri="{FF2B5EF4-FFF2-40B4-BE49-F238E27FC236}">
                  <a16:creationId xmlns:a16="http://schemas.microsoft.com/office/drawing/2014/main" id="{14F29696-0668-4330-9C92-168AAA46FEFB}"/>
                </a:ext>
              </a:extLst>
            </p:cNvPr>
            <p:cNvSpPr>
              <a:spLocks/>
            </p:cNvSpPr>
            <p:nvPr/>
          </p:nvSpPr>
          <p:spPr>
            <a:xfrm>
              <a:off x="1362075" y="2609850"/>
              <a:ext cx="1162050" cy="0"/>
            </a:xfrm>
            <a:prstGeom prst="line">
              <a:avLst/>
            </a:prstGeom>
            <a:noFill/>
            <a:ln w="17145">
              <a:solidFill>
                <a:srgbClr val="A9AFB8"/>
              </a:solidFill>
            </a:ln>
          </p:spPr>
          <p:txBody>
            <a:bodyPr/>
            <a:lstStyle/>
            <a:p>
              <a:endParaRPr lang="en-US"/>
            </a:p>
          </p:txBody>
        </p:sp>
        <p:sp>
          <p:nvSpPr>
            <p:cNvPr id="5" name="Lattice::line-5">
              <a:extLst>
                <a:ext uri="{FF2B5EF4-FFF2-40B4-BE49-F238E27FC236}">
                  <a16:creationId xmlns:a16="http://schemas.microsoft.com/office/drawing/2014/main" id="{7DF88A33-45B1-45ED-97AD-9A8EE8668649}"/>
                </a:ext>
              </a:extLst>
            </p:cNvPr>
            <p:cNvSpPr>
              <a:spLocks/>
            </p:cNvSpPr>
            <p:nvPr/>
          </p:nvSpPr>
          <p:spPr>
            <a:xfrm>
              <a:off x="1983105" y="2562225"/>
              <a:ext cx="76200" cy="47625"/>
            </a:xfrm>
            <a:prstGeom prst="line">
              <a:avLst/>
            </a:prstGeom>
            <a:noFill/>
            <a:ln w="17145">
              <a:solidFill>
                <a:srgbClr val="A9AFB8"/>
              </a:solidFill>
            </a:ln>
          </p:spPr>
          <p:txBody>
            <a:bodyPr/>
            <a:lstStyle/>
            <a:p>
              <a:endParaRPr lang="en-US"/>
            </a:p>
          </p:txBody>
        </p:sp>
        <p:sp>
          <p:nvSpPr>
            <p:cNvPr id="6" name="Lattice::line-6">
              <a:extLst>
                <a:ext uri="{FF2B5EF4-FFF2-40B4-BE49-F238E27FC236}">
                  <a16:creationId xmlns:a16="http://schemas.microsoft.com/office/drawing/2014/main" id="{8746BAF3-B298-4F1A-ABFD-E3771C29E891}"/>
                </a:ext>
              </a:extLst>
            </p:cNvPr>
            <p:cNvSpPr>
              <a:spLocks/>
            </p:cNvSpPr>
            <p:nvPr/>
          </p:nvSpPr>
          <p:spPr>
            <a:xfrm flipV="1">
              <a:off x="1983105" y="2609850"/>
              <a:ext cx="76200" cy="47625"/>
            </a:xfrm>
            <a:prstGeom prst="line">
              <a:avLst/>
            </a:prstGeom>
            <a:noFill/>
            <a:ln w="17145">
              <a:solidFill>
                <a:srgbClr val="A9AFB8"/>
              </a:solidFill>
            </a:ln>
          </p:spPr>
          <p:txBody>
            <a:bodyPr/>
            <a:lstStyle/>
            <a:p>
              <a:endParaRPr lang="en-US"/>
            </a:p>
          </p:txBody>
        </p:sp>
        <p:sp>
          <p:nvSpPr>
            <p:cNvPr id="7" name="Lattice::line-7">
              <a:extLst>
                <a:ext uri="{FF2B5EF4-FFF2-40B4-BE49-F238E27FC236}">
                  <a16:creationId xmlns:a16="http://schemas.microsoft.com/office/drawing/2014/main" id="{1A26A9E2-C370-470F-B47A-C2C296E8C1FD}"/>
                </a:ext>
              </a:extLst>
            </p:cNvPr>
            <p:cNvSpPr>
              <a:spLocks/>
            </p:cNvSpPr>
            <p:nvPr/>
          </p:nvSpPr>
          <p:spPr>
            <a:xfrm>
              <a:off x="2524125" y="2609850"/>
              <a:ext cx="1162050" cy="0"/>
            </a:xfrm>
            <a:prstGeom prst="line">
              <a:avLst/>
            </a:prstGeom>
            <a:noFill/>
            <a:ln w="25718">
              <a:solidFill>
                <a:srgbClr val="7030A0"/>
              </a:solidFill>
            </a:ln>
          </p:spPr>
          <p:txBody>
            <a:bodyPr/>
            <a:lstStyle/>
            <a:p>
              <a:endParaRPr lang="en-US"/>
            </a:p>
          </p:txBody>
        </p:sp>
        <p:sp>
          <p:nvSpPr>
            <p:cNvPr id="8" name="Lattice::line-8">
              <a:extLst>
                <a:ext uri="{FF2B5EF4-FFF2-40B4-BE49-F238E27FC236}">
                  <a16:creationId xmlns:a16="http://schemas.microsoft.com/office/drawing/2014/main" id="{80017CB0-DBB5-42BC-A150-346179CCEFF2}"/>
                </a:ext>
              </a:extLst>
            </p:cNvPr>
            <p:cNvSpPr>
              <a:spLocks/>
            </p:cNvSpPr>
            <p:nvPr/>
          </p:nvSpPr>
          <p:spPr>
            <a:xfrm>
              <a:off x="3145155" y="2562225"/>
              <a:ext cx="76200" cy="47625"/>
            </a:xfrm>
            <a:prstGeom prst="line">
              <a:avLst/>
            </a:prstGeom>
            <a:noFill/>
            <a:ln w="25718">
              <a:solidFill>
                <a:srgbClr val="7030A0"/>
              </a:solidFill>
            </a:ln>
          </p:spPr>
          <p:txBody>
            <a:bodyPr/>
            <a:lstStyle/>
            <a:p>
              <a:endParaRPr lang="en-US"/>
            </a:p>
          </p:txBody>
        </p:sp>
        <p:sp>
          <p:nvSpPr>
            <p:cNvPr id="9" name="Lattice::line-9">
              <a:extLst>
                <a:ext uri="{FF2B5EF4-FFF2-40B4-BE49-F238E27FC236}">
                  <a16:creationId xmlns:a16="http://schemas.microsoft.com/office/drawing/2014/main" id="{E3566977-6665-4764-B315-324954BE7970}"/>
                </a:ext>
              </a:extLst>
            </p:cNvPr>
            <p:cNvSpPr>
              <a:spLocks/>
            </p:cNvSpPr>
            <p:nvPr/>
          </p:nvSpPr>
          <p:spPr>
            <a:xfrm flipV="1">
              <a:off x="3145155" y="2609850"/>
              <a:ext cx="76200" cy="47625"/>
            </a:xfrm>
            <a:prstGeom prst="line">
              <a:avLst/>
            </a:prstGeom>
            <a:noFill/>
            <a:ln w="25718">
              <a:solidFill>
                <a:srgbClr val="7030A0"/>
              </a:solidFill>
            </a:ln>
          </p:spPr>
          <p:txBody>
            <a:bodyPr/>
            <a:lstStyle/>
            <a:p>
              <a:endParaRPr lang="en-US"/>
            </a:p>
          </p:txBody>
        </p:sp>
        <p:sp>
          <p:nvSpPr>
            <p:cNvPr id="10" name="Lattice::line-10">
              <a:extLst>
                <a:ext uri="{FF2B5EF4-FFF2-40B4-BE49-F238E27FC236}">
                  <a16:creationId xmlns:a16="http://schemas.microsoft.com/office/drawing/2014/main" id="{8E9929A9-07A8-40B0-8B78-F3FCCA79FB69}"/>
                </a:ext>
              </a:extLst>
            </p:cNvPr>
            <p:cNvSpPr>
              <a:spLocks/>
            </p:cNvSpPr>
            <p:nvPr/>
          </p:nvSpPr>
          <p:spPr>
            <a:xfrm>
              <a:off x="3686175" y="2609850"/>
              <a:ext cx="1162050" cy="0"/>
            </a:xfrm>
            <a:prstGeom prst="line">
              <a:avLst/>
            </a:prstGeom>
            <a:noFill/>
            <a:ln w="17145">
              <a:solidFill>
                <a:srgbClr val="A9AFB8"/>
              </a:solidFill>
            </a:ln>
          </p:spPr>
          <p:txBody>
            <a:bodyPr/>
            <a:lstStyle/>
            <a:p>
              <a:endParaRPr lang="en-US"/>
            </a:p>
          </p:txBody>
        </p:sp>
        <p:sp>
          <p:nvSpPr>
            <p:cNvPr id="11" name="Lattice::line-11">
              <a:extLst>
                <a:ext uri="{FF2B5EF4-FFF2-40B4-BE49-F238E27FC236}">
                  <a16:creationId xmlns:a16="http://schemas.microsoft.com/office/drawing/2014/main" id="{D1BF29C8-6695-467D-AA82-BC011F9583D2}"/>
                </a:ext>
              </a:extLst>
            </p:cNvPr>
            <p:cNvSpPr>
              <a:spLocks/>
            </p:cNvSpPr>
            <p:nvPr/>
          </p:nvSpPr>
          <p:spPr>
            <a:xfrm>
              <a:off x="4307205" y="2562225"/>
              <a:ext cx="76200" cy="47625"/>
            </a:xfrm>
            <a:prstGeom prst="line">
              <a:avLst/>
            </a:prstGeom>
            <a:noFill/>
            <a:ln w="17145">
              <a:solidFill>
                <a:srgbClr val="A9AFB8"/>
              </a:solidFill>
            </a:ln>
          </p:spPr>
          <p:txBody>
            <a:bodyPr/>
            <a:lstStyle/>
            <a:p>
              <a:endParaRPr lang="en-US"/>
            </a:p>
          </p:txBody>
        </p:sp>
        <p:sp>
          <p:nvSpPr>
            <p:cNvPr id="12" name="Lattice::line-12">
              <a:extLst>
                <a:ext uri="{FF2B5EF4-FFF2-40B4-BE49-F238E27FC236}">
                  <a16:creationId xmlns:a16="http://schemas.microsoft.com/office/drawing/2014/main" id="{112AFCBD-51FB-4D89-B362-06D6A380BFB8}"/>
                </a:ext>
              </a:extLst>
            </p:cNvPr>
            <p:cNvSpPr>
              <a:spLocks/>
            </p:cNvSpPr>
            <p:nvPr/>
          </p:nvSpPr>
          <p:spPr>
            <a:xfrm flipV="1">
              <a:off x="4307205" y="2609850"/>
              <a:ext cx="76200" cy="47625"/>
            </a:xfrm>
            <a:prstGeom prst="line">
              <a:avLst/>
            </a:prstGeom>
            <a:noFill/>
            <a:ln w="17145">
              <a:solidFill>
                <a:srgbClr val="A9AFB8"/>
              </a:solidFill>
            </a:ln>
          </p:spPr>
          <p:txBody>
            <a:bodyPr/>
            <a:lstStyle/>
            <a:p>
              <a:endParaRPr lang="en-US"/>
            </a:p>
          </p:txBody>
        </p:sp>
        <p:sp>
          <p:nvSpPr>
            <p:cNvPr id="13" name="Lattice::line-13">
              <a:extLst>
                <a:ext uri="{FF2B5EF4-FFF2-40B4-BE49-F238E27FC236}">
                  <a16:creationId xmlns:a16="http://schemas.microsoft.com/office/drawing/2014/main" id="{6D966BA3-83EE-4445-9A68-1B8E4BA8490B}"/>
                </a:ext>
              </a:extLst>
            </p:cNvPr>
            <p:cNvSpPr>
              <a:spLocks/>
            </p:cNvSpPr>
            <p:nvPr/>
          </p:nvSpPr>
          <p:spPr>
            <a:xfrm>
              <a:off x="1362075" y="3590925"/>
              <a:ext cx="1162050" cy="0"/>
            </a:xfrm>
            <a:prstGeom prst="line">
              <a:avLst/>
            </a:prstGeom>
            <a:noFill/>
            <a:ln w="17145">
              <a:solidFill>
                <a:srgbClr val="A9AFB8"/>
              </a:solidFill>
            </a:ln>
          </p:spPr>
          <p:txBody>
            <a:bodyPr/>
            <a:lstStyle/>
            <a:p>
              <a:endParaRPr lang="en-US"/>
            </a:p>
          </p:txBody>
        </p:sp>
        <p:sp>
          <p:nvSpPr>
            <p:cNvPr id="14" name="Lattice::line-14">
              <a:extLst>
                <a:ext uri="{FF2B5EF4-FFF2-40B4-BE49-F238E27FC236}">
                  <a16:creationId xmlns:a16="http://schemas.microsoft.com/office/drawing/2014/main" id="{2B4BB701-86C3-4D41-9030-AD5DE77842D0}"/>
                </a:ext>
              </a:extLst>
            </p:cNvPr>
            <p:cNvSpPr>
              <a:spLocks/>
            </p:cNvSpPr>
            <p:nvPr/>
          </p:nvSpPr>
          <p:spPr>
            <a:xfrm>
              <a:off x="1983105" y="3543300"/>
              <a:ext cx="76200" cy="47625"/>
            </a:xfrm>
            <a:prstGeom prst="line">
              <a:avLst/>
            </a:prstGeom>
            <a:noFill/>
            <a:ln w="17145">
              <a:solidFill>
                <a:srgbClr val="A9AFB8"/>
              </a:solidFill>
            </a:ln>
          </p:spPr>
          <p:txBody>
            <a:bodyPr/>
            <a:lstStyle/>
            <a:p>
              <a:endParaRPr lang="en-US"/>
            </a:p>
          </p:txBody>
        </p:sp>
        <p:sp>
          <p:nvSpPr>
            <p:cNvPr id="15" name="Lattice::line-15">
              <a:extLst>
                <a:ext uri="{FF2B5EF4-FFF2-40B4-BE49-F238E27FC236}">
                  <a16:creationId xmlns:a16="http://schemas.microsoft.com/office/drawing/2014/main" id="{EDB7600E-5FDC-44B9-B2BC-184BCE833F52}"/>
                </a:ext>
              </a:extLst>
            </p:cNvPr>
            <p:cNvSpPr>
              <a:spLocks/>
            </p:cNvSpPr>
            <p:nvPr/>
          </p:nvSpPr>
          <p:spPr>
            <a:xfrm flipV="1">
              <a:off x="1983105" y="3590925"/>
              <a:ext cx="76200" cy="47625"/>
            </a:xfrm>
            <a:prstGeom prst="line">
              <a:avLst/>
            </a:prstGeom>
            <a:noFill/>
            <a:ln w="17145">
              <a:solidFill>
                <a:srgbClr val="A9AFB8"/>
              </a:solidFill>
            </a:ln>
          </p:spPr>
          <p:txBody>
            <a:bodyPr/>
            <a:lstStyle/>
            <a:p>
              <a:endParaRPr lang="en-US"/>
            </a:p>
          </p:txBody>
        </p:sp>
        <p:sp>
          <p:nvSpPr>
            <p:cNvPr id="16" name="Lattice::line-16">
              <a:extLst>
                <a:ext uri="{FF2B5EF4-FFF2-40B4-BE49-F238E27FC236}">
                  <a16:creationId xmlns:a16="http://schemas.microsoft.com/office/drawing/2014/main" id="{D30578DC-F954-4494-B62E-61D4421D3C19}"/>
                </a:ext>
              </a:extLst>
            </p:cNvPr>
            <p:cNvSpPr>
              <a:spLocks/>
            </p:cNvSpPr>
            <p:nvPr/>
          </p:nvSpPr>
          <p:spPr>
            <a:xfrm>
              <a:off x="2524125" y="3590925"/>
              <a:ext cx="1162050" cy="0"/>
            </a:xfrm>
            <a:prstGeom prst="line">
              <a:avLst/>
            </a:prstGeom>
            <a:noFill/>
            <a:ln w="25718">
              <a:solidFill>
                <a:srgbClr val="7030A0"/>
              </a:solidFill>
            </a:ln>
          </p:spPr>
          <p:txBody>
            <a:bodyPr/>
            <a:lstStyle/>
            <a:p>
              <a:endParaRPr lang="en-US"/>
            </a:p>
          </p:txBody>
        </p:sp>
        <p:sp>
          <p:nvSpPr>
            <p:cNvPr id="17" name="Lattice::line-17">
              <a:extLst>
                <a:ext uri="{FF2B5EF4-FFF2-40B4-BE49-F238E27FC236}">
                  <a16:creationId xmlns:a16="http://schemas.microsoft.com/office/drawing/2014/main" id="{5383B467-8D70-44B2-BF78-2D77FDF11A08}"/>
                </a:ext>
              </a:extLst>
            </p:cNvPr>
            <p:cNvSpPr>
              <a:spLocks/>
            </p:cNvSpPr>
            <p:nvPr/>
          </p:nvSpPr>
          <p:spPr>
            <a:xfrm>
              <a:off x="3145155" y="3543300"/>
              <a:ext cx="76200" cy="47625"/>
            </a:xfrm>
            <a:prstGeom prst="line">
              <a:avLst/>
            </a:prstGeom>
            <a:noFill/>
            <a:ln w="25718">
              <a:solidFill>
                <a:srgbClr val="7030A0"/>
              </a:solidFill>
            </a:ln>
          </p:spPr>
          <p:txBody>
            <a:bodyPr/>
            <a:lstStyle/>
            <a:p>
              <a:endParaRPr lang="en-US"/>
            </a:p>
          </p:txBody>
        </p:sp>
        <p:sp>
          <p:nvSpPr>
            <p:cNvPr id="18" name="Lattice::line-18">
              <a:extLst>
                <a:ext uri="{FF2B5EF4-FFF2-40B4-BE49-F238E27FC236}">
                  <a16:creationId xmlns:a16="http://schemas.microsoft.com/office/drawing/2014/main" id="{EC0A20F8-5501-4744-8677-DF3F8D1838B7}"/>
                </a:ext>
              </a:extLst>
            </p:cNvPr>
            <p:cNvSpPr>
              <a:spLocks/>
            </p:cNvSpPr>
            <p:nvPr/>
          </p:nvSpPr>
          <p:spPr>
            <a:xfrm flipV="1">
              <a:off x="3145155" y="3590925"/>
              <a:ext cx="76200" cy="47625"/>
            </a:xfrm>
            <a:prstGeom prst="line">
              <a:avLst/>
            </a:prstGeom>
            <a:noFill/>
            <a:ln w="25718">
              <a:solidFill>
                <a:srgbClr val="7030A0"/>
              </a:solidFill>
            </a:ln>
          </p:spPr>
          <p:txBody>
            <a:bodyPr/>
            <a:lstStyle/>
            <a:p>
              <a:endParaRPr lang="en-US"/>
            </a:p>
          </p:txBody>
        </p:sp>
        <p:sp>
          <p:nvSpPr>
            <p:cNvPr id="19" name="Lattice::line-19">
              <a:extLst>
                <a:ext uri="{FF2B5EF4-FFF2-40B4-BE49-F238E27FC236}">
                  <a16:creationId xmlns:a16="http://schemas.microsoft.com/office/drawing/2014/main" id="{4E542E6B-748F-49E3-9E5C-1B388E484EE1}"/>
                </a:ext>
              </a:extLst>
            </p:cNvPr>
            <p:cNvSpPr>
              <a:spLocks/>
            </p:cNvSpPr>
            <p:nvPr/>
          </p:nvSpPr>
          <p:spPr>
            <a:xfrm>
              <a:off x="3686175" y="3590925"/>
              <a:ext cx="1162050" cy="0"/>
            </a:xfrm>
            <a:prstGeom prst="line">
              <a:avLst/>
            </a:prstGeom>
            <a:noFill/>
            <a:ln w="17145">
              <a:solidFill>
                <a:srgbClr val="A9AFB8"/>
              </a:solidFill>
            </a:ln>
          </p:spPr>
          <p:txBody>
            <a:bodyPr/>
            <a:lstStyle/>
            <a:p>
              <a:endParaRPr lang="en-US"/>
            </a:p>
          </p:txBody>
        </p:sp>
        <p:sp>
          <p:nvSpPr>
            <p:cNvPr id="20" name="Lattice::line-20">
              <a:extLst>
                <a:ext uri="{FF2B5EF4-FFF2-40B4-BE49-F238E27FC236}">
                  <a16:creationId xmlns:a16="http://schemas.microsoft.com/office/drawing/2014/main" id="{A3D90942-76E4-4FDF-B5FC-3A884796254C}"/>
                </a:ext>
              </a:extLst>
            </p:cNvPr>
            <p:cNvSpPr>
              <a:spLocks/>
            </p:cNvSpPr>
            <p:nvPr/>
          </p:nvSpPr>
          <p:spPr>
            <a:xfrm>
              <a:off x="4307205" y="3543300"/>
              <a:ext cx="76200" cy="47625"/>
            </a:xfrm>
            <a:prstGeom prst="line">
              <a:avLst/>
            </a:prstGeom>
            <a:noFill/>
            <a:ln w="17145">
              <a:solidFill>
                <a:srgbClr val="A9AFB8"/>
              </a:solidFill>
            </a:ln>
          </p:spPr>
          <p:txBody>
            <a:bodyPr/>
            <a:lstStyle/>
            <a:p>
              <a:endParaRPr lang="en-US"/>
            </a:p>
          </p:txBody>
        </p:sp>
        <p:sp>
          <p:nvSpPr>
            <p:cNvPr id="21" name="Lattice::line-21">
              <a:extLst>
                <a:ext uri="{FF2B5EF4-FFF2-40B4-BE49-F238E27FC236}">
                  <a16:creationId xmlns:a16="http://schemas.microsoft.com/office/drawing/2014/main" id="{1AC3DD50-750C-4CAA-842F-22287249BA7E}"/>
                </a:ext>
              </a:extLst>
            </p:cNvPr>
            <p:cNvSpPr>
              <a:spLocks/>
            </p:cNvSpPr>
            <p:nvPr/>
          </p:nvSpPr>
          <p:spPr>
            <a:xfrm flipV="1">
              <a:off x="4307205" y="3590925"/>
              <a:ext cx="76200" cy="47625"/>
            </a:xfrm>
            <a:prstGeom prst="line">
              <a:avLst/>
            </a:prstGeom>
            <a:noFill/>
            <a:ln w="17145">
              <a:solidFill>
                <a:srgbClr val="A9AFB8"/>
              </a:solidFill>
            </a:ln>
          </p:spPr>
          <p:txBody>
            <a:bodyPr/>
            <a:lstStyle/>
            <a:p>
              <a:endParaRPr lang="en-US"/>
            </a:p>
          </p:txBody>
        </p:sp>
        <p:sp>
          <p:nvSpPr>
            <p:cNvPr id="22" name="Lattice::line-22">
              <a:extLst>
                <a:ext uri="{FF2B5EF4-FFF2-40B4-BE49-F238E27FC236}">
                  <a16:creationId xmlns:a16="http://schemas.microsoft.com/office/drawing/2014/main" id="{C7CDA329-0579-4CCB-B8B5-7FB52C682A08}"/>
                </a:ext>
              </a:extLst>
            </p:cNvPr>
            <p:cNvSpPr>
              <a:spLocks/>
            </p:cNvSpPr>
            <p:nvPr/>
          </p:nvSpPr>
          <p:spPr>
            <a:xfrm>
              <a:off x="1362075" y="4572000"/>
              <a:ext cx="1162050" cy="0"/>
            </a:xfrm>
            <a:prstGeom prst="line">
              <a:avLst/>
            </a:prstGeom>
            <a:noFill/>
            <a:ln w="17145">
              <a:solidFill>
                <a:srgbClr val="A9AFB8"/>
              </a:solidFill>
            </a:ln>
          </p:spPr>
          <p:txBody>
            <a:bodyPr/>
            <a:lstStyle/>
            <a:p>
              <a:endParaRPr lang="en-US"/>
            </a:p>
          </p:txBody>
        </p:sp>
        <p:sp>
          <p:nvSpPr>
            <p:cNvPr id="23" name="Lattice::line-23">
              <a:extLst>
                <a:ext uri="{FF2B5EF4-FFF2-40B4-BE49-F238E27FC236}">
                  <a16:creationId xmlns:a16="http://schemas.microsoft.com/office/drawing/2014/main" id="{D7F44BC3-3457-4110-BAD6-7C1874FDF671}"/>
                </a:ext>
              </a:extLst>
            </p:cNvPr>
            <p:cNvSpPr>
              <a:spLocks/>
            </p:cNvSpPr>
            <p:nvPr/>
          </p:nvSpPr>
          <p:spPr>
            <a:xfrm>
              <a:off x="1983105" y="4524375"/>
              <a:ext cx="76200" cy="47625"/>
            </a:xfrm>
            <a:prstGeom prst="line">
              <a:avLst/>
            </a:prstGeom>
            <a:noFill/>
            <a:ln w="17145">
              <a:solidFill>
                <a:srgbClr val="A9AFB8"/>
              </a:solidFill>
            </a:ln>
          </p:spPr>
          <p:txBody>
            <a:bodyPr/>
            <a:lstStyle/>
            <a:p>
              <a:endParaRPr lang="en-US"/>
            </a:p>
          </p:txBody>
        </p:sp>
        <p:sp>
          <p:nvSpPr>
            <p:cNvPr id="24" name="Lattice::line-24">
              <a:extLst>
                <a:ext uri="{FF2B5EF4-FFF2-40B4-BE49-F238E27FC236}">
                  <a16:creationId xmlns:a16="http://schemas.microsoft.com/office/drawing/2014/main" id="{FB6939B6-54CB-459F-9E82-007F77DDE008}"/>
                </a:ext>
              </a:extLst>
            </p:cNvPr>
            <p:cNvSpPr>
              <a:spLocks/>
            </p:cNvSpPr>
            <p:nvPr/>
          </p:nvSpPr>
          <p:spPr>
            <a:xfrm flipV="1">
              <a:off x="1983105" y="4572000"/>
              <a:ext cx="76200" cy="47625"/>
            </a:xfrm>
            <a:prstGeom prst="line">
              <a:avLst/>
            </a:prstGeom>
            <a:noFill/>
            <a:ln w="17145">
              <a:solidFill>
                <a:srgbClr val="A9AFB8"/>
              </a:solidFill>
            </a:ln>
          </p:spPr>
          <p:txBody>
            <a:bodyPr/>
            <a:lstStyle/>
            <a:p>
              <a:endParaRPr lang="en-US"/>
            </a:p>
          </p:txBody>
        </p:sp>
        <p:sp>
          <p:nvSpPr>
            <p:cNvPr id="25" name="Lattice::line-25">
              <a:extLst>
                <a:ext uri="{FF2B5EF4-FFF2-40B4-BE49-F238E27FC236}">
                  <a16:creationId xmlns:a16="http://schemas.microsoft.com/office/drawing/2014/main" id="{83EB0D0C-4629-4531-978C-DE02989D8B7C}"/>
                </a:ext>
              </a:extLst>
            </p:cNvPr>
            <p:cNvSpPr>
              <a:spLocks/>
            </p:cNvSpPr>
            <p:nvPr/>
          </p:nvSpPr>
          <p:spPr>
            <a:xfrm>
              <a:off x="2524125" y="4572000"/>
              <a:ext cx="1162050" cy="0"/>
            </a:xfrm>
            <a:prstGeom prst="line">
              <a:avLst/>
            </a:prstGeom>
            <a:noFill/>
            <a:ln w="17145">
              <a:solidFill>
                <a:srgbClr val="A9AFB8"/>
              </a:solidFill>
            </a:ln>
          </p:spPr>
          <p:txBody>
            <a:bodyPr/>
            <a:lstStyle/>
            <a:p>
              <a:endParaRPr lang="en-US"/>
            </a:p>
          </p:txBody>
        </p:sp>
        <p:sp>
          <p:nvSpPr>
            <p:cNvPr id="26" name="Lattice::line-26">
              <a:extLst>
                <a:ext uri="{FF2B5EF4-FFF2-40B4-BE49-F238E27FC236}">
                  <a16:creationId xmlns:a16="http://schemas.microsoft.com/office/drawing/2014/main" id="{40173604-F93E-4134-A6C9-8A882755720A}"/>
                </a:ext>
              </a:extLst>
            </p:cNvPr>
            <p:cNvSpPr>
              <a:spLocks/>
            </p:cNvSpPr>
            <p:nvPr/>
          </p:nvSpPr>
          <p:spPr>
            <a:xfrm>
              <a:off x="3145155" y="4524375"/>
              <a:ext cx="76200" cy="47625"/>
            </a:xfrm>
            <a:prstGeom prst="line">
              <a:avLst/>
            </a:prstGeom>
            <a:noFill/>
            <a:ln w="17145">
              <a:solidFill>
                <a:srgbClr val="A9AFB8"/>
              </a:solidFill>
            </a:ln>
          </p:spPr>
          <p:txBody>
            <a:bodyPr/>
            <a:lstStyle/>
            <a:p>
              <a:endParaRPr lang="en-US"/>
            </a:p>
          </p:txBody>
        </p:sp>
        <p:sp>
          <p:nvSpPr>
            <p:cNvPr id="27" name="Lattice::line-27">
              <a:extLst>
                <a:ext uri="{FF2B5EF4-FFF2-40B4-BE49-F238E27FC236}">
                  <a16:creationId xmlns:a16="http://schemas.microsoft.com/office/drawing/2014/main" id="{FC3B3522-B038-4AA3-9D9C-49CE83A80D0E}"/>
                </a:ext>
              </a:extLst>
            </p:cNvPr>
            <p:cNvSpPr>
              <a:spLocks/>
            </p:cNvSpPr>
            <p:nvPr/>
          </p:nvSpPr>
          <p:spPr>
            <a:xfrm flipV="1">
              <a:off x="3145155" y="4572000"/>
              <a:ext cx="76200" cy="47625"/>
            </a:xfrm>
            <a:prstGeom prst="line">
              <a:avLst/>
            </a:prstGeom>
            <a:noFill/>
            <a:ln w="17145">
              <a:solidFill>
                <a:srgbClr val="A9AFB8"/>
              </a:solidFill>
            </a:ln>
          </p:spPr>
          <p:txBody>
            <a:bodyPr/>
            <a:lstStyle/>
            <a:p>
              <a:endParaRPr lang="en-US"/>
            </a:p>
          </p:txBody>
        </p:sp>
        <p:sp>
          <p:nvSpPr>
            <p:cNvPr id="28" name="Lattice::line-28">
              <a:extLst>
                <a:ext uri="{FF2B5EF4-FFF2-40B4-BE49-F238E27FC236}">
                  <a16:creationId xmlns:a16="http://schemas.microsoft.com/office/drawing/2014/main" id="{667EC2A4-0440-48D8-B82B-CD63168912CE}"/>
                </a:ext>
              </a:extLst>
            </p:cNvPr>
            <p:cNvSpPr>
              <a:spLocks/>
            </p:cNvSpPr>
            <p:nvPr/>
          </p:nvSpPr>
          <p:spPr>
            <a:xfrm>
              <a:off x="3686175" y="4572000"/>
              <a:ext cx="1162050" cy="0"/>
            </a:xfrm>
            <a:prstGeom prst="line">
              <a:avLst/>
            </a:prstGeom>
            <a:noFill/>
            <a:ln w="17145">
              <a:solidFill>
                <a:srgbClr val="A9AFB8"/>
              </a:solidFill>
            </a:ln>
          </p:spPr>
          <p:txBody>
            <a:bodyPr/>
            <a:lstStyle/>
            <a:p>
              <a:endParaRPr lang="en-US"/>
            </a:p>
          </p:txBody>
        </p:sp>
        <p:sp>
          <p:nvSpPr>
            <p:cNvPr id="29" name="Lattice::line-29">
              <a:extLst>
                <a:ext uri="{FF2B5EF4-FFF2-40B4-BE49-F238E27FC236}">
                  <a16:creationId xmlns:a16="http://schemas.microsoft.com/office/drawing/2014/main" id="{200ABB83-37E0-4DE9-B11E-65FD374493CD}"/>
                </a:ext>
              </a:extLst>
            </p:cNvPr>
            <p:cNvSpPr>
              <a:spLocks/>
            </p:cNvSpPr>
            <p:nvPr/>
          </p:nvSpPr>
          <p:spPr>
            <a:xfrm>
              <a:off x="4307205" y="4524375"/>
              <a:ext cx="76200" cy="47625"/>
            </a:xfrm>
            <a:prstGeom prst="line">
              <a:avLst/>
            </a:prstGeom>
            <a:noFill/>
            <a:ln w="17145">
              <a:solidFill>
                <a:srgbClr val="A9AFB8"/>
              </a:solidFill>
            </a:ln>
          </p:spPr>
          <p:txBody>
            <a:bodyPr/>
            <a:lstStyle/>
            <a:p>
              <a:endParaRPr lang="en-US"/>
            </a:p>
          </p:txBody>
        </p:sp>
        <p:sp>
          <p:nvSpPr>
            <p:cNvPr id="30" name="Lattice::line-30">
              <a:extLst>
                <a:ext uri="{FF2B5EF4-FFF2-40B4-BE49-F238E27FC236}">
                  <a16:creationId xmlns:a16="http://schemas.microsoft.com/office/drawing/2014/main" id="{F4444EDA-3048-4831-97C8-FAC6F9F4DD8D}"/>
                </a:ext>
              </a:extLst>
            </p:cNvPr>
            <p:cNvSpPr>
              <a:spLocks/>
            </p:cNvSpPr>
            <p:nvPr/>
          </p:nvSpPr>
          <p:spPr>
            <a:xfrm flipV="1">
              <a:off x="4307205" y="4572000"/>
              <a:ext cx="76200" cy="47625"/>
            </a:xfrm>
            <a:prstGeom prst="line">
              <a:avLst/>
            </a:prstGeom>
            <a:noFill/>
            <a:ln w="17145">
              <a:solidFill>
                <a:srgbClr val="A9AFB8"/>
              </a:solidFill>
            </a:ln>
          </p:spPr>
          <p:txBody>
            <a:bodyPr/>
            <a:lstStyle/>
            <a:p>
              <a:endParaRPr lang="en-US"/>
            </a:p>
          </p:txBody>
        </p:sp>
        <p:sp>
          <p:nvSpPr>
            <p:cNvPr id="31" name="Lattice::line-31">
              <a:extLst>
                <a:ext uri="{FF2B5EF4-FFF2-40B4-BE49-F238E27FC236}">
                  <a16:creationId xmlns:a16="http://schemas.microsoft.com/office/drawing/2014/main" id="{2D7D72BC-DFB6-4182-B0A7-6869C17758EB}"/>
                </a:ext>
              </a:extLst>
            </p:cNvPr>
            <p:cNvSpPr>
              <a:spLocks/>
            </p:cNvSpPr>
            <p:nvPr/>
          </p:nvSpPr>
          <p:spPr>
            <a:xfrm>
              <a:off x="1362075" y="2609850"/>
              <a:ext cx="0" cy="981075"/>
            </a:xfrm>
            <a:prstGeom prst="line">
              <a:avLst/>
            </a:prstGeom>
            <a:noFill/>
            <a:ln w="17145">
              <a:solidFill>
                <a:srgbClr val="A9AFB8"/>
              </a:solidFill>
            </a:ln>
          </p:spPr>
          <p:txBody>
            <a:bodyPr/>
            <a:lstStyle/>
            <a:p>
              <a:endParaRPr lang="en-US"/>
            </a:p>
          </p:txBody>
        </p:sp>
        <p:sp>
          <p:nvSpPr>
            <p:cNvPr id="32" name="Lattice::line-32">
              <a:extLst>
                <a:ext uri="{FF2B5EF4-FFF2-40B4-BE49-F238E27FC236}">
                  <a16:creationId xmlns:a16="http://schemas.microsoft.com/office/drawing/2014/main" id="{AE3CC0AB-07C6-4057-93F7-5A87722B14CF}"/>
                </a:ext>
              </a:extLst>
            </p:cNvPr>
            <p:cNvSpPr>
              <a:spLocks/>
            </p:cNvSpPr>
            <p:nvPr/>
          </p:nvSpPr>
          <p:spPr>
            <a:xfrm>
              <a:off x="1314450" y="3122295"/>
              <a:ext cx="47625" cy="76200"/>
            </a:xfrm>
            <a:prstGeom prst="line">
              <a:avLst/>
            </a:prstGeom>
            <a:noFill/>
            <a:ln w="17145">
              <a:solidFill>
                <a:srgbClr val="A9AFB8"/>
              </a:solidFill>
            </a:ln>
          </p:spPr>
          <p:txBody>
            <a:bodyPr/>
            <a:lstStyle/>
            <a:p>
              <a:endParaRPr lang="en-US"/>
            </a:p>
          </p:txBody>
        </p:sp>
        <p:sp>
          <p:nvSpPr>
            <p:cNvPr id="33" name="Lattice::line-33">
              <a:extLst>
                <a:ext uri="{FF2B5EF4-FFF2-40B4-BE49-F238E27FC236}">
                  <a16:creationId xmlns:a16="http://schemas.microsoft.com/office/drawing/2014/main" id="{6209B051-05D8-43A9-8FC5-E05DC76EB45A}"/>
                </a:ext>
              </a:extLst>
            </p:cNvPr>
            <p:cNvSpPr>
              <a:spLocks/>
            </p:cNvSpPr>
            <p:nvPr/>
          </p:nvSpPr>
          <p:spPr>
            <a:xfrm flipV="1">
              <a:off x="1362075" y="3122295"/>
              <a:ext cx="47625" cy="76200"/>
            </a:xfrm>
            <a:prstGeom prst="line">
              <a:avLst/>
            </a:prstGeom>
            <a:noFill/>
            <a:ln w="17145">
              <a:solidFill>
                <a:srgbClr val="A9AFB8"/>
              </a:solidFill>
            </a:ln>
          </p:spPr>
          <p:txBody>
            <a:bodyPr/>
            <a:lstStyle/>
            <a:p>
              <a:endParaRPr lang="en-US"/>
            </a:p>
          </p:txBody>
        </p:sp>
        <p:sp>
          <p:nvSpPr>
            <p:cNvPr id="34" name="Lattice::line-34">
              <a:extLst>
                <a:ext uri="{FF2B5EF4-FFF2-40B4-BE49-F238E27FC236}">
                  <a16:creationId xmlns:a16="http://schemas.microsoft.com/office/drawing/2014/main" id="{46A716A8-C698-47FD-9C1E-A8DA244D269B}"/>
                </a:ext>
              </a:extLst>
            </p:cNvPr>
            <p:cNvSpPr>
              <a:spLocks/>
            </p:cNvSpPr>
            <p:nvPr/>
          </p:nvSpPr>
          <p:spPr>
            <a:xfrm>
              <a:off x="2524125" y="2609850"/>
              <a:ext cx="0" cy="981075"/>
            </a:xfrm>
            <a:prstGeom prst="line">
              <a:avLst/>
            </a:prstGeom>
            <a:noFill/>
            <a:ln w="25718">
              <a:solidFill>
                <a:srgbClr val="7030A0"/>
              </a:solidFill>
            </a:ln>
          </p:spPr>
          <p:txBody>
            <a:bodyPr/>
            <a:lstStyle/>
            <a:p>
              <a:endParaRPr lang="en-US"/>
            </a:p>
          </p:txBody>
        </p:sp>
        <p:sp>
          <p:nvSpPr>
            <p:cNvPr id="35" name="Lattice::line-35">
              <a:extLst>
                <a:ext uri="{FF2B5EF4-FFF2-40B4-BE49-F238E27FC236}">
                  <a16:creationId xmlns:a16="http://schemas.microsoft.com/office/drawing/2014/main" id="{8511D803-2430-4B41-BBE5-789D657EB11E}"/>
                </a:ext>
              </a:extLst>
            </p:cNvPr>
            <p:cNvSpPr>
              <a:spLocks/>
            </p:cNvSpPr>
            <p:nvPr/>
          </p:nvSpPr>
          <p:spPr>
            <a:xfrm>
              <a:off x="2476500" y="3122295"/>
              <a:ext cx="47625" cy="76200"/>
            </a:xfrm>
            <a:prstGeom prst="line">
              <a:avLst/>
            </a:prstGeom>
            <a:noFill/>
            <a:ln w="25718">
              <a:solidFill>
                <a:srgbClr val="7030A0"/>
              </a:solidFill>
            </a:ln>
          </p:spPr>
          <p:txBody>
            <a:bodyPr/>
            <a:lstStyle/>
            <a:p>
              <a:endParaRPr lang="en-US"/>
            </a:p>
          </p:txBody>
        </p:sp>
        <p:sp>
          <p:nvSpPr>
            <p:cNvPr id="36" name="Lattice::line-36">
              <a:extLst>
                <a:ext uri="{FF2B5EF4-FFF2-40B4-BE49-F238E27FC236}">
                  <a16:creationId xmlns:a16="http://schemas.microsoft.com/office/drawing/2014/main" id="{611AB0B8-AE81-4B7C-9060-8FD445873846}"/>
                </a:ext>
              </a:extLst>
            </p:cNvPr>
            <p:cNvSpPr>
              <a:spLocks/>
            </p:cNvSpPr>
            <p:nvPr/>
          </p:nvSpPr>
          <p:spPr>
            <a:xfrm flipV="1">
              <a:off x="2524125" y="3122295"/>
              <a:ext cx="47625" cy="76200"/>
            </a:xfrm>
            <a:prstGeom prst="line">
              <a:avLst/>
            </a:prstGeom>
            <a:noFill/>
            <a:ln w="25718">
              <a:solidFill>
                <a:srgbClr val="7030A0"/>
              </a:solidFill>
            </a:ln>
          </p:spPr>
          <p:txBody>
            <a:bodyPr/>
            <a:lstStyle/>
            <a:p>
              <a:endParaRPr lang="en-US"/>
            </a:p>
          </p:txBody>
        </p:sp>
        <p:sp>
          <p:nvSpPr>
            <p:cNvPr id="37" name="Lattice::line-37">
              <a:extLst>
                <a:ext uri="{FF2B5EF4-FFF2-40B4-BE49-F238E27FC236}">
                  <a16:creationId xmlns:a16="http://schemas.microsoft.com/office/drawing/2014/main" id="{AB14CF66-4D86-48FC-829F-C636F2A83DC3}"/>
                </a:ext>
              </a:extLst>
            </p:cNvPr>
            <p:cNvSpPr>
              <a:spLocks/>
            </p:cNvSpPr>
            <p:nvPr/>
          </p:nvSpPr>
          <p:spPr>
            <a:xfrm>
              <a:off x="3686175" y="2609850"/>
              <a:ext cx="0" cy="981075"/>
            </a:xfrm>
            <a:prstGeom prst="line">
              <a:avLst/>
            </a:prstGeom>
            <a:noFill/>
            <a:ln w="25718">
              <a:solidFill>
                <a:srgbClr val="7030A0"/>
              </a:solidFill>
            </a:ln>
          </p:spPr>
          <p:txBody>
            <a:bodyPr/>
            <a:lstStyle/>
            <a:p>
              <a:endParaRPr lang="en-US"/>
            </a:p>
          </p:txBody>
        </p:sp>
        <p:sp>
          <p:nvSpPr>
            <p:cNvPr id="38" name="Lattice::line-38">
              <a:extLst>
                <a:ext uri="{FF2B5EF4-FFF2-40B4-BE49-F238E27FC236}">
                  <a16:creationId xmlns:a16="http://schemas.microsoft.com/office/drawing/2014/main" id="{05F103C2-4C4C-4B14-9AF7-1A07D6E10623}"/>
                </a:ext>
              </a:extLst>
            </p:cNvPr>
            <p:cNvSpPr>
              <a:spLocks/>
            </p:cNvSpPr>
            <p:nvPr/>
          </p:nvSpPr>
          <p:spPr>
            <a:xfrm>
              <a:off x="3638550" y="3122295"/>
              <a:ext cx="47625" cy="76200"/>
            </a:xfrm>
            <a:prstGeom prst="line">
              <a:avLst/>
            </a:prstGeom>
            <a:noFill/>
            <a:ln w="25718">
              <a:solidFill>
                <a:srgbClr val="7030A0"/>
              </a:solidFill>
            </a:ln>
          </p:spPr>
          <p:txBody>
            <a:bodyPr/>
            <a:lstStyle/>
            <a:p>
              <a:endParaRPr lang="en-US"/>
            </a:p>
          </p:txBody>
        </p:sp>
        <p:sp>
          <p:nvSpPr>
            <p:cNvPr id="39" name="Lattice::line-39">
              <a:extLst>
                <a:ext uri="{FF2B5EF4-FFF2-40B4-BE49-F238E27FC236}">
                  <a16:creationId xmlns:a16="http://schemas.microsoft.com/office/drawing/2014/main" id="{01F8B315-5DB1-4015-8D10-B349BB0B41B1}"/>
                </a:ext>
              </a:extLst>
            </p:cNvPr>
            <p:cNvSpPr>
              <a:spLocks/>
            </p:cNvSpPr>
            <p:nvPr/>
          </p:nvSpPr>
          <p:spPr>
            <a:xfrm flipV="1">
              <a:off x="3686175" y="3122295"/>
              <a:ext cx="47625" cy="76200"/>
            </a:xfrm>
            <a:prstGeom prst="line">
              <a:avLst/>
            </a:prstGeom>
            <a:noFill/>
            <a:ln w="25718">
              <a:solidFill>
                <a:srgbClr val="7030A0"/>
              </a:solidFill>
            </a:ln>
          </p:spPr>
          <p:txBody>
            <a:bodyPr/>
            <a:lstStyle/>
            <a:p>
              <a:endParaRPr lang="en-US"/>
            </a:p>
          </p:txBody>
        </p:sp>
        <p:sp>
          <p:nvSpPr>
            <p:cNvPr id="40" name="Lattice::line-40">
              <a:extLst>
                <a:ext uri="{FF2B5EF4-FFF2-40B4-BE49-F238E27FC236}">
                  <a16:creationId xmlns:a16="http://schemas.microsoft.com/office/drawing/2014/main" id="{60A8D03F-1DC1-4429-9C5D-54C6A92CD3A8}"/>
                </a:ext>
              </a:extLst>
            </p:cNvPr>
            <p:cNvSpPr>
              <a:spLocks/>
            </p:cNvSpPr>
            <p:nvPr/>
          </p:nvSpPr>
          <p:spPr>
            <a:xfrm>
              <a:off x="4848225" y="2609850"/>
              <a:ext cx="0" cy="981075"/>
            </a:xfrm>
            <a:prstGeom prst="line">
              <a:avLst/>
            </a:prstGeom>
            <a:noFill/>
            <a:ln w="17145">
              <a:solidFill>
                <a:srgbClr val="A9AFB8"/>
              </a:solidFill>
            </a:ln>
          </p:spPr>
          <p:txBody>
            <a:bodyPr/>
            <a:lstStyle/>
            <a:p>
              <a:endParaRPr lang="en-US"/>
            </a:p>
          </p:txBody>
        </p:sp>
        <p:sp>
          <p:nvSpPr>
            <p:cNvPr id="41" name="Lattice::line-41">
              <a:extLst>
                <a:ext uri="{FF2B5EF4-FFF2-40B4-BE49-F238E27FC236}">
                  <a16:creationId xmlns:a16="http://schemas.microsoft.com/office/drawing/2014/main" id="{F17EC1ED-1E48-400D-9E83-5C8615DB9325}"/>
                </a:ext>
              </a:extLst>
            </p:cNvPr>
            <p:cNvSpPr>
              <a:spLocks/>
            </p:cNvSpPr>
            <p:nvPr/>
          </p:nvSpPr>
          <p:spPr>
            <a:xfrm>
              <a:off x="4800600" y="3122295"/>
              <a:ext cx="47625" cy="76200"/>
            </a:xfrm>
            <a:prstGeom prst="line">
              <a:avLst/>
            </a:prstGeom>
            <a:noFill/>
            <a:ln w="17145">
              <a:solidFill>
                <a:srgbClr val="A9AFB8"/>
              </a:solidFill>
            </a:ln>
          </p:spPr>
          <p:txBody>
            <a:bodyPr/>
            <a:lstStyle/>
            <a:p>
              <a:endParaRPr lang="en-US"/>
            </a:p>
          </p:txBody>
        </p:sp>
        <p:sp>
          <p:nvSpPr>
            <p:cNvPr id="42" name="Lattice::line-42">
              <a:extLst>
                <a:ext uri="{FF2B5EF4-FFF2-40B4-BE49-F238E27FC236}">
                  <a16:creationId xmlns:a16="http://schemas.microsoft.com/office/drawing/2014/main" id="{6F2D49D6-DBE1-48FD-8B15-EC5D9B379D81}"/>
                </a:ext>
              </a:extLst>
            </p:cNvPr>
            <p:cNvSpPr>
              <a:spLocks/>
            </p:cNvSpPr>
            <p:nvPr/>
          </p:nvSpPr>
          <p:spPr>
            <a:xfrm flipV="1">
              <a:off x="4848225" y="3122295"/>
              <a:ext cx="47625" cy="76200"/>
            </a:xfrm>
            <a:prstGeom prst="line">
              <a:avLst/>
            </a:prstGeom>
            <a:noFill/>
            <a:ln w="17145">
              <a:solidFill>
                <a:srgbClr val="A9AFB8"/>
              </a:solidFill>
            </a:ln>
          </p:spPr>
          <p:txBody>
            <a:bodyPr/>
            <a:lstStyle/>
            <a:p>
              <a:endParaRPr lang="en-US"/>
            </a:p>
          </p:txBody>
        </p:sp>
        <p:sp>
          <p:nvSpPr>
            <p:cNvPr id="43" name="Lattice::line-43">
              <a:extLst>
                <a:ext uri="{FF2B5EF4-FFF2-40B4-BE49-F238E27FC236}">
                  <a16:creationId xmlns:a16="http://schemas.microsoft.com/office/drawing/2014/main" id="{D7E351D3-B982-490F-B5B4-BA045393B0D8}"/>
                </a:ext>
              </a:extLst>
            </p:cNvPr>
            <p:cNvSpPr>
              <a:spLocks/>
            </p:cNvSpPr>
            <p:nvPr/>
          </p:nvSpPr>
          <p:spPr>
            <a:xfrm>
              <a:off x="1362075" y="3590925"/>
              <a:ext cx="0" cy="981075"/>
            </a:xfrm>
            <a:prstGeom prst="line">
              <a:avLst/>
            </a:prstGeom>
            <a:noFill/>
            <a:ln w="17145">
              <a:solidFill>
                <a:srgbClr val="A9AFB8"/>
              </a:solidFill>
            </a:ln>
          </p:spPr>
          <p:txBody>
            <a:bodyPr/>
            <a:lstStyle/>
            <a:p>
              <a:endParaRPr lang="en-US"/>
            </a:p>
          </p:txBody>
        </p:sp>
        <p:sp>
          <p:nvSpPr>
            <p:cNvPr id="44" name="Lattice::line-44">
              <a:extLst>
                <a:ext uri="{FF2B5EF4-FFF2-40B4-BE49-F238E27FC236}">
                  <a16:creationId xmlns:a16="http://schemas.microsoft.com/office/drawing/2014/main" id="{20A6D4AC-6349-426F-AFCA-D209CC59EB94}"/>
                </a:ext>
              </a:extLst>
            </p:cNvPr>
            <p:cNvSpPr>
              <a:spLocks/>
            </p:cNvSpPr>
            <p:nvPr/>
          </p:nvSpPr>
          <p:spPr>
            <a:xfrm>
              <a:off x="1314450" y="4103370"/>
              <a:ext cx="47625" cy="76200"/>
            </a:xfrm>
            <a:prstGeom prst="line">
              <a:avLst/>
            </a:prstGeom>
            <a:noFill/>
            <a:ln w="17145">
              <a:solidFill>
                <a:srgbClr val="A9AFB8"/>
              </a:solidFill>
            </a:ln>
          </p:spPr>
          <p:txBody>
            <a:bodyPr/>
            <a:lstStyle/>
            <a:p>
              <a:endParaRPr lang="en-US"/>
            </a:p>
          </p:txBody>
        </p:sp>
        <p:sp>
          <p:nvSpPr>
            <p:cNvPr id="45" name="Lattice::line-45">
              <a:extLst>
                <a:ext uri="{FF2B5EF4-FFF2-40B4-BE49-F238E27FC236}">
                  <a16:creationId xmlns:a16="http://schemas.microsoft.com/office/drawing/2014/main" id="{8F2A0021-878A-4D41-A451-B2F46DB1AFDB}"/>
                </a:ext>
              </a:extLst>
            </p:cNvPr>
            <p:cNvSpPr>
              <a:spLocks/>
            </p:cNvSpPr>
            <p:nvPr/>
          </p:nvSpPr>
          <p:spPr>
            <a:xfrm flipV="1">
              <a:off x="1362075" y="4103370"/>
              <a:ext cx="47625" cy="76200"/>
            </a:xfrm>
            <a:prstGeom prst="line">
              <a:avLst/>
            </a:prstGeom>
            <a:noFill/>
            <a:ln w="17145">
              <a:solidFill>
                <a:srgbClr val="A9AFB8"/>
              </a:solidFill>
            </a:ln>
          </p:spPr>
          <p:txBody>
            <a:bodyPr/>
            <a:lstStyle/>
            <a:p>
              <a:endParaRPr lang="en-US"/>
            </a:p>
          </p:txBody>
        </p:sp>
        <p:sp>
          <p:nvSpPr>
            <p:cNvPr id="46" name="Lattice::line-46">
              <a:extLst>
                <a:ext uri="{FF2B5EF4-FFF2-40B4-BE49-F238E27FC236}">
                  <a16:creationId xmlns:a16="http://schemas.microsoft.com/office/drawing/2014/main" id="{5715C592-5031-4320-AF46-A430065B6A3D}"/>
                </a:ext>
              </a:extLst>
            </p:cNvPr>
            <p:cNvSpPr>
              <a:spLocks/>
            </p:cNvSpPr>
            <p:nvPr/>
          </p:nvSpPr>
          <p:spPr>
            <a:xfrm>
              <a:off x="2524125" y="3590925"/>
              <a:ext cx="0" cy="981075"/>
            </a:xfrm>
            <a:prstGeom prst="line">
              <a:avLst/>
            </a:prstGeom>
            <a:noFill/>
            <a:ln w="17145">
              <a:solidFill>
                <a:srgbClr val="A9AFB8"/>
              </a:solidFill>
            </a:ln>
          </p:spPr>
          <p:txBody>
            <a:bodyPr/>
            <a:lstStyle/>
            <a:p>
              <a:endParaRPr lang="en-US"/>
            </a:p>
          </p:txBody>
        </p:sp>
        <p:sp>
          <p:nvSpPr>
            <p:cNvPr id="47" name="Lattice::line-47">
              <a:extLst>
                <a:ext uri="{FF2B5EF4-FFF2-40B4-BE49-F238E27FC236}">
                  <a16:creationId xmlns:a16="http://schemas.microsoft.com/office/drawing/2014/main" id="{5A7FF918-B963-4850-B549-ABE0DF43FBD0}"/>
                </a:ext>
              </a:extLst>
            </p:cNvPr>
            <p:cNvSpPr>
              <a:spLocks/>
            </p:cNvSpPr>
            <p:nvPr/>
          </p:nvSpPr>
          <p:spPr>
            <a:xfrm>
              <a:off x="2476500" y="4103370"/>
              <a:ext cx="47625" cy="76200"/>
            </a:xfrm>
            <a:prstGeom prst="line">
              <a:avLst/>
            </a:prstGeom>
            <a:noFill/>
            <a:ln w="17145">
              <a:solidFill>
                <a:srgbClr val="A9AFB8"/>
              </a:solidFill>
            </a:ln>
          </p:spPr>
          <p:txBody>
            <a:bodyPr/>
            <a:lstStyle/>
            <a:p>
              <a:endParaRPr lang="en-US"/>
            </a:p>
          </p:txBody>
        </p:sp>
        <p:sp>
          <p:nvSpPr>
            <p:cNvPr id="48" name="Lattice::line-48">
              <a:extLst>
                <a:ext uri="{FF2B5EF4-FFF2-40B4-BE49-F238E27FC236}">
                  <a16:creationId xmlns:a16="http://schemas.microsoft.com/office/drawing/2014/main" id="{3AB0A669-4527-4443-A8C7-106155BB7D6C}"/>
                </a:ext>
              </a:extLst>
            </p:cNvPr>
            <p:cNvSpPr>
              <a:spLocks/>
            </p:cNvSpPr>
            <p:nvPr/>
          </p:nvSpPr>
          <p:spPr>
            <a:xfrm flipV="1">
              <a:off x="2524125" y="4103370"/>
              <a:ext cx="47625" cy="76200"/>
            </a:xfrm>
            <a:prstGeom prst="line">
              <a:avLst/>
            </a:prstGeom>
            <a:noFill/>
            <a:ln w="17145">
              <a:solidFill>
                <a:srgbClr val="A9AFB8"/>
              </a:solidFill>
            </a:ln>
          </p:spPr>
          <p:txBody>
            <a:bodyPr/>
            <a:lstStyle/>
            <a:p>
              <a:endParaRPr lang="en-US"/>
            </a:p>
          </p:txBody>
        </p:sp>
        <p:sp>
          <p:nvSpPr>
            <p:cNvPr id="49" name="Lattice::line-49">
              <a:extLst>
                <a:ext uri="{FF2B5EF4-FFF2-40B4-BE49-F238E27FC236}">
                  <a16:creationId xmlns:a16="http://schemas.microsoft.com/office/drawing/2014/main" id="{240CC681-DD9C-42BD-8926-1FE2303302DE}"/>
                </a:ext>
              </a:extLst>
            </p:cNvPr>
            <p:cNvSpPr>
              <a:spLocks/>
            </p:cNvSpPr>
            <p:nvPr/>
          </p:nvSpPr>
          <p:spPr>
            <a:xfrm>
              <a:off x="3686175" y="3590925"/>
              <a:ext cx="0" cy="981075"/>
            </a:xfrm>
            <a:prstGeom prst="line">
              <a:avLst/>
            </a:prstGeom>
            <a:noFill/>
            <a:ln w="17145">
              <a:solidFill>
                <a:srgbClr val="A9AFB8"/>
              </a:solidFill>
            </a:ln>
          </p:spPr>
          <p:txBody>
            <a:bodyPr/>
            <a:lstStyle/>
            <a:p>
              <a:endParaRPr lang="en-US"/>
            </a:p>
          </p:txBody>
        </p:sp>
        <p:sp>
          <p:nvSpPr>
            <p:cNvPr id="50" name="Lattice::line-50">
              <a:extLst>
                <a:ext uri="{FF2B5EF4-FFF2-40B4-BE49-F238E27FC236}">
                  <a16:creationId xmlns:a16="http://schemas.microsoft.com/office/drawing/2014/main" id="{10B61A60-2536-4A3F-9DE8-B43116F6A76E}"/>
                </a:ext>
              </a:extLst>
            </p:cNvPr>
            <p:cNvSpPr>
              <a:spLocks/>
            </p:cNvSpPr>
            <p:nvPr/>
          </p:nvSpPr>
          <p:spPr>
            <a:xfrm>
              <a:off x="3638550" y="4103370"/>
              <a:ext cx="47625" cy="76200"/>
            </a:xfrm>
            <a:prstGeom prst="line">
              <a:avLst/>
            </a:prstGeom>
            <a:noFill/>
            <a:ln w="17145">
              <a:solidFill>
                <a:srgbClr val="A9AFB8"/>
              </a:solidFill>
            </a:ln>
          </p:spPr>
          <p:txBody>
            <a:bodyPr/>
            <a:lstStyle/>
            <a:p>
              <a:endParaRPr lang="en-US"/>
            </a:p>
          </p:txBody>
        </p:sp>
        <p:sp>
          <p:nvSpPr>
            <p:cNvPr id="51" name="Lattice::line-51">
              <a:extLst>
                <a:ext uri="{FF2B5EF4-FFF2-40B4-BE49-F238E27FC236}">
                  <a16:creationId xmlns:a16="http://schemas.microsoft.com/office/drawing/2014/main" id="{DB838ECC-CF75-4A6D-8866-56A6533E9856}"/>
                </a:ext>
              </a:extLst>
            </p:cNvPr>
            <p:cNvSpPr>
              <a:spLocks/>
            </p:cNvSpPr>
            <p:nvPr/>
          </p:nvSpPr>
          <p:spPr>
            <a:xfrm flipV="1">
              <a:off x="3686175" y="4103370"/>
              <a:ext cx="47625" cy="76200"/>
            </a:xfrm>
            <a:prstGeom prst="line">
              <a:avLst/>
            </a:prstGeom>
            <a:noFill/>
            <a:ln w="17145">
              <a:solidFill>
                <a:srgbClr val="A9AFB8"/>
              </a:solidFill>
            </a:ln>
          </p:spPr>
          <p:txBody>
            <a:bodyPr/>
            <a:lstStyle/>
            <a:p>
              <a:endParaRPr lang="en-US"/>
            </a:p>
          </p:txBody>
        </p:sp>
        <p:sp>
          <p:nvSpPr>
            <p:cNvPr id="52" name="Lattice::line-52">
              <a:extLst>
                <a:ext uri="{FF2B5EF4-FFF2-40B4-BE49-F238E27FC236}">
                  <a16:creationId xmlns:a16="http://schemas.microsoft.com/office/drawing/2014/main" id="{C713A892-CBE6-4432-8648-C8AB5E92A918}"/>
                </a:ext>
              </a:extLst>
            </p:cNvPr>
            <p:cNvSpPr>
              <a:spLocks/>
            </p:cNvSpPr>
            <p:nvPr/>
          </p:nvSpPr>
          <p:spPr>
            <a:xfrm>
              <a:off x="4848225" y="3590925"/>
              <a:ext cx="0" cy="981075"/>
            </a:xfrm>
            <a:prstGeom prst="line">
              <a:avLst/>
            </a:prstGeom>
            <a:noFill/>
            <a:ln w="17145">
              <a:solidFill>
                <a:srgbClr val="A9AFB8"/>
              </a:solidFill>
            </a:ln>
          </p:spPr>
          <p:txBody>
            <a:bodyPr/>
            <a:lstStyle/>
            <a:p>
              <a:endParaRPr lang="en-US"/>
            </a:p>
          </p:txBody>
        </p:sp>
        <p:sp>
          <p:nvSpPr>
            <p:cNvPr id="53" name="Lattice::line-53">
              <a:extLst>
                <a:ext uri="{FF2B5EF4-FFF2-40B4-BE49-F238E27FC236}">
                  <a16:creationId xmlns:a16="http://schemas.microsoft.com/office/drawing/2014/main" id="{FD56FA86-9A4D-476E-969D-3DB278825AD7}"/>
                </a:ext>
              </a:extLst>
            </p:cNvPr>
            <p:cNvSpPr>
              <a:spLocks/>
            </p:cNvSpPr>
            <p:nvPr/>
          </p:nvSpPr>
          <p:spPr>
            <a:xfrm>
              <a:off x="4800600" y="4103370"/>
              <a:ext cx="47625" cy="76200"/>
            </a:xfrm>
            <a:prstGeom prst="line">
              <a:avLst/>
            </a:prstGeom>
            <a:noFill/>
            <a:ln w="17145">
              <a:solidFill>
                <a:srgbClr val="A9AFB8"/>
              </a:solidFill>
            </a:ln>
          </p:spPr>
          <p:txBody>
            <a:bodyPr/>
            <a:lstStyle/>
            <a:p>
              <a:endParaRPr lang="en-US"/>
            </a:p>
          </p:txBody>
        </p:sp>
        <p:sp>
          <p:nvSpPr>
            <p:cNvPr id="54" name="Lattice::line-54">
              <a:extLst>
                <a:ext uri="{FF2B5EF4-FFF2-40B4-BE49-F238E27FC236}">
                  <a16:creationId xmlns:a16="http://schemas.microsoft.com/office/drawing/2014/main" id="{309FBD6F-4114-479C-B1C8-2681FCB6C69C}"/>
                </a:ext>
              </a:extLst>
            </p:cNvPr>
            <p:cNvSpPr>
              <a:spLocks/>
            </p:cNvSpPr>
            <p:nvPr/>
          </p:nvSpPr>
          <p:spPr>
            <a:xfrm flipV="1">
              <a:off x="4848225" y="4103370"/>
              <a:ext cx="47625" cy="76200"/>
            </a:xfrm>
            <a:prstGeom prst="line">
              <a:avLst/>
            </a:prstGeom>
            <a:noFill/>
            <a:ln w="17145">
              <a:solidFill>
                <a:srgbClr val="A9AFB8"/>
              </a:solidFill>
            </a:ln>
          </p:spPr>
          <p:txBody>
            <a:bodyPr/>
            <a:lstStyle/>
            <a:p>
              <a:endParaRPr lang="en-US"/>
            </a:p>
          </p:txBody>
        </p:sp>
        <p:sp>
          <p:nvSpPr>
            <p:cNvPr id="55" name="Lattice::vertex-55">
              <a:extLst>
                <a:ext uri="{FF2B5EF4-FFF2-40B4-BE49-F238E27FC236}">
                  <a16:creationId xmlns:a16="http://schemas.microsoft.com/office/drawing/2014/main" id="{8324AD34-4AC9-48F8-9199-E386DDF1D6BC}"/>
                </a:ext>
              </a:extLst>
            </p:cNvPr>
            <p:cNvSpPr>
              <a:spLocks/>
            </p:cNvSpPr>
            <p:nvPr/>
          </p:nvSpPr>
          <p:spPr>
            <a:xfrm>
              <a:off x="1326833" y="2574608"/>
              <a:ext cx="70485" cy="70485"/>
            </a:xfrm>
            <a:prstGeom prst="ellipse">
              <a:avLst/>
            </a:prstGeom>
            <a:solidFill>
              <a:srgbClr val="484848"/>
            </a:solidFill>
            <a:ln w="0">
              <a:noFill/>
            </a:ln>
          </p:spPr>
          <p:txBody>
            <a:bodyPr/>
            <a:lstStyle/>
            <a:p>
              <a:endParaRPr lang="en-US"/>
            </a:p>
          </p:txBody>
        </p:sp>
        <p:sp>
          <p:nvSpPr>
            <p:cNvPr id="56" name="Lattice::vertex-56">
              <a:extLst>
                <a:ext uri="{FF2B5EF4-FFF2-40B4-BE49-F238E27FC236}">
                  <a16:creationId xmlns:a16="http://schemas.microsoft.com/office/drawing/2014/main" id="{BEDB8017-91C0-4D28-A6B0-A91E674236E7}"/>
                </a:ext>
              </a:extLst>
            </p:cNvPr>
            <p:cNvSpPr>
              <a:spLocks/>
            </p:cNvSpPr>
            <p:nvPr/>
          </p:nvSpPr>
          <p:spPr>
            <a:xfrm>
              <a:off x="2488883" y="2574608"/>
              <a:ext cx="70485" cy="70485"/>
            </a:xfrm>
            <a:prstGeom prst="ellipse">
              <a:avLst/>
            </a:prstGeom>
            <a:solidFill>
              <a:srgbClr val="484848"/>
            </a:solidFill>
            <a:ln w="0">
              <a:noFill/>
            </a:ln>
          </p:spPr>
          <p:txBody>
            <a:bodyPr/>
            <a:lstStyle/>
            <a:p>
              <a:endParaRPr lang="en-US"/>
            </a:p>
          </p:txBody>
        </p:sp>
        <p:sp>
          <p:nvSpPr>
            <p:cNvPr id="57" name="Lattice::vertex-57">
              <a:extLst>
                <a:ext uri="{FF2B5EF4-FFF2-40B4-BE49-F238E27FC236}">
                  <a16:creationId xmlns:a16="http://schemas.microsoft.com/office/drawing/2014/main" id="{B3AFE2EF-97F1-46F2-8B3E-6F538FE2E3F1}"/>
                </a:ext>
              </a:extLst>
            </p:cNvPr>
            <p:cNvSpPr>
              <a:spLocks/>
            </p:cNvSpPr>
            <p:nvPr/>
          </p:nvSpPr>
          <p:spPr>
            <a:xfrm>
              <a:off x="3650933" y="2574608"/>
              <a:ext cx="70485" cy="70485"/>
            </a:xfrm>
            <a:prstGeom prst="ellipse">
              <a:avLst/>
            </a:prstGeom>
            <a:solidFill>
              <a:srgbClr val="484848"/>
            </a:solidFill>
            <a:ln w="0">
              <a:noFill/>
            </a:ln>
          </p:spPr>
          <p:txBody>
            <a:bodyPr/>
            <a:lstStyle/>
            <a:p>
              <a:endParaRPr lang="en-US"/>
            </a:p>
          </p:txBody>
        </p:sp>
        <p:sp>
          <p:nvSpPr>
            <p:cNvPr id="58" name="Lattice::vertex-58">
              <a:extLst>
                <a:ext uri="{FF2B5EF4-FFF2-40B4-BE49-F238E27FC236}">
                  <a16:creationId xmlns:a16="http://schemas.microsoft.com/office/drawing/2014/main" id="{D2B0DB7F-ADAB-43DE-B9DD-A5791782128A}"/>
                </a:ext>
              </a:extLst>
            </p:cNvPr>
            <p:cNvSpPr>
              <a:spLocks/>
            </p:cNvSpPr>
            <p:nvPr/>
          </p:nvSpPr>
          <p:spPr>
            <a:xfrm>
              <a:off x="4812983" y="2574608"/>
              <a:ext cx="70485" cy="70485"/>
            </a:xfrm>
            <a:prstGeom prst="ellipse">
              <a:avLst/>
            </a:prstGeom>
            <a:solidFill>
              <a:srgbClr val="484848"/>
            </a:solidFill>
            <a:ln w="0">
              <a:noFill/>
            </a:ln>
          </p:spPr>
          <p:txBody>
            <a:bodyPr/>
            <a:lstStyle/>
            <a:p>
              <a:endParaRPr lang="en-US"/>
            </a:p>
          </p:txBody>
        </p:sp>
        <p:sp>
          <p:nvSpPr>
            <p:cNvPr id="59" name="Lattice::vertex-59">
              <a:extLst>
                <a:ext uri="{FF2B5EF4-FFF2-40B4-BE49-F238E27FC236}">
                  <a16:creationId xmlns:a16="http://schemas.microsoft.com/office/drawing/2014/main" id="{6C0FD88B-B9BD-469E-A27F-0FBC46D2E327}"/>
                </a:ext>
              </a:extLst>
            </p:cNvPr>
            <p:cNvSpPr>
              <a:spLocks/>
            </p:cNvSpPr>
            <p:nvPr/>
          </p:nvSpPr>
          <p:spPr>
            <a:xfrm>
              <a:off x="1326833" y="3555683"/>
              <a:ext cx="70485" cy="70485"/>
            </a:xfrm>
            <a:prstGeom prst="ellipse">
              <a:avLst/>
            </a:prstGeom>
            <a:solidFill>
              <a:srgbClr val="484848"/>
            </a:solidFill>
            <a:ln w="0">
              <a:noFill/>
            </a:ln>
          </p:spPr>
          <p:txBody>
            <a:bodyPr/>
            <a:lstStyle/>
            <a:p>
              <a:endParaRPr lang="en-US"/>
            </a:p>
          </p:txBody>
        </p:sp>
        <p:sp>
          <p:nvSpPr>
            <p:cNvPr id="60" name="Lattice::vertex-60">
              <a:extLst>
                <a:ext uri="{FF2B5EF4-FFF2-40B4-BE49-F238E27FC236}">
                  <a16:creationId xmlns:a16="http://schemas.microsoft.com/office/drawing/2014/main" id="{90BFA3CA-CE7E-472C-84B2-EFFADA67BB28}"/>
                </a:ext>
              </a:extLst>
            </p:cNvPr>
            <p:cNvSpPr>
              <a:spLocks/>
            </p:cNvSpPr>
            <p:nvPr/>
          </p:nvSpPr>
          <p:spPr>
            <a:xfrm>
              <a:off x="2488883" y="3555683"/>
              <a:ext cx="70485" cy="70485"/>
            </a:xfrm>
            <a:prstGeom prst="ellipse">
              <a:avLst/>
            </a:prstGeom>
            <a:solidFill>
              <a:srgbClr val="484848"/>
            </a:solidFill>
            <a:ln w="0">
              <a:noFill/>
            </a:ln>
          </p:spPr>
          <p:txBody>
            <a:bodyPr/>
            <a:lstStyle/>
            <a:p>
              <a:endParaRPr lang="en-US"/>
            </a:p>
          </p:txBody>
        </p:sp>
        <p:sp>
          <p:nvSpPr>
            <p:cNvPr id="61" name="Lattice::vertex-61">
              <a:extLst>
                <a:ext uri="{FF2B5EF4-FFF2-40B4-BE49-F238E27FC236}">
                  <a16:creationId xmlns:a16="http://schemas.microsoft.com/office/drawing/2014/main" id="{87F3F85B-F573-4B39-920F-ABCE97662DC2}"/>
                </a:ext>
              </a:extLst>
            </p:cNvPr>
            <p:cNvSpPr>
              <a:spLocks/>
            </p:cNvSpPr>
            <p:nvPr/>
          </p:nvSpPr>
          <p:spPr>
            <a:xfrm>
              <a:off x="3650933" y="3555683"/>
              <a:ext cx="70485" cy="70485"/>
            </a:xfrm>
            <a:prstGeom prst="ellipse">
              <a:avLst/>
            </a:prstGeom>
            <a:solidFill>
              <a:srgbClr val="484848"/>
            </a:solidFill>
            <a:ln w="0">
              <a:noFill/>
            </a:ln>
          </p:spPr>
          <p:txBody>
            <a:bodyPr/>
            <a:lstStyle/>
            <a:p>
              <a:endParaRPr lang="en-US"/>
            </a:p>
          </p:txBody>
        </p:sp>
        <p:sp>
          <p:nvSpPr>
            <p:cNvPr id="62" name="Lattice::vertex-62">
              <a:extLst>
                <a:ext uri="{FF2B5EF4-FFF2-40B4-BE49-F238E27FC236}">
                  <a16:creationId xmlns:a16="http://schemas.microsoft.com/office/drawing/2014/main" id="{B31D64A4-EB76-4F1C-9A43-65A86907A710}"/>
                </a:ext>
              </a:extLst>
            </p:cNvPr>
            <p:cNvSpPr>
              <a:spLocks/>
            </p:cNvSpPr>
            <p:nvPr/>
          </p:nvSpPr>
          <p:spPr>
            <a:xfrm>
              <a:off x="4812983" y="3555683"/>
              <a:ext cx="70485" cy="70485"/>
            </a:xfrm>
            <a:prstGeom prst="ellipse">
              <a:avLst/>
            </a:prstGeom>
            <a:solidFill>
              <a:srgbClr val="484848"/>
            </a:solidFill>
            <a:ln w="0">
              <a:noFill/>
            </a:ln>
          </p:spPr>
          <p:txBody>
            <a:bodyPr/>
            <a:lstStyle/>
            <a:p>
              <a:endParaRPr lang="en-US"/>
            </a:p>
          </p:txBody>
        </p:sp>
        <p:sp>
          <p:nvSpPr>
            <p:cNvPr id="63" name="Lattice::vertex-63">
              <a:extLst>
                <a:ext uri="{FF2B5EF4-FFF2-40B4-BE49-F238E27FC236}">
                  <a16:creationId xmlns:a16="http://schemas.microsoft.com/office/drawing/2014/main" id="{4C397E8B-3B51-47A3-B3E0-C35773A67344}"/>
                </a:ext>
              </a:extLst>
            </p:cNvPr>
            <p:cNvSpPr>
              <a:spLocks/>
            </p:cNvSpPr>
            <p:nvPr/>
          </p:nvSpPr>
          <p:spPr>
            <a:xfrm>
              <a:off x="1326833" y="4536758"/>
              <a:ext cx="70485" cy="70485"/>
            </a:xfrm>
            <a:prstGeom prst="ellipse">
              <a:avLst/>
            </a:prstGeom>
            <a:solidFill>
              <a:srgbClr val="484848"/>
            </a:solidFill>
            <a:ln w="0">
              <a:noFill/>
            </a:ln>
          </p:spPr>
          <p:txBody>
            <a:bodyPr/>
            <a:lstStyle/>
            <a:p>
              <a:endParaRPr lang="en-US"/>
            </a:p>
          </p:txBody>
        </p:sp>
        <p:sp>
          <p:nvSpPr>
            <p:cNvPr id="64" name="Lattice::vertex-64">
              <a:extLst>
                <a:ext uri="{FF2B5EF4-FFF2-40B4-BE49-F238E27FC236}">
                  <a16:creationId xmlns:a16="http://schemas.microsoft.com/office/drawing/2014/main" id="{4CCC5538-015D-4ECE-8C6E-B2F6E5BB5AF4}"/>
                </a:ext>
              </a:extLst>
            </p:cNvPr>
            <p:cNvSpPr>
              <a:spLocks/>
            </p:cNvSpPr>
            <p:nvPr/>
          </p:nvSpPr>
          <p:spPr>
            <a:xfrm>
              <a:off x="2488883" y="4536758"/>
              <a:ext cx="70485" cy="70485"/>
            </a:xfrm>
            <a:prstGeom prst="ellipse">
              <a:avLst/>
            </a:prstGeom>
            <a:solidFill>
              <a:srgbClr val="484848"/>
            </a:solidFill>
            <a:ln w="0">
              <a:noFill/>
            </a:ln>
          </p:spPr>
          <p:txBody>
            <a:bodyPr/>
            <a:lstStyle/>
            <a:p>
              <a:endParaRPr lang="en-US"/>
            </a:p>
          </p:txBody>
        </p:sp>
        <p:sp>
          <p:nvSpPr>
            <p:cNvPr id="65" name="Lattice::vertex-65">
              <a:extLst>
                <a:ext uri="{FF2B5EF4-FFF2-40B4-BE49-F238E27FC236}">
                  <a16:creationId xmlns:a16="http://schemas.microsoft.com/office/drawing/2014/main" id="{D885B9D8-6E4F-4DAA-9297-CBA21FEAFCBC}"/>
                </a:ext>
              </a:extLst>
            </p:cNvPr>
            <p:cNvSpPr>
              <a:spLocks/>
            </p:cNvSpPr>
            <p:nvPr/>
          </p:nvSpPr>
          <p:spPr>
            <a:xfrm>
              <a:off x="3650933" y="4536758"/>
              <a:ext cx="70485" cy="70485"/>
            </a:xfrm>
            <a:prstGeom prst="ellipse">
              <a:avLst/>
            </a:prstGeom>
            <a:solidFill>
              <a:srgbClr val="484848"/>
            </a:solidFill>
            <a:ln w="0">
              <a:noFill/>
            </a:ln>
          </p:spPr>
          <p:txBody>
            <a:bodyPr/>
            <a:lstStyle/>
            <a:p>
              <a:endParaRPr lang="en-US"/>
            </a:p>
          </p:txBody>
        </p:sp>
        <p:sp>
          <p:nvSpPr>
            <p:cNvPr id="66" name="Lattice::vertex-66">
              <a:extLst>
                <a:ext uri="{FF2B5EF4-FFF2-40B4-BE49-F238E27FC236}">
                  <a16:creationId xmlns:a16="http://schemas.microsoft.com/office/drawing/2014/main" id="{7255F114-8B5F-4676-BD1D-A946D9577070}"/>
                </a:ext>
              </a:extLst>
            </p:cNvPr>
            <p:cNvSpPr>
              <a:spLocks/>
            </p:cNvSpPr>
            <p:nvPr/>
          </p:nvSpPr>
          <p:spPr>
            <a:xfrm>
              <a:off x="4812983" y="4536758"/>
              <a:ext cx="70485" cy="70485"/>
            </a:xfrm>
            <a:prstGeom prst="ellipse">
              <a:avLst/>
            </a:prstGeom>
            <a:solidFill>
              <a:srgbClr val="484848"/>
            </a:solidFill>
            <a:ln w="0">
              <a:noFill/>
            </a:ln>
          </p:spPr>
          <p:txBody>
            <a:bodyPr/>
            <a:lstStyle/>
            <a:p>
              <a:endParaRPr lang="en-US"/>
            </a:p>
          </p:txBody>
        </p:sp>
        <p:sp>
          <p:nvSpPr>
            <p:cNvPr id="67" name="Lattice::text-67">
              <a:extLst>
                <a:ext uri="{FF2B5EF4-FFF2-40B4-BE49-F238E27FC236}">
                  <a16:creationId xmlns:a16="http://schemas.microsoft.com/office/drawing/2014/main" id="{F811F681-7B96-404D-BCC0-F163B8B5975E}"/>
                </a:ext>
              </a:extLst>
            </p:cNvPr>
            <p:cNvSpPr>
              <a:spLocks/>
            </p:cNvSpPr>
            <p:nvPr/>
          </p:nvSpPr>
          <p:spPr>
            <a:xfrm>
              <a:off x="2847975" y="2152650"/>
              <a:ext cx="514350" cy="352425"/>
            </a:xfrm>
            <a:prstGeom prst="rect">
              <a:avLst/>
            </a:prstGeom>
            <a:noFill/>
            <a:ln w="0">
              <a:noFill/>
            </a:ln>
          </p:spPr>
          <p:txBody>
            <a:bodyPr wrap="none" lIns="0" tIns="0" rIns="0" bIns="0" anchor="ctr">
              <a:noAutofit/>
            </a:bodyPr>
            <a:lstStyle/>
            <a:p>
              <a:pPr algn="ctr">
                <a:defRPr sz="2325">
                  <a:solidFill>
                    <a:srgbClr val="7030A0"/>
                  </a:solidFill>
                  <a:latin typeface="Cambria Math"/>
                  <a:ea typeface="Cambria Math"/>
                  <a:cs typeface="Cambria Math"/>
                </a:defRPr>
              </a:pPr>
              <a:r>
                <a:rPr sz="2325">
                  <a:solidFill>
                    <a:srgbClr val="7030A0"/>
                  </a:solidFill>
                  <a:latin typeface="Cambria Math"/>
                  <a:ea typeface="Cambria Math"/>
                  <a:cs typeface="Cambria Math"/>
                </a:rPr>
                <a:t>g₁</a:t>
              </a:r>
            </a:p>
          </p:txBody>
        </p:sp>
        <p:sp>
          <p:nvSpPr>
            <p:cNvPr id="68" name="Lattice::text-68">
              <a:extLst>
                <a:ext uri="{FF2B5EF4-FFF2-40B4-BE49-F238E27FC236}">
                  <a16:creationId xmlns:a16="http://schemas.microsoft.com/office/drawing/2014/main" id="{2A7F7FE6-0945-4803-8D3B-2D5B64A1DB8E}"/>
                </a:ext>
              </a:extLst>
            </p:cNvPr>
            <p:cNvSpPr>
              <a:spLocks/>
            </p:cNvSpPr>
            <p:nvPr/>
          </p:nvSpPr>
          <p:spPr>
            <a:xfrm>
              <a:off x="3790950" y="2895600"/>
              <a:ext cx="495300" cy="361950"/>
            </a:xfrm>
            <a:prstGeom prst="rect">
              <a:avLst/>
            </a:prstGeom>
            <a:solidFill>
              <a:srgbClr val="FFFFFF"/>
            </a:solidFill>
            <a:ln w="0">
              <a:noFill/>
            </a:ln>
          </p:spPr>
          <p:txBody>
            <a:bodyPr wrap="none" lIns="0" tIns="0" rIns="0" bIns="0" anchor="ctr">
              <a:noAutofit/>
            </a:bodyPr>
            <a:lstStyle/>
            <a:p>
              <a:pPr algn="ctr">
                <a:defRPr sz="2325">
                  <a:solidFill>
                    <a:srgbClr val="7030A0"/>
                  </a:solidFill>
                  <a:latin typeface="Cambria Math"/>
                  <a:ea typeface="Cambria Math"/>
                  <a:cs typeface="Cambria Math"/>
                </a:defRPr>
              </a:pPr>
              <a:r>
                <a:rPr sz="2325">
                  <a:solidFill>
                    <a:srgbClr val="7030A0"/>
                  </a:solidFill>
                  <a:latin typeface="Cambria Math"/>
                  <a:ea typeface="Cambria Math"/>
                  <a:cs typeface="Cambria Math"/>
                </a:rPr>
                <a:t>g₂</a:t>
              </a:r>
            </a:p>
          </p:txBody>
        </p:sp>
        <p:sp>
          <p:nvSpPr>
            <p:cNvPr id="69" name="Lattice::text-69">
              <a:extLst>
                <a:ext uri="{FF2B5EF4-FFF2-40B4-BE49-F238E27FC236}">
                  <a16:creationId xmlns:a16="http://schemas.microsoft.com/office/drawing/2014/main" id="{205C105C-FA30-4A91-B45F-44D649E488F6}"/>
                </a:ext>
              </a:extLst>
            </p:cNvPr>
            <p:cNvSpPr>
              <a:spLocks/>
            </p:cNvSpPr>
            <p:nvPr/>
          </p:nvSpPr>
          <p:spPr>
            <a:xfrm>
              <a:off x="2847975" y="3629025"/>
              <a:ext cx="514350" cy="352425"/>
            </a:xfrm>
            <a:prstGeom prst="rect">
              <a:avLst/>
            </a:prstGeom>
            <a:noFill/>
            <a:ln w="0">
              <a:noFill/>
            </a:ln>
          </p:spPr>
          <p:txBody>
            <a:bodyPr wrap="none" lIns="0" tIns="0" rIns="0" bIns="0" anchor="ctr">
              <a:noAutofit/>
            </a:bodyPr>
            <a:lstStyle/>
            <a:p>
              <a:pPr algn="ctr">
                <a:defRPr sz="2325">
                  <a:solidFill>
                    <a:srgbClr val="7030A0"/>
                  </a:solidFill>
                  <a:latin typeface="Cambria Math"/>
                  <a:ea typeface="Cambria Math"/>
                  <a:cs typeface="Cambria Math"/>
                </a:defRPr>
              </a:pPr>
              <a:r>
                <a:rPr sz="2325">
                  <a:solidFill>
                    <a:srgbClr val="7030A0"/>
                  </a:solidFill>
                  <a:latin typeface="Cambria Math"/>
                  <a:ea typeface="Cambria Math"/>
                  <a:cs typeface="Cambria Math"/>
                </a:rPr>
                <a:t>g₃</a:t>
              </a:r>
            </a:p>
          </p:txBody>
        </p:sp>
        <p:sp>
          <p:nvSpPr>
            <p:cNvPr id="70" name="Lattice::text-70">
              <a:extLst>
                <a:ext uri="{FF2B5EF4-FFF2-40B4-BE49-F238E27FC236}">
                  <a16:creationId xmlns:a16="http://schemas.microsoft.com/office/drawing/2014/main" id="{2DD386DD-48FC-4A69-9474-8812DBC8E13D}"/>
                </a:ext>
              </a:extLst>
            </p:cNvPr>
            <p:cNvSpPr>
              <a:spLocks/>
            </p:cNvSpPr>
            <p:nvPr/>
          </p:nvSpPr>
          <p:spPr>
            <a:xfrm>
              <a:off x="1943100" y="2895600"/>
              <a:ext cx="476250" cy="361950"/>
            </a:xfrm>
            <a:prstGeom prst="rect">
              <a:avLst/>
            </a:prstGeom>
            <a:noFill/>
            <a:ln w="0">
              <a:noFill/>
            </a:ln>
          </p:spPr>
          <p:txBody>
            <a:bodyPr wrap="none" lIns="0" tIns="0" rIns="0" bIns="0" anchor="ctr">
              <a:noAutofit/>
            </a:bodyPr>
            <a:lstStyle/>
            <a:p>
              <a:pPr algn="ctr">
                <a:defRPr sz="2325">
                  <a:solidFill>
                    <a:srgbClr val="7030A0"/>
                  </a:solidFill>
                  <a:latin typeface="Cambria Math"/>
                  <a:ea typeface="Cambria Math"/>
                  <a:cs typeface="Cambria Math"/>
                </a:defRPr>
              </a:pPr>
              <a:r>
                <a:rPr sz="2325">
                  <a:solidFill>
                    <a:srgbClr val="7030A0"/>
                  </a:solidFill>
                  <a:latin typeface="Cambria Math"/>
                  <a:ea typeface="Cambria Math"/>
                  <a:cs typeface="Cambria Math"/>
                </a:rPr>
                <a:t>g₄</a:t>
              </a:r>
            </a:p>
          </p:txBody>
        </p:sp>
        <p:sp>
          <p:nvSpPr>
            <p:cNvPr id="71" name="Lattice::line-71">
              <a:extLst>
                <a:ext uri="{FF2B5EF4-FFF2-40B4-BE49-F238E27FC236}">
                  <a16:creationId xmlns:a16="http://schemas.microsoft.com/office/drawing/2014/main" id="{2425D31E-0CC4-4C2A-85E2-4E589281835C}"/>
                </a:ext>
              </a:extLst>
            </p:cNvPr>
            <p:cNvSpPr>
              <a:spLocks/>
            </p:cNvSpPr>
            <p:nvPr/>
          </p:nvSpPr>
          <p:spPr>
            <a:xfrm>
              <a:off x="2914650" y="2895600"/>
              <a:ext cx="428625" cy="0"/>
            </a:xfrm>
            <a:prstGeom prst="line">
              <a:avLst/>
            </a:prstGeom>
            <a:noFill/>
            <a:ln w="14288">
              <a:solidFill>
                <a:srgbClr val="7030A0"/>
              </a:solidFill>
            </a:ln>
          </p:spPr>
          <p:txBody>
            <a:bodyPr/>
            <a:lstStyle/>
            <a:p>
              <a:endParaRPr lang="en-US"/>
            </a:p>
          </p:txBody>
        </p:sp>
        <p:sp>
          <p:nvSpPr>
            <p:cNvPr id="72" name="Lattice::line-72">
              <a:extLst>
                <a:ext uri="{FF2B5EF4-FFF2-40B4-BE49-F238E27FC236}">
                  <a16:creationId xmlns:a16="http://schemas.microsoft.com/office/drawing/2014/main" id="{07C248AB-8502-4FDD-A5FF-980DFE1285FA}"/>
                </a:ext>
              </a:extLst>
            </p:cNvPr>
            <p:cNvSpPr>
              <a:spLocks/>
            </p:cNvSpPr>
            <p:nvPr/>
          </p:nvSpPr>
          <p:spPr>
            <a:xfrm>
              <a:off x="3343275" y="2895600"/>
              <a:ext cx="0" cy="390525"/>
            </a:xfrm>
            <a:prstGeom prst="line">
              <a:avLst/>
            </a:prstGeom>
            <a:noFill/>
            <a:ln w="14288">
              <a:solidFill>
                <a:srgbClr val="7030A0"/>
              </a:solidFill>
            </a:ln>
          </p:spPr>
          <p:txBody>
            <a:bodyPr/>
            <a:lstStyle/>
            <a:p>
              <a:endParaRPr lang="en-US"/>
            </a:p>
          </p:txBody>
        </p:sp>
        <p:sp>
          <p:nvSpPr>
            <p:cNvPr id="73" name="Lattice::line-73">
              <a:extLst>
                <a:ext uri="{FF2B5EF4-FFF2-40B4-BE49-F238E27FC236}">
                  <a16:creationId xmlns:a16="http://schemas.microsoft.com/office/drawing/2014/main" id="{88EB8D23-F095-4439-A620-5F632790E2B4}"/>
                </a:ext>
              </a:extLst>
            </p:cNvPr>
            <p:cNvSpPr>
              <a:spLocks/>
            </p:cNvSpPr>
            <p:nvPr/>
          </p:nvSpPr>
          <p:spPr>
            <a:xfrm>
              <a:off x="3295650" y="3190399"/>
              <a:ext cx="47625" cy="76200"/>
            </a:xfrm>
            <a:prstGeom prst="line">
              <a:avLst/>
            </a:prstGeom>
            <a:noFill/>
            <a:ln w="14288">
              <a:solidFill>
                <a:srgbClr val="7030A0"/>
              </a:solidFill>
            </a:ln>
          </p:spPr>
          <p:txBody>
            <a:bodyPr/>
            <a:lstStyle/>
            <a:p>
              <a:endParaRPr lang="en-US"/>
            </a:p>
          </p:txBody>
        </p:sp>
        <p:sp>
          <p:nvSpPr>
            <p:cNvPr id="74" name="Lattice::line-74">
              <a:extLst>
                <a:ext uri="{FF2B5EF4-FFF2-40B4-BE49-F238E27FC236}">
                  <a16:creationId xmlns:a16="http://schemas.microsoft.com/office/drawing/2014/main" id="{31B01C1A-4FD5-43F2-BEAA-AA78DBC28317}"/>
                </a:ext>
              </a:extLst>
            </p:cNvPr>
            <p:cNvSpPr>
              <a:spLocks/>
            </p:cNvSpPr>
            <p:nvPr/>
          </p:nvSpPr>
          <p:spPr>
            <a:xfrm flipV="1">
              <a:off x="3343275" y="3190399"/>
              <a:ext cx="47625" cy="76200"/>
            </a:xfrm>
            <a:prstGeom prst="line">
              <a:avLst/>
            </a:prstGeom>
            <a:noFill/>
            <a:ln w="14288">
              <a:solidFill>
                <a:srgbClr val="7030A0"/>
              </a:solidFill>
            </a:ln>
          </p:spPr>
          <p:txBody>
            <a:bodyPr/>
            <a:lstStyle/>
            <a:p>
              <a:endParaRPr lang="en-US"/>
            </a:p>
          </p:txBody>
        </p:sp>
        <p:sp>
          <p:nvSpPr>
            <p:cNvPr id="75" name="Lattice::text-75">
              <a:extLst>
                <a:ext uri="{FF2B5EF4-FFF2-40B4-BE49-F238E27FC236}">
                  <a16:creationId xmlns:a16="http://schemas.microsoft.com/office/drawing/2014/main" id="{901BFA53-0A83-4C40-80DB-0D04C477D17B}"/>
                </a:ext>
              </a:extLst>
            </p:cNvPr>
            <p:cNvSpPr>
              <a:spLocks/>
            </p:cNvSpPr>
            <p:nvPr/>
          </p:nvSpPr>
          <p:spPr>
            <a:xfrm>
              <a:off x="1428750" y="4638675"/>
              <a:ext cx="3524250" cy="323850"/>
            </a:xfrm>
            <a:prstGeom prst="rect">
              <a:avLst/>
            </a:prstGeom>
            <a:no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oriented 2D lattice</a:t>
              </a:r>
            </a:p>
          </p:txBody>
        </p:sp>
      </p:grpSp>
      <p:sp>
        <p:nvSpPr>
          <p:cNvPr id="76" name="Constraint::text-76">
            <a:extLst>
              <a:ext uri="{FF2B5EF4-FFF2-40B4-BE49-F238E27FC236}">
                <a16:creationId xmlns:a16="http://schemas.microsoft.com/office/drawing/2014/main" id="{E0A33332-02DB-42EA-BD62-B473AD4831E6}"/>
              </a:ext>
            </a:extLst>
          </p:cNvPr>
          <p:cNvSpPr>
            <a:spLocks/>
          </p:cNvSpPr>
          <p:nvPr/>
        </p:nvSpPr>
        <p:spPr>
          <a:xfrm>
            <a:off x="5972175" y="2486025"/>
            <a:ext cx="5524500" cy="457200"/>
          </a:xfrm>
          <a:prstGeom prst="rect">
            <a:avLst/>
          </a:prstGeom>
          <a:noFill/>
          <a:ln w="0">
            <a:noFill/>
          </a:ln>
        </p:spPr>
        <p:txBody>
          <a:bodyPr wrap="none" lIns="0" tIns="0" rIns="0" bIns="0" anchor="ctr">
            <a:noAutofit/>
          </a:bodyPr>
          <a:lstStyle/>
          <a:p>
            <a:pPr algn="l">
              <a:defRPr sz="2550">
                <a:solidFill>
                  <a:srgbClr val="161616"/>
                </a:solidFill>
                <a:latin typeface="Calibri"/>
                <a:ea typeface="Calibri"/>
                <a:cs typeface="Calibri"/>
              </a:defRPr>
            </a:pPr>
            <a:r>
              <a:rPr sz="2550" dirty="0">
                <a:solidFill>
                  <a:srgbClr val="161616"/>
                </a:solidFill>
                <a:latin typeface="Calibri"/>
                <a:ea typeface="Calibri"/>
                <a:cs typeface="Calibri"/>
              </a:rPr>
              <a:t>Closed loops multiply to identity.</a:t>
            </a:r>
          </a:p>
        </p:txBody>
      </p:sp>
      <p:sp>
        <p:nvSpPr>
          <p:cNvPr id="77" name="Constraint::text-77">
            <a:extLst>
              <a:ext uri="{FF2B5EF4-FFF2-40B4-BE49-F238E27FC236}">
                <a16:creationId xmlns:a16="http://schemas.microsoft.com/office/drawing/2014/main" id="{206BCB16-9241-498A-A983-00F10B1A88F2}"/>
              </a:ext>
            </a:extLst>
          </p:cNvPr>
          <p:cNvSpPr>
            <a:spLocks/>
          </p:cNvSpPr>
          <p:nvPr/>
        </p:nvSpPr>
        <p:spPr>
          <a:xfrm>
            <a:off x="5972175" y="3038475"/>
            <a:ext cx="5334000" cy="333375"/>
          </a:xfrm>
          <a:prstGeom prst="rect">
            <a:avLst/>
          </a:prstGeom>
          <a:noFill/>
          <a:ln w="0">
            <a:noFill/>
          </a:ln>
        </p:spPr>
        <p:txBody>
          <a:bodyPr wrap="none" lIns="0" tIns="0" rIns="0" bIns="0" anchor="ctr">
            <a:noAutofit/>
          </a:bodyPr>
          <a:lstStyle/>
          <a:p>
            <a:pPr algn="l">
              <a:defRPr sz="2100">
                <a:solidFill>
                  <a:srgbClr val="838383"/>
                </a:solidFill>
                <a:latin typeface="Calibri"/>
                <a:ea typeface="Calibri"/>
                <a:cs typeface="Calibri"/>
              </a:defRPr>
            </a:pPr>
            <a:r>
              <a:rPr sz="2100" dirty="0">
                <a:solidFill>
                  <a:srgbClr val="838383"/>
                </a:solidFill>
                <a:latin typeface="Calibri"/>
                <a:ea typeface="Calibri"/>
                <a:cs typeface="Calibri"/>
              </a:rPr>
              <a:t>For the highlighted square, clockwise:</a:t>
            </a:r>
          </a:p>
        </p:txBody>
      </p:sp>
      <p:sp>
        <p:nvSpPr>
          <p:cNvPr id="78" name="Constraint::text-78">
            <a:extLst>
              <a:ext uri="{FF2B5EF4-FFF2-40B4-BE49-F238E27FC236}">
                <a16:creationId xmlns:a16="http://schemas.microsoft.com/office/drawing/2014/main" id="{CFE58C5D-9CC2-4082-A1B1-F96156BEA5FE}"/>
              </a:ext>
            </a:extLst>
          </p:cNvPr>
          <p:cNvSpPr>
            <a:spLocks/>
          </p:cNvSpPr>
          <p:nvPr/>
        </p:nvSpPr>
        <p:spPr>
          <a:xfrm>
            <a:off x="6162675" y="3486150"/>
            <a:ext cx="4953000" cy="552450"/>
          </a:xfrm>
          <a:prstGeom prst="rect">
            <a:avLst/>
          </a:prstGeom>
          <a:noFill/>
          <a:ln w="0">
            <a:noFill/>
          </a:ln>
        </p:spPr>
        <p:txBody>
          <a:bodyPr wrap="none" lIns="0" tIns="0" rIns="0" bIns="0" anchor="ctr">
            <a:noAutofit/>
          </a:bodyPr>
          <a:lstStyle/>
          <a:p>
            <a:pPr algn="l">
              <a:defRPr sz="3300">
                <a:solidFill>
                  <a:srgbClr val="7030A0"/>
                </a:solidFill>
                <a:latin typeface="Cambria Math"/>
                <a:ea typeface="Cambria Math"/>
                <a:cs typeface="Cambria Math"/>
              </a:defRPr>
            </a:pPr>
            <a:r>
              <a:rPr sz="3300">
                <a:solidFill>
                  <a:srgbClr val="7030A0"/>
                </a:solidFill>
                <a:latin typeface="Cambria Math"/>
                <a:ea typeface="Cambria Math"/>
                <a:cs typeface="Cambria Math"/>
              </a:rPr>
              <a:t>g₁ g₂ g₃⁻¹ g₄⁻¹ = e</a:t>
            </a:r>
          </a:p>
        </p:txBody>
      </p:sp>
      <p:sp>
        <p:nvSpPr>
          <p:cNvPr id="80" name="State::text-80">
            <a:extLst>
              <a:ext uri="{FF2B5EF4-FFF2-40B4-BE49-F238E27FC236}">
                <a16:creationId xmlns:a16="http://schemas.microsoft.com/office/drawing/2014/main" id="{A6EA2190-1388-4FC8-8341-BBC4D06D20D8}"/>
              </a:ext>
            </a:extLst>
          </p:cNvPr>
          <p:cNvSpPr>
            <a:spLocks/>
          </p:cNvSpPr>
          <p:nvPr/>
        </p:nvSpPr>
        <p:spPr>
          <a:xfrm>
            <a:off x="929640" y="5219700"/>
            <a:ext cx="10572750" cy="419100"/>
          </a:xfrm>
          <a:prstGeom prst="rect">
            <a:avLst/>
          </a:prstGeom>
          <a:noFill/>
          <a:ln w="0">
            <a:noFill/>
          </a:ln>
        </p:spPr>
        <p:txBody>
          <a:bodyPr wrap="none" lIns="0" tIns="0" rIns="0" bIns="0" anchor="ctr">
            <a:noAutofit/>
          </a:bodyPr>
          <a:lstStyle/>
          <a:p>
            <a:pPr algn="l">
              <a:defRPr sz="2400">
                <a:solidFill>
                  <a:srgbClr val="161616"/>
                </a:solidFill>
                <a:latin typeface="Calibri"/>
                <a:ea typeface="Calibri"/>
                <a:cs typeface="Calibri"/>
              </a:defRPr>
            </a:pPr>
            <a:r>
              <a:rPr sz="2400">
                <a:solidFill>
                  <a:srgbClr val="161616"/>
                </a:solidFill>
                <a:latin typeface="Calibri"/>
                <a:ea typeface="Calibri"/>
                <a:cs typeface="Calibri"/>
              </a:rPr>
              <a:t>Ground state: uniform superposition of all allowed edge labelings.</a:t>
            </a:r>
          </a:p>
        </p:txBody>
      </p:sp>
      <p:sp>
        <p:nvSpPr>
          <p:cNvPr id="81" name="State::text-81">
            <a:extLst>
              <a:ext uri="{FF2B5EF4-FFF2-40B4-BE49-F238E27FC236}">
                <a16:creationId xmlns:a16="http://schemas.microsoft.com/office/drawing/2014/main" id="{488C9F04-09DE-4CA1-9734-172236274C10}"/>
              </a:ext>
            </a:extLst>
          </p:cNvPr>
          <p:cNvSpPr>
            <a:spLocks/>
          </p:cNvSpPr>
          <p:nvPr/>
        </p:nvSpPr>
        <p:spPr>
          <a:xfrm>
            <a:off x="3962400" y="5781675"/>
            <a:ext cx="1562100" cy="504825"/>
          </a:xfrm>
          <a:prstGeom prst="rect">
            <a:avLst/>
          </a:prstGeom>
          <a:noFill/>
          <a:ln w="0">
            <a:noFill/>
          </a:ln>
        </p:spPr>
        <p:txBody>
          <a:bodyPr wrap="none" lIns="0" tIns="0" rIns="0" bIns="0" anchor="ctr">
            <a:noAutofit/>
          </a:bodyPr>
          <a:lstStyle/>
          <a:p>
            <a:pPr algn="l">
              <a:defRPr sz="3000">
                <a:solidFill>
                  <a:srgbClr val="161616"/>
                </a:solidFill>
                <a:latin typeface="Cambria Math"/>
                <a:ea typeface="Cambria Math"/>
                <a:cs typeface="Cambria Math"/>
              </a:defRPr>
            </a:pPr>
            <a:r>
              <a:rPr sz="3000">
                <a:solidFill>
                  <a:srgbClr val="161616"/>
                </a:solidFill>
                <a:latin typeface="Cambria Math"/>
                <a:ea typeface="Cambria Math"/>
                <a:cs typeface="Cambria Math"/>
              </a:rPr>
              <a:t>|ψ⟩  ∝</a:t>
            </a:r>
          </a:p>
        </p:txBody>
      </p:sp>
      <p:sp>
        <p:nvSpPr>
          <p:cNvPr id="82" name="State::text-82">
            <a:extLst>
              <a:ext uri="{FF2B5EF4-FFF2-40B4-BE49-F238E27FC236}">
                <a16:creationId xmlns:a16="http://schemas.microsoft.com/office/drawing/2014/main" id="{F00B23BD-31F6-452C-A9C9-F33A0633668B}"/>
              </a:ext>
            </a:extLst>
          </p:cNvPr>
          <p:cNvSpPr>
            <a:spLocks/>
          </p:cNvSpPr>
          <p:nvPr/>
        </p:nvSpPr>
        <p:spPr>
          <a:xfrm>
            <a:off x="5448300" y="5667375"/>
            <a:ext cx="647700" cy="628650"/>
          </a:xfrm>
          <a:prstGeom prst="rect">
            <a:avLst/>
          </a:prstGeom>
          <a:noFill/>
          <a:ln w="0">
            <a:noFill/>
          </a:ln>
        </p:spPr>
        <p:txBody>
          <a:bodyPr wrap="none" lIns="0" tIns="0" rIns="0" bIns="0" anchor="ctr">
            <a:noAutofit/>
          </a:bodyPr>
          <a:lstStyle/>
          <a:p>
            <a:pPr algn="ctr">
              <a:defRPr sz="4200">
                <a:solidFill>
                  <a:srgbClr val="7030A0"/>
                </a:solidFill>
                <a:latin typeface="Cambria Math"/>
                <a:ea typeface="Cambria Math"/>
                <a:cs typeface="Cambria Math"/>
              </a:defRPr>
            </a:pPr>
            <a:r>
              <a:rPr sz="4200" dirty="0">
                <a:solidFill>
                  <a:srgbClr val="7030A0"/>
                </a:solidFill>
                <a:latin typeface="Cambria Math"/>
                <a:ea typeface="Cambria Math"/>
                <a:cs typeface="Cambria Math"/>
              </a:rPr>
              <a:t>∑</a:t>
            </a:r>
          </a:p>
        </p:txBody>
      </p:sp>
      <p:sp>
        <p:nvSpPr>
          <p:cNvPr id="83" name="State::text-83">
            <a:extLst>
              <a:ext uri="{FF2B5EF4-FFF2-40B4-BE49-F238E27FC236}">
                <a16:creationId xmlns:a16="http://schemas.microsoft.com/office/drawing/2014/main" id="{165901C0-C8C2-4464-9B6E-F15AFEEAF42D}"/>
              </a:ext>
            </a:extLst>
          </p:cNvPr>
          <p:cNvSpPr>
            <a:spLocks/>
          </p:cNvSpPr>
          <p:nvPr/>
        </p:nvSpPr>
        <p:spPr>
          <a:xfrm>
            <a:off x="5076825" y="6276975"/>
            <a:ext cx="1381125" cy="257175"/>
          </a:xfrm>
          <a:prstGeom prst="rect">
            <a:avLst/>
          </a:prstGeom>
          <a:noFill/>
          <a:ln w="0">
            <a:noFill/>
          </a:ln>
        </p:spPr>
        <p:txBody>
          <a:bodyPr wrap="none" lIns="0" tIns="0" rIns="0" bIns="0" anchor="ctr">
            <a:noAutofit/>
          </a:bodyPr>
          <a:lstStyle/>
          <a:p>
            <a:pPr algn="ctr">
              <a:defRPr sz="1650">
                <a:solidFill>
                  <a:srgbClr val="7030A0"/>
                </a:solidFill>
                <a:latin typeface="Calibri"/>
                <a:ea typeface="Calibri"/>
                <a:cs typeface="Calibri"/>
              </a:defRPr>
            </a:pPr>
            <a:r>
              <a:rPr sz="1650">
                <a:solidFill>
                  <a:srgbClr val="7030A0"/>
                </a:solidFill>
                <a:latin typeface="Calibri"/>
                <a:ea typeface="Calibri"/>
                <a:cs typeface="Calibri"/>
              </a:rPr>
              <a:t>flat labelings</a:t>
            </a:r>
          </a:p>
        </p:txBody>
      </p:sp>
      <p:sp>
        <p:nvSpPr>
          <p:cNvPr id="84" name="State::text-84">
            <a:extLst>
              <a:ext uri="{FF2B5EF4-FFF2-40B4-BE49-F238E27FC236}">
                <a16:creationId xmlns:a16="http://schemas.microsoft.com/office/drawing/2014/main" id="{A8AD3015-4CFE-410C-8744-DA7CB85C8035}"/>
              </a:ext>
            </a:extLst>
          </p:cNvPr>
          <p:cNvSpPr>
            <a:spLocks/>
          </p:cNvSpPr>
          <p:nvPr/>
        </p:nvSpPr>
        <p:spPr>
          <a:xfrm>
            <a:off x="6305550" y="5781675"/>
            <a:ext cx="3000375" cy="514350"/>
          </a:xfrm>
          <a:prstGeom prst="rect">
            <a:avLst/>
          </a:prstGeom>
          <a:noFill/>
          <a:ln w="0">
            <a:noFill/>
          </a:ln>
        </p:spPr>
        <p:txBody>
          <a:bodyPr wrap="none" lIns="0" tIns="0" rIns="0" bIns="0" anchor="ctr">
            <a:noAutofit/>
          </a:bodyPr>
          <a:lstStyle/>
          <a:p>
            <a:pPr algn="l">
              <a:defRPr sz="3000">
                <a:solidFill>
                  <a:srgbClr val="161616"/>
                </a:solidFill>
                <a:latin typeface="Cambria Math"/>
                <a:ea typeface="Cambria Math"/>
                <a:cs typeface="Cambria Math"/>
              </a:defRPr>
            </a:pPr>
            <a:r>
              <a:rPr sz="3000">
                <a:solidFill>
                  <a:srgbClr val="161616"/>
                </a:solidFill>
                <a:latin typeface="Cambria Math"/>
                <a:ea typeface="Cambria Math"/>
                <a:cs typeface="Cambria Math"/>
              </a:rPr>
              <a:t>|edge labels⟩</a:t>
            </a:r>
          </a:p>
        </p:txBody>
      </p:sp>
    </p:spTree>
    <p:extLst>
      <p:ext uri="{BB962C8B-B14F-4D97-AF65-F5344CB8AC3E}">
        <p14:creationId xmlns:p14="http://schemas.microsoft.com/office/powerpoint/2010/main" val="9327459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9" name="Title::text-85">
            <a:extLst>
              <a:ext uri="{FF2B5EF4-FFF2-40B4-BE49-F238E27FC236}">
                <a16:creationId xmlns:a16="http://schemas.microsoft.com/office/drawing/2014/main" id="{80D3C2E7-65C8-4E64-A959-5D4AC7E0A8A6}"/>
              </a:ext>
            </a:extLst>
          </p:cNvPr>
          <p:cNvSpPr>
            <a:spLocks/>
          </p:cNvSpPr>
          <p:nvPr/>
        </p:nvSpPr>
        <p:spPr>
          <a:xfrm>
            <a:off x="929640" y="685800"/>
            <a:ext cx="10477500" cy="666750"/>
          </a:xfrm>
          <a:prstGeom prst="rect">
            <a:avLst/>
          </a:prstGeom>
          <a:noFill/>
          <a:ln w="0">
            <a:noFill/>
          </a:ln>
        </p:spPr>
        <p:txBody>
          <a:bodyPr wrap="none" lIns="0" tIns="0" rIns="0" bIns="0" anchor="ctr">
            <a:noAutofit/>
          </a:bodyPr>
          <a:lstStyle/>
          <a:p>
            <a:pPr algn="l">
              <a:defRPr sz="4400">
                <a:solidFill>
                  <a:srgbClr val="161616"/>
                </a:solidFill>
                <a:latin typeface="Calibri Light"/>
                <a:ea typeface="Calibri Light"/>
                <a:cs typeface="Calibri Light"/>
              </a:defRPr>
            </a:pPr>
            <a:r>
              <a:rPr sz="4400">
                <a:solidFill>
                  <a:srgbClr val="161616"/>
                </a:solidFill>
                <a:latin typeface="Calibri Light"/>
                <a:ea typeface="Calibri Light"/>
                <a:cs typeface="Calibri Light"/>
              </a:rPr>
              <a:t>Toric code: the ℤ₂ quantum double</a:t>
            </a:r>
          </a:p>
        </p:txBody>
      </p:sp>
      <p:sp>
        <p:nvSpPr>
          <p:cNvPr id="2" name="Setup::text-86">
            <a:extLst>
              <a:ext uri="{FF2B5EF4-FFF2-40B4-BE49-F238E27FC236}">
                <a16:creationId xmlns:a16="http://schemas.microsoft.com/office/drawing/2014/main" id="{DBE27FD9-069D-4C09-8AEE-38313A60160A}"/>
              </a:ext>
            </a:extLst>
          </p:cNvPr>
          <p:cNvSpPr>
            <a:spLocks/>
          </p:cNvSpPr>
          <p:nvPr/>
        </p:nvSpPr>
        <p:spPr>
          <a:xfrm>
            <a:off x="929640" y="1676400"/>
            <a:ext cx="10477500" cy="428625"/>
          </a:xfrm>
          <a:prstGeom prst="rect">
            <a:avLst/>
          </a:prstGeom>
          <a:noFill/>
          <a:ln w="0">
            <a:noFill/>
          </a:ln>
        </p:spPr>
        <p:txBody>
          <a:bodyPr wrap="none" lIns="0" tIns="0" rIns="0" bIns="0" anchor="ctr">
            <a:noAutofit/>
          </a:bodyPr>
          <a:lstStyle/>
          <a:p>
            <a:pPr algn="l">
              <a:defRPr sz="2550">
                <a:solidFill>
                  <a:srgbClr val="161616"/>
                </a:solidFill>
                <a:latin typeface="Calibri"/>
                <a:ea typeface="Calibri"/>
                <a:cs typeface="Calibri"/>
              </a:defRPr>
            </a:pPr>
            <a:r>
              <a:rPr sz="2550">
                <a:solidFill>
                  <a:srgbClr val="161616"/>
                </a:solidFill>
                <a:latin typeface="Calibri"/>
                <a:ea typeface="Calibri"/>
                <a:cs typeface="Calibri"/>
              </a:rPr>
              <a:t>G = ℤ₂ = {0, 1}: one qubit per edge.</a:t>
            </a:r>
          </a:p>
        </p:txBody>
      </p:sp>
      <p:sp>
        <p:nvSpPr>
          <p:cNvPr id="3" name="Setup::text-87">
            <a:extLst>
              <a:ext uri="{FF2B5EF4-FFF2-40B4-BE49-F238E27FC236}">
                <a16:creationId xmlns:a16="http://schemas.microsoft.com/office/drawing/2014/main" id="{31AFD5A3-0404-4D95-AFFE-4819107B486B}"/>
              </a:ext>
            </a:extLst>
          </p:cNvPr>
          <p:cNvSpPr>
            <a:spLocks/>
          </p:cNvSpPr>
          <p:nvPr/>
        </p:nvSpPr>
        <p:spPr>
          <a:xfrm>
            <a:off x="929640" y="2124075"/>
            <a:ext cx="10477500" cy="381000"/>
          </a:xfrm>
          <a:prstGeom prst="rect">
            <a:avLst/>
          </a:prstGeom>
          <a:noFill/>
          <a:ln w="0">
            <a:noFill/>
          </a:ln>
        </p:spPr>
        <p:txBody>
          <a:bodyPr wrap="none" lIns="0" tIns="0" rIns="0" bIns="0" anchor="ctr">
            <a:noAutofit/>
          </a:bodyPr>
          <a:lstStyle/>
          <a:p>
            <a:pPr algn="l">
              <a:defRPr sz="2250">
                <a:solidFill>
                  <a:srgbClr val="838383"/>
                </a:solidFill>
                <a:latin typeface="Calibri"/>
                <a:ea typeface="Calibri"/>
                <a:cs typeface="Calibri"/>
              </a:defRPr>
            </a:pPr>
            <a:r>
              <a:rPr sz="2250">
                <a:solidFill>
                  <a:srgbClr val="838383"/>
                </a:solidFill>
                <a:latin typeface="Calibri"/>
                <a:ea typeface="Calibri"/>
                <a:cs typeface="Calibri"/>
              </a:rPr>
              <a:t>Group multiplication becomes addition mod 2.</a:t>
            </a:r>
          </a:p>
        </p:txBody>
      </p:sp>
      <p:sp>
        <p:nvSpPr>
          <p:cNvPr id="4" name="Superposition::text-88">
            <a:extLst>
              <a:ext uri="{FF2B5EF4-FFF2-40B4-BE49-F238E27FC236}">
                <a16:creationId xmlns:a16="http://schemas.microsoft.com/office/drawing/2014/main" id="{2CE780F8-DEED-47CD-BDFC-093A00297E6D}"/>
              </a:ext>
            </a:extLst>
          </p:cNvPr>
          <p:cNvSpPr>
            <a:spLocks/>
          </p:cNvSpPr>
          <p:nvPr/>
        </p:nvSpPr>
        <p:spPr>
          <a:xfrm>
            <a:off x="762000" y="3276600"/>
            <a:ext cx="1428750" cy="533400"/>
          </a:xfrm>
          <a:prstGeom prst="rect">
            <a:avLst/>
          </a:prstGeom>
          <a:noFill/>
          <a:ln w="0">
            <a:noFill/>
          </a:ln>
        </p:spPr>
        <p:txBody>
          <a:bodyPr wrap="none" lIns="0" tIns="0" rIns="0" bIns="0" anchor="ctr">
            <a:noAutofit/>
          </a:bodyPr>
          <a:lstStyle/>
          <a:p>
            <a:pPr algn="l">
              <a:defRPr sz="3000">
                <a:solidFill>
                  <a:srgbClr val="161616"/>
                </a:solidFill>
                <a:latin typeface="Cambria Math"/>
                <a:ea typeface="Cambria Math"/>
                <a:cs typeface="Cambria Math"/>
              </a:defRPr>
            </a:pPr>
            <a:r>
              <a:rPr sz="3000">
                <a:solidFill>
                  <a:srgbClr val="161616"/>
                </a:solidFill>
                <a:latin typeface="Cambria Math"/>
                <a:ea typeface="Cambria Math"/>
                <a:cs typeface="Cambria Math"/>
              </a:rPr>
              <a:t>|ψ⟩ ∝</a:t>
            </a:r>
          </a:p>
        </p:txBody>
      </p:sp>
      <p:grpSp>
        <p:nvGrpSpPr>
          <p:cNvPr id="120" name="Configuration 1"/>
          <p:cNvGrpSpPr/>
          <p:nvPr/>
        </p:nvGrpSpPr>
        <p:grpSpPr>
          <a:xfrm>
            <a:off x="2152650" y="2781300"/>
            <a:ext cx="2124075" cy="1828800"/>
            <a:chOff x="2152650" y="2781300"/>
            <a:chExt cx="2124075" cy="1828800"/>
          </a:xfrm>
        </p:grpSpPr>
        <p:sp>
          <p:nvSpPr>
            <p:cNvPr id="5" name="Configuration 1::line-89">
              <a:extLst>
                <a:ext uri="{FF2B5EF4-FFF2-40B4-BE49-F238E27FC236}">
                  <a16:creationId xmlns:a16="http://schemas.microsoft.com/office/drawing/2014/main" id="{E1CEC088-12FE-4610-AC21-B20EDE590247}"/>
                </a:ext>
              </a:extLst>
            </p:cNvPr>
            <p:cNvSpPr>
              <a:spLocks/>
            </p:cNvSpPr>
            <p:nvPr/>
          </p:nvSpPr>
          <p:spPr>
            <a:xfrm>
              <a:off x="2400300" y="2924175"/>
              <a:ext cx="771525" cy="0"/>
            </a:xfrm>
            <a:prstGeom prst="line">
              <a:avLst/>
            </a:prstGeom>
            <a:noFill/>
            <a:ln w="17145">
              <a:solidFill>
                <a:srgbClr val="A9AFB8"/>
              </a:solidFill>
            </a:ln>
          </p:spPr>
          <p:txBody>
            <a:bodyPr/>
            <a:lstStyle/>
            <a:p>
              <a:endParaRPr lang="en-US"/>
            </a:p>
          </p:txBody>
        </p:sp>
        <p:sp>
          <p:nvSpPr>
            <p:cNvPr id="6" name="Configuration 1::text-90">
              <a:extLst>
                <a:ext uri="{FF2B5EF4-FFF2-40B4-BE49-F238E27FC236}">
                  <a16:creationId xmlns:a16="http://schemas.microsoft.com/office/drawing/2014/main" id="{85B045BB-6A23-4C90-91B0-1A7C88BD41AE}"/>
                </a:ext>
              </a:extLst>
            </p:cNvPr>
            <p:cNvSpPr>
              <a:spLocks/>
            </p:cNvSpPr>
            <p:nvPr/>
          </p:nvSpPr>
          <p:spPr>
            <a:xfrm>
              <a:off x="2662238" y="2781300"/>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7" name="Configuration 1::line-91">
              <a:extLst>
                <a:ext uri="{FF2B5EF4-FFF2-40B4-BE49-F238E27FC236}">
                  <a16:creationId xmlns:a16="http://schemas.microsoft.com/office/drawing/2014/main" id="{11FC043E-3CD9-43DD-9217-E26D247DE499}"/>
                </a:ext>
              </a:extLst>
            </p:cNvPr>
            <p:cNvSpPr>
              <a:spLocks/>
            </p:cNvSpPr>
            <p:nvPr/>
          </p:nvSpPr>
          <p:spPr>
            <a:xfrm>
              <a:off x="3171825" y="2924175"/>
              <a:ext cx="771525" cy="0"/>
            </a:xfrm>
            <a:prstGeom prst="line">
              <a:avLst/>
            </a:prstGeom>
            <a:noFill/>
            <a:ln w="17145">
              <a:solidFill>
                <a:srgbClr val="A9AFB8"/>
              </a:solidFill>
            </a:ln>
          </p:spPr>
          <p:txBody>
            <a:bodyPr/>
            <a:lstStyle/>
            <a:p>
              <a:endParaRPr lang="en-US"/>
            </a:p>
          </p:txBody>
        </p:sp>
        <p:sp>
          <p:nvSpPr>
            <p:cNvPr id="8" name="Configuration 1::text-92">
              <a:extLst>
                <a:ext uri="{FF2B5EF4-FFF2-40B4-BE49-F238E27FC236}">
                  <a16:creationId xmlns:a16="http://schemas.microsoft.com/office/drawing/2014/main" id="{073FD9E4-FC1F-4847-B38B-720EC94A64D9}"/>
                </a:ext>
              </a:extLst>
            </p:cNvPr>
            <p:cNvSpPr>
              <a:spLocks/>
            </p:cNvSpPr>
            <p:nvPr/>
          </p:nvSpPr>
          <p:spPr>
            <a:xfrm>
              <a:off x="3433763" y="2781300"/>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9" name="Configuration 1::line-93">
              <a:extLst>
                <a:ext uri="{FF2B5EF4-FFF2-40B4-BE49-F238E27FC236}">
                  <a16:creationId xmlns:a16="http://schemas.microsoft.com/office/drawing/2014/main" id="{3A965ADF-4C4E-48B1-9BF5-7EE09F0C7A81}"/>
                </a:ext>
              </a:extLst>
            </p:cNvPr>
            <p:cNvSpPr>
              <a:spLocks/>
            </p:cNvSpPr>
            <p:nvPr/>
          </p:nvSpPr>
          <p:spPr>
            <a:xfrm>
              <a:off x="2400300" y="3695700"/>
              <a:ext cx="771525" cy="0"/>
            </a:xfrm>
            <a:prstGeom prst="line">
              <a:avLst/>
            </a:prstGeom>
            <a:noFill/>
            <a:ln w="17145">
              <a:solidFill>
                <a:srgbClr val="A9AFB8"/>
              </a:solidFill>
            </a:ln>
          </p:spPr>
          <p:txBody>
            <a:bodyPr/>
            <a:lstStyle/>
            <a:p>
              <a:endParaRPr lang="en-US"/>
            </a:p>
          </p:txBody>
        </p:sp>
        <p:sp>
          <p:nvSpPr>
            <p:cNvPr id="10" name="Configuration 1::text-94">
              <a:extLst>
                <a:ext uri="{FF2B5EF4-FFF2-40B4-BE49-F238E27FC236}">
                  <a16:creationId xmlns:a16="http://schemas.microsoft.com/office/drawing/2014/main" id="{68BB3321-E809-40F5-B6BB-D4933613C818}"/>
                </a:ext>
              </a:extLst>
            </p:cNvPr>
            <p:cNvSpPr>
              <a:spLocks/>
            </p:cNvSpPr>
            <p:nvPr/>
          </p:nvSpPr>
          <p:spPr>
            <a:xfrm>
              <a:off x="2662238" y="3552825"/>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11" name="Configuration 1::line-95">
              <a:extLst>
                <a:ext uri="{FF2B5EF4-FFF2-40B4-BE49-F238E27FC236}">
                  <a16:creationId xmlns:a16="http://schemas.microsoft.com/office/drawing/2014/main" id="{1DEB77EF-DC8D-48F9-94AF-29EF1C9BA9FC}"/>
                </a:ext>
              </a:extLst>
            </p:cNvPr>
            <p:cNvSpPr>
              <a:spLocks/>
            </p:cNvSpPr>
            <p:nvPr/>
          </p:nvSpPr>
          <p:spPr>
            <a:xfrm>
              <a:off x="3171825" y="3695700"/>
              <a:ext cx="771525" cy="0"/>
            </a:xfrm>
            <a:prstGeom prst="line">
              <a:avLst/>
            </a:prstGeom>
            <a:noFill/>
            <a:ln w="17145">
              <a:solidFill>
                <a:srgbClr val="A9AFB8"/>
              </a:solidFill>
            </a:ln>
          </p:spPr>
          <p:txBody>
            <a:bodyPr/>
            <a:lstStyle/>
            <a:p>
              <a:endParaRPr lang="en-US"/>
            </a:p>
          </p:txBody>
        </p:sp>
        <p:sp>
          <p:nvSpPr>
            <p:cNvPr id="12" name="Configuration 1::text-96">
              <a:extLst>
                <a:ext uri="{FF2B5EF4-FFF2-40B4-BE49-F238E27FC236}">
                  <a16:creationId xmlns:a16="http://schemas.microsoft.com/office/drawing/2014/main" id="{DE4E0F35-144F-4F21-AACF-0F046604321B}"/>
                </a:ext>
              </a:extLst>
            </p:cNvPr>
            <p:cNvSpPr>
              <a:spLocks/>
            </p:cNvSpPr>
            <p:nvPr/>
          </p:nvSpPr>
          <p:spPr>
            <a:xfrm>
              <a:off x="3433763" y="3552825"/>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13" name="Configuration 1::line-97">
              <a:extLst>
                <a:ext uri="{FF2B5EF4-FFF2-40B4-BE49-F238E27FC236}">
                  <a16:creationId xmlns:a16="http://schemas.microsoft.com/office/drawing/2014/main" id="{795AB0CB-C189-44B9-B8A9-7D9AF49AC979}"/>
                </a:ext>
              </a:extLst>
            </p:cNvPr>
            <p:cNvSpPr>
              <a:spLocks/>
            </p:cNvSpPr>
            <p:nvPr/>
          </p:nvSpPr>
          <p:spPr>
            <a:xfrm>
              <a:off x="2400300" y="4467225"/>
              <a:ext cx="771525" cy="0"/>
            </a:xfrm>
            <a:prstGeom prst="line">
              <a:avLst/>
            </a:prstGeom>
            <a:noFill/>
            <a:ln w="17145">
              <a:solidFill>
                <a:srgbClr val="A9AFB8"/>
              </a:solidFill>
            </a:ln>
          </p:spPr>
          <p:txBody>
            <a:bodyPr/>
            <a:lstStyle/>
            <a:p>
              <a:endParaRPr lang="en-US"/>
            </a:p>
          </p:txBody>
        </p:sp>
        <p:sp>
          <p:nvSpPr>
            <p:cNvPr id="14" name="Configuration 1::text-98">
              <a:extLst>
                <a:ext uri="{FF2B5EF4-FFF2-40B4-BE49-F238E27FC236}">
                  <a16:creationId xmlns:a16="http://schemas.microsoft.com/office/drawing/2014/main" id="{ADE2A047-D8F9-452D-A11B-5AC7924266F9}"/>
                </a:ext>
              </a:extLst>
            </p:cNvPr>
            <p:cNvSpPr>
              <a:spLocks/>
            </p:cNvSpPr>
            <p:nvPr/>
          </p:nvSpPr>
          <p:spPr>
            <a:xfrm>
              <a:off x="2662238" y="4324350"/>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15" name="Configuration 1::line-99">
              <a:extLst>
                <a:ext uri="{FF2B5EF4-FFF2-40B4-BE49-F238E27FC236}">
                  <a16:creationId xmlns:a16="http://schemas.microsoft.com/office/drawing/2014/main" id="{E18DACF9-53C2-4D22-9AC0-7DD128DA1147}"/>
                </a:ext>
              </a:extLst>
            </p:cNvPr>
            <p:cNvSpPr>
              <a:spLocks/>
            </p:cNvSpPr>
            <p:nvPr/>
          </p:nvSpPr>
          <p:spPr>
            <a:xfrm>
              <a:off x="3171825" y="4467225"/>
              <a:ext cx="771525" cy="0"/>
            </a:xfrm>
            <a:prstGeom prst="line">
              <a:avLst/>
            </a:prstGeom>
            <a:noFill/>
            <a:ln w="17145">
              <a:solidFill>
                <a:srgbClr val="A9AFB8"/>
              </a:solidFill>
            </a:ln>
          </p:spPr>
          <p:txBody>
            <a:bodyPr/>
            <a:lstStyle/>
            <a:p>
              <a:endParaRPr lang="en-US"/>
            </a:p>
          </p:txBody>
        </p:sp>
        <p:sp>
          <p:nvSpPr>
            <p:cNvPr id="16" name="Configuration 1::text-100">
              <a:extLst>
                <a:ext uri="{FF2B5EF4-FFF2-40B4-BE49-F238E27FC236}">
                  <a16:creationId xmlns:a16="http://schemas.microsoft.com/office/drawing/2014/main" id="{21E68C95-9FEB-4D97-B3F1-FDD1CF9B4AF3}"/>
                </a:ext>
              </a:extLst>
            </p:cNvPr>
            <p:cNvSpPr>
              <a:spLocks/>
            </p:cNvSpPr>
            <p:nvPr/>
          </p:nvSpPr>
          <p:spPr>
            <a:xfrm>
              <a:off x="3433763" y="4324350"/>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17" name="Configuration 1::line-101">
              <a:extLst>
                <a:ext uri="{FF2B5EF4-FFF2-40B4-BE49-F238E27FC236}">
                  <a16:creationId xmlns:a16="http://schemas.microsoft.com/office/drawing/2014/main" id="{49901187-4E9F-4C2A-AEDC-3B41BBD9169E}"/>
                </a:ext>
              </a:extLst>
            </p:cNvPr>
            <p:cNvSpPr>
              <a:spLocks/>
            </p:cNvSpPr>
            <p:nvPr/>
          </p:nvSpPr>
          <p:spPr>
            <a:xfrm>
              <a:off x="2400300" y="2924175"/>
              <a:ext cx="0" cy="771525"/>
            </a:xfrm>
            <a:prstGeom prst="line">
              <a:avLst/>
            </a:prstGeom>
            <a:noFill/>
            <a:ln w="17145">
              <a:solidFill>
                <a:srgbClr val="A9AFB8"/>
              </a:solidFill>
            </a:ln>
          </p:spPr>
          <p:txBody>
            <a:bodyPr/>
            <a:lstStyle/>
            <a:p>
              <a:endParaRPr lang="en-US"/>
            </a:p>
          </p:txBody>
        </p:sp>
        <p:sp>
          <p:nvSpPr>
            <p:cNvPr id="18" name="Configuration 1::text-102">
              <a:extLst>
                <a:ext uri="{FF2B5EF4-FFF2-40B4-BE49-F238E27FC236}">
                  <a16:creationId xmlns:a16="http://schemas.microsoft.com/office/drawing/2014/main" id="{B9C15295-C66C-46AF-B346-7C95FA1CE0F7}"/>
                </a:ext>
              </a:extLst>
            </p:cNvPr>
            <p:cNvSpPr>
              <a:spLocks/>
            </p:cNvSpPr>
            <p:nvPr/>
          </p:nvSpPr>
          <p:spPr>
            <a:xfrm>
              <a:off x="2276475" y="3167063"/>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19" name="Configuration 1::line-103">
              <a:extLst>
                <a:ext uri="{FF2B5EF4-FFF2-40B4-BE49-F238E27FC236}">
                  <a16:creationId xmlns:a16="http://schemas.microsoft.com/office/drawing/2014/main" id="{C6341C66-7DE0-4824-90DD-82B405932156}"/>
                </a:ext>
              </a:extLst>
            </p:cNvPr>
            <p:cNvSpPr>
              <a:spLocks/>
            </p:cNvSpPr>
            <p:nvPr/>
          </p:nvSpPr>
          <p:spPr>
            <a:xfrm>
              <a:off x="3171825" y="2924175"/>
              <a:ext cx="0" cy="771525"/>
            </a:xfrm>
            <a:prstGeom prst="line">
              <a:avLst/>
            </a:prstGeom>
            <a:noFill/>
            <a:ln w="17145">
              <a:solidFill>
                <a:srgbClr val="A9AFB8"/>
              </a:solidFill>
            </a:ln>
          </p:spPr>
          <p:txBody>
            <a:bodyPr/>
            <a:lstStyle/>
            <a:p>
              <a:endParaRPr lang="en-US"/>
            </a:p>
          </p:txBody>
        </p:sp>
        <p:sp>
          <p:nvSpPr>
            <p:cNvPr id="20" name="Configuration 1::text-104">
              <a:extLst>
                <a:ext uri="{FF2B5EF4-FFF2-40B4-BE49-F238E27FC236}">
                  <a16:creationId xmlns:a16="http://schemas.microsoft.com/office/drawing/2014/main" id="{F0716DAE-39A6-433F-9E0C-18B065630D79}"/>
                </a:ext>
              </a:extLst>
            </p:cNvPr>
            <p:cNvSpPr>
              <a:spLocks/>
            </p:cNvSpPr>
            <p:nvPr/>
          </p:nvSpPr>
          <p:spPr>
            <a:xfrm>
              <a:off x="3048000" y="3167063"/>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21" name="Configuration 1::line-105">
              <a:extLst>
                <a:ext uri="{FF2B5EF4-FFF2-40B4-BE49-F238E27FC236}">
                  <a16:creationId xmlns:a16="http://schemas.microsoft.com/office/drawing/2014/main" id="{7B7480C3-F22D-4AE2-888B-E746FC44964D}"/>
                </a:ext>
              </a:extLst>
            </p:cNvPr>
            <p:cNvSpPr>
              <a:spLocks/>
            </p:cNvSpPr>
            <p:nvPr/>
          </p:nvSpPr>
          <p:spPr>
            <a:xfrm>
              <a:off x="3943350" y="2924175"/>
              <a:ext cx="0" cy="771525"/>
            </a:xfrm>
            <a:prstGeom prst="line">
              <a:avLst/>
            </a:prstGeom>
            <a:noFill/>
            <a:ln w="17145">
              <a:solidFill>
                <a:srgbClr val="A9AFB8"/>
              </a:solidFill>
            </a:ln>
          </p:spPr>
          <p:txBody>
            <a:bodyPr/>
            <a:lstStyle/>
            <a:p>
              <a:endParaRPr lang="en-US"/>
            </a:p>
          </p:txBody>
        </p:sp>
        <p:sp>
          <p:nvSpPr>
            <p:cNvPr id="22" name="Configuration 1::text-106">
              <a:extLst>
                <a:ext uri="{FF2B5EF4-FFF2-40B4-BE49-F238E27FC236}">
                  <a16:creationId xmlns:a16="http://schemas.microsoft.com/office/drawing/2014/main" id="{3909A56A-D8F1-4F70-AB82-1C8EED9A6879}"/>
                </a:ext>
              </a:extLst>
            </p:cNvPr>
            <p:cNvSpPr>
              <a:spLocks/>
            </p:cNvSpPr>
            <p:nvPr/>
          </p:nvSpPr>
          <p:spPr>
            <a:xfrm>
              <a:off x="3819525" y="3167063"/>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23" name="Configuration 1::line-107">
              <a:extLst>
                <a:ext uri="{FF2B5EF4-FFF2-40B4-BE49-F238E27FC236}">
                  <a16:creationId xmlns:a16="http://schemas.microsoft.com/office/drawing/2014/main" id="{30842189-EFB2-41D3-A738-B24C9BAEDDC3}"/>
                </a:ext>
              </a:extLst>
            </p:cNvPr>
            <p:cNvSpPr>
              <a:spLocks/>
            </p:cNvSpPr>
            <p:nvPr/>
          </p:nvSpPr>
          <p:spPr>
            <a:xfrm>
              <a:off x="2400300" y="3695700"/>
              <a:ext cx="0" cy="771525"/>
            </a:xfrm>
            <a:prstGeom prst="line">
              <a:avLst/>
            </a:prstGeom>
            <a:noFill/>
            <a:ln w="17145">
              <a:solidFill>
                <a:srgbClr val="A9AFB8"/>
              </a:solidFill>
            </a:ln>
          </p:spPr>
          <p:txBody>
            <a:bodyPr/>
            <a:lstStyle/>
            <a:p>
              <a:endParaRPr lang="en-US"/>
            </a:p>
          </p:txBody>
        </p:sp>
        <p:sp>
          <p:nvSpPr>
            <p:cNvPr id="24" name="Configuration 1::text-108">
              <a:extLst>
                <a:ext uri="{FF2B5EF4-FFF2-40B4-BE49-F238E27FC236}">
                  <a16:creationId xmlns:a16="http://schemas.microsoft.com/office/drawing/2014/main" id="{AD7BFA31-0AA8-4F9B-88FD-73D9E840073E}"/>
                </a:ext>
              </a:extLst>
            </p:cNvPr>
            <p:cNvSpPr>
              <a:spLocks/>
            </p:cNvSpPr>
            <p:nvPr/>
          </p:nvSpPr>
          <p:spPr>
            <a:xfrm>
              <a:off x="2276475" y="3938588"/>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25" name="Configuration 1::line-109">
              <a:extLst>
                <a:ext uri="{FF2B5EF4-FFF2-40B4-BE49-F238E27FC236}">
                  <a16:creationId xmlns:a16="http://schemas.microsoft.com/office/drawing/2014/main" id="{B0EF7F28-388B-4814-8E47-77CBD284A608}"/>
                </a:ext>
              </a:extLst>
            </p:cNvPr>
            <p:cNvSpPr>
              <a:spLocks/>
            </p:cNvSpPr>
            <p:nvPr/>
          </p:nvSpPr>
          <p:spPr>
            <a:xfrm>
              <a:off x="3171825" y="3695700"/>
              <a:ext cx="0" cy="771525"/>
            </a:xfrm>
            <a:prstGeom prst="line">
              <a:avLst/>
            </a:prstGeom>
            <a:noFill/>
            <a:ln w="17145">
              <a:solidFill>
                <a:srgbClr val="A9AFB8"/>
              </a:solidFill>
            </a:ln>
          </p:spPr>
          <p:txBody>
            <a:bodyPr/>
            <a:lstStyle/>
            <a:p>
              <a:endParaRPr lang="en-US"/>
            </a:p>
          </p:txBody>
        </p:sp>
        <p:sp>
          <p:nvSpPr>
            <p:cNvPr id="26" name="Configuration 1::text-110">
              <a:extLst>
                <a:ext uri="{FF2B5EF4-FFF2-40B4-BE49-F238E27FC236}">
                  <a16:creationId xmlns:a16="http://schemas.microsoft.com/office/drawing/2014/main" id="{3F7A25D1-7633-451A-AEF1-900C2009A7FD}"/>
                </a:ext>
              </a:extLst>
            </p:cNvPr>
            <p:cNvSpPr>
              <a:spLocks/>
            </p:cNvSpPr>
            <p:nvPr/>
          </p:nvSpPr>
          <p:spPr>
            <a:xfrm>
              <a:off x="3048000" y="3938588"/>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27" name="Configuration 1::line-111">
              <a:extLst>
                <a:ext uri="{FF2B5EF4-FFF2-40B4-BE49-F238E27FC236}">
                  <a16:creationId xmlns:a16="http://schemas.microsoft.com/office/drawing/2014/main" id="{9AAC1EAB-27BA-4A04-A88A-299335F14E32}"/>
                </a:ext>
              </a:extLst>
            </p:cNvPr>
            <p:cNvSpPr>
              <a:spLocks/>
            </p:cNvSpPr>
            <p:nvPr/>
          </p:nvSpPr>
          <p:spPr>
            <a:xfrm>
              <a:off x="3943350" y="3695700"/>
              <a:ext cx="0" cy="771525"/>
            </a:xfrm>
            <a:prstGeom prst="line">
              <a:avLst/>
            </a:prstGeom>
            <a:noFill/>
            <a:ln w="17145">
              <a:solidFill>
                <a:srgbClr val="A9AFB8"/>
              </a:solidFill>
            </a:ln>
          </p:spPr>
          <p:txBody>
            <a:bodyPr/>
            <a:lstStyle/>
            <a:p>
              <a:endParaRPr lang="en-US"/>
            </a:p>
          </p:txBody>
        </p:sp>
        <p:sp>
          <p:nvSpPr>
            <p:cNvPr id="28" name="Configuration 1::text-112">
              <a:extLst>
                <a:ext uri="{FF2B5EF4-FFF2-40B4-BE49-F238E27FC236}">
                  <a16:creationId xmlns:a16="http://schemas.microsoft.com/office/drawing/2014/main" id="{D7933D34-6290-4FD1-B7BE-B86EF7F6AF72}"/>
                </a:ext>
              </a:extLst>
            </p:cNvPr>
            <p:cNvSpPr>
              <a:spLocks/>
            </p:cNvSpPr>
            <p:nvPr/>
          </p:nvSpPr>
          <p:spPr>
            <a:xfrm>
              <a:off x="3819525" y="3938588"/>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29" name="Configuration 1::vertex-113">
              <a:extLst>
                <a:ext uri="{FF2B5EF4-FFF2-40B4-BE49-F238E27FC236}">
                  <a16:creationId xmlns:a16="http://schemas.microsoft.com/office/drawing/2014/main" id="{DA199F83-F9F2-4B90-ABBD-59D46745EE2A}"/>
                </a:ext>
              </a:extLst>
            </p:cNvPr>
            <p:cNvSpPr>
              <a:spLocks/>
            </p:cNvSpPr>
            <p:nvPr/>
          </p:nvSpPr>
          <p:spPr>
            <a:xfrm>
              <a:off x="2366963" y="2890838"/>
              <a:ext cx="66675" cy="66675"/>
            </a:xfrm>
            <a:prstGeom prst="ellipse">
              <a:avLst/>
            </a:prstGeom>
            <a:solidFill>
              <a:srgbClr val="484848"/>
            </a:solidFill>
            <a:ln w="0">
              <a:noFill/>
            </a:ln>
          </p:spPr>
          <p:txBody>
            <a:bodyPr/>
            <a:lstStyle/>
            <a:p>
              <a:endParaRPr lang="en-US"/>
            </a:p>
          </p:txBody>
        </p:sp>
        <p:sp>
          <p:nvSpPr>
            <p:cNvPr id="30" name="Configuration 1::vertex-114">
              <a:extLst>
                <a:ext uri="{FF2B5EF4-FFF2-40B4-BE49-F238E27FC236}">
                  <a16:creationId xmlns:a16="http://schemas.microsoft.com/office/drawing/2014/main" id="{8AD85EFD-3E4E-4D20-8C1D-0340B76DF822}"/>
                </a:ext>
              </a:extLst>
            </p:cNvPr>
            <p:cNvSpPr>
              <a:spLocks/>
            </p:cNvSpPr>
            <p:nvPr/>
          </p:nvSpPr>
          <p:spPr>
            <a:xfrm>
              <a:off x="3138488" y="2890838"/>
              <a:ext cx="66675" cy="66675"/>
            </a:xfrm>
            <a:prstGeom prst="ellipse">
              <a:avLst/>
            </a:prstGeom>
            <a:solidFill>
              <a:srgbClr val="484848"/>
            </a:solidFill>
            <a:ln w="0">
              <a:noFill/>
            </a:ln>
          </p:spPr>
          <p:txBody>
            <a:bodyPr/>
            <a:lstStyle/>
            <a:p>
              <a:endParaRPr lang="en-US"/>
            </a:p>
          </p:txBody>
        </p:sp>
        <p:sp>
          <p:nvSpPr>
            <p:cNvPr id="31" name="Configuration 1::vertex-115">
              <a:extLst>
                <a:ext uri="{FF2B5EF4-FFF2-40B4-BE49-F238E27FC236}">
                  <a16:creationId xmlns:a16="http://schemas.microsoft.com/office/drawing/2014/main" id="{EFBB18F8-A334-4102-9A0A-C588954AED19}"/>
                </a:ext>
              </a:extLst>
            </p:cNvPr>
            <p:cNvSpPr>
              <a:spLocks/>
            </p:cNvSpPr>
            <p:nvPr/>
          </p:nvSpPr>
          <p:spPr>
            <a:xfrm>
              <a:off x="3910013" y="2890838"/>
              <a:ext cx="66675" cy="66675"/>
            </a:xfrm>
            <a:prstGeom prst="ellipse">
              <a:avLst/>
            </a:prstGeom>
            <a:solidFill>
              <a:srgbClr val="484848"/>
            </a:solidFill>
            <a:ln w="0">
              <a:noFill/>
            </a:ln>
          </p:spPr>
          <p:txBody>
            <a:bodyPr/>
            <a:lstStyle/>
            <a:p>
              <a:endParaRPr lang="en-US"/>
            </a:p>
          </p:txBody>
        </p:sp>
        <p:sp>
          <p:nvSpPr>
            <p:cNvPr id="32" name="Configuration 1::vertex-116">
              <a:extLst>
                <a:ext uri="{FF2B5EF4-FFF2-40B4-BE49-F238E27FC236}">
                  <a16:creationId xmlns:a16="http://schemas.microsoft.com/office/drawing/2014/main" id="{9A5DA1C3-D554-4E91-8003-7C8C39FE3029}"/>
                </a:ext>
              </a:extLst>
            </p:cNvPr>
            <p:cNvSpPr>
              <a:spLocks/>
            </p:cNvSpPr>
            <p:nvPr/>
          </p:nvSpPr>
          <p:spPr>
            <a:xfrm>
              <a:off x="2366963" y="3662363"/>
              <a:ext cx="66675" cy="66675"/>
            </a:xfrm>
            <a:prstGeom prst="ellipse">
              <a:avLst/>
            </a:prstGeom>
            <a:solidFill>
              <a:srgbClr val="484848"/>
            </a:solidFill>
            <a:ln w="0">
              <a:noFill/>
            </a:ln>
          </p:spPr>
          <p:txBody>
            <a:bodyPr/>
            <a:lstStyle/>
            <a:p>
              <a:endParaRPr lang="en-US"/>
            </a:p>
          </p:txBody>
        </p:sp>
        <p:sp>
          <p:nvSpPr>
            <p:cNvPr id="33" name="Configuration 1::vertex-117">
              <a:extLst>
                <a:ext uri="{FF2B5EF4-FFF2-40B4-BE49-F238E27FC236}">
                  <a16:creationId xmlns:a16="http://schemas.microsoft.com/office/drawing/2014/main" id="{D1E63058-4E5D-4127-99FE-859750E49ABC}"/>
                </a:ext>
              </a:extLst>
            </p:cNvPr>
            <p:cNvSpPr>
              <a:spLocks/>
            </p:cNvSpPr>
            <p:nvPr/>
          </p:nvSpPr>
          <p:spPr>
            <a:xfrm>
              <a:off x="3138488" y="3662363"/>
              <a:ext cx="66675" cy="66675"/>
            </a:xfrm>
            <a:prstGeom prst="ellipse">
              <a:avLst/>
            </a:prstGeom>
            <a:solidFill>
              <a:srgbClr val="484848"/>
            </a:solidFill>
            <a:ln w="0">
              <a:noFill/>
            </a:ln>
          </p:spPr>
          <p:txBody>
            <a:bodyPr/>
            <a:lstStyle/>
            <a:p>
              <a:endParaRPr lang="en-US"/>
            </a:p>
          </p:txBody>
        </p:sp>
        <p:sp>
          <p:nvSpPr>
            <p:cNvPr id="34" name="Configuration 1::vertex-118">
              <a:extLst>
                <a:ext uri="{FF2B5EF4-FFF2-40B4-BE49-F238E27FC236}">
                  <a16:creationId xmlns:a16="http://schemas.microsoft.com/office/drawing/2014/main" id="{F84D762E-BBAB-4DBC-8BC9-DE7C7B17A0DD}"/>
                </a:ext>
              </a:extLst>
            </p:cNvPr>
            <p:cNvSpPr>
              <a:spLocks/>
            </p:cNvSpPr>
            <p:nvPr/>
          </p:nvSpPr>
          <p:spPr>
            <a:xfrm>
              <a:off x="3910013" y="3662363"/>
              <a:ext cx="66675" cy="66675"/>
            </a:xfrm>
            <a:prstGeom prst="ellipse">
              <a:avLst/>
            </a:prstGeom>
            <a:solidFill>
              <a:srgbClr val="484848"/>
            </a:solidFill>
            <a:ln w="0">
              <a:noFill/>
            </a:ln>
          </p:spPr>
          <p:txBody>
            <a:bodyPr/>
            <a:lstStyle/>
            <a:p>
              <a:endParaRPr lang="en-US"/>
            </a:p>
          </p:txBody>
        </p:sp>
        <p:sp>
          <p:nvSpPr>
            <p:cNvPr id="35" name="Configuration 1::vertex-119">
              <a:extLst>
                <a:ext uri="{FF2B5EF4-FFF2-40B4-BE49-F238E27FC236}">
                  <a16:creationId xmlns:a16="http://schemas.microsoft.com/office/drawing/2014/main" id="{FBCB6D7B-1D5B-4C25-8191-92F8008E9797}"/>
                </a:ext>
              </a:extLst>
            </p:cNvPr>
            <p:cNvSpPr>
              <a:spLocks/>
            </p:cNvSpPr>
            <p:nvPr/>
          </p:nvSpPr>
          <p:spPr>
            <a:xfrm>
              <a:off x="2366963" y="4433888"/>
              <a:ext cx="66675" cy="66675"/>
            </a:xfrm>
            <a:prstGeom prst="ellipse">
              <a:avLst/>
            </a:prstGeom>
            <a:solidFill>
              <a:srgbClr val="484848"/>
            </a:solidFill>
            <a:ln w="0">
              <a:noFill/>
            </a:ln>
          </p:spPr>
          <p:txBody>
            <a:bodyPr/>
            <a:lstStyle/>
            <a:p>
              <a:endParaRPr lang="en-US"/>
            </a:p>
          </p:txBody>
        </p:sp>
        <p:sp>
          <p:nvSpPr>
            <p:cNvPr id="36" name="Configuration 1::vertex-120">
              <a:extLst>
                <a:ext uri="{FF2B5EF4-FFF2-40B4-BE49-F238E27FC236}">
                  <a16:creationId xmlns:a16="http://schemas.microsoft.com/office/drawing/2014/main" id="{47D3D6E7-571D-4F72-ADD8-2221DC4FCF63}"/>
                </a:ext>
              </a:extLst>
            </p:cNvPr>
            <p:cNvSpPr>
              <a:spLocks/>
            </p:cNvSpPr>
            <p:nvPr/>
          </p:nvSpPr>
          <p:spPr>
            <a:xfrm>
              <a:off x="3138488" y="4433888"/>
              <a:ext cx="66675" cy="66675"/>
            </a:xfrm>
            <a:prstGeom prst="ellipse">
              <a:avLst/>
            </a:prstGeom>
            <a:solidFill>
              <a:srgbClr val="484848"/>
            </a:solidFill>
            <a:ln w="0">
              <a:noFill/>
            </a:ln>
          </p:spPr>
          <p:txBody>
            <a:bodyPr/>
            <a:lstStyle/>
            <a:p>
              <a:endParaRPr lang="en-US"/>
            </a:p>
          </p:txBody>
        </p:sp>
        <p:sp>
          <p:nvSpPr>
            <p:cNvPr id="37" name="Configuration 1::vertex-121">
              <a:extLst>
                <a:ext uri="{FF2B5EF4-FFF2-40B4-BE49-F238E27FC236}">
                  <a16:creationId xmlns:a16="http://schemas.microsoft.com/office/drawing/2014/main" id="{1E286D89-09AF-4983-A5BE-DD97B775A24F}"/>
                </a:ext>
              </a:extLst>
            </p:cNvPr>
            <p:cNvSpPr>
              <a:spLocks/>
            </p:cNvSpPr>
            <p:nvPr/>
          </p:nvSpPr>
          <p:spPr>
            <a:xfrm>
              <a:off x="3910013" y="4433888"/>
              <a:ext cx="66675" cy="66675"/>
            </a:xfrm>
            <a:prstGeom prst="ellipse">
              <a:avLst/>
            </a:prstGeom>
            <a:solidFill>
              <a:srgbClr val="484848"/>
            </a:solidFill>
            <a:ln w="0">
              <a:noFill/>
            </a:ln>
          </p:spPr>
          <p:txBody>
            <a:bodyPr/>
            <a:lstStyle/>
            <a:p>
              <a:endParaRPr lang="en-US"/>
            </a:p>
          </p:txBody>
        </p:sp>
        <p:sp>
          <p:nvSpPr>
            <p:cNvPr id="38" name="Configuration 1::line-122">
              <a:extLst>
                <a:ext uri="{FF2B5EF4-FFF2-40B4-BE49-F238E27FC236}">
                  <a16:creationId xmlns:a16="http://schemas.microsoft.com/office/drawing/2014/main" id="{51732430-6FB8-4524-82F0-404A869CC805}"/>
                </a:ext>
              </a:extLst>
            </p:cNvPr>
            <p:cNvSpPr>
              <a:spLocks/>
            </p:cNvSpPr>
            <p:nvPr/>
          </p:nvSpPr>
          <p:spPr>
            <a:xfrm>
              <a:off x="2152650" y="2781300"/>
              <a:ext cx="0" cy="1828800"/>
            </a:xfrm>
            <a:prstGeom prst="line">
              <a:avLst/>
            </a:prstGeom>
            <a:noFill/>
            <a:ln w="17145">
              <a:solidFill>
                <a:srgbClr val="161616"/>
              </a:solidFill>
            </a:ln>
          </p:spPr>
          <p:txBody>
            <a:bodyPr/>
            <a:lstStyle/>
            <a:p>
              <a:endParaRPr lang="en-US"/>
            </a:p>
          </p:txBody>
        </p:sp>
        <p:sp>
          <p:nvSpPr>
            <p:cNvPr id="39" name="Configuration 1::line-123">
              <a:extLst>
                <a:ext uri="{FF2B5EF4-FFF2-40B4-BE49-F238E27FC236}">
                  <a16:creationId xmlns:a16="http://schemas.microsoft.com/office/drawing/2014/main" id="{7C3C6EF3-3468-4391-BCC6-EFD605B728E2}"/>
                </a:ext>
              </a:extLst>
            </p:cNvPr>
            <p:cNvSpPr>
              <a:spLocks/>
            </p:cNvSpPr>
            <p:nvPr/>
          </p:nvSpPr>
          <p:spPr>
            <a:xfrm>
              <a:off x="4124325" y="2781300"/>
              <a:ext cx="152400" cy="914400"/>
            </a:xfrm>
            <a:prstGeom prst="line">
              <a:avLst/>
            </a:prstGeom>
            <a:noFill/>
            <a:ln w="17145">
              <a:solidFill>
                <a:srgbClr val="161616"/>
              </a:solidFill>
            </a:ln>
          </p:spPr>
          <p:txBody>
            <a:bodyPr/>
            <a:lstStyle/>
            <a:p>
              <a:endParaRPr lang="en-US"/>
            </a:p>
          </p:txBody>
        </p:sp>
        <p:sp>
          <p:nvSpPr>
            <p:cNvPr id="40" name="Configuration 1::line-124">
              <a:extLst>
                <a:ext uri="{FF2B5EF4-FFF2-40B4-BE49-F238E27FC236}">
                  <a16:creationId xmlns:a16="http://schemas.microsoft.com/office/drawing/2014/main" id="{EC90B0DB-CF10-4FEF-90AF-DE2DD44E5231}"/>
                </a:ext>
              </a:extLst>
            </p:cNvPr>
            <p:cNvSpPr>
              <a:spLocks/>
            </p:cNvSpPr>
            <p:nvPr/>
          </p:nvSpPr>
          <p:spPr>
            <a:xfrm flipV="1">
              <a:off x="4124325" y="3695700"/>
              <a:ext cx="152400" cy="914400"/>
            </a:xfrm>
            <a:prstGeom prst="line">
              <a:avLst/>
            </a:prstGeom>
            <a:noFill/>
            <a:ln w="17145">
              <a:solidFill>
                <a:srgbClr val="161616"/>
              </a:solidFill>
            </a:ln>
          </p:spPr>
          <p:txBody>
            <a:bodyPr/>
            <a:lstStyle/>
            <a:p>
              <a:endParaRPr lang="en-US"/>
            </a:p>
          </p:txBody>
        </p:sp>
      </p:grpSp>
      <p:sp>
        <p:nvSpPr>
          <p:cNvPr id="41" name="Superposition::text-125">
            <a:extLst>
              <a:ext uri="{FF2B5EF4-FFF2-40B4-BE49-F238E27FC236}">
                <a16:creationId xmlns:a16="http://schemas.microsoft.com/office/drawing/2014/main" id="{4409C7C7-54B6-4F8A-9AD6-F41658783373}"/>
              </a:ext>
            </a:extLst>
          </p:cNvPr>
          <p:cNvSpPr>
            <a:spLocks/>
          </p:cNvSpPr>
          <p:nvPr/>
        </p:nvSpPr>
        <p:spPr>
          <a:xfrm>
            <a:off x="4438650" y="3362325"/>
            <a:ext cx="523875" cy="476250"/>
          </a:xfrm>
          <a:prstGeom prst="rect">
            <a:avLst/>
          </a:prstGeom>
          <a:noFill/>
          <a:ln w="0">
            <a:noFill/>
          </a:ln>
        </p:spPr>
        <p:txBody>
          <a:bodyPr wrap="none" lIns="0" tIns="0" rIns="0" bIns="0" anchor="ctr">
            <a:noAutofit/>
          </a:bodyPr>
          <a:lstStyle/>
          <a:p>
            <a:pPr algn="ctr">
              <a:defRPr sz="3000">
                <a:solidFill>
                  <a:srgbClr val="161616"/>
                </a:solidFill>
                <a:latin typeface="Cambria Math"/>
                <a:ea typeface="Cambria Math"/>
                <a:cs typeface="Cambria Math"/>
              </a:defRPr>
            </a:pPr>
            <a:r>
              <a:rPr sz="3000">
                <a:solidFill>
                  <a:srgbClr val="161616"/>
                </a:solidFill>
                <a:latin typeface="Cambria Math"/>
                <a:ea typeface="Cambria Math"/>
                <a:cs typeface="Cambria Math"/>
              </a:rPr>
              <a:t>+</a:t>
            </a:r>
          </a:p>
        </p:txBody>
      </p:sp>
      <p:grpSp>
        <p:nvGrpSpPr>
          <p:cNvPr id="121" name="Configuration 2"/>
          <p:cNvGrpSpPr/>
          <p:nvPr/>
        </p:nvGrpSpPr>
        <p:grpSpPr>
          <a:xfrm>
            <a:off x="5076825" y="2781300"/>
            <a:ext cx="2124075" cy="1828800"/>
            <a:chOff x="5076825" y="2781300"/>
            <a:chExt cx="2124075" cy="1828800"/>
          </a:xfrm>
        </p:grpSpPr>
        <p:sp>
          <p:nvSpPr>
            <p:cNvPr id="42" name="Configuration 2::line-126">
              <a:extLst>
                <a:ext uri="{FF2B5EF4-FFF2-40B4-BE49-F238E27FC236}">
                  <a16:creationId xmlns:a16="http://schemas.microsoft.com/office/drawing/2014/main" id="{C6D1FD65-E690-4EE1-96E6-029A485CCD44}"/>
                </a:ext>
              </a:extLst>
            </p:cNvPr>
            <p:cNvSpPr>
              <a:spLocks/>
            </p:cNvSpPr>
            <p:nvPr/>
          </p:nvSpPr>
          <p:spPr>
            <a:xfrm>
              <a:off x="5324475" y="2924175"/>
              <a:ext cx="771525" cy="0"/>
            </a:xfrm>
            <a:prstGeom prst="line">
              <a:avLst/>
            </a:prstGeom>
            <a:noFill/>
            <a:ln w="17145">
              <a:solidFill>
                <a:srgbClr val="A9AFB8"/>
              </a:solidFill>
            </a:ln>
          </p:spPr>
          <p:txBody>
            <a:bodyPr/>
            <a:lstStyle/>
            <a:p>
              <a:endParaRPr lang="en-US"/>
            </a:p>
          </p:txBody>
        </p:sp>
        <p:sp>
          <p:nvSpPr>
            <p:cNvPr id="43" name="Configuration 2::text-127">
              <a:extLst>
                <a:ext uri="{FF2B5EF4-FFF2-40B4-BE49-F238E27FC236}">
                  <a16:creationId xmlns:a16="http://schemas.microsoft.com/office/drawing/2014/main" id="{DEF55BF4-7F29-459B-AA4E-D4A76FD58808}"/>
                </a:ext>
              </a:extLst>
            </p:cNvPr>
            <p:cNvSpPr>
              <a:spLocks/>
            </p:cNvSpPr>
            <p:nvPr/>
          </p:nvSpPr>
          <p:spPr>
            <a:xfrm>
              <a:off x="5586413" y="2781300"/>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44" name="Configuration 2::line-128">
              <a:extLst>
                <a:ext uri="{FF2B5EF4-FFF2-40B4-BE49-F238E27FC236}">
                  <a16:creationId xmlns:a16="http://schemas.microsoft.com/office/drawing/2014/main" id="{7C9DFD27-76E1-41FF-A7AF-15DD973C7DC0}"/>
                </a:ext>
              </a:extLst>
            </p:cNvPr>
            <p:cNvSpPr>
              <a:spLocks/>
            </p:cNvSpPr>
            <p:nvPr/>
          </p:nvSpPr>
          <p:spPr>
            <a:xfrm>
              <a:off x="6096000" y="2924175"/>
              <a:ext cx="771525" cy="0"/>
            </a:xfrm>
            <a:prstGeom prst="line">
              <a:avLst/>
            </a:prstGeom>
            <a:noFill/>
            <a:ln w="17145">
              <a:solidFill>
                <a:srgbClr val="A9AFB8"/>
              </a:solidFill>
            </a:ln>
          </p:spPr>
          <p:txBody>
            <a:bodyPr/>
            <a:lstStyle/>
            <a:p>
              <a:endParaRPr lang="en-US"/>
            </a:p>
          </p:txBody>
        </p:sp>
        <p:sp>
          <p:nvSpPr>
            <p:cNvPr id="45" name="Configuration 2::text-129">
              <a:extLst>
                <a:ext uri="{FF2B5EF4-FFF2-40B4-BE49-F238E27FC236}">
                  <a16:creationId xmlns:a16="http://schemas.microsoft.com/office/drawing/2014/main" id="{D910B3E5-6D72-4265-94BA-9571E539DD0D}"/>
                </a:ext>
              </a:extLst>
            </p:cNvPr>
            <p:cNvSpPr>
              <a:spLocks/>
            </p:cNvSpPr>
            <p:nvPr/>
          </p:nvSpPr>
          <p:spPr>
            <a:xfrm>
              <a:off x="6357938" y="2781300"/>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46" name="Configuration 2::line-130">
              <a:extLst>
                <a:ext uri="{FF2B5EF4-FFF2-40B4-BE49-F238E27FC236}">
                  <a16:creationId xmlns:a16="http://schemas.microsoft.com/office/drawing/2014/main" id="{FF0EDE21-49AD-4867-940F-D9CFF8672EAC}"/>
                </a:ext>
              </a:extLst>
            </p:cNvPr>
            <p:cNvSpPr>
              <a:spLocks/>
            </p:cNvSpPr>
            <p:nvPr/>
          </p:nvSpPr>
          <p:spPr>
            <a:xfrm>
              <a:off x="5324475" y="3695700"/>
              <a:ext cx="771525" cy="0"/>
            </a:xfrm>
            <a:prstGeom prst="line">
              <a:avLst/>
            </a:prstGeom>
            <a:noFill/>
            <a:ln w="29528">
              <a:solidFill>
                <a:srgbClr val="4472C4"/>
              </a:solidFill>
            </a:ln>
          </p:spPr>
          <p:txBody>
            <a:bodyPr/>
            <a:lstStyle/>
            <a:p>
              <a:endParaRPr lang="en-US"/>
            </a:p>
          </p:txBody>
        </p:sp>
        <p:sp>
          <p:nvSpPr>
            <p:cNvPr id="47" name="Configuration 2::text-131">
              <a:extLst>
                <a:ext uri="{FF2B5EF4-FFF2-40B4-BE49-F238E27FC236}">
                  <a16:creationId xmlns:a16="http://schemas.microsoft.com/office/drawing/2014/main" id="{EE71F830-E766-4F12-8732-F41CC06754E4}"/>
                </a:ext>
              </a:extLst>
            </p:cNvPr>
            <p:cNvSpPr>
              <a:spLocks/>
            </p:cNvSpPr>
            <p:nvPr/>
          </p:nvSpPr>
          <p:spPr>
            <a:xfrm>
              <a:off x="5586413" y="3552825"/>
              <a:ext cx="247650" cy="285750"/>
            </a:xfrm>
            <a:prstGeom prst="rect">
              <a:avLst/>
            </a:prstGeom>
            <a:solidFill>
              <a:srgbClr val="FFFFFF"/>
            </a:solidFill>
            <a:ln w="0">
              <a:noFill/>
            </a:ln>
          </p:spPr>
          <p:txBody>
            <a:bodyPr wrap="none" lIns="0" tIns="0" rIns="0" bIns="0" anchor="ctr">
              <a:noAutofit/>
            </a:bodyPr>
            <a:lstStyle/>
            <a:p>
              <a:pPr algn="ctr">
                <a:defRPr sz="2025">
                  <a:solidFill>
                    <a:srgbClr val="4472C4"/>
                  </a:solidFill>
                  <a:latin typeface="Calibri"/>
                  <a:ea typeface="Calibri"/>
                  <a:cs typeface="Calibri"/>
                </a:defRPr>
              </a:pPr>
              <a:r>
                <a:rPr sz="2025">
                  <a:solidFill>
                    <a:srgbClr val="4472C4"/>
                  </a:solidFill>
                  <a:latin typeface="Calibri"/>
                  <a:ea typeface="Calibri"/>
                  <a:cs typeface="Calibri"/>
                </a:rPr>
                <a:t>1</a:t>
              </a:r>
            </a:p>
          </p:txBody>
        </p:sp>
        <p:sp>
          <p:nvSpPr>
            <p:cNvPr id="48" name="Configuration 2::line-132">
              <a:extLst>
                <a:ext uri="{FF2B5EF4-FFF2-40B4-BE49-F238E27FC236}">
                  <a16:creationId xmlns:a16="http://schemas.microsoft.com/office/drawing/2014/main" id="{31723EA7-03BE-4A6C-9743-A66F21677B96}"/>
                </a:ext>
              </a:extLst>
            </p:cNvPr>
            <p:cNvSpPr>
              <a:spLocks/>
            </p:cNvSpPr>
            <p:nvPr/>
          </p:nvSpPr>
          <p:spPr>
            <a:xfrm>
              <a:off x="6096000" y="3695700"/>
              <a:ext cx="771525" cy="0"/>
            </a:xfrm>
            <a:prstGeom prst="line">
              <a:avLst/>
            </a:prstGeom>
            <a:noFill/>
            <a:ln w="29528">
              <a:solidFill>
                <a:srgbClr val="4472C4"/>
              </a:solidFill>
            </a:ln>
          </p:spPr>
          <p:txBody>
            <a:bodyPr/>
            <a:lstStyle/>
            <a:p>
              <a:endParaRPr lang="en-US"/>
            </a:p>
          </p:txBody>
        </p:sp>
        <p:sp>
          <p:nvSpPr>
            <p:cNvPr id="49" name="Configuration 2::text-133">
              <a:extLst>
                <a:ext uri="{FF2B5EF4-FFF2-40B4-BE49-F238E27FC236}">
                  <a16:creationId xmlns:a16="http://schemas.microsoft.com/office/drawing/2014/main" id="{E9F9BDAC-0F64-4FDD-8A13-87D7D714706A}"/>
                </a:ext>
              </a:extLst>
            </p:cNvPr>
            <p:cNvSpPr>
              <a:spLocks/>
            </p:cNvSpPr>
            <p:nvPr/>
          </p:nvSpPr>
          <p:spPr>
            <a:xfrm>
              <a:off x="6357938" y="3552825"/>
              <a:ext cx="247650" cy="285750"/>
            </a:xfrm>
            <a:prstGeom prst="rect">
              <a:avLst/>
            </a:prstGeom>
            <a:solidFill>
              <a:srgbClr val="FFFFFF"/>
            </a:solidFill>
            <a:ln w="0">
              <a:noFill/>
            </a:ln>
          </p:spPr>
          <p:txBody>
            <a:bodyPr wrap="none" lIns="0" tIns="0" rIns="0" bIns="0" anchor="ctr">
              <a:noAutofit/>
            </a:bodyPr>
            <a:lstStyle/>
            <a:p>
              <a:pPr algn="ctr">
                <a:defRPr sz="2025">
                  <a:solidFill>
                    <a:srgbClr val="4472C4"/>
                  </a:solidFill>
                  <a:latin typeface="Calibri"/>
                  <a:ea typeface="Calibri"/>
                  <a:cs typeface="Calibri"/>
                </a:defRPr>
              </a:pPr>
              <a:r>
                <a:rPr sz="2025">
                  <a:solidFill>
                    <a:srgbClr val="4472C4"/>
                  </a:solidFill>
                  <a:latin typeface="Calibri"/>
                  <a:ea typeface="Calibri"/>
                  <a:cs typeface="Calibri"/>
                </a:rPr>
                <a:t>1</a:t>
              </a:r>
            </a:p>
          </p:txBody>
        </p:sp>
        <p:sp>
          <p:nvSpPr>
            <p:cNvPr id="50" name="Configuration 2::line-134">
              <a:extLst>
                <a:ext uri="{FF2B5EF4-FFF2-40B4-BE49-F238E27FC236}">
                  <a16:creationId xmlns:a16="http://schemas.microsoft.com/office/drawing/2014/main" id="{BB78A7DB-07A8-48BB-91BB-51ECBA7FA09E}"/>
                </a:ext>
              </a:extLst>
            </p:cNvPr>
            <p:cNvSpPr>
              <a:spLocks/>
            </p:cNvSpPr>
            <p:nvPr/>
          </p:nvSpPr>
          <p:spPr>
            <a:xfrm>
              <a:off x="5324475" y="4467225"/>
              <a:ext cx="771525" cy="0"/>
            </a:xfrm>
            <a:prstGeom prst="line">
              <a:avLst/>
            </a:prstGeom>
            <a:noFill/>
            <a:ln w="17145">
              <a:solidFill>
                <a:srgbClr val="A9AFB8"/>
              </a:solidFill>
            </a:ln>
          </p:spPr>
          <p:txBody>
            <a:bodyPr/>
            <a:lstStyle/>
            <a:p>
              <a:endParaRPr lang="en-US"/>
            </a:p>
          </p:txBody>
        </p:sp>
        <p:sp>
          <p:nvSpPr>
            <p:cNvPr id="51" name="Configuration 2::text-135">
              <a:extLst>
                <a:ext uri="{FF2B5EF4-FFF2-40B4-BE49-F238E27FC236}">
                  <a16:creationId xmlns:a16="http://schemas.microsoft.com/office/drawing/2014/main" id="{15984373-6479-4139-AAAF-FECB465F4685}"/>
                </a:ext>
              </a:extLst>
            </p:cNvPr>
            <p:cNvSpPr>
              <a:spLocks/>
            </p:cNvSpPr>
            <p:nvPr/>
          </p:nvSpPr>
          <p:spPr>
            <a:xfrm>
              <a:off x="5586413" y="4324350"/>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52" name="Configuration 2::line-136">
              <a:extLst>
                <a:ext uri="{FF2B5EF4-FFF2-40B4-BE49-F238E27FC236}">
                  <a16:creationId xmlns:a16="http://schemas.microsoft.com/office/drawing/2014/main" id="{40E101ED-0D0C-40CD-A291-78FB54A0A208}"/>
                </a:ext>
              </a:extLst>
            </p:cNvPr>
            <p:cNvSpPr>
              <a:spLocks/>
            </p:cNvSpPr>
            <p:nvPr/>
          </p:nvSpPr>
          <p:spPr>
            <a:xfrm>
              <a:off x="6096000" y="4467225"/>
              <a:ext cx="771525" cy="0"/>
            </a:xfrm>
            <a:prstGeom prst="line">
              <a:avLst/>
            </a:prstGeom>
            <a:noFill/>
            <a:ln w="17145">
              <a:solidFill>
                <a:srgbClr val="A9AFB8"/>
              </a:solidFill>
            </a:ln>
          </p:spPr>
          <p:txBody>
            <a:bodyPr/>
            <a:lstStyle/>
            <a:p>
              <a:endParaRPr lang="en-US"/>
            </a:p>
          </p:txBody>
        </p:sp>
        <p:sp>
          <p:nvSpPr>
            <p:cNvPr id="53" name="Configuration 2::text-137">
              <a:extLst>
                <a:ext uri="{FF2B5EF4-FFF2-40B4-BE49-F238E27FC236}">
                  <a16:creationId xmlns:a16="http://schemas.microsoft.com/office/drawing/2014/main" id="{DBD58297-75BC-4DEA-BDFE-48F33D749AC8}"/>
                </a:ext>
              </a:extLst>
            </p:cNvPr>
            <p:cNvSpPr>
              <a:spLocks/>
            </p:cNvSpPr>
            <p:nvPr/>
          </p:nvSpPr>
          <p:spPr>
            <a:xfrm>
              <a:off x="6357938" y="4324350"/>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54" name="Configuration 2::line-138">
              <a:extLst>
                <a:ext uri="{FF2B5EF4-FFF2-40B4-BE49-F238E27FC236}">
                  <a16:creationId xmlns:a16="http://schemas.microsoft.com/office/drawing/2014/main" id="{27AF3CF3-A521-4DEC-AA99-A822251D3F0B}"/>
                </a:ext>
              </a:extLst>
            </p:cNvPr>
            <p:cNvSpPr>
              <a:spLocks/>
            </p:cNvSpPr>
            <p:nvPr/>
          </p:nvSpPr>
          <p:spPr>
            <a:xfrm>
              <a:off x="5324475" y="2924175"/>
              <a:ext cx="0" cy="771525"/>
            </a:xfrm>
            <a:prstGeom prst="line">
              <a:avLst/>
            </a:prstGeom>
            <a:noFill/>
            <a:ln w="17145">
              <a:solidFill>
                <a:srgbClr val="A9AFB8"/>
              </a:solidFill>
            </a:ln>
          </p:spPr>
          <p:txBody>
            <a:bodyPr/>
            <a:lstStyle/>
            <a:p>
              <a:endParaRPr lang="en-US"/>
            </a:p>
          </p:txBody>
        </p:sp>
        <p:sp>
          <p:nvSpPr>
            <p:cNvPr id="55" name="Configuration 2::text-139">
              <a:extLst>
                <a:ext uri="{FF2B5EF4-FFF2-40B4-BE49-F238E27FC236}">
                  <a16:creationId xmlns:a16="http://schemas.microsoft.com/office/drawing/2014/main" id="{E696AE70-162B-42CF-A54A-C759EDCDE522}"/>
                </a:ext>
              </a:extLst>
            </p:cNvPr>
            <p:cNvSpPr>
              <a:spLocks/>
            </p:cNvSpPr>
            <p:nvPr/>
          </p:nvSpPr>
          <p:spPr>
            <a:xfrm>
              <a:off x="5200650" y="3167063"/>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56" name="Configuration 2::line-140">
              <a:extLst>
                <a:ext uri="{FF2B5EF4-FFF2-40B4-BE49-F238E27FC236}">
                  <a16:creationId xmlns:a16="http://schemas.microsoft.com/office/drawing/2014/main" id="{F0F3C3C6-0E6F-4ADE-A903-97FB489BB661}"/>
                </a:ext>
              </a:extLst>
            </p:cNvPr>
            <p:cNvSpPr>
              <a:spLocks/>
            </p:cNvSpPr>
            <p:nvPr/>
          </p:nvSpPr>
          <p:spPr>
            <a:xfrm>
              <a:off x="6096000" y="2924175"/>
              <a:ext cx="0" cy="771525"/>
            </a:xfrm>
            <a:prstGeom prst="line">
              <a:avLst/>
            </a:prstGeom>
            <a:noFill/>
            <a:ln w="29528">
              <a:solidFill>
                <a:srgbClr val="4472C4"/>
              </a:solidFill>
            </a:ln>
          </p:spPr>
          <p:txBody>
            <a:bodyPr/>
            <a:lstStyle/>
            <a:p>
              <a:endParaRPr lang="en-US"/>
            </a:p>
          </p:txBody>
        </p:sp>
        <p:sp>
          <p:nvSpPr>
            <p:cNvPr id="57" name="Configuration 2::text-141">
              <a:extLst>
                <a:ext uri="{FF2B5EF4-FFF2-40B4-BE49-F238E27FC236}">
                  <a16:creationId xmlns:a16="http://schemas.microsoft.com/office/drawing/2014/main" id="{9A983383-EE2C-49B2-9941-DE14E266121C}"/>
                </a:ext>
              </a:extLst>
            </p:cNvPr>
            <p:cNvSpPr>
              <a:spLocks/>
            </p:cNvSpPr>
            <p:nvPr/>
          </p:nvSpPr>
          <p:spPr>
            <a:xfrm>
              <a:off x="5972175" y="3167063"/>
              <a:ext cx="247650" cy="285750"/>
            </a:xfrm>
            <a:prstGeom prst="rect">
              <a:avLst/>
            </a:prstGeom>
            <a:solidFill>
              <a:srgbClr val="FFFFFF"/>
            </a:solidFill>
            <a:ln w="0">
              <a:noFill/>
            </a:ln>
          </p:spPr>
          <p:txBody>
            <a:bodyPr wrap="none" lIns="0" tIns="0" rIns="0" bIns="0" anchor="ctr">
              <a:noAutofit/>
            </a:bodyPr>
            <a:lstStyle/>
            <a:p>
              <a:pPr algn="ctr">
                <a:defRPr sz="2025">
                  <a:solidFill>
                    <a:srgbClr val="4472C4"/>
                  </a:solidFill>
                  <a:latin typeface="Calibri"/>
                  <a:ea typeface="Calibri"/>
                  <a:cs typeface="Calibri"/>
                </a:defRPr>
              </a:pPr>
              <a:r>
                <a:rPr sz="2025">
                  <a:solidFill>
                    <a:srgbClr val="4472C4"/>
                  </a:solidFill>
                  <a:latin typeface="Calibri"/>
                  <a:ea typeface="Calibri"/>
                  <a:cs typeface="Calibri"/>
                </a:rPr>
                <a:t>1</a:t>
              </a:r>
            </a:p>
          </p:txBody>
        </p:sp>
        <p:sp>
          <p:nvSpPr>
            <p:cNvPr id="58" name="Configuration 2::line-142">
              <a:extLst>
                <a:ext uri="{FF2B5EF4-FFF2-40B4-BE49-F238E27FC236}">
                  <a16:creationId xmlns:a16="http://schemas.microsoft.com/office/drawing/2014/main" id="{3F2674F0-A135-4695-9D8A-5303E0F6B5D0}"/>
                </a:ext>
              </a:extLst>
            </p:cNvPr>
            <p:cNvSpPr>
              <a:spLocks/>
            </p:cNvSpPr>
            <p:nvPr/>
          </p:nvSpPr>
          <p:spPr>
            <a:xfrm>
              <a:off x="6867525" y="2924175"/>
              <a:ext cx="0" cy="771525"/>
            </a:xfrm>
            <a:prstGeom prst="line">
              <a:avLst/>
            </a:prstGeom>
            <a:noFill/>
            <a:ln w="17145">
              <a:solidFill>
                <a:srgbClr val="A9AFB8"/>
              </a:solidFill>
            </a:ln>
          </p:spPr>
          <p:txBody>
            <a:bodyPr/>
            <a:lstStyle/>
            <a:p>
              <a:endParaRPr lang="en-US"/>
            </a:p>
          </p:txBody>
        </p:sp>
        <p:sp>
          <p:nvSpPr>
            <p:cNvPr id="59" name="Configuration 2::text-143">
              <a:extLst>
                <a:ext uri="{FF2B5EF4-FFF2-40B4-BE49-F238E27FC236}">
                  <a16:creationId xmlns:a16="http://schemas.microsoft.com/office/drawing/2014/main" id="{5EA96C00-11D9-4CBC-A45C-0B2A7E4068B2}"/>
                </a:ext>
              </a:extLst>
            </p:cNvPr>
            <p:cNvSpPr>
              <a:spLocks/>
            </p:cNvSpPr>
            <p:nvPr/>
          </p:nvSpPr>
          <p:spPr>
            <a:xfrm>
              <a:off x="6743700" y="3167063"/>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60" name="Configuration 2::line-144">
              <a:extLst>
                <a:ext uri="{FF2B5EF4-FFF2-40B4-BE49-F238E27FC236}">
                  <a16:creationId xmlns:a16="http://schemas.microsoft.com/office/drawing/2014/main" id="{020F9682-2D13-4277-BCD5-753A0FB27525}"/>
                </a:ext>
              </a:extLst>
            </p:cNvPr>
            <p:cNvSpPr>
              <a:spLocks/>
            </p:cNvSpPr>
            <p:nvPr/>
          </p:nvSpPr>
          <p:spPr>
            <a:xfrm>
              <a:off x="5324475" y="3695700"/>
              <a:ext cx="0" cy="771525"/>
            </a:xfrm>
            <a:prstGeom prst="line">
              <a:avLst/>
            </a:prstGeom>
            <a:noFill/>
            <a:ln w="17145">
              <a:solidFill>
                <a:srgbClr val="A9AFB8"/>
              </a:solidFill>
            </a:ln>
          </p:spPr>
          <p:txBody>
            <a:bodyPr/>
            <a:lstStyle/>
            <a:p>
              <a:endParaRPr lang="en-US"/>
            </a:p>
          </p:txBody>
        </p:sp>
        <p:sp>
          <p:nvSpPr>
            <p:cNvPr id="61" name="Configuration 2::text-145">
              <a:extLst>
                <a:ext uri="{FF2B5EF4-FFF2-40B4-BE49-F238E27FC236}">
                  <a16:creationId xmlns:a16="http://schemas.microsoft.com/office/drawing/2014/main" id="{6930C880-5E6D-41A7-812F-F32A527BA53C}"/>
                </a:ext>
              </a:extLst>
            </p:cNvPr>
            <p:cNvSpPr>
              <a:spLocks/>
            </p:cNvSpPr>
            <p:nvPr/>
          </p:nvSpPr>
          <p:spPr>
            <a:xfrm>
              <a:off x="5200650" y="3938588"/>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62" name="Configuration 2::line-146">
              <a:extLst>
                <a:ext uri="{FF2B5EF4-FFF2-40B4-BE49-F238E27FC236}">
                  <a16:creationId xmlns:a16="http://schemas.microsoft.com/office/drawing/2014/main" id="{E2895850-0FAF-49D0-A2D5-799319EABA89}"/>
                </a:ext>
              </a:extLst>
            </p:cNvPr>
            <p:cNvSpPr>
              <a:spLocks/>
            </p:cNvSpPr>
            <p:nvPr/>
          </p:nvSpPr>
          <p:spPr>
            <a:xfrm>
              <a:off x="6096000" y="3695700"/>
              <a:ext cx="0" cy="771525"/>
            </a:xfrm>
            <a:prstGeom prst="line">
              <a:avLst/>
            </a:prstGeom>
            <a:noFill/>
            <a:ln w="29528">
              <a:solidFill>
                <a:srgbClr val="4472C4"/>
              </a:solidFill>
            </a:ln>
          </p:spPr>
          <p:txBody>
            <a:bodyPr/>
            <a:lstStyle/>
            <a:p>
              <a:endParaRPr lang="en-US"/>
            </a:p>
          </p:txBody>
        </p:sp>
        <p:sp>
          <p:nvSpPr>
            <p:cNvPr id="63" name="Configuration 2::text-147">
              <a:extLst>
                <a:ext uri="{FF2B5EF4-FFF2-40B4-BE49-F238E27FC236}">
                  <a16:creationId xmlns:a16="http://schemas.microsoft.com/office/drawing/2014/main" id="{25437102-6F2D-4E3C-AC4B-9F553EBCE3D1}"/>
                </a:ext>
              </a:extLst>
            </p:cNvPr>
            <p:cNvSpPr>
              <a:spLocks/>
            </p:cNvSpPr>
            <p:nvPr/>
          </p:nvSpPr>
          <p:spPr>
            <a:xfrm>
              <a:off x="5972175" y="3938588"/>
              <a:ext cx="247650" cy="285750"/>
            </a:xfrm>
            <a:prstGeom prst="rect">
              <a:avLst/>
            </a:prstGeom>
            <a:solidFill>
              <a:srgbClr val="FFFFFF"/>
            </a:solidFill>
            <a:ln w="0">
              <a:noFill/>
            </a:ln>
          </p:spPr>
          <p:txBody>
            <a:bodyPr wrap="none" lIns="0" tIns="0" rIns="0" bIns="0" anchor="ctr">
              <a:noAutofit/>
            </a:bodyPr>
            <a:lstStyle/>
            <a:p>
              <a:pPr algn="ctr">
                <a:defRPr sz="2025">
                  <a:solidFill>
                    <a:srgbClr val="4472C4"/>
                  </a:solidFill>
                  <a:latin typeface="Calibri"/>
                  <a:ea typeface="Calibri"/>
                  <a:cs typeface="Calibri"/>
                </a:defRPr>
              </a:pPr>
              <a:r>
                <a:rPr sz="2025">
                  <a:solidFill>
                    <a:srgbClr val="4472C4"/>
                  </a:solidFill>
                  <a:latin typeface="Calibri"/>
                  <a:ea typeface="Calibri"/>
                  <a:cs typeface="Calibri"/>
                </a:rPr>
                <a:t>1</a:t>
              </a:r>
            </a:p>
          </p:txBody>
        </p:sp>
        <p:sp>
          <p:nvSpPr>
            <p:cNvPr id="64" name="Configuration 2::line-148">
              <a:extLst>
                <a:ext uri="{FF2B5EF4-FFF2-40B4-BE49-F238E27FC236}">
                  <a16:creationId xmlns:a16="http://schemas.microsoft.com/office/drawing/2014/main" id="{C3104861-2FDE-4AF2-9863-AFDF4E5506DE}"/>
                </a:ext>
              </a:extLst>
            </p:cNvPr>
            <p:cNvSpPr>
              <a:spLocks/>
            </p:cNvSpPr>
            <p:nvPr/>
          </p:nvSpPr>
          <p:spPr>
            <a:xfrm>
              <a:off x="6867525" y="3695700"/>
              <a:ext cx="0" cy="771525"/>
            </a:xfrm>
            <a:prstGeom prst="line">
              <a:avLst/>
            </a:prstGeom>
            <a:noFill/>
            <a:ln w="17145">
              <a:solidFill>
                <a:srgbClr val="A9AFB8"/>
              </a:solidFill>
            </a:ln>
          </p:spPr>
          <p:txBody>
            <a:bodyPr/>
            <a:lstStyle/>
            <a:p>
              <a:endParaRPr lang="en-US"/>
            </a:p>
          </p:txBody>
        </p:sp>
        <p:sp>
          <p:nvSpPr>
            <p:cNvPr id="65" name="Configuration 2::text-149">
              <a:extLst>
                <a:ext uri="{FF2B5EF4-FFF2-40B4-BE49-F238E27FC236}">
                  <a16:creationId xmlns:a16="http://schemas.microsoft.com/office/drawing/2014/main" id="{584318AD-DE69-4116-A74B-CDBCA66EB3AB}"/>
                </a:ext>
              </a:extLst>
            </p:cNvPr>
            <p:cNvSpPr>
              <a:spLocks/>
            </p:cNvSpPr>
            <p:nvPr/>
          </p:nvSpPr>
          <p:spPr>
            <a:xfrm>
              <a:off x="6743700" y="3938588"/>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66" name="Configuration 2::vertex-150">
              <a:extLst>
                <a:ext uri="{FF2B5EF4-FFF2-40B4-BE49-F238E27FC236}">
                  <a16:creationId xmlns:a16="http://schemas.microsoft.com/office/drawing/2014/main" id="{771C37AA-0613-4B48-9905-8F9CE2C378EC}"/>
                </a:ext>
              </a:extLst>
            </p:cNvPr>
            <p:cNvSpPr>
              <a:spLocks/>
            </p:cNvSpPr>
            <p:nvPr/>
          </p:nvSpPr>
          <p:spPr>
            <a:xfrm>
              <a:off x="5291138" y="2890838"/>
              <a:ext cx="66675" cy="66675"/>
            </a:xfrm>
            <a:prstGeom prst="ellipse">
              <a:avLst/>
            </a:prstGeom>
            <a:solidFill>
              <a:srgbClr val="484848"/>
            </a:solidFill>
            <a:ln w="0">
              <a:noFill/>
            </a:ln>
          </p:spPr>
          <p:txBody>
            <a:bodyPr/>
            <a:lstStyle/>
            <a:p>
              <a:endParaRPr lang="en-US"/>
            </a:p>
          </p:txBody>
        </p:sp>
        <p:sp>
          <p:nvSpPr>
            <p:cNvPr id="67" name="Configuration 2::vertex-151">
              <a:extLst>
                <a:ext uri="{FF2B5EF4-FFF2-40B4-BE49-F238E27FC236}">
                  <a16:creationId xmlns:a16="http://schemas.microsoft.com/office/drawing/2014/main" id="{57A95B8A-49CF-486B-88EA-5FD1642021A5}"/>
                </a:ext>
              </a:extLst>
            </p:cNvPr>
            <p:cNvSpPr>
              <a:spLocks/>
            </p:cNvSpPr>
            <p:nvPr/>
          </p:nvSpPr>
          <p:spPr>
            <a:xfrm>
              <a:off x="6062663" y="2890838"/>
              <a:ext cx="66675" cy="66675"/>
            </a:xfrm>
            <a:prstGeom prst="ellipse">
              <a:avLst/>
            </a:prstGeom>
            <a:solidFill>
              <a:srgbClr val="484848"/>
            </a:solidFill>
            <a:ln w="0">
              <a:noFill/>
            </a:ln>
          </p:spPr>
          <p:txBody>
            <a:bodyPr/>
            <a:lstStyle/>
            <a:p>
              <a:endParaRPr lang="en-US"/>
            </a:p>
          </p:txBody>
        </p:sp>
        <p:sp>
          <p:nvSpPr>
            <p:cNvPr id="68" name="Configuration 2::vertex-152">
              <a:extLst>
                <a:ext uri="{FF2B5EF4-FFF2-40B4-BE49-F238E27FC236}">
                  <a16:creationId xmlns:a16="http://schemas.microsoft.com/office/drawing/2014/main" id="{9FF74DBB-794F-4438-94F1-C535B8C9D925}"/>
                </a:ext>
              </a:extLst>
            </p:cNvPr>
            <p:cNvSpPr>
              <a:spLocks/>
            </p:cNvSpPr>
            <p:nvPr/>
          </p:nvSpPr>
          <p:spPr>
            <a:xfrm>
              <a:off x="6834188" y="2890838"/>
              <a:ext cx="66675" cy="66675"/>
            </a:xfrm>
            <a:prstGeom prst="ellipse">
              <a:avLst/>
            </a:prstGeom>
            <a:solidFill>
              <a:srgbClr val="484848"/>
            </a:solidFill>
            <a:ln w="0">
              <a:noFill/>
            </a:ln>
          </p:spPr>
          <p:txBody>
            <a:bodyPr/>
            <a:lstStyle/>
            <a:p>
              <a:endParaRPr lang="en-US"/>
            </a:p>
          </p:txBody>
        </p:sp>
        <p:sp>
          <p:nvSpPr>
            <p:cNvPr id="69" name="Configuration 2::vertex-153">
              <a:extLst>
                <a:ext uri="{FF2B5EF4-FFF2-40B4-BE49-F238E27FC236}">
                  <a16:creationId xmlns:a16="http://schemas.microsoft.com/office/drawing/2014/main" id="{AB4F4F8D-1594-415D-8B01-4C851048BDFD}"/>
                </a:ext>
              </a:extLst>
            </p:cNvPr>
            <p:cNvSpPr>
              <a:spLocks/>
            </p:cNvSpPr>
            <p:nvPr/>
          </p:nvSpPr>
          <p:spPr>
            <a:xfrm>
              <a:off x="5291138" y="3662363"/>
              <a:ext cx="66675" cy="66675"/>
            </a:xfrm>
            <a:prstGeom prst="ellipse">
              <a:avLst/>
            </a:prstGeom>
            <a:solidFill>
              <a:srgbClr val="484848"/>
            </a:solidFill>
            <a:ln w="0">
              <a:noFill/>
            </a:ln>
          </p:spPr>
          <p:txBody>
            <a:bodyPr/>
            <a:lstStyle/>
            <a:p>
              <a:endParaRPr lang="en-US"/>
            </a:p>
          </p:txBody>
        </p:sp>
        <p:sp>
          <p:nvSpPr>
            <p:cNvPr id="70" name="Configuration 2::vertex-154">
              <a:extLst>
                <a:ext uri="{FF2B5EF4-FFF2-40B4-BE49-F238E27FC236}">
                  <a16:creationId xmlns:a16="http://schemas.microsoft.com/office/drawing/2014/main" id="{E60E3B13-B9C0-4402-B21A-D95429DD67AF}"/>
                </a:ext>
              </a:extLst>
            </p:cNvPr>
            <p:cNvSpPr>
              <a:spLocks/>
            </p:cNvSpPr>
            <p:nvPr/>
          </p:nvSpPr>
          <p:spPr>
            <a:xfrm>
              <a:off x="6062663" y="3662363"/>
              <a:ext cx="66675" cy="66675"/>
            </a:xfrm>
            <a:prstGeom prst="ellipse">
              <a:avLst/>
            </a:prstGeom>
            <a:solidFill>
              <a:srgbClr val="484848"/>
            </a:solidFill>
            <a:ln w="0">
              <a:noFill/>
            </a:ln>
          </p:spPr>
          <p:txBody>
            <a:bodyPr/>
            <a:lstStyle/>
            <a:p>
              <a:endParaRPr lang="en-US"/>
            </a:p>
          </p:txBody>
        </p:sp>
        <p:sp>
          <p:nvSpPr>
            <p:cNvPr id="71" name="Configuration 2::vertex-155">
              <a:extLst>
                <a:ext uri="{FF2B5EF4-FFF2-40B4-BE49-F238E27FC236}">
                  <a16:creationId xmlns:a16="http://schemas.microsoft.com/office/drawing/2014/main" id="{DFED6D40-947A-4C84-BC58-8C28DD16D2E9}"/>
                </a:ext>
              </a:extLst>
            </p:cNvPr>
            <p:cNvSpPr>
              <a:spLocks/>
            </p:cNvSpPr>
            <p:nvPr/>
          </p:nvSpPr>
          <p:spPr>
            <a:xfrm>
              <a:off x="6834188" y="3662363"/>
              <a:ext cx="66675" cy="66675"/>
            </a:xfrm>
            <a:prstGeom prst="ellipse">
              <a:avLst/>
            </a:prstGeom>
            <a:solidFill>
              <a:srgbClr val="484848"/>
            </a:solidFill>
            <a:ln w="0">
              <a:noFill/>
            </a:ln>
          </p:spPr>
          <p:txBody>
            <a:bodyPr/>
            <a:lstStyle/>
            <a:p>
              <a:endParaRPr lang="en-US"/>
            </a:p>
          </p:txBody>
        </p:sp>
        <p:sp>
          <p:nvSpPr>
            <p:cNvPr id="72" name="Configuration 2::vertex-156">
              <a:extLst>
                <a:ext uri="{FF2B5EF4-FFF2-40B4-BE49-F238E27FC236}">
                  <a16:creationId xmlns:a16="http://schemas.microsoft.com/office/drawing/2014/main" id="{62C052A0-A7D0-4E84-B6D6-5AA18F34587F}"/>
                </a:ext>
              </a:extLst>
            </p:cNvPr>
            <p:cNvSpPr>
              <a:spLocks/>
            </p:cNvSpPr>
            <p:nvPr/>
          </p:nvSpPr>
          <p:spPr>
            <a:xfrm>
              <a:off x="5291138" y="4433888"/>
              <a:ext cx="66675" cy="66675"/>
            </a:xfrm>
            <a:prstGeom prst="ellipse">
              <a:avLst/>
            </a:prstGeom>
            <a:solidFill>
              <a:srgbClr val="484848"/>
            </a:solidFill>
            <a:ln w="0">
              <a:noFill/>
            </a:ln>
          </p:spPr>
          <p:txBody>
            <a:bodyPr/>
            <a:lstStyle/>
            <a:p>
              <a:endParaRPr lang="en-US"/>
            </a:p>
          </p:txBody>
        </p:sp>
        <p:sp>
          <p:nvSpPr>
            <p:cNvPr id="73" name="Configuration 2::vertex-157">
              <a:extLst>
                <a:ext uri="{FF2B5EF4-FFF2-40B4-BE49-F238E27FC236}">
                  <a16:creationId xmlns:a16="http://schemas.microsoft.com/office/drawing/2014/main" id="{1343354E-1F97-448F-A7B0-D2724E31DFD7}"/>
                </a:ext>
              </a:extLst>
            </p:cNvPr>
            <p:cNvSpPr>
              <a:spLocks/>
            </p:cNvSpPr>
            <p:nvPr/>
          </p:nvSpPr>
          <p:spPr>
            <a:xfrm>
              <a:off x="6062663" y="4433888"/>
              <a:ext cx="66675" cy="66675"/>
            </a:xfrm>
            <a:prstGeom prst="ellipse">
              <a:avLst/>
            </a:prstGeom>
            <a:solidFill>
              <a:srgbClr val="484848"/>
            </a:solidFill>
            <a:ln w="0">
              <a:noFill/>
            </a:ln>
          </p:spPr>
          <p:txBody>
            <a:bodyPr/>
            <a:lstStyle/>
            <a:p>
              <a:endParaRPr lang="en-US"/>
            </a:p>
          </p:txBody>
        </p:sp>
        <p:sp>
          <p:nvSpPr>
            <p:cNvPr id="74" name="Configuration 2::vertex-158">
              <a:extLst>
                <a:ext uri="{FF2B5EF4-FFF2-40B4-BE49-F238E27FC236}">
                  <a16:creationId xmlns:a16="http://schemas.microsoft.com/office/drawing/2014/main" id="{FA221AEA-4166-43AA-A2B0-8A5274D7FB7C}"/>
                </a:ext>
              </a:extLst>
            </p:cNvPr>
            <p:cNvSpPr>
              <a:spLocks/>
            </p:cNvSpPr>
            <p:nvPr/>
          </p:nvSpPr>
          <p:spPr>
            <a:xfrm>
              <a:off x="6834188" y="4433888"/>
              <a:ext cx="66675" cy="66675"/>
            </a:xfrm>
            <a:prstGeom prst="ellipse">
              <a:avLst/>
            </a:prstGeom>
            <a:solidFill>
              <a:srgbClr val="484848"/>
            </a:solidFill>
            <a:ln w="0">
              <a:noFill/>
            </a:ln>
          </p:spPr>
          <p:txBody>
            <a:bodyPr/>
            <a:lstStyle/>
            <a:p>
              <a:endParaRPr lang="en-US"/>
            </a:p>
          </p:txBody>
        </p:sp>
        <p:sp>
          <p:nvSpPr>
            <p:cNvPr id="75" name="Configuration 2::line-159">
              <a:extLst>
                <a:ext uri="{FF2B5EF4-FFF2-40B4-BE49-F238E27FC236}">
                  <a16:creationId xmlns:a16="http://schemas.microsoft.com/office/drawing/2014/main" id="{EF4602B8-F6E1-4F8C-BE85-99C39712CD0E}"/>
                </a:ext>
              </a:extLst>
            </p:cNvPr>
            <p:cNvSpPr>
              <a:spLocks/>
            </p:cNvSpPr>
            <p:nvPr/>
          </p:nvSpPr>
          <p:spPr>
            <a:xfrm>
              <a:off x="5076825" y="2781300"/>
              <a:ext cx="0" cy="1828800"/>
            </a:xfrm>
            <a:prstGeom prst="line">
              <a:avLst/>
            </a:prstGeom>
            <a:noFill/>
            <a:ln w="17145">
              <a:solidFill>
                <a:srgbClr val="161616"/>
              </a:solidFill>
            </a:ln>
          </p:spPr>
          <p:txBody>
            <a:bodyPr/>
            <a:lstStyle/>
            <a:p>
              <a:endParaRPr lang="en-US"/>
            </a:p>
          </p:txBody>
        </p:sp>
        <p:sp>
          <p:nvSpPr>
            <p:cNvPr id="76" name="Configuration 2::line-160">
              <a:extLst>
                <a:ext uri="{FF2B5EF4-FFF2-40B4-BE49-F238E27FC236}">
                  <a16:creationId xmlns:a16="http://schemas.microsoft.com/office/drawing/2014/main" id="{33698795-365F-4453-91D8-2A05E7279F4C}"/>
                </a:ext>
              </a:extLst>
            </p:cNvPr>
            <p:cNvSpPr>
              <a:spLocks/>
            </p:cNvSpPr>
            <p:nvPr/>
          </p:nvSpPr>
          <p:spPr>
            <a:xfrm>
              <a:off x="7048500" y="2781300"/>
              <a:ext cx="152400" cy="914400"/>
            </a:xfrm>
            <a:prstGeom prst="line">
              <a:avLst/>
            </a:prstGeom>
            <a:noFill/>
            <a:ln w="17145">
              <a:solidFill>
                <a:srgbClr val="161616"/>
              </a:solidFill>
            </a:ln>
          </p:spPr>
          <p:txBody>
            <a:bodyPr/>
            <a:lstStyle/>
            <a:p>
              <a:endParaRPr lang="en-US"/>
            </a:p>
          </p:txBody>
        </p:sp>
        <p:sp>
          <p:nvSpPr>
            <p:cNvPr id="77" name="Configuration 2::line-161">
              <a:extLst>
                <a:ext uri="{FF2B5EF4-FFF2-40B4-BE49-F238E27FC236}">
                  <a16:creationId xmlns:a16="http://schemas.microsoft.com/office/drawing/2014/main" id="{D626CD2D-9196-4E0A-9F16-48C9B95A172A}"/>
                </a:ext>
              </a:extLst>
            </p:cNvPr>
            <p:cNvSpPr>
              <a:spLocks/>
            </p:cNvSpPr>
            <p:nvPr/>
          </p:nvSpPr>
          <p:spPr>
            <a:xfrm flipV="1">
              <a:off x="7048500" y="3695700"/>
              <a:ext cx="152400" cy="914400"/>
            </a:xfrm>
            <a:prstGeom prst="line">
              <a:avLst/>
            </a:prstGeom>
            <a:noFill/>
            <a:ln w="17145">
              <a:solidFill>
                <a:srgbClr val="161616"/>
              </a:solidFill>
            </a:ln>
          </p:spPr>
          <p:txBody>
            <a:bodyPr/>
            <a:lstStyle/>
            <a:p>
              <a:endParaRPr lang="en-US"/>
            </a:p>
          </p:txBody>
        </p:sp>
      </p:grpSp>
      <p:sp>
        <p:nvSpPr>
          <p:cNvPr id="78" name="Superposition::text-162">
            <a:extLst>
              <a:ext uri="{FF2B5EF4-FFF2-40B4-BE49-F238E27FC236}">
                <a16:creationId xmlns:a16="http://schemas.microsoft.com/office/drawing/2014/main" id="{5148AB87-ECB6-4B5A-ACFC-356108F9BDC0}"/>
              </a:ext>
            </a:extLst>
          </p:cNvPr>
          <p:cNvSpPr>
            <a:spLocks/>
          </p:cNvSpPr>
          <p:nvPr/>
        </p:nvSpPr>
        <p:spPr>
          <a:xfrm>
            <a:off x="7362825" y="3362325"/>
            <a:ext cx="523875" cy="476250"/>
          </a:xfrm>
          <a:prstGeom prst="rect">
            <a:avLst/>
          </a:prstGeom>
          <a:noFill/>
          <a:ln w="0">
            <a:noFill/>
          </a:ln>
        </p:spPr>
        <p:txBody>
          <a:bodyPr wrap="none" lIns="0" tIns="0" rIns="0" bIns="0" anchor="ctr">
            <a:noAutofit/>
          </a:bodyPr>
          <a:lstStyle/>
          <a:p>
            <a:pPr algn="ctr">
              <a:defRPr sz="3000">
                <a:solidFill>
                  <a:srgbClr val="161616"/>
                </a:solidFill>
                <a:latin typeface="Cambria Math"/>
                <a:ea typeface="Cambria Math"/>
                <a:cs typeface="Cambria Math"/>
              </a:defRPr>
            </a:pPr>
            <a:r>
              <a:rPr sz="3000">
                <a:solidFill>
                  <a:srgbClr val="161616"/>
                </a:solidFill>
                <a:latin typeface="Cambria Math"/>
                <a:ea typeface="Cambria Math"/>
                <a:cs typeface="Cambria Math"/>
              </a:rPr>
              <a:t>+</a:t>
            </a:r>
          </a:p>
        </p:txBody>
      </p:sp>
      <p:grpSp>
        <p:nvGrpSpPr>
          <p:cNvPr id="122" name="Configuration 3"/>
          <p:cNvGrpSpPr/>
          <p:nvPr/>
        </p:nvGrpSpPr>
        <p:grpSpPr>
          <a:xfrm>
            <a:off x="8001000" y="2781300"/>
            <a:ext cx="2124075" cy="1828800"/>
            <a:chOff x="8001000" y="2781300"/>
            <a:chExt cx="2124075" cy="1828800"/>
          </a:xfrm>
        </p:grpSpPr>
        <p:sp>
          <p:nvSpPr>
            <p:cNvPr id="79" name="Configuration 3::line-163">
              <a:extLst>
                <a:ext uri="{FF2B5EF4-FFF2-40B4-BE49-F238E27FC236}">
                  <a16:creationId xmlns:a16="http://schemas.microsoft.com/office/drawing/2014/main" id="{8604045C-19D0-46DE-962E-C74D01016E1D}"/>
                </a:ext>
              </a:extLst>
            </p:cNvPr>
            <p:cNvSpPr>
              <a:spLocks/>
            </p:cNvSpPr>
            <p:nvPr/>
          </p:nvSpPr>
          <p:spPr>
            <a:xfrm>
              <a:off x="8248650" y="2924175"/>
              <a:ext cx="771525" cy="0"/>
            </a:xfrm>
            <a:prstGeom prst="line">
              <a:avLst/>
            </a:prstGeom>
            <a:noFill/>
            <a:ln w="29528">
              <a:solidFill>
                <a:srgbClr val="4472C4"/>
              </a:solidFill>
            </a:ln>
          </p:spPr>
          <p:txBody>
            <a:bodyPr/>
            <a:lstStyle/>
            <a:p>
              <a:endParaRPr lang="en-US"/>
            </a:p>
          </p:txBody>
        </p:sp>
        <p:sp>
          <p:nvSpPr>
            <p:cNvPr id="80" name="Configuration 3::text-164">
              <a:extLst>
                <a:ext uri="{FF2B5EF4-FFF2-40B4-BE49-F238E27FC236}">
                  <a16:creationId xmlns:a16="http://schemas.microsoft.com/office/drawing/2014/main" id="{899E97AD-B0D6-49E3-A2C2-151BA1A0DF26}"/>
                </a:ext>
              </a:extLst>
            </p:cNvPr>
            <p:cNvSpPr>
              <a:spLocks/>
            </p:cNvSpPr>
            <p:nvPr/>
          </p:nvSpPr>
          <p:spPr>
            <a:xfrm>
              <a:off x="8510588" y="2781300"/>
              <a:ext cx="247650" cy="285750"/>
            </a:xfrm>
            <a:prstGeom prst="rect">
              <a:avLst/>
            </a:prstGeom>
            <a:solidFill>
              <a:srgbClr val="FFFFFF"/>
            </a:solidFill>
            <a:ln w="0">
              <a:noFill/>
            </a:ln>
          </p:spPr>
          <p:txBody>
            <a:bodyPr wrap="none" lIns="0" tIns="0" rIns="0" bIns="0" anchor="ctr">
              <a:noAutofit/>
            </a:bodyPr>
            <a:lstStyle/>
            <a:p>
              <a:pPr algn="ctr">
                <a:defRPr sz="2025">
                  <a:solidFill>
                    <a:srgbClr val="4472C4"/>
                  </a:solidFill>
                  <a:latin typeface="Calibri"/>
                  <a:ea typeface="Calibri"/>
                  <a:cs typeface="Calibri"/>
                </a:defRPr>
              </a:pPr>
              <a:r>
                <a:rPr sz="2025">
                  <a:solidFill>
                    <a:srgbClr val="4472C4"/>
                  </a:solidFill>
                  <a:latin typeface="Calibri"/>
                  <a:ea typeface="Calibri"/>
                  <a:cs typeface="Calibri"/>
                </a:rPr>
                <a:t>1</a:t>
              </a:r>
            </a:p>
          </p:txBody>
        </p:sp>
        <p:sp>
          <p:nvSpPr>
            <p:cNvPr id="81" name="Configuration 3::line-165">
              <a:extLst>
                <a:ext uri="{FF2B5EF4-FFF2-40B4-BE49-F238E27FC236}">
                  <a16:creationId xmlns:a16="http://schemas.microsoft.com/office/drawing/2014/main" id="{767B42B4-1F46-4B45-86AA-1EA2FCC374E0}"/>
                </a:ext>
              </a:extLst>
            </p:cNvPr>
            <p:cNvSpPr>
              <a:spLocks/>
            </p:cNvSpPr>
            <p:nvPr/>
          </p:nvSpPr>
          <p:spPr>
            <a:xfrm>
              <a:off x="9020175" y="2924175"/>
              <a:ext cx="771525" cy="0"/>
            </a:xfrm>
            <a:prstGeom prst="line">
              <a:avLst/>
            </a:prstGeom>
            <a:noFill/>
            <a:ln w="29528">
              <a:solidFill>
                <a:srgbClr val="4472C4"/>
              </a:solidFill>
            </a:ln>
          </p:spPr>
          <p:txBody>
            <a:bodyPr/>
            <a:lstStyle/>
            <a:p>
              <a:endParaRPr lang="en-US"/>
            </a:p>
          </p:txBody>
        </p:sp>
        <p:sp>
          <p:nvSpPr>
            <p:cNvPr id="82" name="Configuration 3::text-166">
              <a:extLst>
                <a:ext uri="{FF2B5EF4-FFF2-40B4-BE49-F238E27FC236}">
                  <a16:creationId xmlns:a16="http://schemas.microsoft.com/office/drawing/2014/main" id="{F333BAE7-8DE0-4126-A72C-BB3C95952803}"/>
                </a:ext>
              </a:extLst>
            </p:cNvPr>
            <p:cNvSpPr>
              <a:spLocks/>
            </p:cNvSpPr>
            <p:nvPr/>
          </p:nvSpPr>
          <p:spPr>
            <a:xfrm>
              <a:off x="9282113" y="2781300"/>
              <a:ext cx="247650" cy="285750"/>
            </a:xfrm>
            <a:prstGeom prst="rect">
              <a:avLst/>
            </a:prstGeom>
            <a:solidFill>
              <a:srgbClr val="FFFFFF"/>
            </a:solidFill>
            <a:ln w="0">
              <a:noFill/>
            </a:ln>
          </p:spPr>
          <p:txBody>
            <a:bodyPr wrap="none" lIns="0" tIns="0" rIns="0" bIns="0" anchor="ctr">
              <a:noAutofit/>
            </a:bodyPr>
            <a:lstStyle/>
            <a:p>
              <a:pPr algn="ctr">
                <a:defRPr sz="2025">
                  <a:solidFill>
                    <a:srgbClr val="4472C4"/>
                  </a:solidFill>
                  <a:latin typeface="Calibri"/>
                  <a:ea typeface="Calibri"/>
                  <a:cs typeface="Calibri"/>
                </a:defRPr>
              </a:pPr>
              <a:r>
                <a:rPr sz="2025">
                  <a:solidFill>
                    <a:srgbClr val="4472C4"/>
                  </a:solidFill>
                  <a:latin typeface="Calibri"/>
                  <a:ea typeface="Calibri"/>
                  <a:cs typeface="Calibri"/>
                </a:rPr>
                <a:t>1</a:t>
              </a:r>
            </a:p>
          </p:txBody>
        </p:sp>
        <p:sp>
          <p:nvSpPr>
            <p:cNvPr id="83" name="Configuration 3::line-167">
              <a:extLst>
                <a:ext uri="{FF2B5EF4-FFF2-40B4-BE49-F238E27FC236}">
                  <a16:creationId xmlns:a16="http://schemas.microsoft.com/office/drawing/2014/main" id="{48AECE2E-E227-4247-8964-26046D819D9D}"/>
                </a:ext>
              </a:extLst>
            </p:cNvPr>
            <p:cNvSpPr>
              <a:spLocks/>
            </p:cNvSpPr>
            <p:nvPr/>
          </p:nvSpPr>
          <p:spPr>
            <a:xfrm>
              <a:off x="8248650" y="3695700"/>
              <a:ext cx="771525" cy="0"/>
            </a:xfrm>
            <a:prstGeom prst="line">
              <a:avLst/>
            </a:prstGeom>
            <a:noFill/>
            <a:ln w="29528">
              <a:solidFill>
                <a:srgbClr val="4472C4"/>
              </a:solidFill>
            </a:ln>
          </p:spPr>
          <p:txBody>
            <a:bodyPr/>
            <a:lstStyle/>
            <a:p>
              <a:endParaRPr lang="en-US"/>
            </a:p>
          </p:txBody>
        </p:sp>
        <p:sp>
          <p:nvSpPr>
            <p:cNvPr id="84" name="Configuration 3::text-168">
              <a:extLst>
                <a:ext uri="{FF2B5EF4-FFF2-40B4-BE49-F238E27FC236}">
                  <a16:creationId xmlns:a16="http://schemas.microsoft.com/office/drawing/2014/main" id="{1B44B654-AC68-41C0-9DEA-F6538E71A3DE}"/>
                </a:ext>
              </a:extLst>
            </p:cNvPr>
            <p:cNvSpPr>
              <a:spLocks/>
            </p:cNvSpPr>
            <p:nvPr/>
          </p:nvSpPr>
          <p:spPr>
            <a:xfrm>
              <a:off x="8510588" y="3552825"/>
              <a:ext cx="247650" cy="285750"/>
            </a:xfrm>
            <a:prstGeom prst="rect">
              <a:avLst/>
            </a:prstGeom>
            <a:solidFill>
              <a:srgbClr val="FFFFFF"/>
            </a:solidFill>
            <a:ln w="0">
              <a:noFill/>
            </a:ln>
          </p:spPr>
          <p:txBody>
            <a:bodyPr wrap="none" lIns="0" tIns="0" rIns="0" bIns="0" anchor="ctr">
              <a:noAutofit/>
            </a:bodyPr>
            <a:lstStyle/>
            <a:p>
              <a:pPr algn="ctr">
                <a:defRPr sz="2025">
                  <a:solidFill>
                    <a:srgbClr val="4472C4"/>
                  </a:solidFill>
                  <a:latin typeface="Calibri"/>
                  <a:ea typeface="Calibri"/>
                  <a:cs typeface="Calibri"/>
                </a:defRPr>
              </a:pPr>
              <a:r>
                <a:rPr sz="2025">
                  <a:solidFill>
                    <a:srgbClr val="4472C4"/>
                  </a:solidFill>
                  <a:latin typeface="Calibri"/>
                  <a:ea typeface="Calibri"/>
                  <a:cs typeface="Calibri"/>
                </a:rPr>
                <a:t>1</a:t>
              </a:r>
            </a:p>
          </p:txBody>
        </p:sp>
        <p:sp>
          <p:nvSpPr>
            <p:cNvPr id="85" name="Configuration 3::line-169">
              <a:extLst>
                <a:ext uri="{FF2B5EF4-FFF2-40B4-BE49-F238E27FC236}">
                  <a16:creationId xmlns:a16="http://schemas.microsoft.com/office/drawing/2014/main" id="{7B20A606-3A9D-45F7-99D6-6C77C4C3B5CE}"/>
                </a:ext>
              </a:extLst>
            </p:cNvPr>
            <p:cNvSpPr>
              <a:spLocks/>
            </p:cNvSpPr>
            <p:nvPr/>
          </p:nvSpPr>
          <p:spPr>
            <a:xfrm>
              <a:off x="9020175" y="3695700"/>
              <a:ext cx="771525" cy="0"/>
            </a:xfrm>
            <a:prstGeom prst="line">
              <a:avLst/>
            </a:prstGeom>
            <a:noFill/>
            <a:ln w="29528">
              <a:solidFill>
                <a:srgbClr val="4472C4"/>
              </a:solidFill>
            </a:ln>
          </p:spPr>
          <p:txBody>
            <a:bodyPr/>
            <a:lstStyle/>
            <a:p>
              <a:endParaRPr lang="en-US"/>
            </a:p>
          </p:txBody>
        </p:sp>
        <p:sp>
          <p:nvSpPr>
            <p:cNvPr id="86" name="Configuration 3::text-170">
              <a:extLst>
                <a:ext uri="{FF2B5EF4-FFF2-40B4-BE49-F238E27FC236}">
                  <a16:creationId xmlns:a16="http://schemas.microsoft.com/office/drawing/2014/main" id="{1E5267A3-EFF2-4ADA-9C29-9B90A9107188}"/>
                </a:ext>
              </a:extLst>
            </p:cNvPr>
            <p:cNvSpPr>
              <a:spLocks/>
            </p:cNvSpPr>
            <p:nvPr/>
          </p:nvSpPr>
          <p:spPr>
            <a:xfrm>
              <a:off x="9282113" y="3552825"/>
              <a:ext cx="247650" cy="285750"/>
            </a:xfrm>
            <a:prstGeom prst="rect">
              <a:avLst/>
            </a:prstGeom>
            <a:solidFill>
              <a:srgbClr val="FFFFFF"/>
            </a:solidFill>
            <a:ln w="0">
              <a:noFill/>
            </a:ln>
          </p:spPr>
          <p:txBody>
            <a:bodyPr wrap="none" lIns="0" tIns="0" rIns="0" bIns="0" anchor="ctr">
              <a:noAutofit/>
            </a:bodyPr>
            <a:lstStyle/>
            <a:p>
              <a:pPr algn="ctr">
                <a:defRPr sz="2025">
                  <a:solidFill>
                    <a:srgbClr val="4472C4"/>
                  </a:solidFill>
                  <a:latin typeface="Calibri"/>
                  <a:ea typeface="Calibri"/>
                  <a:cs typeface="Calibri"/>
                </a:defRPr>
              </a:pPr>
              <a:r>
                <a:rPr sz="2025">
                  <a:solidFill>
                    <a:srgbClr val="4472C4"/>
                  </a:solidFill>
                  <a:latin typeface="Calibri"/>
                  <a:ea typeface="Calibri"/>
                  <a:cs typeface="Calibri"/>
                </a:rPr>
                <a:t>1</a:t>
              </a:r>
            </a:p>
          </p:txBody>
        </p:sp>
        <p:sp>
          <p:nvSpPr>
            <p:cNvPr id="87" name="Configuration 3::line-171">
              <a:extLst>
                <a:ext uri="{FF2B5EF4-FFF2-40B4-BE49-F238E27FC236}">
                  <a16:creationId xmlns:a16="http://schemas.microsoft.com/office/drawing/2014/main" id="{287CED59-76D2-4623-9A08-77B7FB663F90}"/>
                </a:ext>
              </a:extLst>
            </p:cNvPr>
            <p:cNvSpPr>
              <a:spLocks/>
            </p:cNvSpPr>
            <p:nvPr/>
          </p:nvSpPr>
          <p:spPr>
            <a:xfrm>
              <a:off x="8248650" y="4467225"/>
              <a:ext cx="771525" cy="0"/>
            </a:xfrm>
            <a:prstGeom prst="line">
              <a:avLst/>
            </a:prstGeom>
            <a:noFill/>
            <a:ln w="17145">
              <a:solidFill>
                <a:srgbClr val="A9AFB8"/>
              </a:solidFill>
            </a:ln>
          </p:spPr>
          <p:txBody>
            <a:bodyPr/>
            <a:lstStyle/>
            <a:p>
              <a:endParaRPr lang="en-US"/>
            </a:p>
          </p:txBody>
        </p:sp>
        <p:sp>
          <p:nvSpPr>
            <p:cNvPr id="88" name="Configuration 3::text-172">
              <a:extLst>
                <a:ext uri="{FF2B5EF4-FFF2-40B4-BE49-F238E27FC236}">
                  <a16:creationId xmlns:a16="http://schemas.microsoft.com/office/drawing/2014/main" id="{691D4CBF-4D28-475F-91CB-76BDFAE0991F}"/>
                </a:ext>
              </a:extLst>
            </p:cNvPr>
            <p:cNvSpPr>
              <a:spLocks/>
            </p:cNvSpPr>
            <p:nvPr/>
          </p:nvSpPr>
          <p:spPr>
            <a:xfrm>
              <a:off x="8510588" y="4324350"/>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89" name="Configuration 3::line-173">
              <a:extLst>
                <a:ext uri="{FF2B5EF4-FFF2-40B4-BE49-F238E27FC236}">
                  <a16:creationId xmlns:a16="http://schemas.microsoft.com/office/drawing/2014/main" id="{DA5334C4-264A-488A-8C3E-2619A52F40D0}"/>
                </a:ext>
              </a:extLst>
            </p:cNvPr>
            <p:cNvSpPr>
              <a:spLocks/>
            </p:cNvSpPr>
            <p:nvPr/>
          </p:nvSpPr>
          <p:spPr>
            <a:xfrm>
              <a:off x="9020175" y="4467225"/>
              <a:ext cx="771525" cy="0"/>
            </a:xfrm>
            <a:prstGeom prst="line">
              <a:avLst/>
            </a:prstGeom>
            <a:noFill/>
            <a:ln w="17145">
              <a:solidFill>
                <a:srgbClr val="A9AFB8"/>
              </a:solidFill>
            </a:ln>
          </p:spPr>
          <p:txBody>
            <a:bodyPr/>
            <a:lstStyle/>
            <a:p>
              <a:endParaRPr lang="en-US"/>
            </a:p>
          </p:txBody>
        </p:sp>
        <p:sp>
          <p:nvSpPr>
            <p:cNvPr id="90" name="Configuration 3::text-174">
              <a:extLst>
                <a:ext uri="{FF2B5EF4-FFF2-40B4-BE49-F238E27FC236}">
                  <a16:creationId xmlns:a16="http://schemas.microsoft.com/office/drawing/2014/main" id="{2640F2A3-2ABE-426A-99AE-B34C8BC9FC69}"/>
                </a:ext>
              </a:extLst>
            </p:cNvPr>
            <p:cNvSpPr>
              <a:spLocks/>
            </p:cNvSpPr>
            <p:nvPr/>
          </p:nvSpPr>
          <p:spPr>
            <a:xfrm>
              <a:off x="9282113" y="4324350"/>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91" name="Configuration 3::line-175">
              <a:extLst>
                <a:ext uri="{FF2B5EF4-FFF2-40B4-BE49-F238E27FC236}">
                  <a16:creationId xmlns:a16="http://schemas.microsoft.com/office/drawing/2014/main" id="{1811B222-A70C-4E1D-B215-59631C2FF053}"/>
                </a:ext>
              </a:extLst>
            </p:cNvPr>
            <p:cNvSpPr>
              <a:spLocks/>
            </p:cNvSpPr>
            <p:nvPr/>
          </p:nvSpPr>
          <p:spPr>
            <a:xfrm>
              <a:off x="8248650" y="2924175"/>
              <a:ext cx="0" cy="771525"/>
            </a:xfrm>
            <a:prstGeom prst="line">
              <a:avLst/>
            </a:prstGeom>
            <a:noFill/>
            <a:ln w="17145">
              <a:solidFill>
                <a:srgbClr val="A9AFB8"/>
              </a:solidFill>
            </a:ln>
          </p:spPr>
          <p:txBody>
            <a:bodyPr/>
            <a:lstStyle/>
            <a:p>
              <a:endParaRPr lang="en-US"/>
            </a:p>
          </p:txBody>
        </p:sp>
        <p:sp>
          <p:nvSpPr>
            <p:cNvPr id="92" name="Configuration 3::text-176">
              <a:extLst>
                <a:ext uri="{FF2B5EF4-FFF2-40B4-BE49-F238E27FC236}">
                  <a16:creationId xmlns:a16="http://schemas.microsoft.com/office/drawing/2014/main" id="{F8DAD7D8-C96F-4352-BF79-A1B001CF5F00}"/>
                </a:ext>
              </a:extLst>
            </p:cNvPr>
            <p:cNvSpPr>
              <a:spLocks/>
            </p:cNvSpPr>
            <p:nvPr/>
          </p:nvSpPr>
          <p:spPr>
            <a:xfrm>
              <a:off x="8124825" y="3167063"/>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93" name="Configuration 3::line-177">
              <a:extLst>
                <a:ext uri="{FF2B5EF4-FFF2-40B4-BE49-F238E27FC236}">
                  <a16:creationId xmlns:a16="http://schemas.microsoft.com/office/drawing/2014/main" id="{2D0C21AE-9DF5-4510-B5DA-36CB7CBC6302}"/>
                </a:ext>
              </a:extLst>
            </p:cNvPr>
            <p:cNvSpPr>
              <a:spLocks/>
            </p:cNvSpPr>
            <p:nvPr/>
          </p:nvSpPr>
          <p:spPr>
            <a:xfrm>
              <a:off x="9020175" y="2924175"/>
              <a:ext cx="0" cy="771525"/>
            </a:xfrm>
            <a:prstGeom prst="line">
              <a:avLst/>
            </a:prstGeom>
            <a:noFill/>
            <a:ln w="17145">
              <a:solidFill>
                <a:srgbClr val="A9AFB8"/>
              </a:solidFill>
            </a:ln>
          </p:spPr>
          <p:txBody>
            <a:bodyPr/>
            <a:lstStyle/>
            <a:p>
              <a:endParaRPr lang="en-US"/>
            </a:p>
          </p:txBody>
        </p:sp>
        <p:sp>
          <p:nvSpPr>
            <p:cNvPr id="94" name="Configuration 3::text-178">
              <a:extLst>
                <a:ext uri="{FF2B5EF4-FFF2-40B4-BE49-F238E27FC236}">
                  <a16:creationId xmlns:a16="http://schemas.microsoft.com/office/drawing/2014/main" id="{031CAE5A-D70D-402A-AB56-C95FD568F838}"/>
                </a:ext>
              </a:extLst>
            </p:cNvPr>
            <p:cNvSpPr>
              <a:spLocks/>
            </p:cNvSpPr>
            <p:nvPr/>
          </p:nvSpPr>
          <p:spPr>
            <a:xfrm>
              <a:off x="8896350" y="3167063"/>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95" name="Configuration 3::line-179">
              <a:extLst>
                <a:ext uri="{FF2B5EF4-FFF2-40B4-BE49-F238E27FC236}">
                  <a16:creationId xmlns:a16="http://schemas.microsoft.com/office/drawing/2014/main" id="{D62CA6C5-AAF0-4F06-BDA4-58D20D364698}"/>
                </a:ext>
              </a:extLst>
            </p:cNvPr>
            <p:cNvSpPr>
              <a:spLocks/>
            </p:cNvSpPr>
            <p:nvPr/>
          </p:nvSpPr>
          <p:spPr>
            <a:xfrm>
              <a:off x="9791700" y="2924175"/>
              <a:ext cx="0" cy="771525"/>
            </a:xfrm>
            <a:prstGeom prst="line">
              <a:avLst/>
            </a:prstGeom>
            <a:noFill/>
            <a:ln w="17145">
              <a:solidFill>
                <a:srgbClr val="A9AFB8"/>
              </a:solidFill>
            </a:ln>
          </p:spPr>
          <p:txBody>
            <a:bodyPr/>
            <a:lstStyle/>
            <a:p>
              <a:endParaRPr lang="en-US"/>
            </a:p>
          </p:txBody>
        </p:sp>
        <p:sp>
          <p:nvSpPr>
            <p:cNvPr id="96" name="Configuration 3::text-180">
              <a:extLst>
                <a:ext uri="{FF2B5EF4-FFF2-40B4-BE49-F238E27FC236}">
                  <a16:creationId xmlns:a16="http://schemas.microsoft.com/office/drawing/2014/main" id="{CBEC42C7-6B8D-421B-9820-8F08910D40E7}"/>
                </a:ext>
              </a:extLst>
            </p:cNvPr>
            <p:cNvSpPr>
              <a:spLocks/>
            </p:cNvSpPr>
            <p:nvPr/>
          </p:nvSpPr>
          <p:spPr>
            <a:xfrm>
              <a:off x="9667875" y="3167063"/>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97" name="Configuration 3::line-181">
              <a:extLst>
                <a:ext uri="{FF2B5EF4-FFF2-40B4-BE49-F238E27FC236}">
                  <a16:creationId xmlns:a16="http://schemas.microsoft.com/office/drawing/2014/main" id="{EA06CDE6-1625-4A51-A094-EB99521C5F5B}"/>
                </a:ext>
              </a:extLst>
            </p:cNvPr>
            <p:cNvSpPr>
              <a:spLocks/>
            </p:cNvSpPr>
            <p:nvPr/>
          </p:nvSpPr>
          <p:spPr>
            <a:xfrm>
              <a:off x="8248650" y="3695700"/>
              <a:ext cx="0" cy="771525"/>
            </a:xfrm>
            <a:prstGeom prst="line">
              <a:avLst/>
            </a:prstGeom>
            <a:noFill/>
            <a:ln w="17145">
              <a:solidFill>
                <a:srgbClr val="A9AFB8"/>
              </a:solidFill>
            </a:ln>
          </p:spPr>
          <p:txBody>
            <a:bodyPr/>
            <a:lstStyle/>
            <a:p>
              <a:endParaRPr lang="en-US"/>
            </a:p>
          </p:txBody>
        </p:sp>
        <p:sp>
          <p:nvSpPr>
            <p:cNvPr id="98" name="Configuration 3::text-182">
              <a:extLst>
                <a:ext uri="{FF2B5EF4-FFF2-40B4-BE49-F238E27FC236}">
                  <a16:creationId xmlns:a16="http://schemas.microsoft.com/office/drawing/2014/main" id="{98A870BD-4424-4402-911F-C2738F6B9310}"/>
                </a:ext>
              </a:extLst>
            </p:cNvPr>
            <p:cNvSpPr>
              <a:spLocks/>
            </p:cNvSpPr>
            <p:nvPr/>
          </p:nvSpPr>
          <p:spPr>
            <a:xfrm>
              <a:off x="8124825" y="3938588"/>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99" name="Configuration 3::line-183">
              <a:extLst>
                <a:ext uri="{FF2B5EF4-FFF2-40B4-BE49-F238E27FC236}">
                  <a16:creationId xmlns:a16="http://schemas.microsoft.com/office/drawing/2014/main" id="{1FD1444E-B795-4290-B951-B2F99A35027D}"/>
                </a:ext>
              </a:extLst>
            </p:cNvPr>
            <p:cNvSpPr>
              <a:spLocks/>
            </p:cNvSpPr>
            <p:nvPr/>
          </p:nvSpPr>
          <p:spPr>
            <a:xfrm>
              <a:off x="9020175" y="3695700"/>
              <a:ext cx="0" cy="771525"/>
            </a:xfrm>
            <a:prstGeom prst="line">
              <a:avLst/>
            </a:prstGeom>
            <a:noFill/>
            <a:ln w="29528">
              <a:solidFill>
                <a:srgbClr val="4472C4"/>
              </a:solidFill>
            </a:ln>
          </p:spPr>
          <p:txBody>
            <a:bodyPr/>
            <a:lstStyle/>
            <a:p>
              <a:endParaRPr lang="en-US"/>
            </a:p>
          </p:txBody>
        </p:sp>
        <p:sp>
          <p:nvSpPr>
            <p:cNvPr id="100" name="Configuration 3::text-184">
              <a:extLst>
                <a:ext uri="{FF2B5EF4-FFF2-40B4-BE49-F238E27FC236}">
                  <a16:creationId xmlns:a16="http://schemas.microsoft.com/office/drawing/2014/main" id="{F2A467EF-F5E4-4001-A09C-08A5AB03817D}"/>
                </a:ext>
              </a:extLst>
            </p:cNvPr>
            <p:cNvSpPr>
              <a:spLocks/>
            </p:cNvSpPr>
            <p:nvPr/>
          </p:nvSpPr>
          <p:spPr>
            <a:xfrm>
              <a:off x="8896350" y="3938588"/>
              <a:ext cx="247650" cy="285750"/>
            </a:xfrm>
            <a:prstGeom prst="rect">
              <a:avLst/>
            </a:prstGeom>
            <a:solidFill>
              <a:srgbClr val="FFFFFF"/>
            </a:solidFill>
            <a:ln w="0">
              <a:noFill/>
            </a:ln>
          </p:spPr>
          <p:txBody>
            <a:bodyPr wrap="none" lIns="0" tIns="0" rIns="0" bIns="0" anchor="ctr">
              <a:noAutofit/>
            </a:bodyPr>
            <a:lstStyle/>
            <a:p>
              <a:pPr algn="ctr">
                <a:defRPr sz="2025">
                  <a:solidFill>
                    <a:srgbClr val="4472C4"/>
                  </a:solidFill>
                  <a:latin typeface="Calibri"/>
                  <a:ea typeface="Calibri"/>
                  <a:cs typeface="Calibri"/>
                </a:defRPr>
              </a:pPr>
              <a:r>
                <a:rPr sz="2025">
                  <a:solidFill>
                    <a:srgbClr val="4472C4"/>
                  </a:solidFill>
                  <a:latin typeface="Calibri"/>
                  <a:ea typeface="Calibri"/>
                  <a:cs typeface="Calibri"/>
                </a:rPr>
                <a:t>1</a:t>
              </a:r>
            </a:p>
          </p:txBody>
        </p:sp>
        <p:sp>
          <p:nvSpPr>
            <p:cNvPr id="101" name="Configuration 3::line-185">
              <a:extLst>
                <a:ext uri="{FF2B5EF4-FFF2-40B4-BE49-F238E27FC236}">
                  <a16:creationId xmlns:a16="http://schemas.microsoft.com/office/drawing/2014/main" id="{77EE7AC8-2C80-44C7-AE02-967394E37D31}"/>
                </a:ext>
              </a:extLst>
            </p:cNvPr>
            <p:cNvSpPr>
              <a:spLocks/>
            </p:cNvSpPr>
            <p:nvPr/>
          </p:nvSpPr>
          <p:spPr>
            <a:xfrm>
              <a:off x="9791700" y="3695700"/>
              <a:ext cx="0" cy="771525"/>
            </a:xfrm>
            <a:prstGeom prst="line">
              <a:avLst/>
            </a:prstGeom>
            <a:noFill/>
            <a:ln w="17145">
              <a:solidFill>
                <a:srgbClr val="A9AFB8"/>
              </a:solidFill>
            </a:ln>
          </p:spPr>
          <p:txBody>
            <a:bodyPr/>
            <a:lstStyle/>
            <a:p>
              <a:endParaRPr lang="en-US"/>
            </a:p>
          </p:txBody>
        </p:sp>
        <p:sp>
          <p:nvSpPr>
            <p:cNvPr id="102" name="Configuration 3::text-186">
              <a:extLst>
                <a:ext uri="{FF2B5EF4-FFF2-40B4-BE49-F238E27FC236}">
                  <a16:creationId xmlns:a16="http://schemas.microsoft.com/office/drawing/2014/main" id="{C72EFCCB-08F2-42B9-B765-54736DD615CD}"/>
                </a:ext>
              </a:extLst>
            </p:cNvPr>
            <p:cNvSpPr>
              <a:spLocks/>
            </p:cNvSpPr>
            <p:nvPr/>
          </p:nvSpPr>
          <p:spPr>
            <a:xfrm>
              <a:off x="9667875" y="3938588"/>
              <a:ext cx="247650" cy="285750"/>
            </a:xfrm>
            <a:prstGeom prst="rect">
              <a:avLst/>
            </a:prstGeom>
            <a:solidFill>
              <a:srgbClr val="FFFFFF"/>
            </a:solidFill>
            <a:ln w="0">
              <a:noFill/>
            </a:ln>
          </p:spPr>
          <p:txBody>
            <a:bodyPr wrap="none" lIns="0" tIns="0" rIns="0" bIns="0" anchor="ctr">
              <a:noAutofit/>
            </a:bodyPr>
            <a:lstStyle/>
            <a:p>
              <a:pPr algn="ctr">
                <a:defRPr sz="2025">
                  <a:solidFill>
                    <a:srgbClr val="838383"/>
                  </a:solidFill>
                  <a:latin typeface="Calibri"/>
                  <a:ea typeface="Calibri"/>
                  <a:cs typeface="Calibri"/>
                </a:defRPr>
              </a:pPr>
              <a:r>
                <a:rPr sz="2025">
                  <a:solidFill>
                    <a:srgbClr val="838383"/>
                  </a:solidFill>
                  <a:latin typeface="Calibri"/>
                  <a:ea typeface="Calibri"/>
                  <a:cs typeface="Calibri"/>
                </a:rPr>
                <a:t>0</a:t>
              </a:r>
            </a:p>
          </p:txBody>
        </p:sp>
        <p:sp>
          <p:nvSpPr>
            <p:cNvPr id="103" name="Configuration 3::vertex-187">
              <a:extLst>
                <a:ext uri="{FF2B5EF4-FFF2-40B4-BE49-F238E27FC236}">
                  <a16:creationId xmlns:a16="http://schemas.microsoft.com/office/drawing/2014/main" id="{74B104E7-3D24-4BE5-AD2F-53680C4CA790}"/>
                </a:ext>
              </a:extLst>
            </p:cNvPr>
            <p:cNvSpPr>
              <a:spLocks/>
            </p:cNvSpPr>
            <p:nvPr/>
          </p:nvSpPr>
          <p:spPr>
            <a:xfrm>
              <a:off x="8215313" y="2890838"/>
              <a:ext cx="66675" cy="66675"/>
            </a:xfrm>
            <a:prstGeom prst="ellipse">
              <a:avLst/>
            </a:prstGeom>
            <a:solidFill>
              <a:srgbClr val="484848"/>
            </a:solidFill>
            <a:ln w="0">
              <a:noFill/>
            </a:ln>
          </p:spPr>
          <p:txBody>
            <a:bodyPr/>
            <a:lstStyle/>
            <a:p>
              <a:endParaRPr lang="en-US"/>
            </a:p>
          </p:txBody>
        </p:sp>
        <p:sp>
          <p:nvSpPr>
            <p:cNvPr id="104" name="Configuration 3::vertex-188">
              <a:extLst>
                <a:ext uri="{FF2B5EF4-FFF2-40B4-BE49-F238E27FC236}">
                  <a16:creationId xmlns:a16="http://schemas.microsoft.com/office/drawing/2014/main" id="{959BA827-7844-468D-80C8-7AB76DA9B6FC}"/>
                </a:ext>
              </a:extLst>
            </p:cNvPr>
            <p:cNvSpPr>
              <a:spLocks/>
            </p:cNvSpPr>
            <p:nvPr/>
          </p:nvSpPr>
          <p:spPr>
            <a:xfrm>
              <a:off x="8986838" y="2890838"/>
              <a:ext cx="66675" cy="66675"/>
            </a:xfrm>
            <a:prstGeom prst="ellipse">
              <a:avLst/>
            </a:prstGeom>
            <a:solidFill>
              <a:srgbClr val="484848"/>
            </a:solidFill>
            <a:ln w="0">
              <a:noFill/>
            </a:ln>
          </p:spPr>
          <p:txBody>
            <a:bodyPr/>
            <a:lstStyle/>
            <a:p>
              <a:endParaRPr lang="en-US"/>
            </a:p>
          </p:txBody>
        </p:sp>
        <p:sp>
          <p:nvSpPr>
            <p:cNvPr id="105" name="Configuration 3::vertex-189">
              <a:extLst>
                <a:ext uri="{FF2B5EF4-FFF2-40B4-BE49-F238E27FC236}">
                  <a16:creationId xmlns:a16="http://schemas.microsoft.com/office/drawing/2014/main" id="{9CE603E0-2AA5-4224-8622-36595958250C}"/>
                </a:ext>
              </a:extLst>
            </p:cNvPr>
            <p:cNvSpPr>
              <a:spLocks/>
            </p:cNvSpPr>
            <p:nvPr/>
          </p:nvSpPr>
          <p:spPr>
            <a:xfrm>
              <a:off x="9758363" y="2890838"/>
              <a:ext cx="66675" cy="66675"/>
            </a:xfrm>
            <a:prstGeom prst="ellipse">
              <a:avLst/>
            </a:prstGeom>
            <a:solidFill>
              <a:srgbClr val="484848"/>
            </a:solidFill>
            <a:ln w="0">
              <a:noFill/>
            </a:ln>
          </p:spPr>
          <p:txBody>
            <a:bodyPr/>
            <a:lstStyle/>
            <a:p>
              <a:endParaRPr lang="en-US"/>
            </a:p>
          </p:txBody>
        </p:sp>
        <p:sp>
          <p:nvSpPr>
            <p:cNvPr id="106" name="Configuration 3::vertex-190">
              <a:extLst>
                <a:ext uri="{FF2B5EF4-FFF2-40B4-BE49-F238E27FC236}">
                  <a16:creationId xmlns:a16="http://schemas.microsoft.com/office/drawing/2014/main" id="{C7D06819-B68F-4603-B6AC-3D33695D4A94}"/>
                </a:ext>
              </a:extLst>
            </p:cNvPr>
            <p:cNvSpPr>
              <a:spLocks/>
            </p:cNvSpPr>
            <p:nvPr/>
          </p:nvSpPr>
          <p:spPr>
            <a:xfrm>
              <a:off x="8215313" y="3662363"/>
              <a:ext cx="66675" cy="66675"/>
            </a:xfrm>
            <a:prstGeom prst="ellipse">
              <a:avLst/>
            </a:prstGeom>
            <a:solidFill>
              <a:srgbClr val="484848"/>
            </a:solidFill>
            <a:ln w="0">
              <a:noFill/>
            </a:ln>
          </p:spPr>
          <p:txBody>
            <a:bodyPr/>
            <a:lstStyle/>
            <a:p>
              <a:endParaRPr lang="en-US"/>
            </a:p>
          </p:txBody>
        </p:sp>
        <p:sp>
          <p:nvSpPr>
            <p:cNvPr id="107" name="Configuration 3::vertex-191">
              <a:extLst>
                <a:ext uri="{FF2B5EF4-FFF2-40B4-BE49-F238E27FC236}">
                  <a16:creationId xmlns:a16="http://schemas.microsoft.com/office/drawing/2014/main" id="{F5077A6A-7F11-4D9F-93E3-EDAD0301CA0D}"/>
                </a:ext>
              </a:extLst>
            </p:cNvPr>
            <p:cNvSpPr>
              <a:spLocks/>
            </p:cNvSpPr>
            <p:nvPr/>
          </p:nvSpPr>
          <p:spPr>
            <a:xfrm>
              <a:off x="8986838" y="3662363"/>
              <a:ext cx="66675" cy="66675"/>
            </a:xfrm>
            <a:prstGeom prst="ellipse">
              <a:avLst/>
            </a:prstGeom>
            <a:solidFill>
              <a:srgbClr val="484848"/>
            </a:solidFill>
            <a:ln w="0">
              <a:noFill/>
            </a:ln>
          </p:spPr>
          <p:txBody>
            <a:bodyPr/>
            <a:lstStyle/>
            <a:p>
              <a:endParaRPr lang="en-US"/>
            </a:p>
          </p:txBody>
        </p:sp>
        <p:sp>
          <p:nvSpPr>
            <p:cNvPr id="108" name="Configuration 3::vertex-192">
              <a:extLst>
                <a:ext uri="{FF2B5EF4-FFF2-40B4-BE49-F238E27FC236}">
                  <a16:creationId xmlns:a16="http://schemas.microsoft.com/office/drawing/2014/main" id="{D610D384-D8F0-49A4-84DC-0A5E212C5E04}"/>
                </a:ext>
              </a:extLst>
            </p:cNvPr>
            <p:cNvSpPr>
              <a:spLocks/>
            </p:cNvSpPr>
            <p:nvPr/>
          </p:nvSpPr>
          <p:spPr>
            <a:xfrm>
              <a:off x="9758363" y="3662363"/>
              <a:ext cx="66675" cy="66675"/>
            </a:xfrm>
            <a:prstGeom prst="ellipse">
              <a:avLst/>
            </a:prstGeom>
            <a:solidFill>
              <a:srgbClr val="484848"/>
            </a:solidFill>
            <a:ln w="0">
              <a:noFill/>
            </a:ln>
          </p:spPr>
          <p:txBody>
            <a:bodyPr/>
            <a:lstStyle/>
            <a:p>
              <a:endParaRPr lang="en-US"/>
            </a:p>
          </p:txBody>
        </p:sp>
        <p:sp>
          <p:nvSpPr>
            <p:cNvPr id="109" name="Configuration 3::vertex-193">
              <a:extLst>
                <a:ext uri="{FF2B5EF4-FFF2-40B4-BE49-F238E27FC236}">
                  <a16:creationId xmlns:a16="http://schemas.microsoft.com/office/drawing/2014/main" id="{AF43EA27-9335-4919-A508-87BDF3AA524E}"/>
                </a:ext>
              </a:extLst>
            </p:cNvPr>
            <p:cNvSpPr>
              <a:spLocks/>
            </p:cNvSpPr>
            <p:nvPr/>
          </p:nvSpPr>
          <p:spPr>
            <a:xfrm>
              <a:off x="8215313" y="4433888"/>
              <a:ext cx="66675" cy="66675"/>
            </a:xfrm>
            <a:prstGeom prst="ellipse">
              <a:avLst/>
            </a:prstGeom>
            <a:solidFill>
              <a:srgbClr val="484848"/>
            </a:solidFill>
            <a:ln w="0">
              <a:noFill/>
            </a:ln>
          </p:spPr>
          <p:txBody>
            <a:bodyPr/>
            <a:lstStyle/>
            <a:p>
              <a:endParaRPr lang="en-US"/>
            </a:p>
          </p:txBody>
        </p:sp>
        <p:sp>
          <p:nvSpPr>
            <p:cNvPr id="110" name="Configuration 3::vertex-194">
              <a:extLst>
                <a:ext uri="{FF2B5EF4-FFF2-40B4-BE49-F238E27FC236}">
                  <a16:creationId xmlns:a16="http://schemas.microsoft.com/office/drawing/2014/main" id="{67CE39F4-C2FB-49F9-BF85-1D22B27BABE9}"/>
                </a:ext>
              </a:extLst>
            </p:cNvPr>
            <p:cNvSpPr>
              <a:spLocks/>
            </p:cNvSpPr>
            <p:nvPr/>
          </p:nvSpPr>
          <p:spPr>
            <a:xfrm>
              <a:off x="8986838" y="4433888"/>
              <a:ext cx="66675" cy="66675"/>
            </a:xfrm>
            <a:prstGeom prst="ellipse">
              <a:avLst/>
            </a:prstGeom>
            <a:solidFill>
              <a:srgbClr val="484848"/>
            </a:solidFill>
            <a:ln w="0">
              <a:noFill/>
            </a:ln>
          </p:spPr>
          <p:txBody>
            <a:bodyPr/>
            <a:lstStyle/>
            <a:p>
              <a:endParaRPr lang="en-US"/>
            </a:p>
          </p:txBody>
        </p:sp>
        <p:sp>
          <p:nvSpPr>
            <p:cNvPr id="111" name="Configuration 3::vertex-195">
              <a:extLst>
                <a:ext uri="{FF2B5EF4-FFF2-40B4-BE49-F238E27FC236}">
                  <a16:creationId xmlns:a16="http://schemas.microsoft.com/office/drawing/2014/main" id="{C982334C-AE95-44F1-A30F-61483CBF455F}"/>
                </a:ext>
              </a:extLst>
            </p:cNvPr>
            <p:cNvSpPr>
              <a:spLocks/>
            </p:cNvSpPr>
            <p:nvPr/>
          </p:nvSpPr>
          <p:spPr>
            <a:xfrm>
              <a:off x="9758363" y="4433888"/>
              <a:ext cx="66675" cy="66675"/>
            </a:xfrm>
            <a:prstGeom prst="ellipse">
              <a:avLst/>
            </a:prstGeom>
            <a:solidFill>
              <a:srgbClr val="484848"/>
            </a:solidFill>
            <a:ln w="0">
              <a:noFill/>
            </a:ln>
          </p:spPr>
          <p:txBody>
            <a:bodyPr/>
            <a:lstStyle/>
            <a:p>
              <a:endParaRPr lang="en-US"/>
            </a:p>
          </p:txBody>
        </p:sp>
        <p:sp>
          <p:nvSpPr>
            <p:cNvPr id="112" name="Configuration 3::line-196">
              <a:extLst>
                <a:ext uri="{FF2B5EF4-FFF2-40B4-BE49-F238E27FC236}">
                  <a16:creationId xmlns:a16="http://schemas.microsoft.com/office/drawing/2014/main" id="{192EBA3D-A578-4E82-BD6F-6DE13298E20B}"/>
                </a:ext>
              </a:extLst>
            </p:cNvPr>
            <p:cNvSpPr>
              <a:spLocks/>
            </p:cNvSpPr>
            <p:nvPr/>
          </p:nvSpPr>
          <p:spPr>
            <a:xfrm>
              <a:off x="8001000" y="2781300"/>
              <a:ext cx="0" cy="1828800"/>
            </a:xfrm>
            <a:prstGeom prst="line">
              <a:avLst/>
            </a:prstGeom>
            <a:noFill/>
            <a:ln w="17145">
              <a:solidFill>
                <a:srgbClr val="161616"/>
              </a:solidFill>
            </a:ln>
          </p:spPr>
          <p:txBody>
            <a:bodyPr/>
            <a:lstStyle/>
            <a:p>
              <a:endParaRPr lang="en-US"/>
            </a:p>
          </p:txBody>
        </p:sp>
        <p:sp>
          <p:nvSpPr>
            <p:cNvPr id="113" name="Configuration 3::line-197">
              <a:extLst>
                <a:ext uri="{FF2B5EF4-FFF2-40B4-BE49-F238E27FC236}">
                  <a16:creationId xmlns:a16="http://schemas.microsoft.com/office/drawing/2014/main" id="{552A2F08-287A-49E5-B962-8898EE5D6A8C}"/>
                </a:ext>
              </a:extLst>
            </p:cNvPr>
            <p:cNvSpPr>
              <a:spLocks/>
            </p:cNvSpPr>
            <p:nvPr/>
          </p:nvSpPr>
          <p:spPr>
            <a:xfrm>
              <a:off x="9972675" y="2781300"/>
              <a:ext cx="152400" cy="914400"/>
            </a:xfrm>
            <a:prstGeom prst="line">
              <a:avLst/>
            </a:prstGeom>
            <a:noFill/>
            <a:ln w="17145">
              <a:solidFill>
                <a:srgbClr val="161616"/>
              </a:solidFill>
            </a:ln>
          </p:spPr>
          <p:txBody>
            <a:bodyPr/>
            <a:lstStyle/>
            <a:p>
              <a:endParaRPr lang="en-US"/>
            </a:p>
          </p:txBody>
        </p:sp>
        <p:sp>
          <p:nvSpPr>
            <p:cNvPr id="114" name="Configuration 3::line-198">
              <a:extLst>
                <a:ext uri="{FF2B5EF4-FFF2-40B4-BE49-F238E27FC236}">
                  <a16:creationId xmlns:a16="http://schemas.microsoft.com/office/drawing/2014/main" id="{C08B1C5E-D3FD-4292-8A59-C26732AE858E}"/>
                </a:ext>
              </a:extLst>
            </p:cNvPr>
            <p:cNvSpPr>
              <a:spLocks/>
            </p:cNvSpPr>
            <p:nvPr/>
          </p:nvSpPr>
          <p:spPr>
            <a:xfrm flipV="1">
              <a:off x="9972675" y="3695700"/>
              <a:ext cx="152400" cy="914400"/>
            </a:xfrm>
            <a:prstGeom prst="line">
              <a:avLst/>
            </a:prstGeom>
            <a:noFill/>
            <a:ln w="17145">
              <a:solidFill>
                <a:srgbClr val="161616"/>
              </a:solidFill>
            </a:ln>
          </p:spPr>
          <p:txBody>
            <a:bodyPr/>
            <a:lstStyle/>
            <a:p>
              <a:endParaRPr lang="en-US"/>
            </a:p>
          </p:txBody>
        </p:sp>
      </p:grpSp>
      <p:sp>
        <p:nvSpPr>
          <p:cNvPr id="115" name="Superposition::text-199">
            <a:extLst>
              <a:ext uri="{FF2B5EF4-FFF2-40B4-BE49-F238E27FC236}">
                <a16:creationId xmlns:a16="http://schemas.microsoft.com/office/drawing/2014/main" id="{33FB10BA-8A1A-45CE-9F7D-11EB555E46EA}"/>
              </a:ext>
            </a:extLst>
          </p:cNvPr>
          <p:cNvSpPr>
            <a:spLocks/>
          </p:cNvSpPr>
          <p:nvPr/>
        </p:nvSpPr>
        <p:spPr>
          <a:xfrm>
            <a:off x="10296525" y="3352800"/>
            <a:ext cx="1000125" cy="476250"/>
          </a:xfrm>
          <a:prstGeom prst="rect">
            <a:avLst/>
          </a:prstGeom>
          <a:noFill/>
          <a:ln w="0">
            <a:noFill/>
          </a:ln>
        </p:spPr>
        <p:txBody>
          <a:bodyPr wrap="none" lIns="0" tIns="0" rIns="0" bIns="0" anchor="ctr">
            <a:noAutofit/>
          </a:bodyPr>
          <a:lstStyle/>
          <a:p>
            <a:pPr algn="ctr">
              <a:defRPr sz="3000">
                <a:solidFill>
                  <a:srgbClr val="161616"/>
                </a:solidFill>
                <a:latin typeface="Cambria Math"/>
                <a:ea typeface="Cambria Math"/>
                <a:cs typeface="Cambria Math"/>
              </a:defRPr>
            </a:pPr>
            <a:r>
              <a:rPr sz="3000">
                <a:solidFill>
                  <a:srgbClr val="161616"/>
                </a:solidFill>
                <a:latin typeface="Cambria Math"/>
                <a:ea typeface="Cambria Math"/>
                <a:cs typeface="Cambria Math"/>
              </a:rPr>
              <a:t>+ ⋯</a:t>
            </a:r>
          </a:p>
        </p:txBody>
      </p:sp>
      <p:sp>
        <p:nvSpPr>
          <p:cNvPr id="116" name="Rules::text-200">
            <a:extLst>
              <a:ext uri="{FF2B5EF4-FFF2-40B4-BE49-F238E27FC236}">
                <a16:creationId xmlns:a16="http://schemas.microsoft.com/office/drawing/2014/main" id="{6BD7EB61-1569-4F7A-A139-AB176C8AF539}"/>
              </a:ext>
            </a:extLst>
          </p:cNvPr>
          <p:cNvSpPr>
            <a:spLocks/>
          </p:cNvSpPr>
          <p:nvPr/>
        </p:nvSpPr>
        <p:spPr>
          <a:xfrm>
            <a:off x="929640" y="5200650"/>
            <a:ext cx="10477500" cy="438150"/>
          </a:xfrm>
          <a:prstGeom prst="rect">
            <a:avLst/>
          </a:prstGeom>
          <a:noFill/>
          <a:ln w="0">
            <a:noFill/>
          </a:ln>
        </p:spPr>
        <p:txBody>
          <a:bodyPr wrap="none" lIns="0" tIns="0" rIns="0" bIns="0" anchor="ctr">
            <a:noAutofit/>
          </a:bodyPr>
          <a:lstStyle/>
          <a:p>
            <a:pPr algn="l">
              <a:defRPr sz="2550">
                <a:solidFill>
                  <a:srgbClr val="7030A0"/>
                </a:solidFill>
                <a:latin typeface="Calibri"/>
                <a:ea typeface="Calibri"/>
                <a:cs typeface="Calibri"/>
              </a:defRPr>
            </a:pPr>
            <a:r>
              <a:rPr sz="2550">
                <a:solidFill>
                  <a:srgbClr val="7030A0"/>
                </a:solidFill>
                <a:latin typeface="Calibri"/>
                <a:ea typeface="Calibri"/>
                <a:cs typeface="Calibri"/>
              </a:rPr>
              <a:t>Every square has an even number of 1s.</a:t>
            </a:r>
          </a:p>
        </p:txBody>
      </p:sp>
      <p:sp>
        <p:nvSpPr>
          <p:cNvPr id="117" name="Rules::text-201">
            <a:extLst>
              <a:ext uri="{FF2B5EF4-FFF2-40B4-BE49-F238E27FC236}">
                <a16:creationId xmlns:a16="http://schemas.microsoft.com/office/drawing/2014/main" id="{176E21FE-47BA-4DEE-BBEE-DB956985E50C}"/>
              </a:ext>
            </a:extLst>
          </p:cNvPr>
          <p:cNvSpPr>
            <a:spLocks/>
          </p:cNvSpPr>
          <p:nvPr/>
        </p:nvSpPr>
        <p:spPr>
          <a:xfrm>
            <a:off x="929640" y="5743575"/>
            <a:ext cx="10477500" cy="400050"/>
          </a:xfrm>
          <a:prstGeom prst="rect">
            <a:avLst/>
          </a:prstGeom>
          <a:noFill/>
          <a:ln w="0">
            <a:noFill/>
          </a:ln>
        </p:spPr>
        <p:txBody>
          <a:bodyPr wrap="none" lIns="0" tIns="0" rIns="0" bIns="0" anchor="ctr">
            <a:noAutofit/>
          </a:bodyPr>
          <a:lstStyle/>
          <a:p>
            <a:pPr algn="l">
              <a:defRPr sz="2400">
                <a:solidFill>
                  <a:srgbClr val="161616"/>
                </a:solidFill>
                <a:latin typeface="Calibri"/>
                <a:ea typeface="Calibri"/>
                <a:cs typeface="Calibri"/>
              </a:defRPr>
            </a:pPr>
            <a:r>
              <a:rPr sz="2400">
                <a:solidFill>
                  <a:srgbClr val="161616"/>
                </a:solidFill>
                <a:latin typeface="Calibri"/>
                <a:ea typeface="Calibri"/>
                <a:cs typeface="Calibri"/>
              </a:rPr>
              <a:t>Equal amplitudes for all allowed labelings.</a:t>
            </a:r>
          </a:p>
        </p:txBody>
      </p:sp>
      <p:sp>
        <p:nvSpPr>
          <p:cNvPr id="118" name="Rules::text-202">
            <a:extLst>
              <a:ext uri="{FF2B5EF4-FFF2-40B4-BE49-F238E27FC236}">
                <a16:creationId xmlns:a16="http://schemas.microsoft.com/office/drawing/2014/main" id="{0480D630-84A7-4412-97C3-0817A8239A64}"/>
              </a:ext>
            </a:extLst>
          </p:cNvPr>
          <p:cNvSpPr>
            <a:spLocks/>
          </p:cNvSpPr>
          <p:nvPr/>
        </p:nvSpPr>
        <p:spPr>
          <a:xfrm>
            <a:off x="929640" y="6238875"/>
            <a:ext cx="10477500" cy="314325"/>
          </a:xfrm>
          <a:prstGeom prst="rect">
            <a:avLst/>
          </a:prstGeom>
          <a:noFill/>
          <a:ln w="0">
            <a:noFill/>
          </a:ln>
        </p:spPr>
        <p:txBody>
          <a:bodyPr wrap="none" lIns="0" tIns="0" rIns="0" bIns="0" anchor="ctr">
            <a:noAutofit/>
          </a:bodyPr>
          <a:lstStyle/>
          <a:p>
            <a:pPr algn="l">
              <a:defRPr sz="1950">
                <a:solidFill>
                  <a:srgbClr val="838383"/>
                </a:solidFill>
                <a:latin typeface="Calibri"/>
                <a:ea typeface="Calibri"/>
                <a:cs typeface="Calibri"/>
              </a:defRPr>
            </a:pPr>
            <a:r>
              <a:rPr sz="1950">
                <a:solidFill>
                  <a:srgbClr val="838383"/>
                </a:solidFill>
                <a:latin typeface="Calibri"/>
                <a:ea typeface="Calibri"/>
                <a:cs typeface="Calibri"/>
              </a:rPr>
              <a:t>Flipping all edges at a vertex leaves this superposition unchanged.</a:t>
            </a:r>
          </a:p>
        </p:txBody>
      </p:sp>
    </p:spTree>
    <p:extLst>
      <p:ext uri="{BB962C8B-B14F-4D97-AF65-F5344CB8AC3E}">
        <p14:creationId xmlns:p14="http://schemas.microsoft.com/office/powerpoint/2010/main" val="195406635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68C42-2279-0C2E-58D2-A058EE85F5CD}"/>
              </a:ext>
            </a:extLst>
          </p:cNvPr>
          <p:cNvSpPr>
            <a:spLocks noGrp="1"/>
          </p:cNvSpPr>
          <p:nvPr>
            <p:ph type="title"/>
          </p:nvPr>
        </p:nvSpPr>
        <p:spPr/>
        <p:txBody>
          <a:bodyPr/>
          <a:lstStyle/>
          <a:p>
            <a:r>
              <a:rPr lang="en-US" dirty="0"/>
              <a:t>QNC</a:t>
            </a:r>
            <a:r>
              <a:rPr lang="en-US" baseline="30000" dirty="0"/>
              <a:t>0</a:t>
            </a:r>
            <a:r>
              <a:rPr lang="en-US" dirty="0"/>
              <a:t>[Toffoli]</a:t>
            </a:r>
            <a:endParaRPr lang="en-US" baseline="-25000"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16156F4-B1BD-476E-A35B-E0B05C0C31E2}"/>
                  </a:ext>
                </a:extLst>
              </p:cNvPr>
              <p:cNvSpPr>
                <a:spLocks noGrp="1"/>
              </p:cNvSpPr>
              <p:nvPr>
                <p:ph idx="1"/>
              </p:nvPr>
            </p:nvSpPr>
            <p:spPr/>
            <p:txBody>
              <a:bodyPr>
                <a:normAutofit/>
              </a:bodyPr>
              <a:lstStyle/>
              <a:p>
                <a:pPr marL="0" indent="0">
                  <a:buNone/>
                </a:pPr>
                <a:r>
                  <a:rPr lang="en-US" sz="2600" dirty="0"/>
                  <a:t>QNC</a:t>
                </a:r>
                <a:r>
                  <a:rPr lang="en-US" sz="2600" baseline="30000" dirty="0"/>
                  <a:t>0  </a:t>
                </a:r>
                <a:r>
                  <a:rPr lang="en-US" sz="2600" dirty="0"/>
                  <a:t>+ many-qubit Toffoli gates (i.e., reversible AND)</a:t>
                </a:r>
                <a:br>
                  <a:rPr lang="en-US" sz="2600" dirty="0"/>
                </a:br>
                <a:br>
                  <a:rPr lang="en-US" sz="2600" dirty="0"/>
                </a:br>
                <a14:m>
                  <m:oMath xmlns:m="http://schemas.openxmlformats.org/officeDocument/2006/math">
                    <m:r>
                      <m:rPr>
                        <m:nor/>
                      </m:rPr>
                      <a:rPr lang="en-US" sz="2600" b="0" i="0" smtClean="0">
                        <a:latin typeface="Cambria Math" panose="02040503050406030204" pitchFamily="18" charset="0"/>
                      </a:rPr>
                      <m:t>Toffoli</m:t>
                    </m:r>
                    <m:d>
                      <m:dPr>
                        <m:begChr m:val="|"/>
                        <m:endChr m:val="⟩"/>
                        <m:ctrlPr>
                          <a:rPr lang="en-US" sz="2600" b="0" i="1" smtClean="0">
                            <a:latin typeface="Cambria Math" panose="02040503050406030204" pitchFamily="18" charset="0"/>
                          </a:rPr>
                        </m:ctrlPr>
                      </m:dPr>
                      <m:e>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𝑥</m:t>
                            </m:r>
                          </m:e>
                          <m:sub>
                            <m:r>
                              <a:rPr lang="en-US" sz="2600" b="0" i="1" smtClean="0">
                                <a:latin typeface="Cambria Math" panose="02040503050406030204" pitchFamily="18" charset="0"/>
                              </a:rPr>
                              <m:t>1</m:t>
                            </m:r>
                          </m:sub>
                        </m:sSub>
                        <m:r>
                          <a:rPr lang="en-US" sz="2600" b="0" i="1" smtClean="0">
                            <a:latin typeface="Cambria Math" panose="02040503050406030204" pitchFamily="18" charset="0"/>
                          </a:rPr>
                          <m:t>,…,</m:t>
                        </m:r>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𝑥</m:t>
                            </m:r>
                          </m:e>
                          <m:sub>
                            <m:r>
                              <a:rPr lang="en-US" sz="2600" b="0" i="1" smtClean="0">
                                <a:latin typeface="Cambria Math" panose="02040503050406030204" pitchFamily="18" charset="0"/>
                              </a:rPr>
                              <m:t>𝑘</m:t>
                            </m:r>
                          </m:sub>
                        </m:sSub>
                        <m:r>
                          <a:rPr lang="en-US" sz="2600" b="0" i="1" smtClean="0">
                            <a:latin typeface="Cambria Math" panose="02040503050406030204" pitchFamily="18" charset="0"/>
                          </a:rPr>
                          <m:t>,</m:t>
                        </m:r>
                        <m:r>
                          <a:rPr lang="en-US" sz="2600" b="0" i="1" smtClean="0">
                            <a:latin typeface="Cambria Math" panose="02040503050406030204" pitchFamily="18" charset="0"/>
                          </a:rPr>
                          <m:t>𝑏</m:t>
                        </m:r>
                      </m:e>
                    </m:d>
                    <m:r>
                      <a:rPr lang="en-US" sz="2600" b="0" i="1" smtClean="0">
                        <a:latin typeface="Cambria Math" panose="02040503050406030204" pitchFamily="18" charset="0"/>
                      </a:rPr>
                      <m:t>=|</m:t>
                    </m:r>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𝑥</m:t>
                        </m:r>
                      </m:e>
                      <m:sub>
                        <m:r>
                          <a:rPr lang="en-US" sz="2600" b="0" i="1" smtClean="0">
                            <a:latin typeface="Cambria Math" panose="02040503050406030204" pitchFamily="18" charset="0"/>
                          </a:rPr>
                          <m:t>1</m:t>
                        </m:r>
                      </m:sub>
                    </m:sSub>
                    <m:r>
                      <a:rPr lang="en-US" sz="2600" b="0" i="1" smtClean="0">
                        <a:latin typeface="Cambria Math" panose="02040503050406030204" pitchFamily="18" charset="0"/>
                      </a:rPr>
                      <m:t>,…,</m:t>
                    </m:r>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𝑥</m:t>
                        </m:r>
                      </m:e>
                      <m:sub>
                        <m:r>
                          <a:rPr lang="en-US" sz="2600" b="0" i="1" smtClean="0">
                            <a:latin typeface="Cambria Math" panose="02040503050406030204" pitchFamily="18" charset="0"/>
                          </a:rPr>
                          <m:t>𝑘</m:t>
                        </m:r>
                      </m:sub>
                    </m:sSub>
                    <m:r>
                      <a:rPr lang="en-US" sz="2600" b="0" i="1" smtClean="0">
                        <a:latin typeface="Cambria Math" panose="02040503050406030204" pitchFamily="18" charset="0"/>
                      </a:rPr>
                      <m:t>,</m:t>
                    </m:r>
                    <m:r>
                      <a:rPr lang="en-US" sz="2600" b="0" i="1" smtClean="0">
                        <a:latin typeface="Cambria Math" panose="02040503050406030204" pitchFamily="18" charset="0"/>
                      </a:rPr>
                      <m:t>𝑏</m:t>
                    </m:r>
                    <m:r>
                      <a:rPr lang="en-US" sz="2600" b="0" i="1" smtClean="0">
                        <a:latin typeface="Cambria Math" panose="02040503050406030204" pitchFamily="18" charset="0"/>
                      </a:rPr>
                      <m:t>⊕</m:t>
                    </m:r>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𝑥</m:t>
                        </m:r>
                      </m:e>
                      <m:sub>
                        <m:r>
                          <a:rPr lang="en-US" sz="2600" b="0" i="1" smtClean="0">
                            <a:latin typeface="Cambria Math" panose="02040503050406030204" pitchFamily="18" charset="0"/>
                          </a:rPr>
                          <m:t>1</m:t>
                        </m:r>
                      </m:sub>
                    </m:sSub>
                    <m:r>
                      <a:rPr lang="en-US" sz="2600" b="0" i="1" smtClean="0">
                        <a:latin typeface="Cambria Math" panose="02040503050406030204" pitchFamily="18" charset="0"/>
                      </a:rPr>
                      <m:t>∧⋯∧</m:t>
                    </m:r>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𝑥</m:t>
                        </m:r>
                      </m:e>
                      <m:sub>
                        <m:r>
                          <a:rPr lang="en-US" sz="2600" b="0" i="1" smtClean="0">
                            <a:latin typeface="Cambria Math" panose="02040503050406030204" pitchFamily="18" charset="0"/>
                          </a:rPr>
                          <m:t>𝑘</m:t>
                        </m:r>
                      </m:sub>
                    </m:sSub>
                    <m:r>
                      <a:rPr lang="en-US" sz="2600" b="0" i="1" smtClean="0">
                        <a:latin typeface="Cambria Math" panose="02040503050406030204" pitchFamily="18" charset="0"/>
                      </a:rPr>
                      <m:t>⟩</m:t>
                    </m:r>
                  </m:oMath>
                </a14:m>
                <a:r>
                  <a:rPr lang="en-US" sz="2600" dirty="0"/>
                  <a:t> </a:t>
                </a:r>
              </a:p>
              <a:p>
                <a:pPr marL="0" indent="0">
                  <a:buNone/>
                </a:pPr>
                <a:endParaRPr lang="en-US" sz="2600" dirty="0"/>
              </a:p>
              <a:p>
                <a:pPr marL="0" indent="0">
                  <a:buNone/>
                </a:pPr>
                <a:endParaRPr lang="en-US" sz="2600" dirty="0"/>
              </a:p>
            </p:txBody>
          </p:sp>
        </mc:Choice>
        <mc:Fallback xmlns="">
          <p:sp>
            <p:nvSpPr>
              <p:cNvPr id="3" name="Content Placeholder 2">
                <a:extLst>
                  <a:ext uri="{FF2B5EF4-FFF2-40B4-BE49-F238E27FC236}">
                    <a16:creationId xmlns:a16="http://schemas.microsoft.com/office/drawing/2014/main" id="{916156F4-B1BD-476E-A35B-E0B05C0C31E2}"/>
                  </a:ext>
                </a:extLst>
              </p:cNvPr>
              <p:cNvSpPr>
                <a:spLocks noGrp="1" noRot="1" noChangeAspect="1" noMove="1" noResize="1" noEditPoints="1" noAdjustHandles="1" noChangeArrowheads="1" noChangeShapeType="1" noTextEdit="1"/>
              </p:cNvSpPr>
              <p:nvPr>
                <p:ph idx="1"/>
              </p:nvPr>
            </p:nvSpPr>
            <p:spPr>
              <a:blipFill>
                <a:blip r:embed="rId2"/>
                <a:stretch>
                  <a:fillRect l="-1086" t="-2035"/>
                </a:stretch>
              </a:blipFill>
            </p:spPr>
            <p:txBody>
              <a:bodyPr/>
              <a:lstStyle/>
              <a:p>
                <a:r>
                  <a:rPr lang="en-US">
                    <a:noFill/>
                  </a:rPr>
                  <a:t> </a:t>
                </a:r>
              </a:p>
            </p:txBody>
          </p:sp>
        </mc:Fallback>
      </mc:AlternateContent>
      <p:cxnSp>
        <p:nvCxnSpPr>
          <p:cNvPr id="4" name="Straight Connector 3">
            <a:extLst>
              <a:ext uri="{FF2B5EF4-FFF2-40B4-BE49-F238E27FC236}">
                <a16:creationId xmlns:a16="http://schemas.microsoft.com/office/drawing/2014/main" id="{38EAD586-B86F-4FCB-F1EA-56A2A87A32E6}"/>
              </a:ext>
            </a:extLst>
          </p:cNvPr>
          <p:cNvCxnSpPr>
            <a:cxnSpLocks/>
          </p:cNvCxnSpPr>
          <p:nvPr/>
        </p:nvCxnSpPr>
        <p:spPr>
          <a:xfrm>
            <a:off x="10829926" y="2718426"/>
            <a:ext cx="84487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7325E339-4E4D-6D14-8754-A56CA6228813}"/>
              </a:ext>
            </a:extLst>
          </p:cNvPr>
          <p:cNvCxnSpPr>
            <a:cxnSpLocks/>
          </p:cNvCxnSpPr>
          <p:nvPr/>
        </p:nvCxnSpPr>
        <p:spPr>
          <a:xfrm>
            <a:off x="10829926" y="2980429"/>
            <a:ext cx="84487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1B5239B-F7C8-CFC5-6229-9CF6197B6B28}"/>
              </a:ext>
            </a:extLst>
          </p:cNvPr>
          <p:cNvCxnSpPr>
            <a:cxnSpLocks/>
          </p:cNvCxnSpPr>
          <p:nvPr/>
        </p:nvCxnSpPr>
        <p:spPr>
          <a:xfrm>
            <a:off x="10829926" y="3292536"/>
            <a:ext cx="84487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3781C522-2483-73DF-DFAE-46E4A5BF4DA8}"/>
              </a:ext>
            </a:extLst>
          </p:cNvPr>
          <p:cNvCxnSpPr>
            <a:cxnSpLocks/>
          </p:cNvCxnSpPr>
          <p:nvPr/>
        </p:nvCxnSpPr>
        <p:spPr>
          <a:xfrm>
            <a:off x="10829926" y="3612317"/>
            <a:ext cx="84487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AE28664-E9C0-CA63-8EC2-CB097BABA854}"/>
              </a:ext>
            </a:extLst>
          </p:cNvPr>
          <p:cNvCxnSpPr>
            <a:cxnSpLocks/>
            <a:endCxn id="17" idx="4"/>
          </p:cNvCxnSpPr>
          <p:nvPr/>
        </p:nvCxnSpPr>
        <p:spPr>
          <a:xfrm>
            <a:off x="11283999" y="2634590"/>
            <a:ext cx="0" cy="106306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5" name="Oval 14">
            <a:extLst>
              <a:ext uri="{FF2B5EF4-FFF2-40B4-BE49-F238E27FC236}">
                <a16:creationId xmlns:a16="http://schemas.microsoft.com/office/drawing/2014/main" id="{51F58BEC-7E98-B504-3835-911C81B7000C}"/>
              </a:ext>
            </a:extLst>
          </p:cNvPr>
          <p:cNvSpPr/>
          <p:nvPr/>
        </p:nvSpPr>
        <p:spPr>
          <a:xfrm>
            <a:off x="11214196" y="2608948"/>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7E5BEED-B293-709A-0254-05956478B82C}"/>
              </a:ext>
            </a:extLst>
          </p:cNvPr>
          <p:cNvSpPr/>
          <p:nvPr/>
        </p:nvSpPr>
        <p:spPr>
          <a:xfrm>
            <a:off x="11214197" y="3528731"/>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a:extLst>
              <a:ext uri="{FF2B5EF4-FFF2-40B4-BE49-F238E27FC236}">
                <a16:creationId xmlns:a16="http://schemas.microsoft.com/office/drawing/2014/main" id="{389C851A-6F09-05BC-66E6-50C627AD34D0}"/>
              </a:ext>
            </a:extLst>
          </p:cNvPr>
          <p:cNvSpPr/>
          <p:nvPr/>
        </p:nvSpPr>
        <p:spPr>
          <a:xfrm>
            <a:off x="11214195" y="2912808"/>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a:extLst>
              <a:ext uri="{FF2B5EF4-FFF2-40B4-BE49-F238E27FC236}">
                <a16:creationId xmlns:a16="http://schemas.microsoft.com/office/drawing/2014/main" id="{570D6C18-1EDB-76F4-91BE-86405EB289AF}"/>
              </a:ext>
            </a:extLst>
          </p:cNvPr>
          <p:cNvSpPr/>
          <p:nvPr/>
        </p:nvSpPr>
        <p:spPr>
          <a:xfrm>
            <a:off x="11211762" y="3219067"/>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7CCFF185-478D-5FFF-C528-690956A33D83}"/>
                  </a:ext>
                </a:extLst>
              </p:cNvPr>
              <p:cNvSpPr txBox="1"/>
              <p:nvPr/>
            </p:nvSpPr>
            <p:spPr>
              <a:xfrm>
                <a:off x="10243620" y="2495660"/>
                <a:ext cx="782876" cy="369332"/>
              </a:xfrm>
              <a:prstGeom prst="rect">
                <a:avLst/>
              </a:prstGeom>
              <a:noFill/>
            </p:spPr>
            <p:txBody>
              <a:bodyPr wrap="square">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oMath>
                  </m:oMathPara>
                </a14:m>
                <a:endParaRPr lang="en-US" dirty="0"/>
              </a:p>
            </p:txBody>
          </p:sp>
        </mc:Choice>
        <mc:Fallback xmlns="">
          <p:sp>
            <p:nvSpPr>
              <p:cNvPr id="31" name="TextBox 30">
                <a:extLst>
                  <a:ext uri="{FF2B5EF4-FFF2-40B4-BE49-F238E27FC236}">
                    <a16:creationId xmlns:a16="http://schemas.microsoft.com/office/drawing/2014/main" id="{7CCFF185-478D-5FFF-C528-690956A33D83}"/>
                  </a:ext>
                </a:extLst>
              </p:cNvPr>
              <p:cNvSpPr txBox="1">
                <a:spLocks noRot="1" noChangeAspect="1" noMove="1" noResize="1" noEditPoints="1" noAdjustHandles="1" noChangeArrowheads="1" noChangeShapeType="1" noTextEdit="1"/>
              </p:cNvSpPr>
              <p:nvPr/>
            </p:nvSpPr>
            <p:spPr>
              <a:xfrm>
                <a:off x="10243620" y="2495660"/>
                <a:ext cx="782876"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AEF4DD36-8E35-129A-DB14-EB412E0E63A5}"/>
                  </a:ext>
                </a:extLst>
              </p:cNvPr>
              <p:cNvSpPr txBox="1"/>
              <p:nvPr/>
            </p:nvSpPr>
            <p:spPr>
              <a:xfrm>
                <a:off x="10240419" y="3056802"/>
                <a:ext cx="782876" cy="369332"/>
              </a:xfrm>
              <a:prstGeom prst="rect">
                <a:avLst/>
              </a:prstGeom>
              <a:noFill/>
            </p:spPr>
            <p:txBody>
              <a:bodyPr wrap="square">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3</m:t>
                          </m:r>
                        </m:sub>
                      </m:sSub>
                    </m:oMath>
                  </m:oMathPara>
                </a14:m>
                <a:endParaRPr lang="en-US" dirty="0"/>
              </a:p>
            </p:txBody>
          </p:sp>
        </mc:Choice>
        <mc:Fallback xmlns="">
          <p:sp>
            <p:nvSpPr>
              <p:cNvPr id="32" name="TextBox 31">
                <a:extLst>
                  <a:ext uri="{FF2B5EF4-FFF2-40B4-BE49-F238E27FC236}">
                    <a16:creationId xmlns:a16="http://schemas.microsoft.com/office/drawing/2014/main" id="{AEF4DD36-8E35-129A-DB14-EB412E0E63A5}"/>
                  </a:ext>
                </a:extLst>
              </p:cNvPr>
              <p:cNvSpPr txBox="1">
                <a:spLocks noRot="1" noChangeAspect="1" noMove="1" noResize="1" noEditPoints="1" noAdjustHandles="1" noChangeArrowheads="1" noChangeShapeType="1" noTextEdit="1"/>
              </p:cNvSpPr>
              <p:nvPr/>
            </p:nvSpPr>
            <p:spPr>
              <a:xfrm>
                <a:off x="10240419" y="3056802"/>
                <a:ext cx="782876"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053382D2-6D51-A8F9-8122-03B2E66FCEC8}"/>
                  </a:ext>
                </a:extLst>
              </p:cNvPr>
              <p:cNvSpPr txBox="1"/>
              <p:nvPr/>
            </p:nvSpPr>
            <p:spPr>
              <a:xfrm>
                <a:off x="10253119" y="2765086"/>
                <a:ext cx="782876" cy="369332"/>
              </a:xfrm>
              <a:prstGeom prst="rect">
                <a:avLst/>
              </a:prstGeom>
              <a:noFill/>
            </p:spPr>
            <p:txBody>
              <a:bodyPr wrap="square">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2</m:t>
                          </m:r>
                        </m:sub>
                      </m:sSub>
                    </m:oMath>
                  </m:oMathPara>
                </a14:m>
                <a:endParaRPr lang="en-US" dirty="0"/>
              </a:p>
            </p:txBody>
          </p:sp>
        </mc:Choice>
        <mc:Fallback xmlns="">
          <p:sp>
            <p:nvSpPr>
              <p:cNvPr id="33" name="TextBox 32">
                <a:extLst>
                  <a:ext uri="{FF2B5EF4-FFF2-40B4-BE49-F238E27FC236}">
                    <a16:creationId xmlns:a16="http://schemas.microsoft.com/office/drawing/2014/main" id="{053382D2-6D51-A8F9-8122-03B2E66FCEC8}"/>
                  </a:ext>
                </a:extLst>
              </p:cNvPr>
              <p:cNvSpPr txBox="1">
                <a:spLocks noRot="1" noChangeAspect="1" noMove="1" noResize="1" noEditPoints="1" noAdjustHandles="1" noChangeArrowheads="1" noChangeShapeType="1" noTextEdit="1"/>
              </p:cNvSpPr>
              <p:nvPr/>
            </p:nvSpPr>
            <p:spPr>
              <a:xfrm>
                <a:off x="10253119" y="2765086"/>
                <a:ext cx="782876"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9B5F0C30-6A03-0DD0-A802-29293E2D3505}"/>
                  </a:ext>
                </a:extLst>
              </p:cNvPr>
              <p:cNvSpPr txBox="1"/>
              <p:nvPr/>
            </p:nvSpPr>
            <p:spPr>
              <a:xfrm>
                <a:off x="10240419" y="3400515"/>
                <a:ext cx="782876" cy="369332"/>
              </a:xfrm>
              <a:prstGeom prst="rect">
                <a:avLst/>
              </a:prstGeom>
              <a:noFill/>
            </p:spPr>
            <p:txBody>
              <a:bodyPr wrap="square">
                <a:spAutoFit/>
              </a:bodyPr>
              <a:lstStyle/>
              <a:p>
                <a:pPr/>
                <a14:m>
                  <m:oMathPara xmlns:m="http://schemas.openxmlformats.org/officeDocument/2006/math">
                    <m:oMath>
                      <m:r>
                        <a:rPr lang="en-US" i="1" smtClean="0">
                          <a:latin typeface="Cambria Math" panose="02040503050406030204" pitchFamily="18" charset="0"/>
                        </a:rPr>
                        <m:t>𝑏</m:t>
                      </m:r>
                    </m:oMath>
                  </m:oMathPara>
                </a14:m>
                <a:endParaRPr lang="en-US" dirty="0"/>
              </a:p>
            </p:txBody>
          </p:sp>
        </mc:Choice>
        <mc:Fallback xmlns="">
          <p:sp>
            <p:nvSpPr>
              <p:cNvPr id="34" name="TextBox 33">
                <a:extLst>
                  <a:ext uri="{FF2B5EF4-FFF2-40B4-BE49-F238E27FC236}">
                    <a16:creationId xmlns:a16="http://schemas.microsoft.com/office/drawing/2014/main" id="{9B5F0C30-6A03-0DD0-A802-29293E2D3505}"/>
                  </a:ext>
                </a:extLst>
              </p:cNvPr>
              <p:cNvSpPr txBox="1">
                <a:spLocks noRot="1" noChangeAspect="1" noMove="1" noResize="1" noEditPoints="1" noAdjustHandles="1" noChangeArrowheads="1" noChangeShapeType="1" noTextEdit="1"/>
              </p:cNvSpPr>
              <p:nvPr/>
            </p:nvSpPr>
            <p:spPr>
              <a:xfrm>
                <a:off x="10240419" y="3400515"/>
                <a:ext cx="782876" cy="369332"/>
              </a:xfrm>
              <a:prstGeom prst="rect">
                <a:avLst/>
              </a:prstGeom>
              <a:blipFill>
                <a:blip r:embed="rId6"/>
                <a:stretch>
                  <a:fillRect/>
                </a:stretch>
              </a:blipFill>
            </p:spPr>
            <p:txBody>
              <a:bodyPr/>
              <a:lstStyle/>
              <a:p>
                <a:r>
                  <a:rPr lang="en-US">
                    <a:noFill/>
                  </a:rPr>
                  <a:t> </a:t>
                </a:r>
              </a:p>
            </p:txBody>
          </p:sp>
        </mc:Fallback>
      </mc:AlternateContent>
      <p:pic>
        <p:nvPicPr>
          <p:cNvPr id="49" name="Image" descr="Image">
            <a:extLst>
              <a:ext uri="{FF2B5EF4-FFF2-40B4-BE49-F238E27FC236}">
                <a16:creationId xmlns:a16="http://schemas.microsoft.com/office/drawing/2014/main" id="{A7B2C17C-7EB2-CAED-BD46-20F3DD073E5F}"/>
              </a:ext>
            </a:extLst>
          </p:cNvPr>
          <p:cNvPicPr>
            <a:picLocks noChangeAspect="1"/>
          </p:cNvPicPr>
          <p:nvPr/>
        </p:nvPicPr>
        <p:blipFill>
          <a:blip r:embed="rId7"/>
          <a:srcRect l="28345" t="1069" r="53030" b="58147"/>
          <a:stretch/>
        </p:blipFill>
        <p:spPr>
          <a:xfrm>
            <a:off x="6975836" y="3769847"/>
            <a:ext cx="1808788" cy="2547509"/>
          </a:xfrm>
          <a:prstGeom prst="rect">
            <a:avLst/>
          </a:prstGeom>
          <a:ln w="12700">
            <a:miter lim="400000"/>
          </a:ln>
        </p:spPr>
      </p:pic>
      <p:sp>
        <p:nvSpPr>
          <p:cNvPr id="50" name="TextBox 49">
            <a:extLst>
              <a:ext uri="{FF2B5EF4-FFF2-40B4-BE49-F238E27FC236}">
                <a16:creationId xmlns:a16="http://schemas.microsoft.com/office/drawing/2014/main" id="{3351F31C-F038-F345-594E-FB9FD6F16168}"/>
              </a:ext>
            </a:extLst>
          </p:cNvPr>
          <p:cNvSpPr txBox="1"/>
          <p:nvPr/>
        </p:nvSpPr>
        <p:spPr>
          <a:xfrm>
            <a:off x="838199" y="4541004"/>
            <a:ext cx="5377249" cy="830997"/>
          </a:xfrm>
          <a:prstGeom prst="rect">
            <a:avLst/>
          </a:prstGeom>
          <a:noFill/>
        </p:spPr>
        <p:txBody>
          <a:bodyPr wrap="square" rtlCol="0">
            <a:spAutoFit/>
          </a:bodyPr>
          <a:lstStyle/>
          <a:p>
            <a:r>
              <a:rPr lang="en-US" sz="2400" dirty="0"/>
              <a:t>Example of QNC</a:t>
            </a:r>
            <a:r>
              <a:rPr lang="en-US" sz="2400" baseline="30000" dirty="0"/>
              <a:t>0 </a:t>
            </a:r>
            <a:r>
              <a:rPr lang="en-US" sz="2400" dirty="0"/>
              <a:t>[Toffoli]</a:t>
            </a:r>
            <a:r>
              <a:rPr lang="en-US" sz="2400" baseline="30000" dirty="0"/>
              <a:t> </a:t>
            </a:r>
            <a:r>
              <a:rPr lang="en-US" sz="2400" dirty="0"/>
              <a:t>circuit. </a:t>
            </a:r>
            <a:r>
              <a:rPr lang="en-US" sz="2400" dirty="0" err="1"/>
              <a:t>Lightcones</a:t>
            </a:r>
            <a:r>
              <a:rPr lang="en-US" sz="2400" dirty="0"/>
              <a:t> are large due to Toffoli gates. </a:t>
            </a:r>
            <a:endParaRPr lang="en-US" sz="2400" baseline="30000" dirty="0"/>
          </a:p>
        </p:txBody>
      </p:sp>
    </p:spTree>
    <p:extLst>
      <p:ext uri="{BB962C8B-B14F-4D97-AF65-F5344CB8AC3E}">
        <p14:creationId xmlns:p14="http://schemas.microsoft.com/office/powerpoint/2010/main" val="785832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6B8F598-4EA4-ACF4-D2DD-1A259770DA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FC5CF4-D578-1138-5CF6-F0824FAC0ABF}"/>
              </a:ext>
            </a:extLst>
          </p:cNvPr>
          <p:cNvSpPr>
            <a:spLocks noGrp="1"/>
          </p:cNvSpPr>
          <p:nvPr>
            <p:ph type="title"/>
          </p:nvPr>
        </p:nvSpPr>
        <p:spPr/>
        <p:txBody>
          <a:bodyPr/>
          <a:lstStyle/>
          <a:p>
            <a:r>
              <a:rPr lang="en-US" dirty="0"/>
              <a:t>QNC</a:t>
            </a:r>
            <a:r>
              <a:rPr lang="en-US" baseline="30000" dirty="0"/>
              <a:t>0</a:t>
            </a:r>
            <a:r>
              <a:rPr lang="en-US" dirty="0"/>
              <a:t>[Fanout]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BC8E61E-5E07-6B99-979A-24B2DAA98FA5}"/>
                  </a:ext>
                </a:extLst>
              </p:cNvPr>
              <p:cNvSpPr>
                <a:spLocks noGrp="1"/>
              </p:cNvSpPr>
              <p:nvPr>
                <p:ph idx="1"/>
              </p:nvPr>
            </p:nvSpPr>
            <p:spPr>
              <a:xfrm>
                <a:off x="838200" y="1825624"/>
                <a:ext cx="10515600" cy="3133832"/>
              </a:xfrm>
            </p:spPr>
            <p:txBody>
              <a:bodyPr>
                <a:normAutofit/>
              </a:bodyPr>
              <a:lstStyle/>
              <a:p>
                <a:pPr marL="0" indent="0">
                  <a:buNone/>
                </a:pPr>
                <a:r>
                  <a:rPr lang="en-US" sz="2600" dirty="0"/>
                  <a:t>QNC</a:t>
                </a:r>
                <a:r>
                  <a:rPr lang="en-US" sz="2600" baseline="30000" dirty="0"/>
                  <a:t>0  </a:t>
                </a:r>
                <a:r>
                  <a:rPr lang="en-US" sz="2600" dirty="0"/>
                  <a:t>+ many-qubit Fanout gates (i.e., copies in classical basis)</a:t>
                </a:r>
                <a:br>
                  <a:rPr lang="en-US" sz="2600" dirty="0"/>
                </a:br>
                <a:br>
                  <a:rPr lang="en-US" sz="2600" dirty="0"/>
                </a:br>
                <a:br>
                  <a:rPr lang="en-US" sz="2600" dirty="0"/>
                </a:br>
                <a14:m>
                  <m:oMath xmlns:m="http://schemas.openxmlformats.org/officeDocument/2006/math">
                    <m:r>
                      <m:rPr>
                        <m:nor/>
                      </m:rPr>
                      <a:rPr lang="en-US" sz="2600" b="0" i="0" smtClean="0">
                        <a:latin typeface="Cambria Math" panose="02040503050406030204" pitchFamily="18" charset="0"/>
                      </a:rPr>
                      <m:t>Fanout</m:t>
                    </m:r>
                    <m:d>
                      <m:dPr>
                        <m:begChr m:val="|"/>
                        <m:endChr m:val="⟩"/>
                        <m:ctrlPr>
                          <a:rPr lang="en-US" sz="2600" b="0" i="1" smtClean="0">
                            <a:latin typeface="Cambria Math" panose="02040503050406030204" pitchFamily="18" charset="0"/>
                          </a:rPr>
                        </m:ctrlPr>
                      </m:dPr>
                      <m:e>
                        <m:r>
                          <a:rPr lang="en-US" sz="2600" b="0" i="1" smtClean="0">
                            <a:latin typeface="Cambria Math" panose="02040503050406030204" pitchFamily="18" charset="0"/>
                          </a:rPr>
                          <m:t>𝑥</m:t>
                        </m:r>
                        <m:r>
                          <a:rPr lang="en-US" sz="2600" b="0" i="1" smtClean="0">
                            <a:latin typeface="Cambria Math" panose="02040503050406030204" pitchFamily="18" charset="0"/>
                          </a:rPr>
                          <m:t>,</m:t>
                        </m:r>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𝑏</m:t>
                            </m:r>
                          </m:e>
                          <m:sub>
                            <m:r>
                              <a:rPr lang="en-US" sz="2600" b="0" i="1" smtClean="0">
                                <a:latin typeface="Cambria Math" panose="02040503050406030204" pitchFamily="18" charset="0"/>
                              </a:rPr>
                              <m:t>1</m:t>
                            </m:r>
                          </m:sub>
                        </m:sSub>
                        <m:r>
                          <a:rPr lang="en-US" sz="2600" b="0" i="1" smtClean="0">
                            <a:latin typeface="Cambria Math" panose="02040503050406030204" pitchFamily="18" charset="0"/>
                          </a:rPr>
                          <m:t>,…,</m:t>
                        </m:r>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𝑏</m:t>
                            </m:r>
                          </m:e>
                          <m:sub>
                            <m:r>
                              <a:rPr lang="en-US" sz="2600" b="0" i="1" smtClean="0">
                                <a:latin typeface="Cambria Math" panose="02040503050406030204" pitchFamily="18" charset="0"/>
                              </a:rPr>
                              <m:t>𝑛</m:t>
                            </m:r>
                          </m:sub>
                        </m:sSub>
                      </m:e>
                    </m:d>
                    <m:r>
                      <a:rPr lang="en-US" sz="2600" b="0" i="1" smtClean="0">
                        <a:latin typeface="Cambria Math" panose="02040503050406030204" pitchFamily="18" charset="0"/>
                      </a:rPr>
                      <m:t>=|</m:t>
                    </m:r>
                    <m:r>
                      <a:rPr lang="en-US" sz="2600" b="0" i="1" smtClean="0">
                        <a:latin typeface="Cambria Math" panose="02040503050406030204" pitchFamily="18" charset="0"/>
                      </a:rPr>
                      <m:t>𝑥</m:t>
                    </m:r>
                    <m:r>
                      <a:rPr lang="en-US" sz="2600" b="0" i="1" smtClean="0">
                        <a:latin typeface="Cambria Math" panose="02040503050406030204" pitchFamily="18" charset="0"/>
                      </a:rPr>
                      <m:t>,</m:t>
                    </m:r>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𝑏</m:t>
                        </m:r>
                      </m:e>
                      <m:sub>
                        <m:r>
                          <a:rPr lang="en-US" sz="2600" b="0" i="1" smtClean="0">
                            <a:latin typeface="Cambria Math" panose="02040503050406030204" pitchFamily="18" charset="0"/>
                          </a:rPr>
                          <m:t>1</m:t>
                        </m:r>
                      </m:sub>
                    </m:sSub>
                    <m:r>
                      <a:rPr lang="en-US" sz="2600" b="0" i="1" smtClean="0">
                        <a:latin typeface="Cambria Math" panose="02040503050406030204" pitchFamily="18" charset="0"/>
                      </a:rPr>
                      <m:t>⊕</m:t>
                    </m:r>
                    <m:r>
                      <a:rPr lang="en-US" sz="2600" b="0" i="1" smtClean="0">
                        <a:latin typeface="Cambria Math" panose="02040503050406030204" pitchFamily="18" charset="0"/>
                      </a:rPr>
                      <m:t>𝑥</m:t>
                    </m:r>
                    <m:r>
                      <a:rPr lang="en-US" sz="2600" b="0" i="1" smtClean="0">
                        <a:latin typeface="Cambria Math" panose="02040503050406030204" pitchFamily="18" charset="0"/>
                      </a:rPr>
                      <m:t>,…,</m:t>
                    </m:r>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𝑏</m:t>
                        </m:r>
                      </m:e>
                      <m:sub>
                        <m:r>
                          <a:rPr lang="en-US" sz="2600" b="0" i="1" smtClean="0">
                            <a:latin typeface="Cambria Math" panose="02040503050406030204" pitchFamily="18" charset="0"/>
                          </a:rPr>
                          <m:t>𝑛</m:t>
                        </m:r>
                      </m:sub>
                    </m:sSub>
                    <m:r>
                      <a:rPr lang="en-US" sz="2600" b="0" i="1" smtClean="0">
                        <a:latin typeface="Cambria Math" panose="02040503050406030204" pitchFamily="18" charset="0"/>
                      </a:rPr>
                      <m:t>⊕</m:t>
                    </m:r>
                    <m:r>
                      <a:rPr lang="en-US" sz="2600" b="0" i="1" smtClean="0">
                        <a:latin typeface="Cambria Math" panose="02040503050406030204" pitchFamily="18" charset="0"/>
                      </a:rPr>
                      <m:t>𝑥</m:t>
                    </m:r>
                    <m:r>
                      <a:rPr lang="en-US" sz="2600" b="0" i="1" smtClean="0">
                        <a:latin typeface="Cambria Math" panose="02040503050406030204" pitchFamily="18" charset="0"/>
                      </a:rPr>
                      <m:t>⟩</m:t>
                    </m:r>
                  </m:oMath>
                </a14:m>
                <a:r>
                  <a:rPr lang="en-US" sz="2600" dirty="0"/>
                  <a:t> </a:t>
                </a:r>
              </a:p>
            </p:txBody>
          </p:sp>
        </mc:Choice>
        <mc:Fallback xmlns="">
          <p:sp>
            <p:nvSpPr>
              <p:cNvPr id="3" name="Content Placeholder 2">
                <a:extLst>
                  <a:ext uri="{FF2B5EF4-FFF2-40B4-BE49-F238E27FC236}">
                    <a16:creationId xmlns:a16="http://schemas.microsoft.com/office/drawing/2014/main" id="{BBC8E61E-5E07-6B99-979A-24B2DAA98FA5}"/>
                  </a:ext>
                </a:extLst>
              </p:cNvPr>
              <p:cNvSpPr>
                <a:spLocks noGrp="1" noRot="1" noChangeAspect="1" noMove="1" noResize="1" noEditPoints="1" noAdjustHandles="1" noChangeArrowheads="1" noChangeShapeType="1" noTextEdit="1"/>
              </p:cNvSpPr>
              <p:nvPr>
                <p:ph idx="1"/>
              </p:nvPr>
            </p:nvSpPr>
            <p:spPr>
              <a:xfrm>
                <a:off x="838200" y="1825624"/>
                <a:ext cx="10515600" cy="3133832"/>
              </a:xfrm>
              <a:blipFill>
                <a:blip r:embed="rId2"/>
                <a:stretch>
                  <a:fillRect l="-1086" t="-28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1F723233-90A1-2600-A0BF-FEBC544F31D8}"/>
                  </a:ext>
                </a:extLst>
              </p:cNvPr>
              <p:cNvSpPr txBox="1"/>
              <p:nvPr/>
            </p:nvSpPr>
            <p:spPr>
              <a:xfrm>
                <a:off x="10274087" y="2507573"/>
                <a:ext cx="782876"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𝑥</m:t>
                      </m:r>
                    </m:oMath>
                  </m:oMathPara>
                </a14:m>
                <a:endParaRPr lang="en-US" dirty="0"/>
              </a:p>
            </p:txBody>
          </p:sp>
        </mc:Choice>
        <mc:Fallback xmlns="">
          <p:sp>
            <p:nvSpPr>
              <p:cNvPr id="36" name="TextBox 35">
                <a:extLst>
                  <a:ext uri="{FF2B5EF4-FFF2-40B4-BE49-F238E27FC236}">
                    <a16:creationId xmlns:a16="http://schemas.microsoft.com/office/drawing/2014/main" id="{1F723233-90A1-2600-A0BF-FEBC544F31D8}"/>
                  </a:ext>
                </a:extLst>
              </p:cNvPr>
              <p:cNvSpPr txBox="1">
                <a:spLocks noRot="1" noChangeAspect="1" noMove="1" noResize="1" noEditPoints="1" noAdjustHandles="1" noChangeArrowheads="1" noChangeShapeType="1" noTextEdit="1"/>
              </p:cNvSpPr>
              <p:nvPr/>
            </p:nvSpPr>
            <p:spPr>
              <a:xfrm>
                <a:off x="10274087" y="2507573"/>
                <a:ext cx="782876"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AE2590F1-BF7C-D983-E22D-543FED0BA626}"/>
                  </a:ext>
                </a:extLst>
              </p:cNvPr>
              <p:cNvSpPr txBox="1"/>
              <p:nvPr/>
            </p:nvSpPr>
            <p:spPr>
              <a:xfrm>
                <a:off x="10308986" y="3056015"/>
                <a:ext cx="782876" cy="369332"/>
              </a:xfrm>
              <a:prstGeom prst="rect">
                <a:avLst/>
              </a:prstGeom>
              <a:noFill/>
            </p:spPr>
            <p:txBody>
              <a:bodyPr wrap="square">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2</m:t>
                          </m:r>
                        </m:sub>
                      </m:sSub>
                    </m:oMath>
                  </m:oMathPara>
                </a14:m>
                <a:endParaRPr lang="en-US" dirty="0"/>
              </a:p>
            </p:txBody>
          </p:sp>
        </mc:Choice>
        <mc:Fallback xmlns="">
          <p:sp>
            <p:nvSpPr>
              <p:cNvPr id="37" name="TextBox 36">
                <a:extLst>
                  <a:ext uri="{FF2B5EF4-FFF2-40B4-BE49-F238E27FC236}">
                    <a16:creationId xmlns:a16="http://schemas.microsoft.com/office/drawing/2014/main" id="{AE2590F1-BF7C-D983-E22D-543FED0BA626}"/>
                  </a:ext>
                </a:extLst>
              </p:cNvPr>
              <p:cNvSpPr txBox="1">
                <a:spLocks noRot="1" noChangeAspect="1" noMove="1" noResize="1" noEditPoints="1" noAdjustHandles="1" noChangeArrowheads="1" noChangeShapeType="1" noTextEdit="1"/>
              </p:cNvSpPr>
              <p:nvPr/>
            </p:nvSpPr>
            <p:spPr>
              <a:xfrm>
                <a:off x="10308986" y="3056015"/>
                <a:ext cx="782876"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5F40D7BB-C374-B723-6FFC-B9D3DD87E874}"/>
                  </a:ext>
                </a:extLst>
              </p:cNvPr>
              <p:cNvSpPr txBox="1"/>
              <p:nvPr/>
            </p:nvSpPr>
            <p:spPr>
              <a:xfrm>
                <a:off x="10308986" y="2764299"/>
                <a:ext cx="782876" cy="369332"/>
              </a:xfrm>
              <a:prstGeom prst="rect">
                <a:avLst/>
              </a:prstGeom>
              <a:noFill/>
            </p:spPr>
            <p:txBody>
              <a:bodyPr wrap="square">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1</m:t>
                          </m:r>
                        </m:sub>
                      </m:sSub>
                    </m:oMath>
                  </m:oMathPara>
                </a14:m>
                <a:endParaRPr lang="en-US" dirty="0"/>
              </a:p>
            </p:txBody>
          </p:sp>
        </mc:Choice>
        <mc:Fallback xmlns="">
          <p:sp>
            <p:nvSpPr>
              <p:cNvPr id="38" name="TextBox 37">
                <a:extLst>
                  <a:ext uri="{FF2B5EF4-FFF2-40B4-BE49-F238E27FC236}">
                    <a16:creationId xmlns:a16="http://schemas.microsoft.com/office/drawing/2014/main" id="{5F40D7BB-C374-B723-6FFC-B9D3DD87E874}"/>
                  </a:ext>
                </a:extLst>
              </p:cNvPr>
              <p:cNvSpPr txBox="1">
                <a:spLocks noRot="1" noChangeAspect="1" noMove="1" noResize="1" noEditPoints="1" noAdjustHandles="1" noChangeArrowheads="1" noChangeShapeType="1" noTextEdit="1"/>
              </p:cNvSpPr>
              <p:nvPr/>
            </p:nvSpPr>
            <p:spPr>
              <a:xfrm>
                <a:off x="10308986" y="2764299"/>
                <a:ext cx="782876"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57FC7C17-8052-938A-82F0-970D3D1A0F73}"/>
                  </a:ext>
                </a:extLst>
              </p:cNvPr>
              <p:cNvSpPr txBox="1"/>
              <p:nvPr/>
            </p:nvSpPr>
            <p:spPr>
              <a:xfrm>
                <a:off x="10308986" y="3399728"/>
                <a:ext cx="782876" cy="369332"/>
              </a:xfrm>
              <a:prstGeom prst="rect">
                <a:avLst/>
              </a:prstGeom>
              <a:noFill/>
            </p:spPr>
            <p:txBody>
              <a:bodyPr wrap="square">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3</m:t>
                          </m:r>
                        </m:sub>
                      </m:sSub>
                    </m:oMath>
                  </m:oMathPara>
                </a14:m>
                <a:endParaRPr lang="en-US" dirty="0"/>
              </a:p>
            </p:txBody>
          </p:sp>
        </mc:Choice>
        <mc:Fallback xmlns="">
          <p:sp>
            <p:nvSpPr>
              <p:cNvPr id="39" name="TextBox 38">
                <a:extLst>
                  <a:ext uri="{FF2B5EF4-FFF2-40B4-BE49-F238E27FC236}">
                    <a16:creationId xmlns:a16="http://schemas.microsoft.com/office/drawing/2014/main" id="{57FC7C17-8052-938A-82F0-970D3D1A0F73}"/>
                  </a:ext>
                </a:extLst>
              </p:cNvPr>
              <p:cNvSpPr txBox="1">
                <a:spLocks noRot="1" noChangeAspect="1" noMove="1" noResize="1" noEditPoints="1" noAdjustHandles="1" noChangeArrowheads="1" noChangeShapeType="1" noTextEdit="1"/>
              </p:cNvSpPr>
              <p:nvPr/>
            </p:nvSpPr>
            <p:spPr>
              <a:xfrm>
                <a:off x="10308986" y="3399728"/>
                <a:ext cx="782876" cy="369332"/>
              </a:xfrm>
              <a:prstGeom prst="rect">
                <a:avLst/>
              </a:prstGeom>
              <a:blipFill>
                <a:blip r:embed="rId6"/>
                <a:stretch>
                  <a:fillRect/>
                </a:stretch>
              </a:blipFill>
            </p:spPr>
            <p:txBody>
              <a:bodyPr/>
              <a:lstStyle/>
              <a:p>
                <a:r>
                  <a:rPr lang="en-US">
                    <a:noFill/>
                  </a:rPr>
                  <a:t> </a:t>
                </a:r>
              </a:p>
            </p:txBody>
          </p:sp>
        </mc:Fallback>
      </mc:AlternateContent>
      <p:cxnSp>
        <p:nvCxnSpPr>
          <p:cNvPr id="40" name="Straight Connector 39">
            <a:extLst>
              <a:ext uri="{FF2B5EF4-FFF2-40B4-BE49-F238E27FC236}">
                <a16:creationId xmlns:a16="http://schemas.microsoft.com/office/drawing/2014/main" id="{94C962C2-395B-BBC1-836E-D3F7DC077A55}"/>
              </a:ext>
            </a:extLst>
          </p:cNvPr>
          <p:cNvCxnSpPr>
            <a:cxnSpLocks/>
          </p:cNvCxnSpPr>
          <p:nvPr/>
        </p:nvCxnSpPr>
        <p:spPr>
          <a:xfrm>
            <a:off x="10829926" y="2712572"/>
            <a:ext cx="84487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4748EF2-AAFA-AAFE-3160-68F3298DA1A3}"/>
              </a:ext>
            </a:extLst>
          </p:cNvPr>
          <p:cNvCxnSpPr>
            <a:cxnSpLocks/>
          </p:cNvCxnSpPr>
          <p:nvPr/>
        </p:nvCxnSpPr>
        <p:spPr>
          <a:xfrm>
            <a:off x="10829926" y="2974575"/>
            <a:ext cx="84487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AA7F628-F5D8-422F-CA78-A95739B23C26}"/>
              </a:ext>
            </a:extLst>
          </p:cNvPr>
          <p:cNvCxnSpPr>
            <a:cxnSpLocks/>
          </p:cNvCxnSpPr>
          <p:nvPr/>
        </p:nvCxnSpPr>
        <p:spPr>
          <a:xfrm>
            <a:off x="10829926" y="3286682"/>
            <a:ext cx="84487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4C0413BA-7AAA-3DCD-FCE6-A53462455B34}"/>
              </a:ext>
            </a:extLst>
          </p:cNvPr>
          <p:cNvCxnSpPr>
            <a:cxnSpLocks/>
          </p:cNvCxnSpPr>
          <p:nvPr/>
        </p:nvCxnSpPr>
        <p:spPr>
          <a:xfrm>
            <a:off x="10829926" y="3606463"/>
            <a:ext cx="84487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C431D85C-4B27-346F-9CAC-87F4471A138B}"/>
              </a:ext>
            </a:extLst>
          </p:cNvPr>
          <p:cNvCxnSpPr>
            <a:cxnSpLocks/>
            <a:endCxn id="46" idx="4"/>
          </p:cNvCxnSpPr>
          <p:nvPr/>
        </p:nvCxnSpPr>
        <p:spPr>
          <a:xfrm>
            <a:off x="11283999" y="2628736"/>
            <a:ext cx="0" cy="106306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E864B513-CA34-3C90-E378-46CB0388628D}"/>
              </a:ext>
            </a:extLst>
          </p:cNvPr>
          <p:cNvSpPr/>
          <p:nvPr/>
        </p:nvSpPr>
        <p:spPr>
          <a:xfrm>
            <a:off x="11214196" y="2603094"/>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57E9C0A5-24C0-ABEE-E072-3EB9C4418E1A}"/>
              </a:ext>
            </a:extLst>
          </p:cNvPr>
          <p:cNvSpPr/>
          <p:nvPr/>
        </p:nvSpPr>
        <p:spPr>
          <a:xfrm>
            <a:off x="11214197" y="3522877"/>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C59A327C-749C-F0C2-C9BF-3EC1E6E4B5A4}"/>
              </a:ext>
            </a:extLst>
          </p:cNvPr>
          <p:cNvSpPr/>
          <p:nvPr/>
        </p:nvSpPr>
        <p:spPr>
          <a:xfrm>
            <a:off x="11214196" y="3202220"/>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B7CDA649-DAEC-E618-591A-01E2C54E46D8}"/>
              </a:ext>
            </a:extLst>
          </p:cNvPr>
          <p:cNvSpPr/>
          <p:nvPr/>
        </p:nvSpPr>
        <p:spPr>
          <a:xfrm>
            <a:off x="11214195" y="2881367"/>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F4B57ABF-BC73-4237-1E40-8A6DD7B9F32A}"/>
                  </a:ext>
                </a:extLst>
              </p:cNvPr>
              <p:cNvSpPr txBox="1"/>
              <p:nvPr/>
            </p:nvSpPr>
            <p:spPr>
              <a:xfrm>
                <a:off x="838199" y="5094392"/>
                <a:ext cx="8876655" cy="461665"/>
              </a:xfrm>
              <a:prstGeom prst="rect">
                <a:avLst/>
              </a:prstGeom>
              <a:noFill/>
            </p:spPr>
            <p:txBody>
              <a:bodyPr wrap="square">
                <a:spAutoFit/>
              </a:bodyPr>
              <a:lstStyle/>
              <a:p>
                <a:r>
                  <a:rPr lang="en-US" sz="2400" dirty="0"/>
                  <a:t>Fanout gates can simulate Toffoli gates, so QNC</a:t>
                </a:r>
                <a:r>
                  <a:rPr lang="en-US" sz="2400" baseline="30000" dirty="0"/>
                  <a:t>0</a:t>
                </a:r>
                <a:r>
                  <a:rPr lang="en-US" sz="2400" b="0" dirty="0"/>
                  <a:t>[</a:t>
                </a:r>
                <a:r>
                  <a:rPr lang="en-US" sz="2400" b="0" dirty="0" err="1"/>
                  <a:t>Tof</a:t>
                </a:r>
                <a:r>
                  <a:rPr lang="en-US" sz="2400" b="0" dirty="0"/>
                  <a:t>] </a:t>
                </a:r>
                <a14:m>
                  <m:oMath xmlns:m="http://schemas.openxmlformats.org/officeDocument/2006/math">
                    <m:r>
                      <a:rPr lang="en-US" sz="2400" b="0" i="1" smtClean="0">
                        <a:latin typeface="Cambria Math" panose="02040503050406030204" pitchFamily="18" charset="0"/>
                      </a:rPr>
                      <m:t>⊆</m:t>
                    </m:r>
                  </m:oMath>
                </a14:m>
                <a:r>
                  <a:rPr lang="en-US" sz="2400" dirty="0"/>
                  <a:t> QNC</a:t>
                </a:r>
                <a:r>
                  <a:rPr lang="en-US" sz="2400" baseline="30000" dirty="0"/>
                  <a:t>0</a:t>
                </a:r>
                <a:r>
                  <a:rPr lang="en-US" sz="2400" dirty="0"/>
                  <a:t>[Fanout]</a:t>
                </a:r>
                <a:endParaRPr lang="en-US" sz="2400" baseline="-25000" dirty="0"/>
              </a:p>
            </p:txBody>
          </p:sp>
        </mc:Choice>
        <mc:Fallback xmlns="">
          <p:sp>
            <p:nvSpPr>
              <p:cNvPr id="9" name="TextBox 8">
                <a:extLst>
                  <a:ext uri="{FF2B5EF4-FFF2-40B4-BE49-F238E27FC236}">
                    <a16:creationId xmlns:a16="http://schemas.microsoft.com/office/drawing/2014/main" id="{F4B57ABF-BC73-4237-1E40-8A6DD7B9F32A}"/>
                  </a:ext>
                </a:extLst>
              </p:cNvPr>
              <p:cNvSpPr txBox="1">
                <a:spLocks noRot="1" noChangeAspect="1" noMove="1" noResize="1" noEditPoints="1" noAdjustHandles="1" noChangeArrowheads="1" noChangeShapeType="1" noTextEdit="1"/>
              </p:cNvSpPr>
              <p:nvPr/>
            </p:nvSpPr>
            <p:spPr>
              <a:xfrm>
                <a:off x="838199" y="5094392"/>
                <a:ext cx="8876655" cy="461665"/>
              </a:xfrm>
              <a:prstGeom prst="rect">
                <a:avLst/>
              </a:prstGeom>
              <a:blipFill>
                <a:blip r:embed="rId7"/>
                <a:stretch>
                  <a:fillRect l="-999" t="-8108" b="-29730"/>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4E601C86-1A50-2C01-2B12-D8D492F0D2D8}"/>
              </a:ext>
            </a:extLst>
          </p:cNvPr>
          <p:cNvSpPr txBox="1"/>
          <p:nvPr/>
        </p:nvSpPr>
        <p:spPr>
          <a:xfrm>
            <a:off x="9714855" y="5143340"/>
            <a:ext cx="6098582" cy="369332"/>
          </a:xfrm>
          <a:prstGeom prst="rect">
            <a:avLst/>
          </a:prstGeom>
          <a:noFill/>
        </p:spPr>
        <p:txBody>
          <a:bodyPr wrap="square">
            <a:spAutoFit/>
          </a:bodyPr>
          <a:lstStyle/>
          <a:p>
            <a:r>
              <a:rPr lang="en-US" sz="1800" dirty="0">
                <a:solidFill>
                  <a:schemeClr val="bg1">
                    <a:lumMod val="50000"/>
                  </a:schemeClr>
                </a:solidFill>
              </a:rPr>
              <a:t>(Takahashi, Tani 2016)</a:t>
            </a:r>
            <a:endParaRPr lang="en-US" sz="1800" baseline="-25000" dirty="0">
              <a:solidFill>
                <a:schemeClr val="bg1">
                  <a:lumMod val="50000"/>
                </a:schemeClr>
              </a:solidFill>
            </a:endParaRPr>
          </a:p>
        </p:txBody>
      </p:sp>
    </p:spTree>
    <p:extLst>
      <p:ext uri="{BB962C8B-B14F-4D97-AF65-F5344CB8AC3E}">
        <p14:creationId xmlns:p14="http://schemas.microsoft.com/office/powerpoint/2010/main" val="1685572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42F1365-7ED0-6862-AF30-F899333183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E630DA-4134-C7FA-013D-E7E81850866E}"/>
              </a:ext>
            </a:extLst>
          </p:cNvPr>
          <p:cNvSpPr>
            <a:spLocks noGrp="1"/>
          </p:cNvSpPr>
          <p:nvPr>
            <p:ph type="title"/>
          </p:nvPr>
        </p:nvSpPr>
        <p:spPr/>
        <p:txBody>
          <a:bodyPr/>
          <a:lstStyle/>
          <a:p>
            <a:r>
              <a:rPr lang="en-US" dirty="0"/>
              <a:t>QNC</a:t>
            </a:r>
            <a:r>
              <a:rPr lang="en-US" baseline="30000" dirty="0"/>
              <a:t>0</a:t>
            </a:r>
            <a:r>
              <a:rPr lang="en-US" dirty="0"/>
              <a:t>[Fanout]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F7F6DF7-1E77-F840-9951-DE119D26419A}"/>
                  </a:ext>
                </a:extLst>
              </p:cNvPr>
              <p:cNvSpPr>
                <a:spLocks noGrp="1"/>
              </p:cNvSpPr>
              <p:nvPr>
                <p:ph idx="1"/>
              </p:nvPr>
            </p:nvSpPr>
            <p:spPr>
              <a:xfrm>
                <a:off x="838200" y="1825624"/>
                <a:ext cx="10515600" cy="3133832"/>
              </a:xfrm>
            </p:spPr>
            <p:txBody>
              <a:bodyPr>
                <a:normAutofit/>
              </a:bodyPr>
              <a:lstStyle/>
              <a:p>
                <a:pPr marL="0" indent="0">
                  <a:buNone/>
                </a:pPr>
                <a:r>
                  <a:rPr lang="en-US" sz="2600" dirty="0"/>
                  <a:t>QNC</a:t>
                </a:r>
                <a:r>
                  <a:rPr lang="en-US" sz="2600" baseline="30000" dirty="0"/>
                  <a:t>0  </a:t>
                </a:r>
                <a:r>
                  <a:rPr lang="en-US" sz="2600" dirty="0"/>
                  <a:t>+ many-qubit Fanout gates (i.e., copies in classical basis)</a:t>
                </a:r>
                <a:br>
                  <a:rPr lang="en-US" sz="2600" dirty="0"/>
                </a:br>
                <a:br>
                  <a:rPr lang="en-US" sz="2600" dirty="0"/>
                </a:br>
                <a:br>
                  <a:rPr lang="en-US" sz="2600" dirty="0"/>
                </a:br>
                <a14:m>
                  <m:oMath xmlns:m="http://schemas.openxmlformats.org/officeDocument/2006/math">
                    <m:r>
                      <m:rPr>
                        <m:nor/>
                      </m:rPr>
                      <a:rPr lang="en-US" sz="2600" b="0" i="0" smtClean="0">
                        <a:latin typeface="Cambria Math" panose="02040503050406030204" pitchFamily="18" charset="0"/>
                      </a:rPr>
                      <m:t>Fanout</m:t>
                    </m:r>
                    <m:d>
                      <m:dPr>
                        <m:begChr m:val="|"/>
                        <m:endChr m:val="⟩"/>
                        <m:ctrlPr>
                          <a:rPr lang="en-US" sz="2600" b="0" i="1" smtClean="0">
                            <a:latin typeface="Cambria Math" panose="02040503050406030204" pitchFamily="18" charset="0"/>
                          </a:rPr>
                        </m:ctrlPr>
                      </m:dPr>
                      <m:e>
                        <m:r>
                          <a:rPr lang="en-US" sz="2600" b="0" i="1" smtClean="0">
                            <a:latin typeface="Cambria Math" panose="02040503050406030204" pitchFamily="18" charset="0"/>
                          </a:rPr>
                          <m:t>𝑥</m:t>
                        </m:r>
                        <m:r>
                          <a:rPr lang="en-US" sz="2600" b="0" i="1" smtClean="0">
                            <a:latin typeface="Cambria Math" panose="02040503050406030204" pitchFamily="18" charset="0"/>
                          </a:rPr>
                          <m:t>,</m:t>
                        </m:r>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𝑏</m:t>
                            </m:r>
                          </m:e>
                          <m:sub>
                            <m:r>
                              <a:rPr lang="en-US" sz="2600" b="0" i="1" smtClean="0">
                                <a:latin typeface="Cambria Math" panose="02040503050406030204" pitchFamily="18" charset="0"/>
                              </a:rPr>
                              <m:t>1</m:t>
                            </m:r>
                          </m:sub>
                        </m:sSub>
                        <m:r>
                          <a:rPr lang="en-US" sz="2600" b="0" i="1" smtClean="0">
                            <a:latin typeface="Cambria Math" panose="02040503050406030204" pitchFamily="18" charset="0"/>
                          </a:rPr>
                          <m:t>,…,</m:t>
                        </m:r>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𝑏</m:t>
                            </m:r>
                          </m:e>
                          <m:sub>
                            <m:r>
                              <a:rPr lang="en-US" sz="2600" b="0" i="1" smtClean="0">
                                <a:latin typeface="Cambria Math" panose="02040503050406030204" pitchFamily="18" charset="0"/>
                              </a:rPr>
                              <m:t>𝑛</m:t>
                            </m:r>
                          </m:sub>
                        </m:sSub>
                      </m:e>
                    </m:d>
                    <m:r>
                      <a:rPr lang="en-US" sz="2600" b="0" i="1" smtClean="0">
                        <a:latin typeface="Cambria Math" panose="02040503050406030204" pitchFamily="18" charset="0"/>
                      </a:rPr>
                      <m:t>=|</m:t>
                    </m:r>
                    <m:r>
                      <a:rPr lang="en-US" sz="2600" b="0" i="1" smtClean="0">
                        <a:latin typeface="Cambria Math" panose="02040503050406030204" pitchFamily="18" charset="0"/>
                      </a:rPr>
                      <m:t>𝑥</m:t>
                    </m:r>
                    <m:r>
                      <a:rPr lang="en-US" sz="2600" b="0" i="1" smtClean="0">
                        <a:latin typeface="Cambria Math" panose="02040503050406030204" pitchFamily="18" charset="0"/>
                      </a:rPr>
                      <m:t>,</m:t>
                    </m:r>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𝑏</m:t>
                        </m:r>
                      </m:e>
                      <m:sub>
                        <m:r>
                          <a:rPr lang="en-US" sz="2600" b="0" i="1" smtClean="0">
                            <a:latin typeface="Cambria Math" panose="02040503050406030204" pitchFamily="18" charset="0"/>
                          </a:rPr>
                          <m:t>1</m:t>
                        </m:r>
                      </m:sub>
                    </m:sSub>
                    <m:r>
                      <a:rPr lang="en-US" sz="2600" b="0" i="1" smtClean="0">
                        <a:latin typeface="Cambria Math" panose="02040503050406030204" pitchFamily="18" charset="0"/>
                      </a:rPr>
                      <m:t>⊕</m:t>
                    </m:r>
                    <m:r>
                      <a:rPr lang="en-US" sz="2600" b="0" i="1" smtClean="0">
                        <a:latin typeface="Cambria Math" panose="02040503050406030204" pitchFamily="18" charset="0"/>
                      </a:rPr>
                      <m:t>𝑥</m:t>
                    </m:r>
                    <m:r>
                      <a:rPr lang="en-US" sz="2600" b="0" i="1" smtClean="0">
                        <a:latin typeface="Cambria Math" panose="02040503050406030204" pitchFamily="18" charset="0"/>
                      </a:rPr>
                      <m:t>,…,</m:t>
                    </m:r>
                    <m:sSub>
                      <m:sSubPr>
                        <m:ctrlPr>
                          <a:rPr lang="en-US" sz="2600" b="0" i="1" smtClean="0">
                            <a:latin typeface="Cambria Math" panose="02040503050406030204" pitchFamily="18" charset="0"/>
                          </a:rPr>
                        </m:ctrlPr>
                      </m:sSubPr>
                      <m:e>
                        <m:r>
                          <a:rPr lang="en-US" sz="2600" b="0" i="1" smtClean="0">
                            <a:latin typeface="Cambria Math" panose="02040503050406030204" pitchFamily="18" charset="0"/>
                          </a:rPr>
                          <m:t>𝑏</m:t>
                        </m:r>
                      </m:e>
                      <m:sub>
                        <m:r>
                          <a:rPr lang="en-US" sz="2600" b="0" i="1" smtClean="0">
                            <a:latin typeface="Cambria Math" panose="02040503050406030204" pitchFamily="18" charset="0"/>
                          </a:rPr>
                          <m:t>𝑛</m:t>
                        </m:r>
                      </m:sub>
                    </m:sSub>
                    <m:r>
                      <a:rPr lang="en-US" sz="2600" b="0" i="1" smtClean="0">
                        <a:latin typeface="Cambria Math" panose="02040503050406030204" pitchFamily="18" charset="0"/>
                      </a:rPr>
                      <m:t>⊕</m:t>
                    </m:r>
                    <m:r>
                      <a:rPr lang="en-US" sz="2600" b="0" i="1" smtClean="0">
                        <a:latin typeface="Cambria Math" panose="02040503050406030204" pitchFamily="18" charset="0"/>
                      </a:rPr>
                      <m:t>𝑥</m:t>
                    </m:r>
                    <m:r>
                      <a:rPr lang="en-US" sz="2600" b="0" i="1" smtClean="0">
                        <a:latin typeface="Cambria Math" panose="02040503050406030204" pitchFamily="18" charset="0"/>
                      </a:rPr>
                      <m:t>⟩</m:t>
                    </m:r>
                  </m:oMath>
                </a14:m>
                <a:r>
                  <a:rPr lang="en-US" sz="2600" dirty="0"/>
                  <a:t> </a:t>
                </a:r>
              </a:p>
            </p:txBody>
          </p:sp>
        </mc:Choice>
        <mc:Fallback xmlns="">
          <p:sp>
            <p:nvSpPr>
              <p:cNvPr id="3" name="Content Placeholder 2">
                <a:extLst>
                  <a:ext uri="{FF2B5EF4-FFF2-40B4-BE49-F238E27FC236}">
                    <a16:creationId xmlns:a16="http://schemas.microsoft.com/office/drawing/2014/main" id="{9F7F6DF7-1E77-F840-9951-DE119D26419A}"/>
                  </a:ext>
                </a:extLst>
              </p:cNvPr>
              <p:cNvSpPr>
                <a:spLocks noGrp="1" noRot="1" noChangeAspect="1" noMove="1" noResize="1" noEditPoints="1" noAdjustHandles="1" noChangeArrowheads="1" noChangeShapeType="1" noTextEdit="1"/>
              </p:cNvSpPr>
              <p:nvPr>
                <p:ph idx="1"/>
              </p:nvPr>
            </p:nvSpPr>
            <p:spPr>
              <a:xfrm>
                <a:off x="838200" y="1825624"/>
                <a:ext cx="10515600" cy="3133832"/>
              </a:xfrm>
              <a:blipFill>
                <a:blip r:embed="rId2"/>
                <a:stretch>
                  <a:fillRect l="-1086" t="-282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59399D5E-CA63-B511-9F20-1830AAEECBD0}"/>
                  </a:ext>
                </a:extLst>
              </p:cNvPr>
              <p:cNvSpPr txBox="1"/>
              <p:nvPr/>
            </p:nvSpPr>
            <p:spPr>
              <a:xfrm>
                <a:off x="10274087" y="2507573"/>
                <a:ext cx="782876" cy="369332"/>
              </a:xfrm>
              <a:prstGeom prst="rect">
                <a:avLst/>
              </a:prstGeom>
              <a:noFill/>
            </p:spPr>
            <p:txBody>
              <a:bodyPr wrap="square">
                <a:spAutoFit/>
              </a:bodyPr>
              <a:lstStyle/>
              <a:p>
                <a:pPr/>
                <a14:m>
                  <m:oMathPara xmlns:m="http://schemas.openxmlformats.org/officeDocument/2006/math">
                    <m:oMath>
                      <m:r>
                        <a:rPr lang="en-US" b="0" i="1" smtClean="0">
                          <a:latin typeface="Cambria Math" panose="02040503050406030204" pitchFamily="18" charset="0"/>
                        </a:rPr>
                        <m:t>𝑥</m:t>
                      </m:r>
                    </m:oMath>
                  </m:oMathPara>
                </a14:m>
                <a:endParaRPr lang="en-US" dirty="0"/>
              </a:p>
            </p:txBody>
          </p:sp>
        </mc:Choice>
        <mc:Fallback xmlns="">
          <p:sp>
            <p:nvSpPr>
              <p:cNvPr id="36" name="TextBox 35">
                <a:extLst>
                  <a:ext uri="{FF2B5EF4-FFF2-40B4-BE49-F238E27FC236}">
                    <a16:creationId xmlns:a16="http://schemas.microsoft.com/office/drawing/2014/main" id="{1F723233-90A1-2600-A0BF-FEBC544F31D8}"/>
                  </a:ext>
                </a:extLst>
              </p:cNvPr>
              <p:cNvSpPr txBox="1">
                <a:spLocks noRot="1" noChangeAspect="1" noMove="1" noResize="1" noEditPoints="1" noAdjustHandles="1" noChangeArrowheads="1" noChangeShapeType="1" noTextEdit="1"/>
              </p:cNvSpPr>
              <p:nvPr/>
            </p:nvSpPr>
            <p:spPr>
              <a:xfrm>
                <a:off x="10274087" y="2507573"/>
                <a:ext cx="782876"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AB3D9EED-7EFF-53BB-ABC0-020F1173720F}"/>
                  </a:ext>
                </a:extLst>
              </p:cNvPr>
              <p:cNvSpPr txBox="1"/>
              <p:nvPr/>
            </p:nvSpPr>
            <p:spPr>
              <a:xfrm>
                <a:off x="10308986" y="3056015"/>
                <a:ext cx="782876" cy="369332"/>
              </a:xfrm>
              <a:prstGeom prst="rect">
                <a:avLst/>
              </a:prstGeom>
              <a:noFill/>
            </p:spPr>
            <p:txBody>
              <a:bodyPr wrap="square">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2</m:t>
                          </m:r>
                        </m:sub>
                      </m:sSub>
                    </m:oMath>
                  </m:oMathPara>
                </a14:m>
                <a:endParaRPr lang="en-US" dirty="0"/>
              </a:p>
            </p:txBody>
          </p:sp>
        </mc:Choice>
        <mc:Fallback xmlns="">
          <p:sp>
            <p:nvSpPr>
              <p:cNvPr id="37" name="TextBox 36">
                <a:extLst>
                  <a:ext uri="{FF2B5EF4-FFF2-40B4-BE49-F238E27FC236}">
                    <a16:creationId xmlns:a16="http://schemas.microsoft.com/office/drawing/2014/main" id="{AE2590F1-BF7C-D983-E22D-543FED0BA626}"/>
                  </a:ext>
                </a:extLst>
              </p:cNvPr>
              <p:cNvSpPr txBox="1">
                <a:spLocks noRot="1" noChangeAspect="1" noMove="1" noResize="1" noEditPoints="1" noAdjustHandles="1" noChangeArrowheads="1" noChangeShapeType="1" noTextEdit="1"/>
              </p:cNvSpPr>
              <p:nvPr/>
            </p:nvSpPr>
            <p:spPr>
              <a:xfrm>
                <a:off x="10308986" y="3056015"/>
                <a:ext cx="782876"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A9D9B4F9-63F2-EC18-BA71-74C92E154857}"/>
                  </a:ext>
                </a:extLst>
              </p:cNvPr>
              <p:cNvSpPr txBox="1"/>
              <p:nvPr/>
            </p:nvSpPr>
            <p:spPr>
              <a:xfrm>
                <a:off x="10308986" y="2764299"/>
                <a:ext cx="782876" cy="369332"/>
              </a:xfrm>
              <a:prstGeom prst="rect">
                <a:avLst/>
              </a:prstGeom>
              <a:noFill/>
            </p:spPr>
            <p:txBody>
              <a:bodyPr wrap="square">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1</m:t>
                          </m:r>
                        </m:sub>
                      </m:sSub>
                    </m:oMath>
                  </m:oMathPara>
                </a14:m>
                <a:endParaRPr lang="en-US" dirty="0"/>
              </a:p>
            </p:txBody>
          </p:sp>
        </mc:Choice>
        <mc:Fallback xmlns="">
          <p:sp>
            <p:nvSpPr>
              <p:cNvPr id="38" name="TextBox 37">
                <a:extLst>
                  <a:ext uri="{FF2B5EF4-FFF2-40B4-BE49-F238E27FC236}">
                    <a16:creationId xmlns:a16="http://schemas.microsoft.com/office/drawing/2014/main" id="{5F40D7BB-C374-B723-6FFC-B9D3DD87E874}"/>
                  </a:ext>
                </a:extLst>
              </p:cNvPr>
              <p:cNvSpPr txBox="1">
                <a:spLocks noRot="1" noChangeAspect="1" noMove="1" noResize="1" noEditPoints="1" noAdjustHandles="1" noChangeArrowheads="1" noChangeShapeType="1" noTextEdit="1"/>
              </p:cNvSpPr>
              <p:nvPr/>
            </p:nvSpPr>
            <p:spPr>
              <a:xfrm>
                <a:off x="10308986" y="2764299"/>
                <a:ext cx="782876"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3755D872-AEC6-F844-6E9C-5AC2356C840A}"/>
                  </a:ext>
                </a:extLst>
              </p:cNvPr>
              <p:cNvSpPr txBox="1"/>
              <p:nvPr/>
            </p:nvSpPr>
            <p:spPr>
              <a:xfrm>
                <a:off x="10308986" y="3399728"/>
                <a:ext cx="782876" cy="369332"/>
              </a:xfrm>
              <a:prstGeom prst="rect">
                <a:avLst/>
              </a:prstGeom>
              <a:noFill/>
            </p:spPr>
            <p:txBody>
              <a:bodyPr wrap="square">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𝑏</m:t>
                          </m:r>
                        </m:e>
                        <m:sub>
                          <m:r>
                            <a:rPr lang="en-US" b="0" i="1" smtClean="0">
                              <a:latin typeface="Cambria Math" panose="02040503050406030204" pitchFamily="18" charset="0"/>
                            </a:rPr>
                            <m:t>3</m:t>
                          </m:r>
                        </m:sub>
                      </m:sSub>
                    </m:oMath>
                  </m:oMathPara>
                </a14:m>
                <a:endParaRPr lang="en-US" dirty="0"/>
              </a:p>
            </p:txBody>
          </p:sp>
        </mc:Choice>
        <mc:Fallback xmlns="">
          <p:sp>
            <p:nvSpPr>
              <p:cNvPr id="39" name="TextBox 38">
                <a:extLst>
                  <a:ext uri="{FF2B5EF4-FFF2-40B4-BE49-F238E27FC236}">
                    <a16:creationId xmlns:a16="http://schemas.microsoft.com/office/drawing/2014/main" id="{57FC7C17-8052-938A-82F0-970D3D1A0F73}"/>
                  </a:ext>
                </a:extLst>
              </p:cNvPr>
              <p:cNvSpPr txBox="1">
                <a:spLocks noRot="1" noChangeAspect="1" noMove="1" noResize="1" noEditPoints="1" noAdjustHandles="1" noChangeArrowheads="1" noChangeShapeType="1" noTextEdit="1"/>
              </p:cNvSpPr>
              <p:nvPr/>
            </p:nvSpPr>
            <p:spPr>
              <a:xfrm>
                <a:off x="10308986" y="3399728"/>
                <a:ext cx="782876" cy="369332"/>
              </a:xfrm>
              <a:prstGeom prst="rect">
                <a:avLst/>
              </a:prstGeom>
              <a:blipFill>
                <a:blip r:embed="rId6"/>
                <a:stretch>
                  <a:fillRect/>
                </a:stretch>
              </a:blipFill>
            </p:spPr>
            <p:txBody>
              <a:bodyPr/>
              <a:lstStyle/>
              <a:p>
                <a:r>
                  <a:rPr lang="en-US">
                    <a:noFill/>
                  </a:rPr>
                  <a:t> </a:t>
                </a:r>
              </a:p>
            </p:txBody>
          </p:sp>
        </mc:Fallback>
      </mc:AlternateContent>
      <p:cxnSp>
        <p:nvCxnSpPr>
          <p:cNvPr id="40" name="Straight Connector 39">
            <a:extLst>
              <a:ext uri="{FF2B5EF4-FFF2-40B4-BE49-F238E27FC236}">
                <a16:creationId xmlns:a16="http://schemas.microsoft.com/office/drawing/2014/main" id="{C91DF89D-2DCD-286F-4460-18530D542DA4}"/>
              </a:ext>
            </a:extLst>
          </p:cNvPr>
          <p:cNvCxnSpPr>
            <a:cxnSpLocks/>
          </p:cNvCxnSpPr>
          <p:nvPr/>
        </p:nvCxnSpPr>
        <p:spPr>
          <a:xfrm>
            <a:off x="10829926" y="2712572"/>
            <a:ext cx="84487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7F2B84F-5CCB-2BD8-4291-51989A4306D9}"/>
              </a:ext>
            </a:extLst>
          </p:cNvPr>
          <p:cNvCxnSpPr>
            <a:cxnSpLocks/>
          </p:cNvCxnSpPr>
          <p:nvPr/>
        </p:nvCxnSpPr>
        <p:spPr>
          <a:xfrm>
            <a:off x="10829926" y="2974575"/>
            <a:ext cx="84487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56536DC-509D-83E5-A3B5-7D94D12A6AC4}"/>
              </a:ext>
            </a:extLst>
          </p:cNvPr>
          <p:cNvCxnSpPr>
            <a:cxnSpLocks/>
          </p:cNvCxnSpPr>
          <p:nvPr/>
        </p:nvCxnSpPr>
        <p:spPr>
          <a:xfrm>
            <a:off x="10829926" y="3286682"/>
            <a:ext cx="84487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EE43DB8-81C4-8146-4D22-3EC7C4DB04C4}"/>
              </a:ext>
            </a:extLst>
          </p:cNvPr>
          <p:cNvCxnSpPr>
            <a:cxnSpLocks/>
          </p:cNvCxnSpPr>
          <p:nvPr/>
        </p:nvCxnSpPr>
        <p:spPr>
          <a:xfrm>
            <a:off x="10829926" y="3606463"/>
            <a:ext cx="844878"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F9D7C542-2EC6-53E7-8562-7EFE85DCD825}"/>
              </a:ext>
            </a:extLst>
          </p:cNvPr>
          <p:cNvCxnSpPr>
            <a:cxnSpLocks/>
            <a:endCxn id="46" idx="4"/>
          </p:cNvCxnSpPr>
          <p:nvPr/>
        </p:nvCxnSpPr>
        <p:spPr>
          <a:xfrm>
            <a:off x="11283999" y="2628736"/>
            <a:ext cx="0" cy="106306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CB3EB01D-45A3-B66B-25F4-56208D64E140}"/>
              </a:ext>
            </a:extLst>
          </p:cNvPr>
          <p:cNvSpPr/>
          <p:nvPr/>
        </p:nvSpPr>
        <p:spPr>
          <a:xfrm>
            <a:off x="11214196" y="2603094"/>
            <a:ext cx="139603" cy="1689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6C9B455E-8AD8-37CC-3149-9329A763F6ED}"/>
              </a:ext>
            </a:extLst>
          </p:cNvPr>
          <p:cNvSpPr/>
          <p:nvPr/>
        </p:nvSpPr>
        <p:spPr>
          <a:xfrm>
            <a:off x="11214197" y="3522877"/>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id="{A4640392-A71E-7B08-3A1D-8B91D05CF354}"/>
              </a:ext>
            </a:extLst>
          </p:cNvPr>
          <p:cNvSpPr/>
          <p:nvPr/>
        </p:nvSpPr>
        <p:spPr>
          <a:xfrm>
            <a:off x="11214196" y="3202220"/>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1D66C18E-3DFB-7F9F-1513-00764278E3B7}"/>
              </a:ext>
            </a:extLst>
          </p:cNvPr>
          <p:cNvSpPr/>
          <p:nvPr/>
        </p:nvSpPr>
        <p:spPr>
          <a:xfrm>
            <a:off x="11214195" y="2881367"/>
            <a:ext cx="139603" cy="168923"/>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414E51F9-0F78-6742-FF10-9B757A475C37}"/>
                  </a:ext>
                </a:extLst>
              </p:cNvPr>
              <p:cNvSpPr txBox="1"/>
              <p:nvPr/>
            </p:nvSpPr>
            <p:spPr>
              <a:xfrm>
                <a:off x="838199" y="5094392"/>
                <a:ext cx="8876655" cy="461665"/>
              </a:xfrm>
              <a:prstGeom prst="rect">
                <a:avLst/>
              </a:prstGeom>
              <a:noFill/>
            </p:spPr>
            <p:txBody>
              <a:bodyPr wrap="square">
                <a:spAutoFit/>
              </a:bodyPr>
              <a:lstStyle/>
              <a:p>
                <a:r>
                  <a:rPr lang="en-US" sz="2400" dirty="0"/>
                  <a:t>Fanout gates can simulate Toffoli gates, so QNC</a:t>
                </a:r>
                <a:r>
                  <a:rPr lang="en-US" sz="2400" baseline="30000" dirty="0"/>
                  <a:t>0</a:t>
                </a:r>
                <a:r>
                  <a:rPr lang="en-US" sz="2400" b="0" dirty="0"/>
                  <a:t>[</a:t>
                </a:r>
                <a:r>
                  <a:rPr lang="en-US" sz="2400" b="0" dirty="0" err="1"/>
                  <a:t>Tof</a:t>
                </a:r>
                <a:r>
                  <a:rPr lang="en-US" sz="2400" b="0" dirty="0"/>
                  <a:t>] </a:t>
                </a:r>
                <a14:m>
                  <m:oMath xmlns:m="http://schemas.openxmlformats.org/officeDocument/2006/math">
                    <m:r>
                      <a:rPr lang="en-US" sz="2400" b="0" i="1" smtClean="0">
                        <a:latin typeface="Cambria Math" panose="02040503050406030204" pitchFamily="18" charset="0"/>
                      </a:rPr>
                      <m:t>⊆</m:t>
                    </m:r>
                  </m:oMath>
                </a14:m>
                <a:r>
                  <a:rPr lang="en-US" sz="2400" dirty="0"/>
                  <a:t> QNC</a:t>
                </a:r>
                <a:r>
                  <a:rPr lang="en-US" sz="2400" baseline="30000" dirty="0"/>
                  <a:t>0</a:t>
                </a:r>
                <a:r>
                  <a:rPr lang="en-US" sz="2400" dirty="0"/>
                  <a:t>[Fanout]</a:t>
                </a:r>
                <a:endParaRPr lang="en-US" sz="2400" baseline="-25000" dirty="0"/>
              </a:p>
            </p:txBody>
          </p:sp>
        </mc:Choice>
        <mc:Fallback xmlns="">
          <p:sp>
            <p:nvSpPr>
              <p:cNvPr id="9" name="TextBox 8">
                <a:extLst>
                  <a:ext uri="{FF2B5EF4-FFF2-40B4-BE49-F238E27FC236}">
                    <a16:creationId xmlns:a16="http://schemas.microsoft.com/office/drawing/2014/main" id="{414E51F9-0F78-6742-FF10-9B757A475C37}"/>
                  </a:ext>
                </a:extLst>
              </p:cNvPr>
              <p:cNvSpPr txBox="1">
                <a:spLocks noRot="1" noChangeAspect="1" noMove="1" noResize="1" noEditPoints="1" noAdjustHandles="1" noChangeArrowheads="1" noChangeShapeType="1" noTextEdit="1"/>
              </p:cNvSpPr>
              <p:nvPr/>
            </p:nvSpPr>
            <p:spPr>
              <a:xfrm>
                <a:off x="838199" y="5094392"/>
                <a:ext cx="8876655" cy="461665"/>
              </a:xfrm>
              <a:prstGeom prst="rect">
                <a:avLst/>
              </a:prstGeom>
              <a:blipFill>
                <a:blip r:embed="rId7"/>
                <a:stretch>
                  <a:fillRect l="-999" t="-8108" b="-29730"/>
                </a:stretch>
              </a:blipFill>
            </p:spPr>
            <p:txBody>
              <a:bodyPr/>
              <a:lstStyle/>
              <a:p>
                <a:r>
                  <a:rPr lang="en-US">
                    <a:noFill/>
                  </a:rPr>
                  <a:t> </a:t>
                </a:r>
              </a:p>
            </p:txBody>
          </p:sp>
        </mc:Fallback>
      </mc:AlternateContent>
      <p:sp>
        <p:nvSpPr>
          <p:cNvPr id="11" name="TextBox 10">
            <a:extLst>
              <a:ext uri="{FF2B5EF4-FFF2-40B4-BE49-F238E27FC236}">
                <a16:creationId xmlns:a16="http://schemas.microsoft.com/office/drawing/2014/main" id="{1131AB2B-CAB6-9C19-F997-9E8FDBCAA171}"/>
              </a:ext>
            </a:extLst>
          </p:cNvPr>
          <p:cNvSpPr txBox="1"/>
          <p:nvPr/>
        </p:nvSpPr>
        <p:spPr>
          <a:xfrm>
            <a:off x="9714855" y="5143340"/>
            <a:ext cx="6098582" cy="369332"/>
          </a:xfrm>
          <a:prstGeom prst="rect">
            <a:avLst/>
          </a:prstGeom>
          <a:noFill/>
        </p:spPr>
        <p:txBody>
          <a:bodyPr wrap="square">
            <a:spAutoFit/>
          </a:bodyPr>
          <a:lstStyle/>
          <a:p>
            <a:r>
              <a:rPr lang="en-US" sz="1800" dirty="0">
                <a:solidFill>
                  <a:schemeClr val="bg1">
                    <a:lumMod val="50000"/>
                  </a:schemeClr>
                </a:solidFill>
              </a:rPr>
              <a:t>(Takahashi, Tani 2016)</a:t>
            </a:r>
            <a:endParaRPr lang="en-US" sz="1800" baseline="-25000" dirty="0">
              <a:solidFill>
                <a:schemeClr val="bg1">
                  <a:lumMod val="50000"/>
                </a:schemeClr>
              </a:solidFill>
            </a:endParaRPr>
          </a:p>
        </p:txBody>
      </p:sp>
      <p:sp>
        <p:nvSpPr>
          <p:cNvPr id="5" name="Rounded Rectangle 4">
            <a:extLst>
              <a:ext uri="{FF2B5EF4-FFF2-40B4-BE49-F238E27FC236}">
                <a16:creationId xmlns:a16="http://schemas.microsoft.com/office/drawing/2014/main" id="{0C040611-004B-BDD8-3FF9-B6C0DB0CF576}"/>
              </a:ext>
            </a:extLst>
          </p:cNvPr>
          <p:cNvSpPr/>
          <p:nvPr/>
        </p:nvSpPr>
        <p:spPr>
          <a:xfrm>
            <a:off x="1495168" y="2378840"/>
            <a:ext cx="8457915" cy="2580616"/>
          </a:xfrm>
          <a:prstGeom prst="roundRect">
            <a:avLst/>
          </a:prstGeom>
          <a:solidFill>
            <a:schemeClr val="accent6">
              <a:lumMod val="20000"/>
              <a:lumOff val="80000"/>
              <a:alpha val="98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FAA81BE0-6754-9B59-8769-A0D6220E8F6A}"/>
              </a:ext>
            </a:extLst>
          </p:cNvPr>
          <p:cNvSpPr txBox="1"/>
          <p:nvPr/>
        </p:nvSpPr>
        <p:spPr>
          <a:xfrm>
            <a:off x="1952367" y="2666009"/>
            <a:ext cx="7883611" cy="1938992"/>
          </a:xfrm>
          <a:prstGeom prst="rect">
            <a:avLst/>
          </a:prstGeom>
          <a:noFill/>
        </p:spPr>
        <p:txBody>
          <a:bodyPr wrap="square" rtlCol="0">
            <a:spAutoFit/>
          </a:bodyPr>
          <a:lstStyle/>
          <a:p>
            <a:r>
              <a:rPr lang="en-US" sz="2400" b="1" dirty="0">
                <a:solidFill>
                  <a:srgbClr val="C00000"/>
                </a:solidFill>
              </a:rPr>
              <a:t>Key Questions:</a:t>
            </a:r>
          </a:p>
          <a:p>
            <a:endParaRPr lang="en-US" sz="2400" dirty="0"/>
          </a:p>
          <a:p>
            <a:r>
              <a:rPr lang="en-US" sz="2400" dirty="0"/>
              <a:t>1. What can be computed by QNC</a:t>
            </a:r>
            <a:r>
              <a:rPr lang="en-US" sz="2400" baseline="30000" dirty="0"/>
              <a:t>0 </a:t>
            </a:r>
            <a:r>
              <a:rPr lang="en-US" sz="2400" dirty="0"/>
              <a:t>[</a:t>
            </a:r>
            <a:r>
              <a:rPr lang="en-US" sz="2400" dirty="0" err="1"/>
              <a:t>Tof</a:t>
            </a:r>
            <a:r>
              <a:rPr lang="en-US" sz="2400" dirty="0"/>
              <a:t>]   and QNC</a:t>
            </a:r>
            <a:r>
              <a:rPr lang="en-US" sz="2400" baseline="30000" dirty="0"/>
              <a:t>0 </a:t>
            </a:r>
            <a:r>
              <a:rPr lang="en-US" sz="2400" dirty="0"/>
              <a:t>[Fanout]?</a:t>
            </a:r>
            <a:br>
              <a:rPr lang="en-US" sz="2400" dirty="0"/>
            </a:br>
            <a:endParaRPr lang="en-US" sz="2400" dirty="0"/>
          </a:p>
          <a:p>
            <a:r>
              <a:rPr lang="en-US" sz="2400" dirty="0"/>
              <a:t>2. Is Fanout more powerful than Toffoli?</a:t>
            </a:r>
          </a:p>
        </p:txBody>
      </p:sp>
    </p:spTree>
    <p:extLst>
      <p:ext uri="{BB962C8B-B14F-4D97-AF65-F5344CB8AC3E}">
        <p14:creationId xmlns:p14="http://schemas.microsoft.com/office/powerpoint/2010/main" val="29369207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11170</TotalTime>
  <Words>7136</Words>
  <Application>Microsoft Macintosh PowerPoint</Application>
  <PresentationFormat>Widescreen</PresentationFormat>
  <Paragraphs>722</Paragraphs>
  <Slides>61</Slides>
  <Notes>27</Notes>
  <HiddenSlides>5</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61</vt:i4>
      </vt:variant>
    </vt:vector>
  </HeadingPairs>
  <TitlesOfParts>
    <vt:vector size="66" baseType="lpstr">
      <vt:lpstr>Arial</vt:lpstr>
      <vt:lpstr>Calibri</vt:lpstr>
      <vt:lpstr>Calibri Light</vt:lpstr>
      <vt:lpstr>Cambria Math</vt:lpstr>
      <vt:lpstr>Office Theme</vt:lpstr>
      <vt:lpstr>The power and limits of constant-time quantum computation</vt:lpstr>
      <vt:lpstr>Constant-time quantum computation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QNC0  circuits</vt:lpstr>
      <vt:lpstr>The lightcone argument</vt:lpstr>
      <vt:lpstr>PowerPoint Presentation</vt:lpstr>
      <vt:lpstr>Power of many-qubit gates?</vt:lpstr>
      <vt:lpstr>Classical AC0 circuits</vt:lpstr>
      <vt:lpstr>PowerPoint Presentation</vt:lpstr>
      <vt:lpstr>PowerPoint Presentation</vt:lpstr>
      <vt:lpstr>PowerPoint Presentation</vt:lpstr>
      <vt:lpstr>Equivalence with dynamic circuits</vt:lpstr>
      <vt:lpstr>Equivalence with dynamic circuits</vt:lpstr>
      <vt:lpstr>PowerPoint Presentation</vt:lpstr>
      <vt:lpstr>Power of constant-time QC</vt:lpstr>
      <vt:lpstr>The power of QNC0[Fanout]</vt:lpstr>
      <vt:lpstr>The power of QNC0[Fanout]</vt:lpstr>
      <vt:lpstr>The power of QNC0[Fanout]</vt:lpstr>
      <vt:lpstr>Example: preparing stabilizer states with Fanout</vt:lpstr>
      <vt:lpstr>Example: preparing stabilizer states with Fanout</vt:lpstr>
      <vt:lpstr>Example: preparing stabilizer states with Fanout</vt:lpstr>
      <vt:lpstr>Example: preparing stabilizer states with Fanout</vt:lpstr>
      <vt:lpstr>Example: preparing stabilizer states with Fanout</vt:lpstr>
      <vt:lpstr>Example: Pseudorandom unitaries (PRUs)</vt:lpstr>
      <vt:lpstr>The complexity of PRUs</vt:lpstr>
      <vt:lpstr>Pseudorandom unitaries in QNC0[Fanout] </vt:lpstr>
      <vt:lpstr>Pseudorandom unitaries in QNC0[Fanout] </vt:lpstr>
      <vt:lpstr>Pseudorandom unitaries in QNC0[Fanout] </vt:lpstr>
      <vt:lpstr>Pseudorandom unitaries in QNC0[Fanout] </vt:lpstr>
      <vt:lpstr>Pseudorandom unitaries in QNC0[Fanout] </vt:lpstr>
      <vt:lpstr>Bonus: all unitaries in constant-depth</vt:lpstr>
      <vt:lpstr>Anyon models in QNC0[Fanout] </vt:lpstr>
      <vt:lpstr>Anyon models in QNC0[Fanout] </vt:lpstr>
      <vt:lpstr>Anyon models in QNC0[Fanout] </vt:lpstr>
      <vt:lpstr>Limits of constant-time QC</vt:lpstr>
      <vt:lpstr>Toffoli vs Fanout</vt:lpstr>
      <vt:lpstr>Pauli Analysis of QNC0[Toffoli]  circuits</vt:lpstr>
      <vt:lpstr>Pauli spectrum of quantum circuits</vt:lpstr>
      <vt:lpstr>Pauli spectrum of quantum circuits</vt:lpstr>
      <vt:lpstr>Pauli spectrum concentration of QNC0[Toffoli]</vt:lpstr>
      <vt:lpstr>Pauli spectrum concentration of QNC0[Toffoli] </vt:lpstr>
      <vt:lpstr>PowerPoint Presentation</vt:lpstr>
      <vt:lpstr>TVV Conjecture</vt:lpstr>
      <vt:lpstr>Quantum circuit lower bounds</vt:lpstr>
      <vt:lpstr>Quantum circuits and natural proofs</vt:lpstr>
      <vt:lpstr>PowerPoint Presentation</vt:lpstr>
      <vt:lpstr>PowerPoint Presentation</vt:lpstr>
      <vt:lpstr>Summary</vt:lpstr>
      <vt:lpstr>Questions</vt:lpstr>
      <vt:lpstr>PowerPoint Presentation</vt:lpstr>
      <vt:lpstr>PowerPoint Presentation</vt:lpstr>
      <vt:lpstr>QNC0[Toffoli]</vt:lpstr>
      <vt:lpstr>QNC0[Fanout]</vt:lpstr>
      <vt:lpstr>QNC0[Fanout]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Microsoft Office User</dc:creator>
  <cp:lastModifiedBy>Henry Y</cp:lastModifiedBy>
  <cp:revision>1057</cp:revision>
  <dcterms:created xsi:type="dcterms:W3CDTF">2025-05-07T13:28:40Z</dcterms:created>
  <dcterms:modified xsi:type="dcterms:W3CDTF">2026-09-24T01:01:38Z</dcterms:modified>
</cp:coreProperties>
</file>