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6" r:id="rId2"/>
    <p:sldId id="348" r:id="rId3"/>
    <p:sldId id="344" r:id="rId4"/>
    <p:sldId id="345" r:id="rId5"/>
    <p:sldId id="261" r:id="rId6"/>
    <p:sldId id="297" r:id="rId7"/>
    <p:sldId id="298" r:id="rId8"/>
    <p:sldId id="347" r:id="rId9"/>
    <p:sldId id="356" r:id="rId10"/>
    <p:sldId id="357" r:id="rId11"/>
    <p:sldId id="358" r:id="rId12"/>
    <p:sldId id="359" r:id="rId13"/>
    <p:sldId id="269" r:id="rId14"/>
    <p:sldId id="380" r:id="rId15"/>
    <p:sldId id="381" r:id="rId16"/>
    <p:sldId id="328" r:id="rId17"/>
    <p:sldId id="325" r:id="rId18"/>
    <p:sldId id="310" r:id="rId19"/>
    <p:sldId id="331" r:id="rId20"/>
    <p:sldId id="383" r:id="rId21"/>
    <p:sldId id="333" r:id="rId22"/>
    <p:sldId id="384" r:id="rId23"/>
    <p:sldId id="334" r:id="rId24"/>
    <p:sldId id="317" r:id="rId25"/>
    <p:sldId id="335" r:id="rId26"/>
    <p:sldId id="338" r:id="rId27"/>
    <p:sldId id="386" r:id="rId28"/>
    <p:sldId id="410" r:id="rId29"/>
    <p:sldId id="389" r:id="rId30"/>
    <p:sldId id="321" r:id="rId31"/>
    <p:sldId id="322" r:id="rId32"/>
    <p:sldId id="291" r:id="rId33"/>
    <p:sldId id="292" r:id="rId34"/>
    <p:sldId id="392" r:id="rId35"/>
    <p:sldId id="393" r:id="rId36"/>
    <p:sldId id="394" r:id="rId37"/>
    <p:sldId id="395" r:id="rId38"/>
    <p:sldId id="396" r:id="rId39"/>
    <p:sldId id="397" r:id="rId40"/>
    <p:sldId id="398" r:id="rId41"/>
    <p:sldId id="409" r:id="rId42"/>
    <p:sldId id="294" r:id="rId43"/>
    <p:sldId id="391" r:id="rId44"/>
    <p:sldId id="296"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13"/>
    <p:restoredTop sz="89041"/>
  </p:normalViewPr>
  <p:slideViewPr>
    <p:cSldViewPr snapToGrid="0">
      <p:cViewPr varScale="1">
        <p:scale>
          <a:sx n="97" d="100"/>
          <a:sy n="97" d="100"/>
        </p:scale>
        <p:origin x="224"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FD5666-CFC4-414C-830C-766A5DFBB7A3}" type="datetimeFigureOut">
              <a:rPr lang="en-US" smtClean="0"/>
              <a:t>10/21/26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1BE5D6-256C-DE45-A5F3-FE869AD65D39}" type="slidenum">
              <a:rPr lang="en-US" smtClean="0"/>
              <a:t>‹#›</a:t>
            </a:fld>
            <a:endParaRPr lang="en-US"/>
          </a:p>
        </p:txBody>
      </p:sp>
    </p:spTree>
    <p:extLst>
      <p:ext uri="{BB962C8B-B14F-4D97-AF65-F5344CB8AC3E}">
        <p14:creationId xmlns:p14="http://schemas.microsoft.com/office/powerpoint/2010/main" val="1844654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Thanks so much for the invitation to speak here. This talk is going to be about an area that I’ve gotten extremely excited about in the last couple of years, called quantum position verification (QPV). This is an idea from quantum cryptography, that allows you to remotely verify the physical location of someone. This is something that is not possible classically, but with quantum information becomes possible. </a:t>
            </a:r>
            <a:br>
              <a:rPr lang="en-US" dirty="0"/>
            </a:br>
            <a:br>
              <a:rPr lang="en-US" dirty="0"/>
            </a:br>
            <a:endParaRPr lang="en-US" dirty="0"/>
          </a:p>
        </p:txBody>
      </p:sp>
      <p:sp>
        <p:nvSpPr>
          <p:cNvPr id="4" name="Slide Number Placeholder 3"/>
          <p:cNvSpPr>
            <a:spLocks noGrp="1"/>
          </p:cNvSpPr>
          <p:nvPr>
            <p:ph type="sldNum" sz="quarter" idx="5"/>
          </p:nvPr>
        </p:nvSpPr>
        <p:spPr/>
        <p:txBody>
          <a:bodyPr/>
          <a:lstStyle/>
          <a:p>
            <a:fld id="{061BE5D6-256C-DE45-A5F3-FE869AD65D39}" type="slidenum">
              <a:rPr lang="en-US" smtClean="0"/>
              <a:t>1</a:t>
            </a:fld>
            <a:endParaRPr lang="en-US"/>
          </a:p>
        </p:txBody>
      </p:sp>
    </p:spTree>
    <p:extLst>
      <p:ext uri="{BB962C8B-B14F-4D97-AF65-F5344CB8AC3E}">
        <p14:creationId xmlns:p14="http://schemas.microsoft.com/office/powerpoint/2010/main" val="136613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QPV opens up new forms of really intriguing cryptography – and now it’s looking like people are trying to make it practical reality -- but also has deep, surprising connections to computer science and theoretical physics. So in this talk I want to tell people about QPV and these surprises. Since this is only a 25 minute talk I won’t be able to talk about quantum gravity, which is perhaps good given that it might conjure Juan Maldacena into the room. </a:t>
            </a:r>
          </a:p>
        </p:txBody>
      </p:sp>
      <p:sp>
        <p:nvSpPr>
          <p:cNvPr id="4" name="Slide Number Placeholder 3"/>
          <p:cNvSpPr>
            <a:spLocks noGrp="1"/>
          </p:cNvSpPr>
          <p:nvPr>
            <p:ph type="sldNum" sz="quarter" idx="5"/>
          </p:nvPr>
        </p:nvSpPr>
        <p:spPr/>
        <p:txBody>
          <a:bodyPr/>
          <a:lstStyle/>
          <a:p>
            <a:fld id="{061BE5D6-256C-DE45-A5F3-FE869AD65D39}" type="slidenum">
              <a:rPr lang="en-US" smtClean="0"/>
              <a:t>2</a:t>
            </a:fld>
            <a:endParaRPr lang="en-US"/>
          </a:p>
        </p:txBody>
      </p:sp>
    </p:spTree>
    <p:extLst>
      <p:ext uri="{BB962C8B-B14F-4D97-AF65-F5344CB8AC3E}">
        <p14:creationId xmlns:p14="http://schemas.microsoft.com/office/powerpoint/2010/main" val="4081859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1BE5D6-256C-DE45-A5F3-FE869AD65D39}" type="slidenum">
              <a:rPr lang="en-US" smtClean="0"/>
              <a:t>36</a:t>
            </a:fld>
            <a:endParaRPr lang="en-US"/>
          </a:p>
        </p:txBody>
      </p:sp>
    </p:spTree>
    <p:extLst>
      <p:ext uri="{BB962C8B-B14F-4D97-AF65-F5344CB8AC3E}">
        <p14:creationId xmlns:p14="http://schemas.microsoft.com/office/powerpoint/2010/main" val="3600396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DCD7F-DF26-74A2-E061-BA054EAFC9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D1DC9-1EA5-CAF3-DF8E-E1EB1A43E9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1E3A73-C240-5831-A3FF-4248E9D3F1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2F7A0C-C77D-A0FB-265A-654613C97189}"/>
              </a:ext>
            </a:extLst>
          </p:cNvPr>
          <p:cNvSpPr>
            <a:spLocks noGrp="1"/>
          </p:cNvSpPr>
          <p:nvPr>
            <p:ph type="sldNum" sz="quarter" idx="5"/>
          </p:nvPr>
        </p:nvSpPr>
        <p:spPr/>
        <p:txBody>
          <a:bodyPr/>
          <a:lstStyle/>
          <a:p>
            <a:fld id="{061BE5D6-256C-DE45-A5F3-FE869AD65D39}" type="slidenum">
              <a:rPr lang="en-US" smtClean="0"/>
              <a:t>37</a:t>
            </a:fld>
            <a:endParaRPr lang="en-US"/>
          </a:p>
        </p:txBody>
      </p:sp>
    </p:spTree>
    <p:extLst>
      <p:ext uri="{BB962C8B-B14F-4D97-AF65-F5344CB8AC3E}">
        <p14:creationId xmlns:p14="http://schemas.microsoft.com/office/powerpoint/2010/main" val="450970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4C2D7-1918-C90D-D553-5E9517D04A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F55C58-34FC-5AF3-90B9-0186B46027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EDA948-50AE-7F57-7EB9-BF5B8B1037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140F02-9B9F-5E0B-AC67-CD038AB602A2}"/>
              </a:ext>
            </a:extLst>
          </p:cNvPr>
          <p:cNvSpPr>
            <a:spLocks noGrp="1"/>
          </p:cNvSpPr>
          <p:nvPr>
            <p:ph type="sldNum" sz="quarter" idx="5"/>
          </p:nvPr>
        </p:nvSpPr>
        <p:spPr/>
        <p:txBody>
          <a:bodyPr/>
          <a:lstStyle/>
          <a:p>
            <a:fld id="{061BE5D6-256C-DE45-A5F3-FE869AD65D39}" type="slidenum">
              <a:rPr lang="en-US" smtClean="0"/>
              <a:t>38</a:t>
            </a:fld>
            <a:endParaRPr lang="en-US"/>
          </a:p>
        </p:txBody>
      </p:sp>
    </p:spTree>
    <p:extLst>
      <p:ext uri="{BB962C8B-B14F-4D97-AF65-F5344CB8AC3E}">
        <p14:creationId xmlns:p14="http://schemas.microsoft.com/office/powerpoint/2010/main" val="2681282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222C7-572D-F695-547A-AB087F3AE4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E4CA1DA-8F39-D5F1-1719-8EC034DCEA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9D3E2C-C09C-C3FE-F387-6F4702F12CD4}"/>
              </a:ext>
            </a:extLst>
          </p:cNvPr>
          <p:cNvSpPr>
            <a:spLocks noGrp="1"/>
          </p:cNvSpPr>
          <p:nvPr>
            <p:ph type="dt" sz="half" idx="10"/>
          </p:nvPr>
        </p:nvSpPr>
        <p:spPr/>
        <p:txBody>
          <a:bodyPr/>
          <a:lstStyle/>
          <a:p>
            <a:fld id="{29A1668C-6AA5-1742-8CB9-B0FECA006E9B}" type="datetimeFigureOut">
              <a:rPr lang="en-US" smtClean="0"/>
              <a:t>10/21/26</a:t>
            </a:fld>
            <a:endParaRPr lang="en-US"/>
          </a:p>
        </p:txBody>
      </p:sp>
      <p:sp>
        <p:nvSpPr>
          <p:cNvPr id="5" name="Footer Placeholder 4">
            <a:extLst>
              <a:ext uri="{FF2B5EF4-FFF2-40B4-BE49-F238E27FC236}">
                <a16:creationId xmlns:a16="http://schemas.microsoft.com/office/drawing/2014/main" id="{217663FF-7432-5FAD-1C6C-72C68EA486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265ECC-594B-21AB-8803-EC6F10BD133D}"/>
              </a:ext>
            </a:extLst>
          </p:cNvPr>
          <p:cNvSpPr>
            <a:spLocks noGrp="1"/>
          </p:cNvSpPr>
          <p:nvPr>
            <p:ph type="sldNum" sz="quarter" idx="12"/>
          </p:nvPr>
        </p:nvSpPr>
        <p:spPr/>
        <p:txBody>
          <a:bodyPr/>
          <a:lstStyle/>
          <a:p>
            <a:fld id="{D9AA62EE-B54A-FA41-8DD3-1E4B90930E90}" type="slidenum">
              <a:rPr lang="en-US" smtClean="0"/>
              <a:t>‹#›</a:t>
            </a:fld>
            <a:endParaRPr lang="en-US"/>
          </a:p>
        </p:txBody>
      </p:sp>
    </p:spTree>
    <p:extLst>
      <p:ext uri="{BB962C8B-B14F-4D97-AF65-F5344CB8AC3E}">
        <p14:creationId xmlns:p14="http://schemas.microsoft.com/office/powerpoint/2010/main" val="2501643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23130-A7E9-EE66-E19D-1599737C6F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03EDB8-3ADD-DAE0-ECEE-D7D1DA137F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D9EEF5-1495-0723-4B17-E84F8BC8E548}"/>
              </a:ext>
            </a:extLst>
          </p:cNvPr>
          <p:cNvSpPr>
            <a:spLocks noGrp="1"/>
          </p:cNvSpPr>
          <p:nvPr>
            <p:ph type="dt" sz="half" idx="10"/>
          </p:nvPr>
        </p:nvSpPr>
        <p:spPr/>
        <p:txBody>
          <a:bodyPr/>
          <a:lstStyle/>
          <a:p>
            <a:fld id="{29A1668C-6AA5-1742-8CB9-B0FECA006E9B}" type="datetimeFigureOut">
              <a:rPr lang="en-US" smtClean="0"/>
              <a:t>10/21/26</a:t>
            </a:fld>
            <a:endParaRPr lang="en-US"/>
          </a:p>
        </p:txBody>
      </p:sp>
      <p:sp>
        <p:nvSpPr>
          <p:cNvPr id="5" name="Footer Placeholder 4">
            <a:extLst>
              <a:ext uri="{FF2B5EF4-FFF2-40B4-BE49-F238E27FC236}">
                <a16:creationId xmlns:a16="http://schemas.microsoft.com/office/drawing/2014/main" id="{49A44F6A-408E-A9B6-E173-51F5CD51B2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11EA2-0F7A-F0F1-9E56-873D6DBA7CE5}"/>
              </a:ext>
            </a:extLst>
          </p:cNvPr>
          <p:cNvSpPr>
            <a:spLocks noGrp="1"/>
          </p:cNvSpPr>
          <p:nvPr>
            <p:ph type="sldNum" sz="quarter" idx="12"/>
          </p:nvPr>
        </p:nvSpPr>
        <p:spPr/>
        <p:txBody>
          <a:bodyPr/>
          <a:lstStyle/>
          <a:p>
            <a:fld id="{D9AA62EE-B54A-FA41-8DD3-1E4B90930E90}" type="slidenum">
              <a:rPr lang="en-US" smtClean="0"/>
              <a:t>‹#›</a:t>
            </a:fld>
            <a:endParaRPr lang="en-US"/>
          </a:p>
        </p:txBody>
      </p:sp>
    </p:spTree>
    <p:extLst>
      <p:ext uri="{BB962C8B-B14F-4D97-AF65-F5344CB8AC3E}">
        <p14:creationId xmlns:p14="http://schemas.microsoft.com/office/powerpoint/2010/main" val="1396434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C4C5C-0A65-4DEB-561C-9110C6BF9D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D4FD00-DF61-9108-C1D2-3A1884BA3A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8728A-3536-A4F4-907F-84FCFC42F340}"/>
              </a:ext>
            </a:extLst>
          </p:cNvPr>
          <p:cNvSpPr>
            <a:spLocks noGrp="1"/>
          </p:cNvSpPr>
          <p:nvPr>
            <p:ph type="dt" sz="half" idx="10"/>
          </p:nvPr>
        </p:nvSpPr>
        <p:spPr/>
        <p:txBody>
          <a:bodyPr/>
          <a:lstStyle/>
          <a:p>
            <a:fld id="{29A1668C-6AA5-1742-8CB9-B0FECA006E9B}" type="datetimeFigureOut">
              <a:rPr lang="en-US" smtClean="0"/>
              <a:t>10/21/26</a:t>
            </a:fld>
            <a:endParaRPr lang="en-US"/>
          </a:p>
        </p:txBody>
      </p:sp>
      <p:sp>
        <p:nvSpPr>
          <p:cNvPr id="5" name="Footer Placeholder 4">
            <a:extLst>
              <a:ext uri="{FF2B5EF4-FFF2-40B4-BE49-F238E27FC236}">
                <a16:creationId xmlns:a16="http://schemas.microsoft.com/office/drawing/2014/main" id="{FBBBFA53-09AE-C40C-3D7A-8B0E5A36BC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BDF2E-C20B-E85B-201B-E128306BA5FE}"/>
              </a:ext>
            </a:extLst>
          </p:cNvPr>
          <p:cNvSpPr>
            <a:spLocks noGrp="1"/>
          </p:cNvSpPr>
          <p:nvPr>
            <p:ph type="sldNum" sz="quarter" idx="12"/>
          </p:nvPr>
        </p:nvSpPr>
        <p:spPr/>
        <p:txBody>
          <a:bodyPr/>
          <a:lstStyle/>
          <a:p>
            <a:fld id="{D9AA62EE-B54A-FA41-8DD3-1E4B90930E90}" type="slidenum">
              <a:rPr lang="en-US" smtClean="0"/>
              <a:t>‹#›</a:t>
            </a:fld>
            <a:endParaRPr lang="en-US"/>
          </a:p>
        </p:txBody>
      </p:sp>
    </p:spTree>
    <p:extLst>
      <p:ext uri="{BB962C8B-B14F-4D97-AF65-F5344CB8AC3E}">
        <p14:creationId xmlns:p14="http://schemas.microsoft.com/office/powerpoint/2010/main" val="4133432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E5981-E33E-DA8D-870E-76E3C153D0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599892-F9E2-F1A4-4495-E919B22594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9C53802-CFE1-5688-6472-DF072DEECD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26CD89-B02D-AA3D-8E41-0BED4F38E6A6}"/>
              </a:ext>
            </a:extLst>
          </p:cNvPr>
          <p:cNvSpPr>
            <a:spLocks noGrp="1"/>
          </p:cNvSpPr>
          <p:nvPr>
            <p:ph type="dt" sz="half" idx="10"/>
          </p:nvPr>
        </p:nvSpPr>
        <p:spPr/>
        <p:txBody>
          <a:bodyPr/>
          <a:lstStyle/>
          <a:p>
            <a:fld id="{29A1668C-6AA5-1742-8CB9-B0FECA006E9B}" type="datetimeFigureOut">
              <a:rPr lang="en-US" smtClean="0"/>
              <a:t>10/21/26</a:t>
            </a:fld>
            <a:endParaRPr lang="en-US"/>
          </a:p>
        </p:txBody>
      </p:sp>
      <p:sp>
        <p:nvSpPr>
          <p:cNvPr id="6" name="Footer Placeholder 5">
            <a:extLst>
              <a:ext uri="{FF2B5EF4-FFF2-40B4-BE49-F238E27FC236}">
                <a16:creationId xmlns:a16="http://schemas.microsoft.com/office/drawing/2014/main" id="{41101172-2A04-80B7-649D-7FBF3CD30B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D429D8-A55E-723B-C289-09676A080D40}"/>
              </a:ext>
            </a:extLst>
          </p:cNvPr>
          <p:cNvSpPr>
            <a:spLocks noGrp="1"/>
          </p:cNvSpPr>
          <p:nvPr>
            <p:ph type="sldNum" sz="quarter" idx="12"/>
          </p:nvPr>
        </p:nvSpPr>
        <p:spPr/>
        <p:txBody>
          <a:bodyPr/>
          <a:lstStyle/>
          <a:p>
            <a:fld id="{D9AA62EE-B54A-FA41-8DD3-1E4B90930E90}" type="slidenum">
              <a:rPr lang="en-US" smtClean="0"/>
              <a:t>‹#›</a:t>
            </a:fld>
            <a:endParaRPr lang="en-US"/>
          </a:p>
        </p:txBody>
      </p:sp>
    </p:spTree>
    <p:extLst>
      <p:ext uri="{BB962C8B-B14F-4D97-AF65-F5344CB8AC3E}">
        <p14:creationId xmlns:p14="http://schemas.microsoft.com/office/powerpoint/2010/main" val="2628766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5F5FB-4B06-3496-DEE8-06DAE55DC9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CC648D-7F91-AB34-5BE6-BD98525FC1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7E9167-D190-0394-927F-07A78977D9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CEF04A-DBAF-1893-A6F4-6D88AB3B80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E2B329-4D8B-9ED2-C340-4A2A2892E8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1932EE5-BC7A-E55B-18B9-741A75AC9163}"/>
              </a:ext>
            </a:extLst>
          </p:cNvPr>
          <p:cNvSpPr>
            <a:spLocks noGrp="1"/>
          </p:cNvSpPr>
          <p:nvPr>
            <p:ph type="dt" sz="half" idx="10"/>
          </p:nvPr>
        </p:nvSpPr>
        <p:spPr/>
        <p:txBody>
          <a:bodyPr/>
          <a:lstStyle/>
          <a:p>
            <a:fld id="{29A1668C-6AA5-1742-8CB9-B0FECA006E9B}" type="datetimeFigureOut">
              <a:rPr lang="en-US" smtClean="0"/>
              <a:t>10/21/26</a:t>
            </a:fld>
            <a:endParaRPr lang="en-US"/>
          </a:p>
        </p:txBody>
      </p:sp>
      <p:sp>
        <p:nvSpPr>
          <p:cNvPr id="8" name="Footer Placeholder 7">
            <a:extLst>
              <a:ext uri="{FF2B5EF4-FFF2-40B4-BE49-F238E27FC236}">
                <a16:creationId xmlns:a16="http://schemas.microsoft.com/office/drawing/2014/main" id="{61A822DA-C214-E25B-C137-51F2E34ED3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B0DB87-1C7A-EAC9-FC13-A19986E5E19D}"/>
              </a:ext>
            </a:extLst>
          </p:cNvPr>
          <p:cNvSpPr>
            <a:spLocks noGrp="1"/>
          </p:cNvSpPr>
          <p:nvPr>
            <p:ph type="sldNum" sz="quarter" idx="12"/>
          </p:nvPr>
        </p:nvSpPr>
        <p:spPr/>
        <p:txBody>
          <a:bodyPr/>
          <a:lstStyle/>
          <a:p>
            <a:fld id="{D9AA62EE-B54A-FA41-8DD3-1E4B90930E90}" type="slidenum">
              <a:rPr lang="en-US" smtClean="0"/>
              <a:t>‹#›</a:t>
            </a:fld>
            <a:endParaRPr lang="en-US"/>
          </a:p>
        </p:txBody>
      </p:sp>
    </p:spTree>
    <p:extLst>
      <p:ext uri="{BB962C8B-B14F-4D97-AF65-F5344CB8AC3E}">
        <p14:creationId xmlns:p14="http://schemas.microsoft.com/office/powerpoint/2010/main" val="2669318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A6124-9F44-F0CC-867F-DC7AF76355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FA69E6-EA0F-8B30-153C-74BF26971B1C}"/>
              </a:ext>
            </a:extLst>
          </p:cNvPr>
          <p:cNvSpPr>
            <a:spLocks noGrp="1"/>
          </p:cNvSpPr>
          <p:nvPr>
            <p:ph type="dt" sz="half" idx="10"/>
          </p:nvPr>
        </p:nvSpPr>
        <p:spPr/>
        <p:txBody>
          <a:bodyPr/>
          <a:lstStyle/>
          <a:p>
            <a:fld id="{29A1668C-6AA5-1742-8CB9-B0FECA006E9B}" type="datetimeFigureOut">
              <a:rPr lang="en-US" smtClean="0"/>
              <a:t>10/21/26</a:t>
            </a:fld>
            <a:endParaRPr lang="en-US"/>
          </a:p>
        </p:txBody>
      </p:sp>
      <p:sp>
        <p:nvSpPr>
          <p:cNvPr id="4" name="Footer Placeholder 3">
            <a:extLst>
              <a:ext uri="{FF2B5EF4-FFF2-40B4-BE49-F238E27FC236}">
                <a16:creationId xmlns:a16="http://schemas.microsoft.com/office/drawing/2014/main" id="{26961D94-211C-335F-DA58-BF1CE29E33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767996-1761-66C4-0F17-1732130741CD}"/>
              </a:ext>
            </a:extLst>
          </p:cNvPr>
          <p:cNvSpPr>
            <a:spLocks noGrp="1"/>
          </p:cNvSpPr>
          <p:nvPr>
            <p:ph type="sldNum" sz="quarter" idx="12"/>
          </p:nvPr>
        </p:nvSpPr>
        <p:spPr/>
        <p:txBody>
          <a:bodyPr/>
          <a:lstStyle/>
          <a:p>
            <a:fld id="{D9AA62EE-B54A-FA41-8DD3-1E4B90930E90}" type="slidenum">
              <a:rPr lang="en-US" smtClean="0"/>
              <a:t>‹#›</a:t>
            </a:fld>
            <a:endParaRPr lang="en-US"/>
          </a:p>
        </p:txBody>
      </p:sp>
    </p:spTree>
    <p:extLst>
      <p:ext uri="{BB962C8B-B14F-4D97-AF65-F5344CB8AC3E}">
        <p14:creationId xmlns:p14="http://schemas.microsoft.com/office/powerpoint/2010/main" val="2510771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82CB9C-A35A-2C2E-A735-BD8DAAC02CBB}"/>
              </a:ext>
            </a:extLst>
          </p:cNvPr>
          <p:cNvSpPr>
            <a:spLocks noGrp="1"/>
          </p:cNvSpPr>
          <p:nvPr>
            <p:ph type="dt" sz="half" idx="10"/>
          </p:nvPr>
        </p:nvSpPr>
        <p:spPr/>
        <p:txBody>
          <a:bodyPr/>
          <a:lstStyle/>
          <a:p>
            <a:fld id="{29A1668C-6AA5-1742-8CB9-B0FECA006E9B}" type="datetimeFigureOut">
              <a:rPr lang="en-US" smtClean="0"/>
              <a:t>10/21/26</a:t>
            </a:fld>
            <a:endParaRPr lang="en-US"/>
          </a:p>
        </p:txBody>
      </p:sp>
      <p:sp>
        <p:nvSpPr>
          <p:cNvPr id="3" name="Footer Placeholder 2">
            <a:extLst>
              <a:ext uri="{FF2B5EF4-FFF2-40B4-BE49-F238E27FC236}">
                <a16:creationId xmlns:a16="http://schemas.microsoft.com/office/drawing/2014/main" id="{91183105-B0F8-C119-30D2-8930E6887C6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5431049-331D-6454-31B6-76730C0F3075}"/>
              </a:ext>
            </a:extLst>
          </p:cNvPr>
          <p:cNvSpPr>
            <a:spLocks noGrp="1"/>
          </p:cNvSpPr>
          <p:nvPr>
            <p:ph type="sldNum" sz="quarter" idx="12"/>
          </p:nvPr>
        </p:nvSpPr>
        <p:spPr/>
        <p:txBody>
          <a:bodyPr/>
          <a:lstStyle/>
          <a:p>
            <a:fld id="{D9AA62EE-B54A-FA41-8DD3-1E4B90930E90}" type="slidenum">
              <a:rPr lang="en-US" smtClean="0"/>
              <a:t>‹#›</a:t>
            </a:fld>
            <a:endParaRPr lang="en-US"/>
          </a:p>
        </p:txBody>
      </p:sp>
    </p:spTree>
    <p:extLst>
      <p:ext uri="{BB962C8B-B14F-4D97-AF65-F5344CB8AC3E}">
        <p14:creationId xmlns:p14="http://schemas.microsoft.com/office/powerpoint/2010/main" val="3393486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0BDB7-4C13-0256-7373-40EC14D942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0A7C20-11C0-5275-A41B-B479F29E65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5B2DF0-E19B-2148-1057-68F2E4AB68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2E759C-F74A-B7DB-3FA4-08EE9A0D7783}"/>
              </a:ext>
            </a:extLst>
          </p:cNvPr>
          <p:cNvSpPr>
            <a:spLocks noGrp="1"/>
          </p:cNvSpPr>
          <p:nvPr>
            <p:ph type="dt" sz="half" idx="10"/>
          </p:nvPr>
        </p:nvSpPr>
        <p:spPr/>
        <p:txBody>
          <a:bodyPr/>
          <a:lstStyle/>
          <a:p>
            <a:fld id="{29A1668C-6AA5-1742-8CB9-B0FECA006E9B}" type="datetimeFigureOut">
              <a:rPr lang="en-US" smtClean="0"/>
              <a:t>10/21/26</a:t>
            </a:fld>
            <a:endParaRPr lang="en-US"/>
          </a:p>
        </p:txBody>
      </p:sp>
      <p:sp>
        <p:nvSpPr>
          <p:cNvPr id="6" name="Footer Placeholder 5">
            <a:extLst>
              <a:ext uri="{FF2B5EF4-FFF2-40B4-BE49-F238E27FC236}">
                <a16:creationId xmlns:a16="http://schemas.microsoft.com/office/drawing/2014/main" id="{42F46752-DF53-1F3E-821E-8BBACC4266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0626F0-DA08-3BE1-684F-80BE26700F1A}"/>
              </a:ext>
            </a:extLst>
          </p:cNvPr>
          <p:cNvSpPr>
            <a:spLocks noGrp="1"/>
          </p:cNvSpPr>
          <p:nvPr>
            <p:ph type="sldNum" sz="quarter" idx="12"/>
          </p:nvPr>
        </p:nvSpPr>
        <p:spPr/>
        <p:txBody>
          <a:bodyPr/>
          <a:lstStyle/>
          <a:p>
            <a:fld id="{D9AA62EE-B54A-FA41-8DD3-1E4B90930E90}" type="slidenum">
              <a:rPr lang="en-US" smtClean="0"/>
              <a:t>‹#›</a:t>
            </a:fld>
            <a:endParaRPr lang="en-US"/>
          </a:p>
        </p:txBody>
      </p:sp>
    </p:spTree>
    <p:extLst>
      <p:ext uri="{BB962C8B-B14F-4D97-AF65-F5344CB8AC3E}">
        <p14:creationId xmlns:p14="http://schemas.microsoft.com/office/powerpoint/2010/main" val="4163918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D6490-2821-AB76-A5F2-4B814BE528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E83D01-A596-1C44-F207-CB247EB2AC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4991AF-0D76-D644-C618-C9121748D2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136781-FE04-530A-BFB5-05445D80A961}"/>
              </a:ext>
            </a:extLst>
          </p:cNvPr>
          <p:cNvSpPr>
            <a:spLocks noGrp="1"/>
          </p:cNvSpPr>
          <p:nvPr>
            <p:ph type="dt" sz="half" idx="10"/>
          </p:nvPr>
        </p:nvSpPr>
        <p:spPr/>
        <p:txBody>
          <a:bodyPr/>
          <a:lstStyle/>
          <a:p>
            <a:fld id="{29A1668C-6AA5-1742-8CB9-B0FECA006E9B}" type="datetimeFigureOut">
              <a:rPr lang="en-US" smtClean="0"/>
              <a:t>10/21/26</a:t>
            </a:fld>
            <a:endParaRPr lang="en-US"/>
          </a:p>
        </p:txBody>
      </p:sp>
      <p:sp>
        <p:nvSpPr>
          <p:cNvPr id="6" name="Footer Placeholder 5">
            <a:extLst>
              <a:ext uri="{FF2B5EF4-FFF2-40B4-BE49-F238E27FC236}">
                <a16:creationId xmlns:a16="http://schemas.microsoft.com/office/drawing/2014/main" id="{B42C5127-E86F-03ED-24AC-E326003C73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60601F-65C6-2318-A5C5-26E74FEB0630}"/>
              </a:ext>
            </a:extLst>
          </p:cNvPr>
          <p:cNvSpPr>
            <a:spLocks noGrp="1"/>
          </p:cNvSpPr>
          <p:nvPr>
            <p:ph type="sldNum" sz="quarter" idx="12"/>
          </p:nvPr>
        </p:nvSpPr>
        <p:spPr/>
        <p:txBody>
          <a:bodyPr/>
          <a:lstStyle/>
          <a:p>
            <a:fld id="{D9AA62EE-B54A-FA41-8DD3-1E4B90930E90}" type="slidenum">
              <a:rPr lang="en-US" smtClean="0"/>
              <a:t>‹#›</a:t>
            </a:fld>
            <a:endParaRPr lang="en-US"/>
          </a:p>
        </p:txBody>
      </p:sp>
    </p:spTree>
    <p:extLst>
      <p:ext uri="{BB962C8B-B14F-4D97-AF65-F5344CB8AC3E}">
        <p14:creationId xmlns:p14="http://schemas.microsoft.com/office/powerpoint/2010/main" val="557348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83428-DDD9-0F2C-8228-290CB49FF2C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CF6E39-B3BE-C24E-2E61-D96032F78B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DA50A-A871-209B-D8C6-0DC12D428043}"/>
              </a:ext>
            </a:extLst>
          </p:cNvPr>
          <p:cNvSpPr>
            <a:spLocks noGrp="1"/>
          </p:cNvSpPr>
          <p:nvPr>
            <p:ph type="dt" sz="half" idx="10"/>
          </p:nvPr>
        </p:nvSpPr>
        <p:spPr/>
        <p:txBody>
          <a:bodyPr/>
          <a:lstStyle/>
          <a:p>
            <a:fld id="{29A1668C-6AA5-1742-8CB9-B0FECA006E9B}" type="datetimeFigureOut">
              <a:rPr lang="en-US" smtClean="0"/>
              <a:t>10/21/26</a:t>
            </a:fld>
            <a:endParaRPr lang="en-US"/>
          </a:p>
        </p:txBody>
      </p:sp>
      <p:sp>
        <p:nvSpPr>
          <p:cNvPr id="5" name="Footer Placeholder 4">
            <a:extLst>
              <a:ext uri="{FF2B5EF4-FFF2-40B4-BE49-F238E27FC236}">
                <a16:creationId xmlns:a16="http://schemas.microsoft.com/office/drawing/2014/main" id="{3C5DC3CA-1418-62E3-4399-A5503BB895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4E8C1D-BF84-AB94-36DF-9F4F68CD2709}"/>
              </a:ext>
            </a:extLst>
          </p:cNvPr>
          <p:cNvSpPr>
            <a:spLocks noGrp="1"/>
          </p:cNvSpPr>
          <p:nvPr>
            <p:ph type="sldNum" sz="quarter" idx="12"/>
          </p:nvPr>
        </p:nvSpPr>
        <p:spPr/>
        <p:txBody>
          <a:bodyPr/>
          <a:lstStyle/>
          <a:p>
            <a:fld id="{D9AA62EE-B54A-FA41-8DD3-1E4B90930E90}" type="slidenum">
              <a:rPr lang="en-US" smtClean="0"/>
              <a:t>‹#›</a:t>
            </a:fld>
            <a:endParaRPr lang="en-US"/>
          </a:p>
        </p:txBody>
      </p:sp>
    </p:spTree>
    <p:extLst>
      <p:ext uri="{BB962C8B-B14F-4D97-AF65-F5344CB8AC3E}">
        <p14:creationId xmlns:p14="http://schemas.microsoft.com/office/powerpoint/2010/main" val="2383480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E6D759-3870-8624-6EBD-F45F957CAC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369894-398A-86C2-8F33-5EC6C4B501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8F7099-D90C-65ED-9903-F4411D9B140D}"/>
              </a:ext>
            </a:extLst>
          </p:cNvPr>
          <p:cNvSpPr>
            <a:spLocks noGrp="1"/>
          </p:cNvSpPr>
          <p:nvPr>
            <p:ph type="dt" sz="half" idx="10"/>
          </p:nvPr>
        </p:nvSpPr>
        <p:spPr/>
        <p:txBody>
          <a:bodyPr/>
          <a:lstStyle/>
          <a:p>
            <a:fld id="{29A1668C-6AA5-1742-8CB9-B0FECA006E9B}" type="datetimeFigureOut">
              <a:rPr lang="en-US" smtClean="0"/>
              <a:t>10/21/26</a:t>
            </a:fld>
            <a:endParaRPr lang="en-US"/>
          </a:p>
        </p:txBody>
      </p:sp>
      <p:sp>
        <p:nvSpPr>
          <p:cNvPr id="5" name="Footer Placeholder 4">
            <a:extLst>
              <a:ext uri="{FF2B5EF4-FFF2-40B4-BE49-F238E27FC236}">
                <a16:creationId xmlns:a16="http://schemas.microsoft.com/office/drawing/2014/main" id="{C4EFB471-E39B-A1E0-B663-A6D8992419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DFE816-09D5-1158-E646-BF3F13160934}"/>
              </a:ext>
            </a:extLst>
          </p:cNvPr>
          <p:cNvSpPr>
            <a:spLocks noGrp="1"/>
          </p:cNvSpPr>
          <p:nvPr>
            <p:ph type="sldNum" sz="quarter" idx="12"/>
          </p:nvPr>
        </p:nvSpPr>
        <p:spPr/>
        <p:txBody>
          <a:bodyPr/>
          <a:lstStyle/>
          <a:p>
            <a:fld id="{D9AA62EE-B54A-FA41-8DD3-1E4B90930E90}" type="slidenum">
              <a:rPr lang="en-US" smtClean="0"/>
              <a:t>‹#›</a:t>
            </a:fld>
            <a:endParaRPr lang="en-US"/>
          </a:p>
        </p:txBody>
      </p:sp>
    </p:spTree>
    <p:extLst>
      <p:ext uri="{BB962C8B-B14F-4D97-AF65-F5344CB8AC3E}">
        <p14:creationId xmlns:p14="http://schemas.microsoft.com/office/powerpoint/2010/main" val="3904993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863F84-288C-D2C7-2E25-2158179FB9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2BB2F0-2D81-F02F-559F-2B0566C9DB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B3B156-C475-0B06-3143-15A63D9274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A1668C-6AA5-1742-8CB9-B0FECA006E9B}" type="datetimeFigureOut">
              <a:rPr lang="en-US" smtClean="0"/>
              <a:t>10/21/26</a:t>
            </a:fld>
            <a:endParaRPr lang="en-US"/>
          </a:p>
        </p:txBody>
      </p:sp>
      <p:sp>
        <p:nvSpPr>
          <p:cNvPr id="5" name="Footer Placeholder 4">
            <a:extLst>
              <a:ext uri="{FF2B5EF4-FFF2-40B4-BE49-F238E27FC236}">
                <a16:creationId xmlns:a16="http://schemas.microsoft.com/office/drawing/2014/main" id="{721309AA-EC0A-94BE-ADFD-F5F3EB1BD4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14F21FB-3877-0336-1869-C066C820B0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A62EE-B54A-FA41-8DD3-1E4B90930E90}" type="slidenum">
              <a:rPr lang="en-US" smtClean="0"/>
              <a:t>‹#›</a:t>
            </a:fld>
            <a:endParaRPr lang="en-US"/>
          </a:p>
        </p:txBody>
      </p:sp>
    </p:spTree>
    <p:extLst>
      <p:ext uri="{BB962C8B-B14F-4D97-AF65-F5344CB8AC3E}">
        <p14:creationId xmlns:p14="http://schemas.microsoft.com/office/powerpoint/2010/main" val="1143107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11.tiff"/><Relationship Id="rId12"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0.png"/><Relationship Id="rId11" Type="http://schemas.openxmlformats.org/officeDocument/2006/relationships/image" Target="../media/image170.png"/><Relationship Id="rId5" Type="http://schemas.openxmlformats.org/officeDocument/2006/relationships/image" Target="../media/image111.png"/><Relationship Id="rId10" Type="http://schemas.openxmlformats.org/officeDocument/2006/relationships/image" Target="../media/image160.png"/><Relationship Id="rId4" Type="http://schemas.openxmlformats.org/officeDocument/2006/relationships/image" Target="../media/image101.png"/><Relationship Id="rId9" Type="http://schemas.openxmlformats.org/officeDocument/2006/relationships/image" Target="../media/image150.png"/></Relationships>
</file>

<file path=ppt/slides/_rels/slide7.xml.rels><?xml version="1.0" encoding="UTF-8" standalone="yes"?>
<Relationships xmlns="http://schemas.openxmlformats.org/package/2006/relationships"><Relationship Id="rId13" Type="http://schemas.openxmlformats.org/officeDocument/2006/relationships/image" Target="../media/image130.png"/><Relationship Id="rId3" Type="http://schemas.openxmlformats.org/officeDocument/2006/relationships/image" Target="../media/image60.png"/><Relationship Id="rId7" Type="http://schemas.openxmlformats.org/officeDocument/2006/relationships/image" Target="../media/image11.tiff"/><Relationship Id="rId12"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0.png"/><Relationship Id="rId11" Type="http://schemas.openxmlformats.org/officeDocument/2006/relationships/image" Target="../media/image170.png"/><Relationship Id="rId5" Type="http://schemas.openxmlformats.org/officeDocument/2006/relationships/image" Target="../media/image111.png"/><Relationship Id="rId15" Type="http://schemas.openxmlformats.org/officeDocument/2006/relationships/image" Target="../media/image16.png"/><Relationship Id="rId10" Type="http://schemas.openxmlformats.org/officeDocument/2006/relationships/image" Target="../media/image160.png"/><Relationship Id="rId4" Type="http://schemas.openxmlformats.org/officeDocument/2006/relationships/image" Target="../media/image101.png"/><Relationship Id="rId9" Type="http://schemas.openxmlformats.org/officeDocument/2006/relationships/image" Target="../media/image150.png"/><Relationship Id="rId14" Type="http://schemas.openxmlformats.org/officeDocument/2006/relationships/image" Target="../media/image191.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11.tiff"/><Relationship Id="rId12" Type="http://schemas.openxmlformats.org/officeDocument/2006/relationships/image" Target="../media/image28.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7.pn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25.png"/><Relationship Id="rId1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13.tiff"/><Relationship Id="rId3" Type="http://schemas.openxmlformats.org/officeDocument/2006/relationships/image" Target="../media/image20.png"/><Relationship Id="rId12" Type="http://schemas.openxmlformats.org/officeDocument/2006/relationships/image" Target="../media/image12.tiff"/><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110.png"/><Relationship Id="rId5" Type="http://schemas.openxmlformats.org/officeDocument/2006/relationships/image" Target="../media/image410.png"/><Relationship Id="rId10" Type="http://schemas.openxmlformats.org/officeDocument/2006/relationships/image" Target="../media/image100.png"/><Relationship Id="rId4" Type="http://schemas.openxmlformats.org/officeDocument/2006/relationships/image" Target="../media/image311.png"/><Relationship Id="rId9" Type="http://schemas.openxmlformats.org/officeDocument/2006/relationships/image" Target="../media/image46.png"/></Relationships>
</file>

<file path=ppt/slides/_rels/slide10.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13.tiff"/><Relationship Id="rId3" Type="http://schemas.openxmlformats.org/officeDocument/2006/relationships/image" Target="../media/image60.png"/><Relationship Id="rId12" Type="http://schemas.openxmlformats.org/officeDocument/2006/relationships/image" Target="../media/image12.tiff"/><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0.png"/><Relationship Id="rId11" Type="http://schemas.openxmlformats.org/officeDocument/2006/relationships/image" Target="../media/image18.png"/><Relationship Id="rId5" Type="http://schemas.openxmlformats.org/officeDocument/2006/relationships/image" Target="../media/image111.png"/><Relationship Id="rId10" Type="http://schemas.openxmlformats.org/officeDocument/2006/relationships/image" Target="../media/image170.png"/><Relationship Id="rId4" Type="http://schemas.openxmlformats.org/officeDocument/2006/relationships/image" Target="../media/image101.png"/><Relationship Id="rId9" Type="http://schemas.openxmlformats.org/officeDocument/2006/relationships/image" Target="../media/image160.png"/></Relationships>
</file>

<file path=ppt/slides/_rels/slide11.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251.png"/><Relationship Id="rId3" Type="http://schemas.openxmlformats.org/officeDocument/2006/relationships/image" Target="../media/image60.png"/><Relationship Id="rId12" Type="http://schemas.openxmlformats.org/officeDocument/2006/relationships/image" Target="../media/image240.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0.png"/><Relationship Id="rId11" Type="http://schemas.openxmlformats.org/officeDocument/2006/relationships/image" Target="../media/image18.png"/><Relationship Id="rId5" Type="http://schemas.openxmlformats.org/officeDocument/2006/relationships/image" Target="../media/image111.png"/><Relationship Id="rId15" Type="http://schemas.openxmlformats.org/officeDocument/2006/relationships/image" Target="../media/image13.tiff"/><Relationship Id="rId10" Type="http://schemas.openxmlformats.org/officeDocument/2006/relationships/image" Target="../media/image170.png"/><Relationship Id="rId4" Type="http://schemas.openxmlformats.org/officeDocument/2006/relationships/image" Target="../media/image101.png"/><Relationship Id="rId9" Type="http://schemas.openxmlformats.org/officeDocument/2006/relationships/image" Target="../media/image160.png"/><Relationship Id="rId14" Type="http://schemas.openxmlformats.org/officeDocument/2006/relationships/image" Target="../media/image12.tiff"/></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12.tiff"/><Relationship Id="rId3" Type="http://schemas.openxmlformats.org/officeDocument/2006/relationships/image" Target="../media/image19.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13.tiff"/></Relationships>
</file>

<file path=ppt/slides/_rels/slide13.xml.rels><?xml version="1.0" encoding="UTF-8" standalone="yes"?>
<Relationships xmlns="http://schemas.openxmlformats.org/package/2006/relationships"><Relationship Id="rId8" Type="http://schemas.openxmlformats.org/officeDocument/2006/relationships/image" Target="../media/image11.tiff"/><Relationship Id="rId13" Type="http://schemas.openxmlformats.org/officeDocument/2006/relationships/image" Target="../media/image190.png"/><Relationship Id="rId3" Type="http://schemas.openxmlformats.org/officeDocument/2006/relationships/image" Target="../media/image10.png"/><Relationship Id="rId7" Type="http://schemas.openxmlformats.org/officeDocument/2006/relationships/image" Target="../media/image59.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410.png"/><Relationship Id="rId11" Type="http://schemas.openxmlformats.org/officeDocument/2006/relationships/image" Target="../media/image100.png"/><Relationship Id="rId5" Type="http://schemas.openxmlformats.org/officeDocument/2006/relationships/image" Target="../media/image311.png"/><Relationship Id="rId10" Type="http://schemas.openxmlformats.org/officeDocument/2006/relationships/image" Target="../media/image46.png"/><Relationship Id="rId4" Type="http://schemas.openxmlformats.org/officeDocument/2006/relationships/image" Target="../media/image20.png"/><Relationship Id="rId9" Type="http://schemas.openxmlformats.org/officeDocument/2006/relationships/image" Target="../media/image80.png"/><Relationship Id="rId14" Type="http://schemas.openxmlformats.org/officeDocument/2006/relationships/image" Target="../media/image53.png"/></Relationships>
</file>

<file path=ppt/slides/_rels/slide14.xml.rels><?xml version="1.0" encoding="UTF-8" standalone="yes"?>
<Relationships xmlns="http://schemas.openxmlformats.org/package/2006/relationships"><Relationship Id="rId8" Type="http://schemas.openxmlformats.org/officeDocument/2006/relationships/image" Target="../media/image11.tiff"/><Relationship Id="rId13" Type="http://schemas.openxmlformats.org/officeDocument/2006/relationships/image" Target="../media/image270.png"/><Relationship Id="rId3" Type="http://schemas.openxmlformats.org/officeDocument/2006/relationships/image" Target="../media/image10.png"/><Relationship Id="rId7" Type="http://schemas.openxmlformats.org/officeDocument/2006/relationships/image" Target="../media/image120.png"/><Relationship Id="rId12" Type="http://schemas.openxmlformats.org/officeDocument/2006/relationships/image" Target="../media/image54.png"/><Relationship Id="rId2" Type="http://schemas.openxmlformats.org/officeDocument/2006/relationships/image" Target="../media/image52.png"/><Relationship Id="rId16"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111.png"/><Relationship Id="rId11" Type="http://schemas.openxmlformats.org/officeDocument/2006/relationships/image" Target="../media/image170.png"/><Relationship Id="rId5" Type="http://schemas.openxmlformats.org/officeDocument/2006/relationships/image" Target="../media/image101.png"/><Relationship Id="rId15" Type="http://schemas.openxmlformats.org/officeDocument/2006/relationships/image" Target="../media/image56.png"/><Relationship Id="rId10" Type="http://schemas.openxmlformats.org/officeDocument/2006/relationships/image" Target="../media/image160.png"/><Relationship Id="rId4" Type="http://schemas.openxmlformats.org/officeDocument/2006/relationships/image" Target="../media/image60.png"/><Relationship Id="rId9" Type="http://schemas.openxmlformats.org/officeDocument/2006/relationships/image" Target="../media/image150.png"/><Relationship Id="rId14" Type="http://schemas.openxmlformats.org/officeDocument/2006/relationships/image" Target="../media/image55.png"/></Relationships>
</file>

<file path=ppt/slides/_rels/slide15.xml.rels><?xml version="1.0" encoding="UTF-8" standalone="yes"?>
<Relationships xmlns="http://schemas.openxmlformats.org/package/2006/relationships"><Relationship Id="rId8" Type="http://schemas.openxmlformats.org/officeDocument/2006/relationships/image" Target="../media/image11.tiff"/><Relationship Id="rId13" Type="http://schemas.openxmlformats.org/officeDocument/2006/relationships/image" Target="../media/image58.png"/><Relationship Id="rId3" Type="http://schemas.openxmlformats.org/officeDocument/2006/relationships/image" Target="../media/image10.png"/><Relationship Id="rId7" Type="http://schemas.openxmlformats.org/officeDocument/2006/relationships/image" Target="../media/image23.png"/><Relationship Id="rId12" Type="http://schemas.openxmlformats.org/officeDocument/2006/relationships/image" Target="../media/image57.png"/><Relationship Id="rId2" Type="http://schemas.openxmlformats.org/officeDocument/2006/relationships/image" Target="../media/image52.png"/><Relationship Id="rId16"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6.png"/><Relationship Id="rId5" Type="http://schemas.openxmlformats.org/officeDocument/2006/relationships/image" Target="../media/image21.png"/><Relationship Id="rId15" Type="http://schemas.openxmlformats.org/officeDocument/2006/relationships/image" Target="../media/image55.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61.png"/></Relationships>
</file>

<file path=ppt/slides/_rels/slide16.xml.rels><?xml version="1.0" encoding="UTF-8" standalone="yes"?>
<Relationships xmlns="http://schemas.openxmlformats.org/package/2006/relationships"><Relationship Id="rId8" Type="http://schemas.openxmlformats.org/officeDocument/2006/relationships/image" Target="../media/image450.png"/><Relationship Id="rId13" Type="http://schemas.openxmlformats.org/officeDocument/2006/relationships/image" Target="../media/image13.tiff"/><Relationship Id="rId3" Type="http://schemas.openxmlformats.org/officeDocument/2006/relationships/image" Target="../media/image10.png"/><Relationship Id="rId7" Type="http://schemas.openxmlformats.org/officeDocument/2006/relationships/image" Target="../media/image440.png"/><Relationship Id="rId12" Type="http://schemas.openxmlformats.org/officeDocument/2006/relationships/image" Target="../media/image480.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430.png"/><Relationship Id="rId11" Type="http://schemas.openxmlformats.org/officeDocument/2006/relationships/image" Target="../media/image12.tiff"/><Relationship Id="rId5" Type="http://schemas.openxmlformats.org/officeDocument/2006/relationships/image" Target="../media/image420.png"/><Relationship Id="rId10" Type="http://schemas.openxmlformats.org/officeDocument/2006/relationships/image" Target="../media/image470.png"/><Relationship Id="rId4" Type="http://schemas.openxmlformats.org/officeDocument/2006/relationships/image" Target="../media/image411.png"/><Relationship Id="rId9" Type="http://schemas.openxmlformats.org/officeDocument/2006/relationships/image" Target="../media/image46.png"/><Relationship Id="rId14" Type="http://schemas.openxmlformats.org/officeDocument/2006/relationships/image" Target="../media/image62.png"/></Relationships>
</file>

<file path=ppt/slides/_rels/slide1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4.tiff"/><Relationship Id="rId7" Type="http://schemas.microsoft.com/office/2007/relationships/hdphoto" Target="../media/hdphoto2.wdp"/><Relationship Id="rId2" Type="http://schemas.openxmlformats.org/officeDocument/2006/relationships/image" Target="../media/image550.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15.tiff"/><Relationship Id="rId4" Type="http://schemas.openxmlformats.org/officeDocument/2006/relationships/image" Target="../media/image560.png"/></Relationships>
</file>

<file path=ppt/slides/_rels/slide1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4.tiff"/><Relationship Id="rId7" Type="http://schemas.microsoft.com/office/2007/relationships/hdphoto" Target="../media/hdphoto3.wdp"/><Relationship Id="rId2" Type="http://schemas.openxmlformats.org/officeDocument/2006/relationships/image" Target="../media/image550.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15.tiff"/><Relationship Id="rId4" Type="http://schemas.openxmlformats.org/officeDocument/2006/relationships/image" Target="../media/image560.png"/></Relationships>
</file>

<file path=ppt/slides/_rels/slide2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png"/><Relationship Id="rId7" Type="http://schemas.openxmlformats.org/officeDocument/2006/relationships/image" Target="../media/image38.jpeg"/><Relationship Id="rId2"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82.png"/><Relationship Id="rId4" Type="http://schemas.openxmlformats.org/officeDocument/2006/relationships/image" Target="../media/image81.pn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7" Type="http://schemas.openxmlformats.org/officeDocument/2006/relationships/image" Target="../media/image11.tiff"/><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00.png"/><Relationship Id="rId5" Type="http://schemas.openxmlformats.org/officeDocument/2006/relationships/image" Target="../media/image1110.png"/><Relationship Id="rId4" Type="http://schemas.openxmlformats.org/officeDocument/2006/relationships/image" Target="../media/image1010.png"/></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0.png"/></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0.png"/></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0.png"/></Relationships>
</file>

<file path=ppt/slides/_rels/slide39.xml.rels><?xml version="1.0" encoding="UTF-8" standalone="yes"?>
<Relationships xmlns="http://schemas.openxmlformats.org/package/2006/relationships"><Relationship Id="rId7" Type="http://schemas.openxmlformats.org/officeDocument/2006/relationships/image" Target="../media/image11.tiff"/><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00.png"/><Relationship Id="rId5" Type="http://schemas.openxmlformats.org/officeDocument/2006/relationships/image" Target="../media/image1110.png"/><Relationship Id="rId4" Type="http://schemas.openxmlformats.org/officeDocument/2006/relationships/image" Target="../media/image1010.png"/></Relationships>
</file>

<file path=ppt/slides/_rels/slide40.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1.tiff"/><Relationship Id="rId5" Type="http://schemas.openxmlformats.org/officeDocument/2006/relationships/image" Target="../media/image42.pn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85E73-2615-0186-702D-299828E83EE1}"/>
              </a:ext>
            </a:extLst>
          </p:cNvPr>
          <p:cNvSpPr>
            <a:spLocks noGrp="1"/>
          </p:cNvSpPr>
          <p:nvPr>
            <p:ph type="ctrTitle"/>
          </p:nvPr>
        </p:nvSpPr>
        <p:spPr>
          <a:xfrm>
            <a:off x="1117600" y="-783011"/>
            <a:ext cx="10083800" cy="2387600"/>
          </a:xfrm>
        </p:spPr>
        <p:txBody>
          <a:bodyPr/>
          <a:lstStyle/>
          <a:p>
            <a:r>
              <a:rPr lang="en-US" dirty="0">
                <a:ea typeface="Baskerville" panose="02020502070401020303" pitchFamily="18" charset="0"/>
              </a:rPr>
              <a:t>Quantum Position Verification</a:t>
            </a:r>
          </a:p>
        </p:txBody>
      </p:sp>
      <p:sp>
        <p:nvSpPr>
          <p:cNvPr id="16" name="Google Shape;90;p1">
            <a:extLst>
              <a:ext uri="{FF2B5EF4-FFF2-40B4-BE49-F238E27FC236}">
                <a16:creationId xmlns:a16="http://schemas.microsoft.com/office/drawing/2014/main" id="{85D7F88D-6DDB-2C6D-C396-ED2A59E1499F}"/>
              </a:ext>
            </a:extLst>
          </p:cNvPr>
          <p:cNvSpPr txBox="1">
            <a:spLocks noGrp="1"/>
          </p:cNvSpPr>
          <p:nvPr>
            <p:ph type="subTitle" idx="1"/>
          </p:nvPr>
        </p:nvSpPr>
        <p:spPr>
          <a:xfrm>
            <a:off x="1524000" y="5186505"/>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dirty="0">
              <a:ea typeface="Baskerville" panose="02020502070401020303" pitchFamily="18" charset="0"/>
            </a:endParaRPr>
          </a:p>
          <a:p>
            <a:pPr marL="0" lvl="0" indent="0" algn="ctr" rtl="0">
              <a:lnSpc>
                <a:spcPct val="90000"/>
              </a:lnSpc>
              <a:spcBef>
                <a:spcPts val="1000"/>
              </a:spcBef>
              <a:spcAft>
                <a:spcPts val="0"/>
              </a:spcAft>
              <a:buClr>
                <a:schemeClr val="dk1"/>
              </a:buClr>
              <a:buSzPts val="2400"/>
              <a:buNone/>
            </a:pPr>
            <a:r>
              <a:rPr lang="en-US" sz="3200" dirty="0">
                <a:ea typeface="Baskerville" panose="02020502070401020303" pitchFamily="18" charset="0"/>
              </a:rPr>
              <a:t>Henry Yuen</a:t>
            </a:r>
          </a:p>
          <a:p>
            <a:pPr marL="0" lvl="0" indent="0" algn="ctr" rtl="0">
              <a:lnSpc>
                <a:spcPct val="90000"/>
              </a:lnSpc>
              <a:spcBef>
                <a:spcPts val="1000"/>
              </a:spcBef>
              <a:spcAft>
                <a:spcPts val="0"/>
              </a:spcAft>
              <a:buClr>
                <a:schemeClr val="dk1"/>
              </a:buClr>
              <a:buSzPts val="2400"/>
              <a:buNone/>
            </a:pPr>
            <a:r>
              <a:rPr lang="en-US" dirty="0">
                <a:solidFill>
                  <a:srgbClr val="0070C0"/>
                </a:solidFill>
                <a:ea typeface="Baskerville" panose="02020502070401020303" pitchFamily="18" charset="0"/>
              </a:rPr>
              <a:t>Columbia</a:t>
            </a:r>
          </a:p>
        </p:txBody>
      </p:sp>
      <p:sp>
        <p:nvSpPr>
          <p:cNvPr id="3" name="TextBox 2">
            <a:extLst>
              <a:ext uri="{FF2B5EF4-FFF2-40B4-BE49-F238E27FC236}">
                <a16:creationId xmlns:a16="http://schemas.microsoft.com/office/drawing/2014/main" id="{1794468F-1B19-8581-0F84-0B21D77F3500}"/>
              </a:ext>
            </a:extLst>
          </p:cNvPr>
          <p:cNvSpPr txBox="1"/>
          <p:nvPr/>
        </p:nvSpPr>
        <p:spPr>
          <a:xfrm>
            <a:off x="1587500" y="1695066"/>
            <a:ext cx="9144000" cy="1077218"/>
          </a:xfrm>
          <a:prstGeom prst="rect">
            <a:avLst/>
          </a:prstGeom>
          <a:noFill/>
        </p:spPr>
        <p:txBody>
          <a:bodyPr wrap="square" rtlCol="0">
            <a:spAutoFit/>
          </a:bodyPr>
          <a:lstStyle/>
          <a:p>
            <a:pPr algn="ctr"/>
            <a:r>
              <a:rPr lang="en-US" sz="3200" dirty="0"/>
              <a:t>And Its Connections to</a:t>
            </a:r>
            <a:br>
              <a:rPr lang="en-US" sz="3200" dirty="0"/>
            </a:br>
            <a:r>
              <a:rPr lang="en-US" sz="3200" dirty="0"/>
              <a:t> Cryptography, Complexity, and Beyond</a:t>
            </a:r>
          </a:p>
        </p:txBody>
      </p:sp>
      <p:pic>
        <p:nvPicPr>
          <p:cNvPr id="4" name="Picture 4" descr="string theory - AdS/CFT spacetime visualization - Physics Stack Exchange">
            <a:extLst>
              <a:ext uri="{FF2B5EF4-FFF2-40B4-BE49-F238E27FC236}">
                <a16:creationId xmlns:a16="http://schemas.microsoft.com/office/drawing/2014/main" id="{1BD44FE2-5E37-8B06-C690-5C58048069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239" r="9044"/>
          <a:stretch/>
        </p:blipFill>
        <p:spPr bwMode="auto">
          <a:xfrm>
            <a:off x="9567333" y="3227549"/>
            <a:ext cx="1354667" cy="21172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DCCBAC9-AA7A-ED1B-633E-9A1A6F8D882A}"/>
              </a:ext>
            </a:extLst>
          </p:cNvPr>
          <p:cNvPicPr>
            <a:picLocks noChangeAspect="1"/>
          </p:cNvPicPr>
          <p:nvPr/>
        </p:nvPicPr>
        <p:blipFill>
          <a:blip r:embed="rId4"/>
          <a:stretch>
            <a:fillRect/>
          </a:stretch>
        </p:blipFill>
        <p:spPr>
          <a:xfrm>
            <a:off x="1117600" y="3090704"/>
            <a:ext cx="2337923" cy="2294467"/>
          </a:xfrm>
          <a:prstGeom prst="rect">
            <a:avLst/>
          </a:prstGeom>
        </p:spPr>
      </p:pic>
      <p:pic>
        <p:nvPicPr>
          <p:cNvPr id="7" name="Picture 2" descr="Example of a 5-qubit quantum circuit from [18], with each horizontal... |  Download Scientific Diagram">
            <a:extLst>
              <a:ext uri="{FF2B5EF4-FFF2-40B4-BE49-F238E27FC236}">
                <a16:creationId xmlns:a16="http://schemas.microsoft.com/office/drawing/2014/main" id="{0EEBBCFA-E911-140F-4CC3-980B79DA14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1383" y="3310712"/>
            <a:ext cx="2876233" cy="1575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588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6D728-409A-D8A4-32E1-736B77FE6358}"/>
            </a:ext>
          </a:extLst>
        </p:cNvPr>
        <p:cNvGrpSpPr/>
        <p:nvPr/>
      </p:nvGrpSpPr>
      <p:grpSpPr>
        <a:xfrm>
          <a:off x="0" y="0"/>
          <a:ext cx="0" cy="0"/>
          <a:chOff x="0" y="0"/>
          <a:chExt cx="0" cy="0"/>
        </a:xfrm>
      </p:grpSpPr>
      <p:pic>
        <p:nvPicPr>
          <p:cNvPr id="1034" name="Picture 10" descr="Explained: P vs. NP | MIT News | Massachusetts Institute of Technology">
            <a:extLst>
              <a:ext uri="{FF2B5EF4-FFF2-40B4-BE49-F238E27FC236}">
                <a16:creationId xmlns:a16="http://schemas.microsoft.com/office/drawing/2014/main" id="{D92E5E2A-2F51-EDF9-6800-4608017B39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8171" y="5023298"/>
            <a:ext cx="1259681" cy="8397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on-local quantum computation - Wikipedia">
            <a:extLst>
              <a:ext uri="{FF2B5EF4-FFF2-40B4-BE49-F238E27FC236}">
                <a16:creationId xmlns:a16="http://schemas.microsoft.com/office/drawing/2014/main" id="{5FCFD4C6-9B73-606D-A4AC-77CDD1E4BB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0815" y="1555848"/>
            <a:ext cx="2112192" cy="1077218"/>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8C9C2D09-D830-5068-23C1-1AB9B2A84C5A}"/>
              </a:ext>
            </a:extLst>
          </p:cNvPr>
          <p:cNvSpPr/>
          <p:nvPr/>
        </p:nvSpPr>
        <p:spPr>
          <a:xfrm>
            <a:off x="3186113" y="2743201"/>
            <a:ext cx="5343525" cy="1685925"/>
          </a:xfrm>
          <a:prstGeom prst="ellipse">
            <a:avLst/>
          </a:prstGeom>
          <a:solidFill>
            <a:schemeClr val="accent1">
              <a:lumMod val="20000"/>
              <a:lumOff val="80000"/>
            </a:schemeClr>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06EF64E-BA5D-2BC2-A380-DD924B069DA5}"/>
              </a:ext>
            </a:extLst>
          </p:cNvPr>
          <p:cNvSpPr txBox="1"/>
          <p:nvPr/>
        </p:nvSpPr>
        <p:spPr>
          <a:xfrm>
            <a:off x="3829050" y="3047554"/>
            <a:ext cx="3800475" cy="1077218"/>
          </a:xfrm>
          <a:prstGeom prst="rect">
            <a:avLst/>
          </a:prstGeom>
          <a:noFill/>
        </p:spPr>
        <p:txBody>
          <a:bodyPr wrap="square" rtlCol="0">
            <a:spAutoFit/>
          </a:bodyPr>
          <a:lstStyle/>
          <a:p>
            <a:pPr algn="ctr"/>
            <a:r>
              <a:rPr lang="en-US" sz="3200" dirty="0"/>
              <a:t>Quantum Position Verification</a:t>
            </a:r>
          </a:p>
        </p:txBody>
      </p:sp>
      <p:sp>
        <p:nvSpPr>
          <p:cNvPr id="6" name="Oval 5">
            <a:extLst>
              <a:ext uri="{FF2B5EF4-FFF2-40B4-BE49-F238E27FC236}">
                <a16:creationId xmlns:a16="http://schemas.microsoft.com/office/drawing/2014/main" id="{791A0DF6-3E25-88DE-2A09-393C4C6B49A6}"/>
              </a:ext>
            </a:extLst>
          </p:cNvPr>
          <p:cNvSpPr/>
          <p:nvPr/>
        </p:nvSpPr>
        <p:spPr>
          <a:xfrm>
            <a:off x="238125" y="185738"/>
            <a:ext cx="5343524" cy="2209407"/>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98315E10-B93F-8E0F-12C4-6C5C8ABF3BDE}"/>
              </a:ext>
            </a:extLst>
          </p:cNvPr>
          <p:cNvSpPr txBox="1"/>
          <p:nvPr/>
        </p:nvSpPr>
        <p:spPr>
          <a:xfrm>
            <a:off x="170273" y="869229"/>
            <a:ext cx="3800475" cy="584775"/>
          </a:xfrm>
          <a:prstGeom prst="rect">
            <a:avLst/>
          </a:prstGeom>
          <a:noFill/>
        </p:spPr>
        <p:txBody>
          <a:bodyPr wrap="square" rtlCol="0">
            <a:spAutoFit/>
          </a:bodyPr>
          <a:lstStyle/>
          <a:p>
            <a:pPr algn="ctr"/>
            <a:r>
              <a:rPr lang="en-US" sz="3200" dirty="0"/>
              <a:t>Quantum gravity</a:t>
            </a:r>
          </a:p>
        </p:txBody>
      </p:sp>
      <p:sp>
        <p:nvSpPr>
          <p:cNvPr id="10" name="Oval 9">
            <a:extLst>
              <a:ext uri="{FF2B5EF4-FFF2-40B4-BE49-F238E27FC236}">
                <a16:creationId xmlns:a16="http://schemas.microsoft.com/office/drawing/2014/main" id="{FBB2AF7A-C187-82E7-6B4A-FF19E910D982}"/>
              </a:ext>
            </a:extLst>
          </p:cNvPr>
          <p:cNvSpPr/>
          <p:nvPr/>
        </p:nvSpPr>
        <p:spPr>
          <a:xfrm>
            <a:off x="638174" y="4733479"/>
            <a:ext cx="4362451" cy="1685925"/>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E8ACBE8-40E2-0A02-7387-284414413A51}"/>
              </a:ext>
            </a:extLst>
          </p:cNvPr>
          <p:cNvSpPr/>
          <p:nvPr/>
        </p:nvSpPr>
        <p:spPr>
          <a:xfrm>
            <a:off x="7591423" y="470892"/>
            <a:ext cx="4200527" cy="2272307"/>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C176AB9-BD0E-C4B4-236E-0638B15172DC}"/>
              </a:ext>
            </a:extLst>
          </p:cNvPr>
          <p:cNvSpPr txBox="1"/>
          <p:nvPr/>
        </p:nvSpPr>
        <p:spPr>
          <a:xfrm>
            <a:off x="7629525" y="577601"/>
            <a:ext cx="4200527" cy="1077218"/>
          </a:xfrm>
          <a:prstGeom prst="rect">
            <a:avLst/>
          </a:prstGeom>
          <a:noFill/>
        </p:spPr>
        <p:txBody>
          <a:bodyPr wrap="square" rtlCol="0">
            <a:spAutoFit/>
          </a:bodyPr>
          <a:lstStyle/>
          <a:p>
            <a:pPr algn="ctr"/>
            <a:r>
              <a:rPr lang="en-US" sz="3200" dirty="0"/>
              <a:t>Nonlocal</a:t>
            </a:r>
            <a:br>
              <a:rPr lang="en-US" sz="3200" dirty="0"/>
            </a:br>
            <a:r>
              <a:rPr lang="en-US" sz="3200" dirty="0"/>
              <a:t>Quantum Computation</a:t>
            </a:r>
          </a:p>
        </p:txBody>
      </p:sp>
      <p:sp>
        <p:nvSpPr>
          <p:cNvPr id="14" name="Oval 13">
            <a:extLst>
              <a:ext uri="{FF2B5EF4-FFF2-40B4-BE49-F238E27FC236}">
                <a16:creationId xmlns:a16="http://schemas.microsoft.com/office/drawing/2014/main" id="{835348E9-F557-807B-113D-6992205D1A5B}"/>
              </a:ext>
            </a:extLst>
          </p:cNvPr>
          <p:cNvSpPr/>
          <p:nvPr/>
        </p:nvSpPr>
        <p:spPr>
          <a:xfrm>
            <a:off x="7015163" y="4451450"/>
            <a:ext cx="4938716" cy="1935658"/>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D0C4C63-A534-4032-5858-EA0A995D39DF}"/>
              </a:ext>
            </a:extLst>
          </p:cNvPr>
          <p:cNvSpPr txBox="1"/>
          <p:nvPr/>
        </p:nvSpPr>
        <p:spPr>
          <a:xfrm>
            <a:off x="7991473" y="4891088"/>
            <a:ext cx="4200527" cy="1077218"/>
          </a:xfrm>
          <a:prstGeom prst="rect">
            <a:avLst/>
          </a:prstGeom>
          <a:noFill/>
        </p:spPr>
        <p:txBody>
          <a:bodyPr wrap="square" rtlCol="0">
            <a:spAutoFit/>
          </a:bodyPr>
          <a:lstStyle/>
          <a:p>
            <a:pPr algn="ctr"/>
            <a:r>
              <a:rPr lang="en-US" sz="3200" dirty="0"/>
              <a:t>Computational</a:t>
            </a:r>
            <a:br>
              <a:rPr lang="en-US" sz="3200" dirty="0"/>
            </a:br>
            <a:r>
              <a:rPr lang="en-US" sz="3200" dirty="0"/>
              <a:t>Complexity Theory</a:t>
            </a:r>
          </a:p>
        </p:txBody>
      </p:sp>
      <p:pic>
        <p:nvPicPr>
          <p:cNvPr id="1028" name="Picture 4" descr="string theory - AdS/CFT spacetime visualization - Physics Stack Exchange">
            <a:extLst>
              <a:ext uri="{FF2B5EF4-FFF2-40B4-BE49-F238E27FC236}">
                <a16:creationId xmlns:a16="http://schemas.microsoft.com/office/drawing/2014/main" id="{5CA92C5B-C9B9-2F38-6BEE-55CB57AC084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8239" r="9044"/>
          <a:stretch/>
        </p:blipFill>
        <p:spPr bwMode="auto">
          <a:xfrm>
            <a:off x="3599869" y="620137"/>
            <a:ext cx="877462" cy="1371430"/>
          </a:xfrm>
          <a:prstGeom prst="rect">
            <a:avLst/>
          </a:prstGeom>
          <a:noFill/>
          <a:extLst>
            <a:ext uri="{909E8E84-426E-40DD-AFC4-6F175D3DCCD1}">
              <a14:hiddenFill xmlns:a14="http://schemas.microsoft.com/office/drawing/2010/main">
                <a:solidFill>
                  <a:srgbClr val="FFFFFF"/>
                </a:solidFill>
              </a14:hiddenFill>
            </a:ext>
          </a:extLst>
        </p:spPr>
      </p:pic>
      <p:sp>
        <p:nvSpPr>
          <p:cNvPr id="2" name="Up-Down Arrow 1">
            <a:extLst>
              <a:ext uri="{FF2B5EF4-FFF2-40B4-BE49-F238E27FC236}">
                <a16:creationId xmlns:a16="http://schemas.microsoft.com/office/drawing/2014/main" id="{F12E61E4-5695-4D5C-8F68-D14D1DEAE84A}"/>
              </a:ext>
            </a:extLst>
          </p:cNvPr>
          <p:cNvSpPr/>
          <p:nvPr/>
        </p:nvSpPr>
        <p:spPr>
          <a:xfrm rot="18850511">
            <a:off x="3328406" y="2175397"/>
            <a:ext cx="542925" cy="915337"/>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Up-Down Arrow 2">
            <a:extLst>
              <a:ext uri="{FF2B5EF4-FFF2-40B4-BE49-F238E27FC236}">
                <a16:creationId xmlns:a16="http://schemas.microsoft.com/office/drawing/2014/main" id="{74874D53-F9C1-0D80-EFDB-5B7BA6C9ECAC}"/>
              </a:ext>
            </a:extLst>
          </p:cNvPr>
          <p:cNvSpPr/>
          <p:nvPr/>
        </p:nvSpPr>
        <p:spPr>
          <a:xfrm rot="1800000">
            <a:off x="7570288" y="2078028"/>
            <a:ext cx="542925" cy="915337"/>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Down Arrow 7">
            <a:extLst>
              <a:ext uri="{FF2B5EF4-FFF2-40B4-BE49-F238E27FC236}">
                <a16:creationId xmlns:a16="http://schemas.microsoft.com/office/drawing/2014/main" id="{4AD2F966-706B-F246-EC58-155AB982BDAA}"/>
              </a:ext>
            </a:extLst>
          </p:cNvPr>
          <p:cNvSpPr/>
          <p:nvPr/>
        </p:nvSpPr>
        <p:spPr>
          <a:xfrm rot="8100000">
            <a:off x="7679979" y="4128678"/>
            <a:ext cx="542925" cy="915337"/>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Down Arrow 8">
            <a:extLst>
              <a:ext uri="{FF2B5EF4-FFF2-40B4-BE49-F238E27FC236}">
                <a16:creationId xmlns:a16="http://schemas.microsoft.com/office/drawing/2014/main" id="{2018D37F-FD17-53FF-3907-6F0EB59699B3}"/>
              </a:ext>
            </a:extLst>
          </p:cNvPr>
          <p:cNvSpPr/>
          <p:nvPr/>
        </p:nvSpPr>
        <p:spPr>
          <a:xfrm rot="13500000">
            <a:off x="3557587" y="4089180"/>
            <a:ext cx="542925" cy="915337"/>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FAD3720A-66EF-72E0-E4B4-C9845465DA79}"/>
              </a:ext>
            </a:extLst>
          </p:cNvPr>
          <p:cNvSpPr txBox="1"/>
          <p:nvPr/>
        </p:nvSpPr>
        <p:spPr>
          <a:xfrm>
            <a:off x="333687" y="5001675"/>
            <a:ext cx="3800475" cy="1077218"/>
          </a:xfrm>
          <a:prstGeom prst="rect">
            <a:avLst/>
          </a:prstGeom>
          <a:noFill/>
        </p:spPr>
        <p:txBody>
          <a:bodyPr wrap="square" rtlCol="0">
            <a:spAutoFit/>
          </a:bodyPr>
          <a:lstStyle/>
          <a:p>
            <a:pPr algn="ctr"/>
            <a:r>
              <a:rPr lang="en-US" sz="3200" dirty="0"/>
              <a:t>Position-based</a:t>
            </a:r>
            <a:br>
              <a:rPr lang="en-US" sz="3200" dirty="0"/>
            </a:br>
            <a:r>
              <a:rPr lang="en-US" sz="3200" dirty="0"/>
              <a:t>Cryptography</a:t>
            </a:r>
          </a:p>
        </p:txBody>
      </p:sp>
      <p:pic>
        <p:nvPicPr>
          <p:cNvPr id="1026" name="Picture 2" descr="Maps Generic Flat icon | Freepik">
            <a:extLst>
              <a:ext uri="{FF2B5EF4-FFF2-40B4-BE49-F238E27FC236}">
                <a16:creationId xmlns:a16="http://schemas.microsoft.com/office/drawing/2014/main" id="{BEBEAF7B-7FA6-6746-E2E9-6A85A97730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19008" y="5062422"/>
            <a:ext cx="1031148" cy="1031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6890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C9306-8A17-85D2-2D18-8E349B739E47}"/>
            </a:ext>
          </a:extLst>
        </p:cNvPr>
        <p:cNvGrpSpPr/>
        <p:nvPr/>
      </p:nvGrpSpPr>
      <p:grpSpPr>
        <a:xfrm>
          <a:off x="0" y="0"/>
          <a:ext cx="0" cy="0"/>
          <a:chOff x="0" y="0"/>
          <a:chExt cx="0" cy="0"/>
        </a:xfrm>
      </p:grpSpPr>
      <p:pic>
        <p:nvPicPr>
          <p:cNvPr id="1034" name="Picture 10" descr="Explained: P vs. NP | MIT News | Massachusetts Institute of Technology">
            <a:extLst>
              <a:ext uri="{FF2B5EF4-FFF2-40B4-BE49-F238E27FC236}">
                <a16:creationId xmlns:a16="http://schemas.microsoft.com/office/drawing/2014/main" id="{EC0666BF-08EF-7007-A4A6-C6D86AC40BCF}"/>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48171" y="5023298"/>
            <a:ext cx="1259681" cy="83978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0" name="Picture 6" descr="Non-local quantum computation - Wikipedia">
            <a:extLst>
              <a:ext uri="{FF2B5EF4-FFF2-40B4-BE49-F238E27FC236}">
                <a16:creationId xmlns:a16="http://schemas.microsoft.com/office/drawing/2014/main" id="{D004ED74-EEFB-A826-2F29-C9E305FEA9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0815" y="1555848"/>
            <a:ext cx="2112192" cy="107721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FC6E905B-DF16-B753-951A-004928F6D2CA}"/>
              </a:ext>
            </a:extLst>
          </p:cNvPr>
          <p:cNvSpPr/>
          <p:nvPr/>
        </p:nvSpPr>
        <p:spPr>
          <a:xfrm>
            <a:off x="3186113" y="2743201"/>
            <a:ext cx="5343525" cy="1685925"/>
          </a:xfrm>
          <a:prstGeom prst="ellipse">
            <a:avLst/>
          </a:prstGeom>
          <a:solidFill>
            <a:schemeClr val="accent1">
              <a:lumMod val="20000"/>
              <a:lumOff val="80000"/>
            </a:schemeClr>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E0FB864-E198-C697-8090-876D821236A4}"/>
              </a:ext>
            </a:extLst>
          </p:cNvPr>
          <p:cNvSpPr txBox="1"/>
          <p:nvPr/>
        </p:nvSpPr>
        <p:spPr>
          <a:xfrm>
            <a:off x="3829050" y="3047554"/>
            <a:ext cx="3800475" cy="1077218"/>
          </a:xfrm>
          <a:prstGeom prst="rect">
            <a:avLst/>
          </a:prstGeom>
          <a:noFill/>
        </p:spPr>
        <p:txBody>
          <a:bodyPr wrap="square" rtlCol="0">
            <a:spAutoFit/>
          </a:bodyPr>
          <a:lstStyle/>
          <a:p>
            <a:pPr algn="ctr"/>
            <a:r>
              <a:rPr lang="en-US" sz="3200" dirty="0"/>
              <a:t>Quantum Position Verification</a:t>
            </a:r>
          </a:p>
        </p:txBody>
      </p:sp>
      <p:sp>
        <p:nvSpPr>
          <p:cNvPr id="6" name="Oval 5">
            <a:extLst>
              <a:ext uri="{FF2B5EF4-FFF2-40B4-BE49-F238E27FC236}">
                <a16:creationId xmlns:a16="http://schemas.microsoft.com/office/drawing/2014/main" id="{729106AE-BB39-0C39-751D-08C8BE78F8C8}"/>
              </a:ext>
            </a:extLst>
          </p:cNvPr>
          <p:cNvSpPr/>
          <p:nvPr/>
        </p:nvSpPr>
        <p:spPr>
          <a:xfrm>
            <a:off x="238125" y="185738"/>
            <a:ext cx="5343524" cy="2209407"/>
          </a:xfrm>
          <a:prstGeom prst="ellipse">
            <a:avLst/>
          </a:prstGeom>
          <a:noFill/>
          <a:ln w="571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75000"/>
                </a:schemeClr>
              </a:solidFill>
            </a:endParaRPr>
          </a:p>
        </p:txBody>
      </p:sp>
      <p:sp>
        <p:nvSpPr>
          <p:cNvPr id="7" name="TextBox 6">
            <a:extLst>
              <a:ext uri="{FF2B5EF4-FFF2-40B4-BE49-F238E27FC236}">
                <a16:creationId xmlns:a16="http://schemas.microsoft.com/office/drawing/2014/main" id="{C2EC6A07-514B-F5DD-0BDD-110BAAC221D5}"/>
              </a:ext>
            </a:extLst>
          </p:cNvPr>
          <p:cNvSpPr txBox="1"/>
          <p:nvPr/>
        </p:nvSpPr>
        <p:spPr>
          <a:xfrm>
            <a:off x="170273" y="869229"/>
            <a:ext cx="3800475" cy="584775"/>
          </a:xfrm>
          <a:prstGeom prst="rect">
            <a:avLst/>
          </a:prstGeom>
          <a:noFill/>
          <a:ln>
            <a:noFill/>
          </a:ln>
        </p:spPr>
        <p:txBody>
          <a:bodyPr wrap="square" rtlCol="0">
            <a:spAutoFit/>
          </a:bodyPr>
          <a:lstStyle/>
          <a:p>
            <a:pPr algn="ctr"/>
            <a:r>
              <a:rPr lang="en-US" sz="3200" dirty="0">
                <a:solidFill>
                  <a:schemeClr val="bg1">
                    <a:lumMod val="75000"/>
                  </a:schemeClr>
                </a:solidFill>
              </a:rPr>
              <a:t>Quantum gravity</a:t>
            </a:r>
          </a:p>
        </p:txBody>
      </p:sp>
      <p:sp>
        <p:nvSpPr>
          <p:cNvPr id="10" name="Oval 9">
            <a:extLst>
              <a:ext uri="{FF2B5EF4-FFF2-40B4-BE49-F238E27FC236}">
                <a16:creationId xmlns:a16="http://schemas.microsoft.com/office/drawing/2014/main" id="{E96DFB68-5CEC-40F0-72AD-40F928F8F926}"/>
              </a:ext>
            </a:extLst>
          </p:cNvPr>
          <p:cNvSpPr/>
          <p:nvPr/>
        </p:nvSpPr>
        <p:spPr>
          <a:xfrm>
            <a:off x="638174" y="4733479"/>
            <a:ext cx="4362451" cy="1685925"/>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AE84A62-0067-5606-0660-9D9A23604BEE}"/>
              </a:ext>
            </a:extLst>
          </p:cNvPr>
          <p:cNvSpPr txBox="1"/>
          <p:nvPr/>
        </p:nvSpPr>
        <p:spPr>
          <a:xfrm>
            <a:off x="333687" y="5001675"/>
            <a:ext cx="3800475" cy="1077218"/>
          </a:xfrm>
          <a:prstGeom prst="rect">
            <a:avLst/>
          </a:prstGeom>
          <a:noFill/>
        </p:spPr>
        <p:txBody>
          <a:bodyPr wrap="square" rtlCol="0">
            <a:spAutoFit/>
          </a:bodyPr>
          <a:lstStyle/>
          <a:p>
            <a:pPr algn="ctr"/>
            <a:r>
              <a:rPr lang="en-US" sz="3200" dirty="0"/>
              <a:t>Position-based</a:t>
            </a:r>
            <a:br>
              <a:rPr lang="en-US" sz="3200" dirty="0"/>
            </a:br>
            <a:r>
              <a:rPr lang="en-US" sz="3200" dirty="0"/>
              <a:t>Cryptography</a:t>
            </a:r>
          </a:p>
        </p:txBody>
      </p:sp>
      <p:sp>
        <p:nvSpPr>
          <p:cNvPr id="12" name="Oval 11">
            <a:extLst>
              <a:ext uri="{FF2B5EF4-FFF2-40B4-BE49-F238E27FC236}">
                <a16:creationId xmlns:a16="http://schemas.microsoft.com/office/drawing/2014/main" id="{8ABE73C4-5F6F-A335-E364-0A095A311581}"/>
              </a:ext>
            </a:extLst>
          </p:cNvPr>
          <p:cNvSpPr/>
          <p:nvPr/>
        </p:nvSpPr>
        <p:spPr>
          <a:xfrm>
            <a:off x="7591423" y="470892"/>
            <a:ext cx="4200527" cy="2272307"/>
          </a:xfrm>
          <a:prstGeom prst="ellipse">
            <a:avLst/>
          </a:prstGeom>
          <a:noFill/>
          <a:ln w="571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3" name="TextBox 12">
            <a:extLst>
              <a:ext uri="{FF2B5EF4-FFF2-40B4-BE49-F238E27FC236}">
                <a16:creationId xmlns:a16="http://schemas.microsoft.com/office/drawing/2014/main" id="{454893DC-EBC4-D1F1-1F41-60D594EC6C10}"/>
              </a:ext>
            </a:extLst>
          </p:cNvPr>
          <p:cNvSpPr txBox="1"/>
          <p:nvPr/>
        </p:nvSpPr>
        <p:spPr>
          <a:xfrm>
            <a:off x="7629525" y="577601"/>
            <a:ext cx="4200527" cy="1077218"/>
          </a:xfrm>
          <a:prstGeom prst="rect">
            <a:avLst/>
          </a:prstGeom>
          <a:noFill/>
          <a:ln>
            <a:noFill/>
          </a:ln>
        </p:spPr>
        <p:txBody>
          <a:bodyPr wrap="square" rtlCol="0">
            <a:spAutoFit/>
          </a:bodyPr>
          <a:lstStyle/>
          <a:p>
            <a:pPr algn="ctr"/>
            <a:r>
              <a:rPr lang="en-US" sz="3200" dirty="0">
                <a:solidFill>
                  <a:schemeClr val="bg1">
                    <a:lumMod val="75000"/>
                  </a:schemeClr>
                </a:solidFill>
              </a:rPr>
              <a:t>Nonlocal</a:t>
            </a:r>
            <a:br>
              <a:rPr lang="en-US" sz="3200" dirty="0">
                <a:solidFill>
                  <a:schemeClr val="bg1">
                    <a:lumMod val="75000"/>
                  </a:schemeClr>
                </a:solidFill>
              </a:rPr>
            </a:br>
            <a:r>
              <a:rPr lang="en-US" sz="3200" dirty="0">
                <a:solidFill>
                  <a:schemeClr val="bg1">
                    <a:lumMod val="75000"/>
                  </a:schemeClr>
                </a:solidFill>
              </a:rPr>
              <a:t>Quantum Computation</a:t>
            </a:r>
          </a:p>
        </p:txBody>
      </p:sp>
      <p:sp>
        <p:nvSpPr>
          <p:cNvPr id="14" name="Oval 13">
            <a:extLst>
              <a:ext uri="{FF2B5EF4-FFF2-40B4-BE49-F238E27FC236}">
                <a16:creationId xmlns:a16="http://schemas.microsoft.com/office/drawing/2014/main" id="{9122FA97-10B3-D2AC-F87F-5598A8328527}"/>
              </a:ext>
            </a:extLst>
          </p:cNvPr>
          <p:cNvSpPr/>
          <p:nvPr/>
        </p:nvSpPr>
        <p:spPr>
          <a:xfrm>
            <a:off x="7015163" y="4451450"/>
            <a:ext cx="4938716" cy="1935658"/>
          </a:xfrm>
          <a:prstGeom prst="ellipse">
            <a:avLst/>
          </a:prstGeom>
          <a:noFill/>
          <a:ln w="571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5" name="TextBox 14">
            <a:extLst>
              <a:ext uri="{FF2B5EF4-FFF2-40B4-BE49-F238E27FC236}">
                <a16:creationId xmlns:a16="http://schemas.microsoft.com/office/drawing/2014/main" id="{D87D3644-1C59-0BCA-0E6D-B86BD31EBD63}"/>
              </a:ext>
            </a:extLst>
          </p:cNvPr>
          <p:cNvSpPr txBox="1"/>
          <p:nvPr/>
        </p:nvSpPr>
        <p:spPr>
          <a:xfrm>
            <a:off x="7991473" y="4891088"/>
            <a:ext cx="4200527" cy="1077218"/>
          </a:xfrm>
          <a:prstGeom prst="rect">
            <a:avLst/>
          </a:prstGeom>
          <a:noFill/>
          <a:ln>
            <a:noFill/>
          </a:ln>
        </p:spPr>
        <p:txBody>
          <a:bodyPr wrap="square" rtlCol="0">
            <a:spAutoFit/>
          </a:bodyPr>
          <a:lstStyle/>
          <a:p>
            <a:pPr algn="ctr"/>
            <a:r>
              <a:rPr lang="en-US" sz="3200" dirty="0">
                <a:solidFill>
                  <a:schemeClr val="bg1">
                    <a:lumMod val="75000"/>
                  </a:schemeClr>
                </a:solidFill>
              </a:rPr>
              <a:t>Computational</a:t>
            </a:r>
            <a:br>
              <a:rPr lang="en-US" sz="3200" dirty="0">
                <a:solidFill>
                  <a:schemeClr val="bg1">
                    <a:lumMod val="75000"/>
                  </a:schemeClr>
                </a:solidFill>
              </a:rPr>
            </a:br>
            <a:r>
              <a:rPr lang="en-US" sz="3200" dirty="0">
                <a:solidFill>
                  <a:schemeClr val="bg1">
                    <a:lumMod val="75000"/>
                  </a:schemeClr>
                </a:solidFill>
              </a:rPr>
              <a:t>Complexity Theory</a:t>
            </a:r>
          </a:p>
        </p:txBody>
      </p:sp>
      <p:pic>
        <p:nvPicPr>
          <p:cNvPr id="1028" name="Picture 4" descr="string theory - AdS/CFT spacetime visualization - Physics Stack Exchange">
            <a:extLst>
              <a:ext uri="{FF2B5EF4-FFF2-40B4-BE49-F238E27FC236}">
                <a16:creationId xmlns:a16="http://schemas.microsoft.com/office/drawing/2014/main" id="{954649E6-31C0-C55F-9598-1A3513BDB7B8}"/>
              </a:ext>
            </a:extLst>
          </p:cNvPr>
          <p:cNvPicPr>
            <a:picLocks noChangeAspect="1" noChangeArrowheads="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l="58239" r="9044"/>
          <a:stretch/>
        </p:blipFill>
        <p:spPr bwMode="auto">
          <a:xfrm>
            <a:off x="3599869" y="620137"/>
            <a:ext cx="877462" cy="137143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Up-Down Arrow 2">
            <a:extLst>
              <a:ext uri="{FF2B5EF4-FFF2-40B4-BE49-F238E27FC236}">
                <a16:creationId xmlns:a16="http://schemas.microsoft.com/office/drawing/2014/main" id="{311602AE-1005-B993-4D20-C65D0692BB4E}"/>
              </a:ext>
            </a:extLst>
          </p:cNvPr>
          <p:cNvSpPr/>
          <p:nvPr/>
        </p:nvSpPr>
        <p:spPr>
          <a:xfrm rot="1800000">
            <a:off x="7570288" y="2078028"/>
            <a:ext cx="542925" cy="915337"/>
          </a:xfrm>
          <a:prstGeom prst="upDownArrow">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 name="Up-Down Arrow 7">
            <a:extLst>
              <a:ext uri="{FF2B5EF4-FFF2-40B4-BE49-F238E27FC236}">
                <a16:creationId xmlns:a16="http://schemas.microsoft.com/office/drawing/2014/main" id="{39EF38D4-E8F0-6C83-4F5A-07889F38C48B}"/>
              </a:ext>
            </a:extLst>
          </p:cNvPr>
          <p:cNvSpPr/>
          <p:nvPr/>
        </p:nvSpPr>
        <p:spPr>
          <a:xfrm rot="8100000">
            <a:off x="7679979" y="4128678"/>
            <a:ext cx="542925" cy="915337"/>
          </a:xfrm>
          <a:prstGeom prst="upDownArrow">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 name="Up-Down Arrow 8">
            <a:extLst>
              <a:ext uri="{FF2B5EF4-FFF2-40B4-BE49-F238E27FC236}">
                <a16:creationId xmlns:a16="http://schemas.microsoft.com/office/drawing/2014/main" id="{8737DA69-B52D-8D5D-3FC6-C2D3516B7152}"/>
              </a:ext>
            </a:extLst>
          </p:cNvPr>
          <p:cNvSpPr/>
          <p:nvPr/>
        </p:nvSpPr>
        <p:spPr>
          <a:xfrm rot="13500000">
            <a:off x="3557587" y="4089180"/>
            <a:ext cx="542925" cy="915337"/>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descr="Maps Generic Flat icon | Freepik">
            <a:extLst>
              <a:ext uri="{FF2B5EF4-FFF2-40B4-BE49-F238E27FC236}">
                <a16:creationId xmlns:a16="http://schemas.microsoft.com/office/drawing/2014/main" id="{2E4718D0-C16D-6D9B-DC01-BA84DD1FD2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9008" y="5062422"/>
            <a:ext cx="1031148" cy="1031148"/>
          </a:xfrm>
          <a:prstGeom prst="rect">
            <a:avLst/>
          </a:prstGeom>
          <a:noFill/>
          <a:extLst>
            <a:ext uri="{909E8E84-426E-40DD-AFC4-6F175D3DCCD1}">
              <a14:hiddenFill xmlns:a14="http://schemas.microsoft.com/office/drawing/2010/main">
                <a:solidFill>
                  <a:srgbClr val="FFFFFF"/>
                </a:solidFill>
              </a14:hiddenFill>
            </a:ext>
          </a:extLst>
        </p:spPr>
      </p:pic>
      <p:sp>
        <p:nvSpPr>
          <p:cNvPr id="19" name="Up-Down Arrow 18">
            <a:extLst>
              <a:ext uri="{FF2B5EF4-FFF2-40B4-BE49-F238E27FC236}">
                <a16:creationId xmlns:a16="http://schemas.microsoft.com/office/drawing/2014/main" id="{382D48B9-578A-C961-0D3A-F6505F908E4D}"/>
              </a:ext>
            </a:extLst>
          </p:cNvPr>
          <p:cNvSpPr/>
          <p:nvPr/>
        </p:nvSpPr>
        <p:spPr>
          <a:xfrm rot="18850511">
            <a:off x="3328406" y="2175397"/>
            <a:ext cx="542925" cy="915337"/>
          </a:xfrm>
          <a:prstGeom prst="up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1141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E74B-3ABF-FEE0-DA0F-8EAA071E7958}"/>
              </a:ext>
            </a:extLst>
          </p:cNvPr>
          <p:cNvSpPr>
            <a:spLocks noGrp="1"/>
          </p:cNvSpPr>
          <p:nvPr>
            <p:ph type="title"/>
          </p:nvPr>
        </p:nvSpPr>
        <p:spPr/>
        <p:txBody>
          <a:bodyPr/>
          <a:lstStyle/>
          <a:p>
            <a:r>
              <a:rPr lang="en-US" dirty="0"/>
              <a:t>Position-based cryptography</a:t>
            </a:r>
          </a:p>
        </p:txBody>
      </p:sp>
      <p:sp>
        <p:nvSpPr>
          <p:cNvPr id="3" name="Content Placeholder 2">
            <a:extLst>
              <a:ext uri="{FF2B5EF4-FFF2-40B4-BE49-F238E27FC236}">
                <a16:creationId xmlns:a16="http://schemas.microsoft.com/office/drawing/2014/main" id="{094A0E1C-4B20-DAA2-D40F-1EB5E6DE67DF}"/>
              </a:ext>
            </a:extLst>
          </p:cNvPr>
          <p:cNvSpPr>
            <a:spLocks noGrp="1"/>
          </p:cNvSpPr>
          <p:nvPr>
            <p:ph idx="1"/>
          </p:nvPr>
        </p:nvSpPr>
        <p:spPr>
          <a:xfrm>
            <a:off x="838200" y="1825625"/>
            <a:ext cx="10515600" cy="648634"/>
          </a:xfrm>
        </p:spPr>
        <p:txBody>
          <a:bodyPr>
            <a:normAutofit/>
          </a:bodyPr>
          <a:lstStyle/>
          <a:p>
            <a:pPr marL="0" indent="0">
              <a:buNone/>
            </a:pPr>
            <a:r>
              <a:rPr lang="en-US" b="0" i="0" dirty="0">
                <a:solidFill>
                  <a:srgbClr val="121212"/>
                </a:solidFill>
                <a:effectLst/>
                <a:latin typeface="Red Hat Text"/>
              </a:rPr>
              <a:t>Is it possible to remotely verify someone’s – or something’s – location?</a:t>
            </a:r>
            <a:endParaRPr lang="en-US" dirty="0"/>
          </a:p>
        </p:txBody>
      </p:sp>
      <p:sp>
        <p:nvSpPr>
          <p:cNvPr id="4" name="Content Placeholder 2">
            <a:extLst>
              <a:ext uri="{FF2B5EF4-FFF2-40B4-BE49-F238E27FC236}">
                <a16:creationId xmlns:a16="http://schemas.microsoft.com/office/drawing/2014/main" id="{7E8EF270-0EE3-2992-1138-1EBA2E613B1A}"/>
              </a:ext>
            </a:extLst>
          </p:cNvPr>
          <p:cNvSpPr txBox="1">
            <a:spLocks/>
          </p:cNvSpPr>
          <p:nvPr/>
        </p:nvSpPr>
        <p:spPr>
          <a:xfrm>
            <a:off x="838200" y="2808567"/>
            <a:ext cx="10515600" cy="21668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t>Example scenarios:</a:t>
            </a:r>
          </a:p>
          <a:p>
            <a:pPr>
              <a:buFontTx/>
              <a:buChar char="-"/>
            </a:pPr>
            <a:r>
              <a:rPr lang="en-US" sz="2400" dirty="0"/>
              <a:t>Export-control enforcement (e.g., GPU can only be run in country X)</a:t>
            </a:r>
          </a:p>
          <a:p>
            <a:pPr>
              <a:buFontTx/>
              <a:buChar char="-"/>
            </a:pPr>
            <a:r>
              <a:rPr lang="en-US" sz="2400" dirty="0"/>
              <a:t>Authorizing payment upon delivery</a:t>
            </a:r>
          </a:p>
          <a:p>
            <a:pPr>
              <a:buFontTx/>
              <a:buChar char="-"/>
            </a:pPr>
            <a:r>
              <a:rPr lang="en-US" sz="2400" dirty="0"/>
              <a:t>Verifying location of transaction (e.g., fraud detection)</a:t>
            </a:r>
          </a:p>
        </p:txBody>
      </p:sp>
      <p:sp>
        <p:nvSpPr>
          <p:cNvPr id="5" name="Content Placeholder 2">
            <a:extLst>
              <a:ext uri="{FF2B5EF4-FFF2-40B4-BE49-F238E27FC236}">
                <a16:creationId xmlns:a16="http://schemas.microsoft.com/office/drawing/2014/main" id="{058EF27D-5932-BBA2-7B3C-F36C4F2A299D}"/>
              </a:ext>
            </a:extLst>
          </p:cNvPr>
          <p:cNvSpPr txBox="1">
            <a:spLocks/>
          </p:cNvSpPr>
          <p:nvPr/>
        </p:nvSpPr>
        <p:spPr>
          <a:xfrm>
            <a:off x="838200" y="4975412"/>
            <a:ext cx="10515600" cy="11564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In position-based cryptography, whether or not a user is authorized to do something depends on their </a:t>
            </a:r>
            <a:r>
              <a:rPr lang="en-US" i="1" dirty="0"/>
              <a:t>physical location</a:t>
            </a:r>
            <a:r>
              <a:rPr lang="en-US" dirty="0"/>
              <a:t>.</a:t>
            </a:r>
          </a:p>
        </p:txBody>
      </p:sp>
    </p:spTree>
    <p:extLst>
      <p:ext uri="{BB962C8B-B14F-4D97-AF65-F5344CB8AC3E}">
        <p14:creationId xmlns:p14="http://schemas.microsoft.com/office/powerpoint/2010/main" val="782415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5F7A4EC-B5F2-FBA6-B9CF-3ACCAA209773}"/>
              </a:ext>
            </a:extLst>
          </p:cNvPr>
          <p:cNvPicPr>
            <a:picLocks noChangeAspect="1"/>
          </p:cNvPicPr>
          <p:nvPr/>
        </p:nvPicPr>
        <p:blipFill>
          <a:blip r:embed="rId2">
            <a:alphaModFix amt="70000"/>
          </a:blip>
          <a:stretch>
            <a:fillRect/>
          </a:stretch>
        </p:blipFill>
        <p:spPr>
          <a:xfrm>
            <a:off x="7650712" y="1778003"/>
            <a:ext cx="2661627" cy="3873500"/>
          </a:xfrm>
          <a:prstGeom prst="rect">
            <a:avLst/>
          </a:prstGeom>
        </p:spPr>
      </p:pic>
      <p:sp>
        <p:nvSpPr>
          <p:cNvPr id="2" name="Title 1">
            <a:extLst>
              <a:ext uri="{FF2B5EF4-FFF2-40B4-BE49-F238E27FC236}">
                <a16:creationId xmlns:a16="http://schemas.microsoft.com/office/drawing/2014/main" id="{5783B38E-225E-C021-51BF-278EC753DC0C}"/>
              </a:ext>
            </a:extLst>
          </p:cNvPr>
          <p:cNvSpPr>
            <a:spLocks noGrp="1"/>
          </p:cNvSpPr>
          <p:nvPr>
            <p:ph type="title"/>
          </p:nvPr>
        </p:nvSpPr>
        <p:spPr/>
        <p:txBody>
          <a:bodyPr/>
          <a:lstStyle/>
          <a:p>
            <a:r>
              <a:rPr lang="en-US" dirty="0"/>
              <a:t>Position verification</a:t>
            </a:r>
          </a:p>
        </p:txBody>
      </p:sp>
      <p:sp>
        <p:nvSpPr>
          <p:cNvPr id="4" name="Content Placeholder 2">
            <a:extLst>
              <a:ext uri="{FF2B5EF4-FFF2-40B4-BE49-F238E27FC236}">
                <a16:creationId xmlns:a16="http://schemas.microsoft.com/office/drawing/2014/main" id="{6D641F7C-4C46-1EE9-E8EF-BF60195D0D98}"/>
              </a:ext>
            </a:extLst>
          </p:cNvPr>
          <p:cNvSpPr txBox="1">
            <a:spLocks/>
          </p:cNvSpPr>
          <p:nvPr/>
        </p:nvSpPr>
        <p:spPr>
          <a:xfrm>
            <a:off x="838200" y="2145705"/>
            <a:ext cx="5346700" cy="195064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u="sng" dirty="0"/>
              <a:t>A natural idea</a:t>
            </a:r>
            <a:r>
              <a:rPr lang="en-US" dirty="0"/>
              <a:t>: multiple </a:t>
            </a:r>
            <a:r>
              <a:rPr lang="en-US" b="1" dirty="0"/>
              <a:t>verifiers</a:t>
            </a:r>
            <a:r>
              <a:rPr lang="en-US" dirty="0"/>
              <a:t> can check the physical location of a </a:t>
            </a:r>
            <a:r>
              <a:rPr lang="en-US" b="1" dirty="0"/>
              <a:t>prover</a:t>
            </a:r>
            <a:r>
              <a:rPr lang="en-US" dirty="0"/>
              <a:t> by sending signals to the purported location, receiving signals back, and checking timing constraints. </a:t>
            </a:r>
          </a:p>
        </p:txBody>
      </p:sp>
      <p:pic>
        <p:nvPicPr>
          <p:cNvPr id="3074" name="Picture 2">
            <a:extLst>
              <a:ext uri="{FF2B5EF4-FFF2-40B4-BE49-F238E27FC236}">
                <a16:creationId xmlns:a16="http://schemas.microsoft.com/office/drawing/2014/main" id="{C85F2016-0C0A-9073-B4CD-EFEBE7821A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8003" y="1973358"/>
            <a:ext cx="705222" cy="8699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0DCA4963-7E95-03FA-BC2F-5D413C326D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5653" y="3146519"/>
            <a:ext cx="705222" cy="8699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EF96DDA0-FAD9-BAE0-F89A-69933B2740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8581" y="4938810"/>
            <a:ext cx="705222" cy="86994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123,000+ Phone Clip Art Stock Illustrations, Royalty-Free ...">
            <a:extLst>
              <a:ext uri="{FF2B5EF4-FFF2-40B4-BE49-F238E27FC236}">
                <a16:creationId xmlns:a16="http://schemas.microsoft.com/office/drawing/2014/main" id="{8CCF9136-A7AD-CE59-FB47-E47FA81E63C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foregroundMark x1="46405" y1="36438" x2="52451" y2="43791"/>
                        <a14:foregroundMark x1="52451" y1="43791" x2="52614" y2="62908"/>
                        <a14:foregroundMark x1="52614" y1="62908" x2="50163" y2="70588"/>
                        <a14:foregroundMark x1="50163" y1="70588" x2="41830" y2="65850"/>
                        <a14:foregroundMark x1="41830" y1="65850" x2="37745" y2="54902"/>
                        <a14:foregroundMark x1="37745" y1="54902" x2="37255" y2="44771"/>
                        <a14:foregroundMark x1="37255" y1="44771" x2="38889" y2="37582"/>
                        <a14:foregroundMark x1="38889" y1="37582" x2="45425" y2="32680"/>
                        <a14:foregroundMark x1="45425" y1="32680" x2="49183" y2="40196"/>
                        <a14:foregroundMark x1="49183" y1="40196" x2="49020" y2="58824"/>
                        <a14:foregroundMark x1="55229" y1="35784" x2="56863" y2="65033"/>
                        <a14:foregroundMark x1="56863" y1="65033" x2="48856" y2="23693"/>
                        <a14:foregroundMark x1="48856" y1="23693" x2="49183" y2="22059"/>
                        <a14:foregroundMark x1="59967" y1="30882" x2="52778" y2="27124"/>
                        <a14:foregroundMark x1="52778" y1="27124" x2="43627" y2="42484"/>
                        <a14:foregroundMark x1="43627" y1="42484" x2="38725" y2="65523"/>
                        <a14:foregroundMark x1="38725" y1="65523" x2="47549" y2="69444"/>
                        <a14:foregroundMark x1="47549" y1="69444" x2="57190" y2="70425"/>
                        <a14:foregroundMark x1="57190" y1="70425" x2="50490" y2="75490"/>
                        <a14:foregroundMark x1="50490" y1="75490" x2="41667" y2="52451"/>
                        <a14:foregroundMark x1="41667" y1="52451" x2="42647" y2="44608"/>
                        <a14:foregroundMark x1="42647" y1="44608" x2="49510" y2="58007"/>
                        <a14:foregroundMark x1="49510" y1="58007" x2="43791" y2="52288"/>
                        <a14:foregroundMark x1="43791" y1="52288" x2="43627" y2="26961"/>
                        <a14:foregroundMark x1="43627" y1="26961" x2="53431" y2="25490"/>
                        <a14:foregroundMark x1="53431" y1="25490" x2="58333" y2="30882"/>
                        <a14:foregroundMark x1="58333" y1="30882" x2="58660" y2="33660"/>
                        <a14:foregroundMark x1="58333" y1="27614" x2="54902" y2="33660"/>
                        <a14:foregroundMark x1="54902" y1="33660" x2="44444" y2="37418"/>
                        <a14:foregroundMark x1="44444" y1="37418" x2="37582" y2="34477"/>
                        <a14:foregroundMark x1="37582" y1="34477" x2="45425" y2="64706"/>
                        <a14:foregroundMark x1="45425" y1="64706" x2="46569" y2="45425"/>
                        <a14:foregroundMark x1="46569" y1="45425" x2="38698" y2="79387"/>
                        <a14:foregroundMark x1="38197" y1="79341" x2="41176" y2="51961"/>
                        <a14:foregroundMark x1="41176" y1="51961" x2="46569" y2="40686"/>
                        <a14:foregroundMark x1="46569" y1="40686" x2="44885" y2="78713"/>
                        <a14:foregroundMark x1="46371" y1="78362" x2="57516" y2="36601"/>
                        <a14:foregroundMark x1="57516" y1="36601" x2="59150" y2="57516"/>
                        <a14:foregroundMark x1="59150" y1="57516" x2="60294" y2="44935"/>
                        <a14:foregroundMark x1="60294" y1="44935" x2="53268" y2="75817"/>
                        <a14:foregroundMark x1="53268" y1="75817" x2="52965" y2="80586"/>
                        <a14:foregroundMark x1="52434" y1="80548" x2="51144" y2="40523"/>
                        <a14:foregroundMark x1="51144" y1="40523" x2="50817" y2="63235"/>
                        <a14:foregroundMark x1="50817" y1="63235" x2="52941" y2="26797"/>
                        <a14:foregroundMark x1="52941" y1="26797" x2="51144" y2="19771"/>
                        <a14:foregroundMark x1="51144" y1="19771" x2="48856" y2="21732"/>
                        <a14:backgroundMark x1="52451" y1="39052" x2="52451" y2="39431"/>
                        <a14:backgroundMark x1="40359" y1="26961" x2="42800" y2="26961"/>
                        <a14:backgroundMark x1="48766" y1="73364" x2="47910" y2="73208"/>
                        <a14:backgroundMark x1="36888" y1="60806" x2="36601" y2="59967"/>
                        <a14:backgroundMark x1="38567" y1="65706" x2="38487" y2="65473"/>
                        <a14:backgroundMark x1="37671" y1="46059" x2="37681" y2="45927"/>
                        <a14:backgroundMark x1="37126" y1="53144" x2="37136" y2="53018"/>
                        <a14:backgroundMark x1="36601" y1="59967" x2="37124" y2="53171"/>
                        <a14:backgroundMark x1="41667" y1="39157" x2="42653" y2="38693"/>
                        <a14:backgroundMark x1="58261" y1="66396" x2="58441" y2="68095"/>
                        <a14:backgroundMark x1="42157" y1="82843" x2="53595" y2="83007"/>
                        <a14:backgroundMark x1="53595" y1="83007" x2="39379" y2="81699"/>
                        <a14:backgroundMark x1="44608" y1="81863" x2="36928" y2="81863"/>
                        <a14:backgroundMark x1="36928" y1="81863" x2="62092" y2="83660"/>
                        <a14:backgroundMark x1="40196" y1="86111" x2="47549" y2="86111"/>
                        <a14:backgroundMark x1="47549" y1="86111" x2="54902" y2="83660"/>
                        <a14:backgroundMark x1="54902" y1="83660" x2="47712" y2="87255"/>
                        <a14:backgroundMark x1="47712" y1="87255" x2="55065" y2="86928"/>
                        <a14:backgroundMark x1="51634" y1="79739" x2="39869" y2="82516"/>
                      </a14:backgroundRemoval>
                    </a14:imgEffect>
                  </a14:imgLayer>
                </a14:imgProps>
              </a:ext>
              <a:ext uri="{28A0092B-C50C-407E-A947-70E740481C1C}">
                <a14:useLocalDpi xmlns:a14="http://schemas.microsoft.com/office/drawing/2010/main" val="0"/>
              </a:ext>
            </a:extLst>
          </a:blip>
          <a:srcRect/>
          <a:stretch>
            <a:fillRect/>
          </a:stretch>
        </p:blipFill>
        <p:spPr bwMode="auto">
          <a:xfrm>
            <a:off x="8208052" y="3146519"/>
            <a:ext cx="1030287" cy="103028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E1A93C1C-CB23-F3C8-C368-F5205757B92B}"/>
              </a:ext>
            </a:extLst>
          </p:cNvPr>
          <p:cNvCxnSpPr>
            <a:cxnSpLocks/>
            <a:stCxn id="7" idx="3"/>
          </p:cNvCxnSpPr>
          <p:nvPr/>
        </p:nvCxnSpPr>
        <p:spPr>
          <a:xfrm>
            <a:off x="7620875" y="3581493"/>
            <a:ext cx="836578" cy="80169"/>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F50E138-BD86-5F0E-CCE8-C4AE1DC84173}"/>
              </a:ext>
            </a:extLst>
          </p:cNvPr>
          <p:cNvCxnSpPr>
            <a:cxnSpLocks/>
            <a:endCxn id="3074" idx="1"/>
          </p:cNvCxnSpPr>
          <p:nvPr/>
        </p:nvCxnSpPr>
        <p:spPr>
          <a:xfrm flipV="1">
            <a:off x="8997352" y="2408332"/>
            <a:ext cx="1360651" cy="1264443"/>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A5DB69E-2F7F-643A-D445-E27C2B3D7203}"/>
              </a:ext>
            </a:extLst>
          </p:cNvPr>
          <p:cNvCxnSpPr>
            <a:cxnSpLocks/>
          </p:cNvCxnSpPr>
          <p:nvPr/>
        </p:nvCxnSpPr>
        <p:spPr>
          <a:xfrm>
            <a:off x="8997352" y="3829540"/>
            <a:ext cx="1419607" cy="1285479"/>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008F91AA-E36A-A997-7A9F-13FEFBAEAD31}"/>
              </a:ext>
            </a:extLst>
          </p:cNvPr>
          <p:cNvSpPr txBox="1">
            <a:spLocks/>
          </p:cNvSpPr>
          <p:nvPr/>
        </p:nvSpPr>
        <p:spPr>
          <a:xfrm>
            <a:off x="838200" y="4676183"/>
            <a:ext cx="5346700" cy="19506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Provers are </a:t>
            </a:r>
            <a:r>
              <a:rPr lang="en-US" sz="2400" b="1" i="1" dirty="0"/>
              <a:t>untrusted</a:t>
            </a:r>
            <a:r>
              <a:rPr lang="en-US" sz="2400" dirty="0"/>
              <a:t>. </a:t>
            </a:r>
          </a:p>
          <a:p>
            <a:pPr marL="0" indent="0">
              <a:buFont typeface="Arial" panose="020B0604020202020204" pitchFamily="34" charset="0"/>
              <a:buNone/>
            </a:pPr>
            <a:br>
              <a:rPr lang="en-US" sz="2400" dirty="0"/>
            </a:br>
            <a:r>
              <a:rPr lang="en-US" sz="2400" dirty="0"/>
              <a:t>Verifiers want to guard against </a:t>
            </a:r>
            <a:r>
              <a:rPr lang="en-US" sz="2400" b="1" i="1" dirty="0"/>
              <a:t>spoofing</a:t>
            </a:r>
            <a:r>
              <a:rPr lang="en-US" sz="2400" dirty="0"/>
              <a:t>.</a:t>
            </a:r>
          </a:p>
        </p:txBody>
      </p:sp>
    </p:spTree>
    <p:extLst>
      <p:ext uri="{BB962C8B-B14F-4D97-AF65-F5344CB8AC3E}">
        <p14:creationId xmlns:p14="http://schemas.microsoft.com/office/powerpoint/2010/main" val="4045146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89ED9-F1B6-0F4C-E9C8-CFACFA3986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6460D4-C4B6-0A3F-5EF2-1CC147D72D9F}"/>
              </a:ext>
            </a:extLst>
          </p:cNvPr>
          <p:cNvSpPr>
            <a:spLocks noGrp="1"/>
          </p:cNvSpPr>
          <p:nvPr>
            <p:ph type="title"/>
          </p:nvPr>
        </p:nvSpPr>
        <p:spPr/>
        <p:txBody>
          <a:bodyPr/>
          <a:lstStyle/>
          <a:p>
            <a:r>
              <a:rPr lang="en-US" dirty="0"/>
              <a:t>Example: 1D position verification</a:t>
            </a:r>
          </a:p>
        </p:txBody>
      </p:sp>
      <p:pic>
        <p:nvPicPr>
          <p:cNvPr id="1026" name="Picture 2">
            <a:extLst>
              <a:ext uri="{FF2B5EF4-FFF2-40B4-BE49-F238E27FC236}">
                <a16:creationId xmlns:a16="http://schemas.microsoft.com/office/drawing/2014/main" id="{DFB8AB51-D70E-92B1-6FF3-E8A49B65DEBC}"/>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9A903D4-F1E7-0B68-1D0B-121566533C8F}"/>
                  </a:ext>
                </a:extLst>
              </p:cNvPr>
              <p:cNvSpPr txBox="1"/>
              <p:nvPr/>
            </p:nvSpPr>
            <p:spPr>
              <a:xfrm>
                <a:off x="380206" y="5222204"/>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=0</m:t>
                      </m:r>
                    </m:oMath>
                  </m:oMathPara>
                </a14:m>
                <a:endParaRPr lang="en-US" b="0" dirty="0"/>
              </a:p>
            </p:txBody>
          </p:sp>
        </mc:Choice>
        <mc:Fallback xmlns="">
          <p:sp>
            <p:nvSpPr>
              <p:cNvPr id="4" name="TextBox 3">
                <a:extLst>
                  <a:ext uri="{FF2B5EF4-FFF2-40B4-BE49-F238E27FC236}">
                    <a16:creationId xmlns:a16="http://schemas.microsoft.com/office/drawing/2014/main" id="{99A903D4-F1E7-0B68-1D0B-121566533C8F}"/>
                  </a:ext>
                </a:extLst>
              </p:cNvPr>
              <p:cNvSpPr txBox="1">
                <a:spLocks noRot="1" noChangeAspect="1" noMove="1" noResize="1" noEditPoints="1" noAdjustHandles="1" noChangeArrowheads="1" noChangeShapeType="1" noTextEdit="1"/>
              </p:cNvSpPr>
              <p:nvPr/>
            </p:nvSpPr>
            <p:spPr>
              <a:xfrm>
                <a:off x="380206" y="5222204"/>
                <a:ext cx="952500" cy="369332"/>
              </a:xfrm>
              <a:prstGeom prst="rect">
                <a:avLst/>
              </a:prstGeom>
              <a:blipFill>
                <a:blip r:embed="rId3"/>
                <a:stretch>
                  <a:fillRect/>
                </a:stretch>
              </a:blipFill>
            </p:spPr>
            <p:txBody>
              <a:bodyPr/>
              <a:lstStyle/>
              <a:p>
                <a:r>
                  <a:rPr lang="en-US">
                    <a:noFill/>
                  </a:rPr>
                  <a:t> </a:t>
                </a:r>
              </a:p>
            </p:txBody>
          </p:sp>
        </mc:Fallback>
      </mc:AlternateContent>
      <p:pic>
        <p:nvPicPr>
          <p:cNvPr id="5" name="Picture 2">
            <a:extLst>
              <a:ext uri="{FF2B5EF4-FFF2-40B4-BE49-F238E27FC236}">
                <a16:creationId xmlns:a16="http://schemas.microsoft.com/office/drawing/2014/main" id="{E6871A74-6BEE-E9A9-F02F-E82F8447C8DB}"/>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C21003FF-707F-42FB-7B80-5E49172B2B23}"/>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345C052-AEE0-C006-0814-B4586180675E}"/>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3345C052-AEE0-C006-0814-B4586180675E}"/>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8FB48E3-C280-3DF2-6CBF-953E99F0EFE0}"/>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B8FB48E3-C280-3DF2-6CBF-953E99F0EFE0}"/>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76DA8F8-988C-7533-C533-0A00A0B7E01F}"/>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076DA8F8-988C-7533-C533-0A00A0B7E01F}"/>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6"/>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95C39D05-87A8-0626-502F-BDD50DA9DEAF}"/>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358E681B-711A-D7BF-34C5-B80BCE550C6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4337545" y="3590560"/>
            <a:ext cx="601165" cy="645793"/>
          </a:xfrm>
          <a:prstGeom prst="rect">
            <a:avLst/>
          </a:prstGeom>
        </p:spPr>
      </p:pic>
      <p:cxnSp>
        <p:nvCxnSpPr>
          <p:cNvPr id="17" name="Straight Arrow Connector 16">
            <a:extLst>
              <a:ext uri="{FF2B5EF4-FFF2-40B4-BE49-F238E27FC236}">
                <a16:creationId xmlns:a16="http://schemas.microsoft.com/office/drawing/2014/main" id="{40021E11-42C6-7ACA-D7D8-3CBD7D59A97A}"/>
              </a:ext>
            </a:extLst>
          </p:cNvPr>
          <p:cNvCxnSpPr/>
          <p:nvPr/>
        </p:nvCxnSpPr>
        <p:spPr>
          <a:xfrm flipV="1">
            <a:off x="2553495" y="4216240"/>
            <a:ext cx="1720055" cy="117090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A9AD265-1250-179E-BE68-9BE45B6ADB2E}"/>
              </a:ext>
            </a:extLst>
          </p:cNvPr>
          <p:cNvCxnSpPr>
            <a:cxnSpLocks/>
          </p:cNvCxnSpPr>
          <p:nvPr/>
        </p:nvCxnSpPr>
        <p:spPr>
          <a:xfrm flipH="1" flipV="1">
            <a:off x="5072855" y="4216240"/>
            <a:ext cx="1873250" cy="117090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47CAA288-B79B-DC70-1DB6-64853C6C7580}"/>
              </a:ext>
            </a:extLst>
          </p:cNvPr>
          <p:cNvSpPr txBox="1"/>
          <p:nvPr/>
        </p:nvSpPr>
        <p:spPr>
          <a:xfrm>
            <a:off x="880023" y="6329932"/>
            <a:ext cx="1197222" cy="369332"/>
          </a:xfrm>
          <a:prstGeom prst="rect">
            <a:avLst/>
          </a:prstGeom>
          <a:noFill/>
        </p:spPr>
        <p:txBody>
          <a:bodyPr wrap="square" rtlCol="0">
            <a:spAutoFit/>
          </a:bodyPr>
          <a:lstStyle/>
          <a:p>
            <a:r>
              <a:rPr lang="en-US" b="0" dirty="0"/>
              <a:t>Position</a:t>
            </a:r>
          </a:p>
        </p:txBody>
      </p:sp>
      <p:sp>
        <p:nvSpPr>
          <p:cNvPr id="22" name="TextBox 21">
            <a:extLst>
              <a:ext uri="{FF2B5EF4-FFF2-40B4-BE49-F238E27FC236}">
                <a16:creationId xmlns:a16="http://schemas.microsoft.com/office/drawing/2014/main" id="{1EF02965-7042-DE0B-A73D-D76111BB6D21}"/>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246B97E-2B1A-B28F-B89F-80F96BB9975B}"/>
                  </a:ext>
                </a:extLst>
              </p:cNvPr>
              <p:cNvSpPr txBox="1"/>
              <p:nvPr/>
            </p:nvSpPr>
            <p:spPr>
              <a:xfrm>
                <a:off x="380206" y="3728791"/>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=1</m:t>
                      </m:r>
                    </m:oMath>
                  </m:oMathPara>
                </a14:m>
                <a:endParaRPr lang="en-US" b="0" dirty="0"/>
              </a:p>
            </p:txBody>
          </p:sp>
        </mc:Choice>
        <mc:Fallback xmlns="">
          <p:sp>
            <p:nvSpPr>
              <p:cNvPr id="23" name="TextBox 22">
                <a:extLst>
                  <a:ext uri="{FF2B5EF4-FFF2-40B4-BE49-F238E27FC236}">
                    <a16:creationId xmlns:a16="http://schemas.microsoft.com/office/drawing/2014/main" id="{6246B97E-2B1A-B28F-B89F-80F96BB9975B}"/>
                  </a:ext>
                </a:extLst>
              </p:cNvPr>
              <p:cNvSpPr txBox="1">
                <a:spLocks noRot="1" noChangeAspect="1" noMove="1" noResize="1" noEditPoints="1" noAdjustHandles="1" noChangeArrowheads="1" noChangeShapeType="1" noTextEdit="1"/>
              </p:cNvSpPr>
              <p:nvPr/>
            </p:nvSpPr>
            <p:spPr>
              <a:xfrm>
                <a:off x="380206" y="3728791"/>
                <a:ext cx="952500"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477BEA0-9E2A-8BDA-CA0E-7B4075633302}"/>
                  </a:ext>
                </a:extLst>
              </p:cNvPr>
              <p:cNvSpPr txBox="1"/>
              <p:nvPr/>
            </p:nvSpPr>
            <p:spPr>
              <a:xfrm>
                <a:off x="380206" y="2235378"/>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=2</m:t>
                      </m:r>
                    </m:oMath>
                  </m:oMathPara>
                </a14:m>
                <a:endParaRPr lang="en-US" b="0" dirty="0"/>
              </a:p>
            </p:txBody>
          </p:sp>
        </mc:Choice>
        <mc:Fallback xmlns="">
          <p:sp>
            <p:nvSpPr>
              <p:cNvPr id="24" name="TextBox 23">
                <a:extLst>
                  <a:ext uri="{FF2B5EF4-FFF2-40B4-BE49-F238E27FC236}">
                    <a16:creationId xmlns:a16="http://schemas.microsoft.com/office/drawing/2014/main" id="{4477BEA0-9E2A-8BDA-CA0E-7B4075633302}"/>
                  </a:ext>
                </a:extLst>
              </p:cNvPr>
              <p:cNvSpPr txBox="1">
                <a:spLocks noRot="1" noChangeAspect="1" noMove="1" noResize="1" noEditPoints="1" noAdjustHandles="1" noChangeArrowheads="1" noChangeShapeType="1" noTextEdit="1"/>
              </p:cNvSpPr>
              <p:nvPr/>
            </p:nvSpPr>
            <p:spPr>
              <a:xfrm>
                <a:off x="380206" y="2235378"/>
                <a:ext cx="952500"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78769FDF-9854-838D-3892-B7282F076709}"/>
                  </a:ext>
                </a:extLst>
              </p:cNvPr>
              <p:cNvSpPr txBox="1"/>
              <p:nvPr/>
            </p:nvSpPr>
            <p:spPr>
              <a:xfrm>
                <a:off x="3068786" y="4418926"/>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𝑥</m:t>
                      </m:r>
                    </m:oMath>
                  </m:oMathPara>
                </a14:m>
                <a:endParaRPr lang="en-US" b="0" dirty="0"/>
              </a:p>
            </p:txBody>
          </p:sp>
        </mc:Choice>
        <mc:Fallback xmlns="">
          <p:sp>
            <p:nvSpPr>
              <p:cNvPr id="37" name="TextBox 36">
                <a:extLst>
                  <a:ext uri="{FF2B5EF4-FFF2-40B4-BE49-F238E27FC236}">
                    <a16:creationId xmlns:a16="http://schemas.microsoft.com/office/drawing/2014/main" id="{78769FDF-9854-838D-3892-B7282F076709}"/>
                  </a:ext>
                </a:extLst>
              </p:cNvPr>
              <p:cNvSpPr txBox="1">
                <a:spLocks noRot="1" noChangeAspect="1" noMove="1" noResize="1" noEditPoints="1" noAdjustHandles="1" noChangeArrowheads="1" noChangeShapeType="1" noTextEdit="1"/>
              </p:cNvSpPr>
              <p:nvPr/>
            </p:nvSpPr>
            <p:spPr>
              <a:xfrm>
                <a:off x="3068786" y="4418926"/>
                <a:ext cx="436017"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672826AA-80C8-6601-3298-C2F224F5DD90}"/>
                  </a:ext>
                </a:extLst>
              </p:cNvPr>
              <p:cNvSpPr txBox="1"/>
              <p:nvPr/>
            </p:nvSpPr>
            <p:spPr>
              <a:xfrm>
                <a:off x="5791471" y="4343738"/>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𝑦</m:t>
                      </m:r>
                    </m:oMath>
                  </m:oMathPara>
                </a14:m>
                <a:endParaRPr lang="en-US" b="0" dirty="0"/>
              </a:p>
            </p:txBody>
          </p:sp>
        </mc:Choice>
        <mc:Fallback xmlns="">
          <p:sp>
            <p:nvSpPr>
              <p:cNvPr id="38" name="TextBox 37">
                <a:extLst>
                  <a:ext uri="{FF2B5EF4-FFF2-40B4-BE49-F238E27FC236}">
                    <a16:creationId xmlns:a16="http://schemas.microsoft.com/office/drawing/2014/main" id="{672826AA-80C8-6601-3298-C2F224F5DD90}"/>
                  </a:ext>
                </a:extLst>
              </p:cNvPr>
              <p:cNvSpPr txBox="1">
                <a:spLocks noRot="1" noChangeAspect="1" noMove="1" noResize="1" noEditPoints="1" noAdjustHandles="1" noChangeArrowheads="1" noChangeShapeType="1" noTextEdit="1"/>
              </p:cNvSpPr>
              <p:nvPr/>
            </p:nvSpPr>
            <p:spPr>
              <a:xfrm>
                <a:off x="5791471" y="4343738"/>
                <a:ext cx="436017" cy="369332"/>
              </a:xfrm>
              <a:prstGeom prst="rect">
                <a:avLst/>
              </a:prstGeom>
              <a:blipFill>
                <a:blip r:embed="rId12"/>
                <a:stretch>
                  <a:fillRect b="-6667"/>
                </a:stretch>
              </a:blipFill>
            </p:spPr>
            <p:txBody>
              <a:bodyPr/>
              <a:lstStyle/>
              <a:p>
                <a:r>
                  <a:rPr lang="en-US">
                    <a:noFill/>
                  </a:rPr>
                  <a:t> </a:t>
                </a:r>
              </a:p>
            </p:txBody>
          </p:sp>
        </mc:Fallback>
      </mc:AlternateContent>
      <p:sp>
        <p:nvSpPr>
          <p:cNvPr id="47" name="TextBox 46">
            <a:extLst>
              <a:ext uri="{FF2B5EF4-FFF2-40B4-BE49-F238E27FC236}">
                <a16:creationId xmlns:a16="http://schemas.microsoft.com/office/drawing/2014/main" id="{C685B619-B7B7-D6BB-3384-F91F847CF200}"/>
              </a:ext>
            </a:extLst>
          </p:cNvPr>
          <p:cNvSpPr txBox="1"/>
          <p:nvPr/>
        </p:nvSpPr>
        <p:spPr>
          <a:xfrm>
            <a:off x="4285157" y="4269714"/>
            <a:ext cx="965195" cy="369332"/>
          </a:xfrm>
          <a:prstGeom prst="rect">
            <a:avLst/>
          </a:prstGeom>
          <a:noFill/>
        </p:spPr>
        <p:txBody>
          <a:bodyPr wrap="square" rtlCol="0">
            <a:spAutoFit/>
          </a:bodyPr>
          <a:lstStyle/>
          <a:p>
            <a:r>
              <a:rPr lang="en-US" dirty="0"/>
              <a:t>Prover</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0B08A21-3449-F89E-21FA-D921BE55E7A9}"/>
                  </a:ext>
                </a:extLst>
              </p:cNvPr>
              <p:cNvSpPr txBox="1"/>
              <p:nvPr/>
            </p:nvSpPr>
            <p:spPr>
              <a:xfrm>
                <a:off x="8485190" y="3045694"/>
                <a:ext cx="3326603" cy="954107"/>
              </a:xfrm>
              <a:prstGeom prst="rect">
                <a:avLst/>
              </a:prstGeom>
              <a:noFill/>
            </p:spPr>
            <p:txBody>
              <a:bodyPr wrap="square" rtlCol="0">
                <a:spAutoFit/>
              </a:bodyPr>
              <a:lstStyle/>
              <a:p>
                <a:r>
                  <a:rPr lang="en-US" sz="2800" dirty="0"/>
                  <a:t>Verifiers send</a:t>
                </a:r>
              </a:p>
              <a:p>
                <a:r>
                  <a:rPr lang="en-US" sz="2800" b="1" i="1" dirty="0"/>
                  <a:t>challenges </a:t>
                </a:r>
                <a14:m>
                  <m:oMath xmlns:m="http://schemas.openxmlformats.org/officeDocument/2006/math">
                    <m:r>
                      <a:rPr lang="en-US" sz="2800" b="0" i="1" dirty="0" smtClean="0">
                        <a:latin typeface="Cambria Math" panose="02040503050406030204" pitchFamily="18" charset="0"/>
                      </a:rPr>
                      <m:t>𝑥</m:t>
                    </m:r>
                    <m:r>
                      <a:rPr lang="en-US" sz="2800" b="0" i="1" dirty="0" smtClean="0">
                        <a:latin typeface="Cambria Math" panose="02040503050406030204" pitchFamily="18" charset="0"/>
                      </a:rPr>
                      <m:t>,</m:t>
                    </m:r>
                    <m:r>
                      <a:rPr lang="en-US" sz="2800" b="0" i="1" dirty="0" smtClean="0">
                        <a:latin typeface="Cambria Math" panose="02040503050406030204" pitchFamily="18" charset="0"/>
                      </a:rPr>
                      <m:t>𝑦</m:t>
                    </m:r>
                  </m:oMath>
                </a14:m>
                <a:endParaRPr lang="en-US" sz="2800" dirty="0"/>
              </a:p>
            </p:txBody>
          </p:sp>
        </mc:Choice>
        <mc:Fallback xmlns="">
          <p:sp>
            <p:nvSpPr>
              <p:cNvPr id="6" name="TextBox 5">
                <a:extLst>
                  <a:ext uri="{FF2B5EF4-FFF2-40B4-BE49-F238E27FC236}">
                    <a16:creationId xmlns:a16="http://schemas.microsoft.com/office/drawing/2014/main" id="{10B08A21-3449-F89E-21FA-D921BE55E7A9}"/>
                  </a:ext>
                </a:extLst>
              </p:cNvPr>
              <p:cNvSpPr txBox="1"/>
              <p:nvPr/>
            </p:nvSpPr>
            <p:spPr>
              <a:xfrm>
                <a:off x="8485190" y="3045694"/>
                <a:ext cx="3326603" cy="954107"/>
              </a:xfrm>
              <a:prstGeom prst="rect">
                <a:avLst/>
              </a:prstGeom>
              <a:noFill/>
            </p:spPr>
            <p:txBody>
              <a:bodyPr wrap="square" rtlCol="0">
                <a:spAutoFit/>
              </a:bodyPr>
              <a:lstStyle/>
              <a:p>
                <a:r>
                  <a:rPr lang="en-US" sz="2800" dirty="0"/>
                  <a:t>Verifiers send</a:t>
                </a:r>
              </a:p>
              <a:p>
                <a:r>
                  <a:rPr lang="en-US" sz="2800" b="1" i="1" dirty="0"/>
                  <a:t>challenges </a:t>
                </a:r>
                <a:r>
                  <a:rPr lang="en-US" sz="2800" b="0" i="1" dirty="0" smtClean="0">
                    <a:latin typeface="Cambria Math" panose="02040503050406030204" pitchFamily="18" charset="0"/>
                  </a:rPr>
                  <a:t>𝑥</a:t>
                </a:r>
                <a:r>
                  <a:rPr lang="en-US" sz="2800" b="0" i="1" dirty="0" smtClean="0">
                    <a:latin typeface="Cambria Math" panose="02040503050406030204" pitchFamily="18" charset="0"/>
                  </a:rPr>
                  <a:t>,</a:t>
                </a:r>
                <a:r>
                  <a:rPr lang="en-US" sz="2800" b="0" i="1" dirty="0" smtClean="0">
                    <a:latin typeface="Cambria Math" panose="02040503050406030204" pitchFamily="18" charset="0"/>
                  </a:rPr>
                  <a:t>𝑦</a:t>
                </a:r>
                <a:endParaRPr lang="en-US" sz="2800" dirty="0"/>
              </a:p>
            </p:txBody>
          </p:sp>
        </mc:Fallback>
      </mc:AlternateContent>
      <p:sp>
        <p:nvSpPr>
          <p:cNvPr id="3" name="TextBox 2">
            <a:extLst>
              <a:ext uri="{FF2B5EF4-FFF2-40B4-BE49-F238E27FC236}">
                <a16:creationId xmlns:a16="http://schemas.microsoft.com/office/drawing/2014/main" id="{9BEC0AC9-3FCF-FECB-C8BA-03A326BDEB38}"/>
              </a:ext>
            </a:extLst>
          </p:cNvPr>
          <p:cNvSpPr txBox="1"/>
          <p:nvPr/>
        </p:nvSpPr>
        <p:spPr>
          <a:xfrm>
            <a:off x="8485190" y="1549040"/>
            <a:ext cx="3326603" cy="954107"/>
          </a:xfrm>
          <a:prstGeom prst="rect">
            <a:avLst/>
          </a:prstGeom>
          <a:noFill/>
        </p:spPr>
        <p:txBody>
          <a:bodyPr wrap="square" rtlCol="0">
            <a:spAutoFit/>
          </a:bodyPr>
          <a:lstStyle/>
          <a:p>
            <a:r>
              <a:rPr lang="en-US" sz="2800" b="1" dirty="0"/>
              <a:t>Goal</a:t>
            </a:r>
            <a:r>
              <a:rPr lang="en-US" sz="2800" dirty="0"/>
              <a:t>: verify prover is in position 0.</a:t>
            </a:r>
          </a:p>
        </p:txBody>
      </p:sp>
    </p:spTree>
    <p:extLst>
      <p:ext uri="{BB962C8B-B14F-4D97-AF65-F5344CB8AC3E}">
        <p14:creationId xmlns:p14="http://schemas.microsoft.com/office/powerpoint/2010/main" val="712188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AC97F-22B1-28FA-D3B9-A9F34DF73D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1F61C6-55FD-9323-104E-723511098A69}"/>
              </a:ext>
            </a:extLst>
          </p:cNvPr>
          <p:cNvSpPr>
            <a:spLocks noGrp="1"/>
          </p:cNvSpPr>
          <p:nvPr>
            <p:ph type="title"/>
          </p:nvPr>
        </p:nvSpPr>
        <p:spPr/>
        <p:txBody>
          <a:bodyPr/>
          <a:lstStyle/>
          <a:p>
            <a:r>
              <a:rPr lang="en-US" dirty="0"/>
              <a:t>Example: 1D position verification</a:t>
            </a:r>
          </a:p>
        </p:txBody>
      </p:sp>
      <p:pic>
        <p:nvPicPr>
          <p:cNvPr id="1026" name="Picture 2">
            <a:extLst>
              <a:ext uri="{FF2B5EF4-FFF2-40B4-BE49-F238E27FC236}">
                <a16:creationId xmlns:a16="http://schemas.microsoft.com/office/drawing/2014/main" id="{C546EA15-BB67-7B3E-DE29-55F4CC675EF4}"/>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0CC213F-C1E3-B0EB-21F9-D1F5DE6F8518}"/>
                  </a:ext>
                </a:extLst>
              </p:cNvPr>
              <p:cNvSpPr txBox="1"/>
              <p:nvPr/>
            </p:nvSpPr>
            <p:spPr>
              <a:xfrm>
                <a:off x="380206" y="5222204"/>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=0</m:t>
                      </m:r>
                    </m:oMath>
                  </m:oMathPara>
                </a14:m>
                <a:endParaRPr lang="en-US" b="0" dirty="0"/>
              </a:p>
            </p:txBody>
          </p:sp>
        </mc:Choice>
        <mc:Fallback xmlns="">
          <p:sp>
            <p:nvSpPr>
              <p:cNvPr id="4" name="TextBox 3">
                <a:extLst>
                  <a:ext uri="{FF2B5EF4-FFF2-40B4-BE49-F238E27FC236}">
                    <a16:creationId xmlns:a16="http://schemas.microsoft.com/office/drawing/2014/main" id="{10CC213F-C1E3-B0EB-21F9-D1F5DE6F8518}"/>
                  </a:ext>
                </a:extLst>
              </p:cNvPr>
              <p:cNvSpPr txBox="1">
                <a:spLocks noRot="1" noChangeAspect="1" noMove="1" noResize="1" noEditPoints="1" noAdjustHandles="1" noChangeArrowheads="1" noChangeShapeType="1" noTextEdit="1"/>
              </p:cNvSpPr>
              <p:nvPr/>
            </p:nvSpPr>
            <p:spPr>
              <a:xfrm>
                <a:off x="380206" y="5222204"/>
                <a:ext cx="952500" cy="369332"/>
              </a:xfrm>
              <a:prstGeom prst="rect">
                <a:avLst/>
              </a:prstGeom>
              <a:blipFill>
                <a:blip r:embed="rId3"/>
                <a:stretch>
                  <a:fillRect/>
                </a:stretch>
              </a:blipFill>
            </p:spPr>
            <p:txBody>
              <a:bodyPr/>
              <a:lstStyle/>
              <a:p>
                <a:r>
                  <a:rPr lang="en-US">
                    <a:noFill/>
                  </a:rPr>
                  <a:t> </a:t>
                </a:r>
              </a:p>
            </p:txBody>
          </p:sp>
        </mc:Fallback>
      </mc:AlternateContent>
      <p:pic>
        <p:nvPicPr>
          <p:cNvPr id="5" name="Picture 2">
            <a:extLst>
              <a:ext uri="{FF2B5EF4-FFF2-40B4-BE49-F238E27FC236}">
                <a16:creationId xmlns:a16="http://schemas.microsoft.com/office/drawing/2014/main" id="{6A7C3427-21BD-9224-C288-76B8F56BFF58}"/>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956E9C1D-9000-C3CF-CF7D-98E41193F60A}"/>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3D71BA4-DB32-7940-E31B-C68817067106}"/>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D3D71BA4-DB32-7940-E31B-C68817067106}"/>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D9D9716-AC77-E1FE-111E-458638F5E80D}"/>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5D9D9716-AC77-E1FE-111E-458638F5E80D}"/>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1A1491A-D69A-1B97-1A6D-280763C071BD}"/>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C1A1491A-D69A-1B97-1A6D-280763C071BD}"/>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6"/>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EC880F2D-DB33-48F8-465D-4456114DA9E8}"/>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BB8D7FAA-CA4D-BD91-0088-05407D419AE7}"/>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4337545" y="3590560"/>
            <a:ext cx="601165" cy="645793"/>
          </a:xfrm>
          <a:prstGeom prst="rect">
            <a:avLst/>
          </a:prstGeom>
        </p:spPr>
      </p:pic>
      <p:cxnSp>
        <p:nvCxnSpPr>
          <p:cNvPr id="17" name="Straight Arrow Connector 16">
            <a:extLst>
              <a:ext uri="{FF2B5EF4-FFF2-40B4-BE49-F238E27FC236}">
                <a16:creationId xmlns:a16="http://schemas.microsoft.com/office/drawing/2014/main" id="{90EA6B0A-2F7A-4F10-3BC2-E4A81C3AEDDF}"/>
              </a:ext>
            </a:extLst>
          </p:cNvPr>
          <p:cNvCxnSpPr/>
          <p:nvPr/>
        </p:nvCxnSpPr>
        <p:spPr>
          <a:xfrm flipV="1">
            <a:off x="2553495" y="4216240"/>
            <a:ext cx="1720055" cy="117090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FF41105-8C89-6111-330A-C4331C5C17E1}"/>
              </a:ext>
            </a:extLst>
          </p:cNvPr>
          <p:cNvCxnSpPr>
            <a:cxnSpLocks/>
          </p:cNvCxnSpPr>
          <p:nvPr/>
        </p:nvCxnSpPr>
        <p:spPr>
          <a:xfrm flipH="1" flipV="1">
            <a:off x="5072855" y="4216240"/>
            <a:ext cx="1873250" cy="117090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4761D94-210A-C766-6DDC-6440913CD9FE}"/>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C60C50A-E16C-E187-149B-7C8007F50AE7}"/>
                  </a:ext>
                </a:extLst>
              </p:cNvPr>
              <p:cNvSpPr txBox="1"/>
              <p:nvPr/>
            </p:nvSpPr>
            <p:spPr>
              <a:xfrm>
                <a:off x="380206" y="3728791"/>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=1</m:t>
                      </m:r>
                    </m:oMath>
                  </m:oMathPara>
                </a14:m>
                <a:endParaRPr lang="en-US" b="0" dirty="0"/>
              </a:p>
            </p:txBody>
          </p:sp>
        </mc:Choice>
        <mc:Fallback xmlns="">
          <p:sp>
            <p:nvSpPr>
              <p:cNvPr id="23" name="TextBox 22">
                <a:extLst>
                  <a:ext uri="{FF2B5EF4-FFF2-40B4-BE49-F238E27FC236}">
                    <a16:creationId xmlns:a16="http://schemas.microsoft.com/office/drawing/2014/main" id="{4C60C50A-E16C-E187-149B-7C8007F50AE7}"/>
                  </a:ext>
                </a:extLst>
              </p:cNvPr>
              <p:cNvSpPr txBox="1">
                <a:spLocks noRot="1" noChangeAspect="1" noMove="1" noResize="1" noEditPoints="1" noAdjustHandles="1" noChangeArrowheads="1" noChangeShapeType="1" noTextEdit="1"/>
              </p:cNvSpPr>
              <p:nvPr/>
            </p:nvSpPr>
            <p:spPr>
              <a:xfrm>
                <a:off x="380206" y="3728791"/>
                <a:ext cx="952500"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3397E5F7-E8F8-61A7-6676-3E1285BDFC07}"/>
                  </a:ext>
                </a:extLst>
              </p:cNvPr>
              <p:cNvSpPr txBox="1"/>
              <p:nvPr/>
            </p:nvSpPr>
            <p:spPr>
              <a:xfrm>
                <a:off x="380206" y="2235378"/>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=2</m:t>
                      </m:r>
                    </m:oMath>
                  </m:oMathPara>
                </a14:m>
                <a:endParaRPr lang="en-US" b="0" dirty="0"/>
              </a:p>
            </p:txBody>
          </p:sp>
        </mc:Choice>
        <mc:Fallback xmlns="">
          <p:sp>
            <p:nvSpPr>
              <p:cNvPr id="24" name="TextBox 23">
                <a:extLst>
                  <a:ext uri="{FF2B5EF4-FFF2-40B4-BE49-F238E27FC236}">
                    <a16:creationId xmlns:a16="http://schemas.microsoft.com/office/drawing/2014/main" id="{3397E5F7-E8F8-61A7-6676-3E1285BDFC07}"/>
                  </a:ext>
                </a:extLst>
              </p:cNvPr>
              <p:cNvSpPr txBox="1">
                <a:spLocks noRot="1" noChangeAspect="1" noMove="1" noResize="1" noEditPoints="1" noAdjustHandles="1" noChangeArrowheads="1" noChangeShapeType="1" noTextEdit="1"/>
              </p:cNvSpPr>
              <p:nvPr/>
            </p:nvSpPr>
            <p:spPr>
              <a:xfrm>
                <a:off x="380206" y="2235378"/>
                <a:ext cx="952500" cy="369332"/>
              </a:xfrm>
              <a:prstGeom prst="rect">
                <a:avLst/>
              </a:prstGeom>
              <a:blipFill>
                <a:blip r:embed="rId10"/>
                <a:stretch>
                  <a:fillRect/>
                </a:stretch>
              </a:blipFill>
            </p:spPr>
            <p:txBody>
              <a:bodyPr/>
              <a:lstStyle/>
              <a:p>
                <a:r>
                  <a:rPr lang="en-US">
                    <a:noFill/>
                  </a:rPr>
                  <a:t> </a:t>
                </a:r>
              </a:p>
            </p:txBody>
          </p:sp>
        </mc:Fallback>
      </mc:AlternateContent>
      <p:cxnSp>
        <p:nvCxnSpPr>
          <p:cNvPr id="25" name="Straight Arrow Connector 24">
            <a:extLst>
              <a:ext uri="{FF2B5EF4-FFF2-40B4-BE49-F238E27FC236}">
                <a16:creationId xmlns:a16="http://schemas.microsoft.com/office/drawing/2014/main" id="{149AF23A-8024-036E-5F43-BF75217136D1}"/>
              </a:ext>
            </a:extLst>
          </p:cNvPr>
          <p:cNvCxnSpPr>
            <a:cxnSpLocks/>
          </p:cNvCxnSpPr>
          <p:nvPr/>
        </p:nvCxnSpPr>
        <p:spPr>
          <a:xfrm flipH="1" flipV="1">
            <a:off x="2425701" y="2672989"/>
            <a:ext cx="1713704" cy="1037159"/>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EBFC26D-2177-990C-D176-ACE0A912CD01}"/>
              </a:ext>
            </a:extLst>
          </p:cNvPr>
          <p:cNvCxnSpPr>
            <a:cxnSpLocks/>
          </p:cNvCxnSpPr>
          <p:nvPr/>
        </p:nvCxnSpPr>
        <p:spPr>
          <a:xfrm flipV="1">
            <a:off x="5113088" y="2604710"/>
            <a:ext cx="1674368" cy="117090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0FB6DDFE-74CF-3656-72CB-30E3604FB870}"/>
                  </a:ext>
                </a:extLst>
              </p:cNvPr>
              <p:cNvSpPr txBox="1"/>
              <p:nvPr/>
            </p:nvSpPr>
            <p:spPr>
              <a:xfrm>
                <a:off x="3068786" y="4418926"/>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𝑥</m:t>
                      </m:r>
                    </m:oMath>
                  </m:oMathPara>
                </a14:m>
                <a:endParaRPr lang="en-US" b="0" dirty="0"/>
              </a:p>
            </p:txBody>
          </p:sp>
        </mc:Choice>
        <mc:Fallback xmlns="">
          <p:sp>
            <p:nvSpPr>
              <p:cNvPr id="37" name="TextBox 36">
                <a:extLst>
                  <a:ext uri="{FF2B5EF4-FFF2-40B4-BE49-F238E27FC236}">
                    <a16:creationId xmlns:a16="http://schemas.microsoft.com/office/drawing/2014/main" id="{0FB6DDFE-74CF-3656-72CB-30E3604FB870}"/>
                  </a:ext>
                </a:extLst>
              </p:cNvPr>
              <p:cNvSpPr txBox="1">
                <a:spLocks noRot="1" noChangeAspect="1" noMove="1" noResize="1" noEditPoints="1" noAdjustHandles="1" noChangeArrowheads="1" noChangeShapeType="1" noTextEdit="1"/>
              </p:cNvSpPr>
              <p:nvPr/>
            </p:nvSpPr>
            <p:spPr>
              <a:xfrm>
                <a:off x="3068786" y="4418926"/>
                <a:ext cx="436017"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6EE68D8F-825A-746A-587F-D0023ABF0DC1}"/>
                  </a:ext>
                </a:extLst>
              </p:cNvPr>
              <p:cNvSpPr txBox="1"/>
              <p:nvPr/>
            </p:nvSpPr>
            <p:spPr>
              <a:xfrm>
                <a:off x="5791471" y="4343738"/>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𝑦</m:t>
                      </m:r>
                    </m:oMath>
                  </m:oMathPara>
                </a14:m>
                <a:endParaRPr lang="en-US" b="0" dirty="0"/>
              </a:p>
            </p:txBody>
          </p:sp>
        </mc:Choice>
        <mc:Fallback xmlns="">
          <p:sp>
            <p:nvSpPr>
              <p:cNvPr id="38" name="TextBox 37">
                <a:extLst>
                  <a:ext uri="{FF2B5EF4-FFF2-40B4-BE49-F238E27FC236}">
                    <a16:creationId xmlns:a16="http://schemas.microsoft.com/office/drawing/2014/main" id="{6EE68D8F-825A-746A-587F-D0023ABF0DC1}"/>
                  </a:ext>
                </a:extLst>
              </p:cNvPr>
              <p:cNvSpPr txBox="1">
                <a:spLocks noRot="1" noChangeAspect="1" noMove="1" noResize="1" noEditPoints="1" noAdjustHandles="1" noChangeArrowheads="1" noChangeShapeType="1" noTextEdit="1"/>
              </p:cNvSpPr>
              <p:nvPr/>
            </p:nvSpPr>
            <p:spPr>
              <a:xfrm>
                <a:off x="5791471" y="4343738"/>
                <a:ext cx="436017" cy="369332"/>
              </a:xfrm>
              <a:prstGeom prst="rect">
                <a:avLst/>
              </a:prstGeom>
              <a:blipFill>
                <a:blip r:embed="rId12"/>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AEDC4923-0814-B612-C5AC-E3F21C3EAB39}"/>
                  </a:ext>
                </a:extLst>
              </p:cNvPr>
              <p:cNvSpPr txBox="1"/>
              <p:nvPr/>
            </p:nvSpPr>
            <p:spPr>
              <a:xfrm>
                <a:off x="3286794" y="2837178"/>
                <a:ext cx="837134"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𝑎</m:t>
                      </m:r>
                    </m:oMath>
                  </m:oMathPara>
                </a14:m>
                <a:endParaRPr lang="en-US" b="0" dirty="0"/>
              </a:p>
            </p:txBody>
          </p:sp>
        </mc:Choice>
        <mc:Fallback xmlns="">
          <p:sp>
            <p:nvSpPr>
              <p:cNvPr id="39" name="TextBox 38">
                <a:extLst>
                  <a:ext uri="{FF2B5EF4-FFF2-40B4-BE49-F238E27FC236}">
                    <a16:creationId xmlns:a16="http://schemas.microsoft.com/office/drawing/2014/main" id="{AEDC4923-0814-B612-C5AC-E3F21C3EAB39}"/>
                  </a:ext>
                </a:extLst>
              </p:cNvPr>
              <p:cNvSpPr txBox="1">
                <a:spLocks noRot="1" noChangeAspect="1" noMove="1" noResize="1" noEditPoints="1" noAdjustHandles="1" noChangeArrowheads="1" noChangeShapeType="1" noTextEdit="1"/>
              </p:cNvSpPr>
              <p:nvPr/>
            </p:nvSpPr>
            <p:spPr>
              <a:xfrm>
                <a:off x="3286794" y="2837178"/>
                <a:ext cx="837134" cy="369332"/>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94334F1-A7F9-F648-1F59-A88CB9BB4E91}"/>
                  </a:ext>
                </a:extLst>
              </p:cNvPr>
              <p:cNvSpPr txBox="1"/>
              <p:nvPr/>
            </p:nvSpPr>
            <p:spPr>
              <a:xfrm>
                <a:off x="5171677" y="2837178"/>
                <a:ext cx="837134"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𝑏</m:t>
                      </m:r>
                    </m:oMath>
                  </m:oMathPara>
                </a14:m>
                <a:endParaRPr lang="en-US" b="0" dirty="0"/>
              </a:p>
            </p:txBody>
          </p:sp>
        </mc:Choice>
        <mc:Fallback xmlns="">
          <p:sp>
            <p:nvSpPr>
              <p:cNvPr id="40" name="TextBox 39">
                <a:extLst>
                  <a:ext uri="{FF2B5EF4-FFF2-40B4-BE49-F238E27FC236}">
                    <a16:creationId xmlns:a16="http://schemas.microsoft.com/office/drawing/2014/main" id="{394334F1-A7F9-F648-1F59-A88CB9BB4E91}"/>
                  </a:ext>
                </a:extLst>
              </p:cNvPr>
              <p:cNvSpPr txBox="1">
                <a:spLocks noRot="1" noChangeAspect="1" noMove="1" noResize="1" noEditPoints="1" noAdjustHandles="1" noChangeArrowheads="1" noChangeShapeType="1" noTextEdit="1"/>
              </p:cNvSpPr>
              <p:nvPr/>
            </p:nvSpPr>
            <p:spPr>
              <a:xfrm>
                <a:off x="5171677" y="2837178"/>
                <a:ext cx="837134" cy="369332"/>
              </a:xfrm>
              <a:prstGeom prst="rect">
                <a:avLst/>
              </a:prstGeom>
              <a:blipFill>
                <a:blip r:embed="rId14"/>
                <a:stretch>
                  <a:fillRect/>
                </a:stretch>
              </a:blipFill>
            </p:spPr>
            <p:txBody>
              <a:bodyPr/>
              <a:lstStyle/>
              <a:p>
                <a:r>
                  <a:rPr lang="en-US">
                    <a:noFill/>
                  </a:rPr>
                  <a:t> </a:t>
                </a:r>
              </a:p>
            </p:txBody>
          </p:sp>
        </mc:Fallback>
      </mc:AlternateContent>
      <p:sp>
        <p:nvSpPr>
          <p:cNvPr id="47" name="TextBox 46">
            <a:extLst>
              <a:ext uri="{FF2B5EF4-FFF2-40B4-BE49-F238E27FC236}">
                <a16:creationId xmlns:a16="http://schemas.microsoft.com/office/drawing/2014/main" id="{3ED84CA3-B4EE-FE02-2006-2707C882B523}"/>
              </a:ext>
            </a:extLst>
          </p:cNvPr>
          <p:cNvSpPr txBox="1"/>
          <p:nvPr/>
        </p:nvSpPr>
        <p:spPr>
          <a:xfrm>
            <a:off x="4285157" y="4269714"/>
            <a:ext cx="965195" cy="369332"/>
          </a:xfrm>
          <a:prstGeom prst="rect">
            <a:avLst/>
          </a:prstGeom>
          <a:noFill/>
        </p:spPr>
        <p:txBody>
          <a:bodyPr wrap="square" rtlCol="0">
            <a:spAutoFit/>
          </a:bodyPr>
          <a:lstStyle/>
          <a:p>
            <a:r>
              <a:rPr lang="en-US" dirty="0"/>
              <a:t>Prover</a:t>
            </a:r>
          </a:p>
        </p:txBody>
      </p:sp>
      <p:sp>
        <p:nvSpPr>
          <p:cNvPr id="3" name="TextBox 2">
            <a:extLst>
              <a:ext uri="{FF2B5EF4-FFF2-40B4-BE49-F238E27FC236}">
                <a16:creationId xmlns:a16="http://schemas.microsoft.com/office/drawing/2014/main" id="{F8E8D7C6-C630-4CC0-71DA-7E33A1B7D163}"/>
              </a:ext>
            </a:extLst>
          </p:cNvPr>
          <p:cNvSpPr txBox="1"/>
          <p:nvPr/>
        </p:nvSpPr>
        <p:spPr>
          <a:xfrm>
            <a:off x="880023" y="6329932"/>
            <a:ext cx="1197222" cy="369332"/>
          </a:xfrm>
          <a:prstGeom prst="rect">
            <a:avLst/>
          </a:prstGeom>
          <a:noFill/>
        </p:spPr>
        <p:txBody>
          <a:bodyPr wrap="square" rtlCol="0">
            <a:spAutoFit/>
          </a:bodyPr>
          <a:lstStyle/>
          <a:p>
            <a:r>
              <a:rPr lang="en-US" b="0" dirty="0"/>
              <a:t>Position</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C73D782-3EC2-6544-3DA1-5222EDABFEE5}"/>
                  </a:ext>
                </a:extLst>
              </p:cNvPr>
              <p:cNvSpPr txBox="1"/>
              <p:nvPr/>
            </p:nvSpPr>
            <p:spPr>
              <a:xfrm>
                <a:off x="8485191" y="4489770"/>
                <a:ext cx="3326603" cy="954107"/>
              </a:xfrm>
              <a:prstGeom prst="rect">
                <a:avLst/>
              </a:prstGeom>
              <a:noFill/>
            </p:spPr>
            <p:txBody>
              <a:bodyPr wrap="square" rtlCol="0">
                <a:spAutoFit/>
              </a:bodyPr>
              <a:lstStyle/>
              <a:p>
                <a:r>
                  <a:rPr lang="en-US" sz="2800" dirty="0"/>
                  <a:t>The prover generates </a:t>
                </a:r>
                <a:r>
                  <a:rPr lang="en-US" sz="2800" b="1" i="1" dirty="0"/>
                  <a:t>responses</a:t>
                </a:r>
                <a:r>
                  <a:rPr lang="en-US" sz="2800" dirty="0"/>
                  <a:t> </a:t>
                </a:r>
                <a14:m>
                  <m:oMath xmlns:m="http://schemas.openxmlformats.org/officeDocument/2006/math">
                    <m:r>
                      <a:rPr lang="en-US" sz="2800" b="0" i="1" dirty="0" smtClean="0">
                        <a:latin typeface="Cambria Math" panose="02040503050406030204" pitchFamily="18" charset="0"/>
                      </a:rPr>
                      <m:t>𝑎</m:t>
                    </m:r>
                    <m:r>
                      <a:rPr lang="en-US" sz="2800" b="0" i="1" dirty="0" smtClean="0">
                        <a:latin typeface="Cambria Math" panose="02040503050406030204" pitchFamily="18" charset="0"/>
                      </a:rPr>
                      <m:t>,</m:t>
                    </m:r>
                    <m:r>
                      <a:rPr lang="en-US" sz="2800" b="0" i="1" dirty="0" smtClean="0">
                        <a:latin typeface="Cambria Math" panose="02040503050406030204" pitchFamily="18" charset="0"/>
                      </a:rPr>
                      <m:t>𝑏</m:t>
                    </m:r>
                  </m:oMath>
                </a14:m>
                <a:r>
                  <a:rPr lang="en-US" sz="2800" dirty="0"/>
                  <a:t> </a:t>
                </a:r>
              </a:p>
            </p:txBody>
          </p:sp>
        </mc:Choice>
        <mc:Fallback xmlns="">
          <p:sp>
            <p:nvSpPr>
              <p:cNvPr id="12" name="TextBox 11">
                <a:extLst>
                  <a:ext uri="{FF2B5EF4-FFF2-40B4-BE49-F238E27FC236}">
                    <a16:creationId xmlns:a16="http://schemas.microsoft.com/office/drawing/2014/main" id="{7C73D782-3EC2-6544-3DA1-5222EDABFEE5}"/>
                  </a:ext>
                </a:extLst>
              </p:cNvPr>
              <p:cNvSpPr txBox="1">
                <a:spLocks noRot="1" noChangeAspect="1" noMove="1" noResize="1" noEditPoints="1" noAdjustHandles="1" noChangeArrowheads="1" noChangeShapeType="1" noTextEdit="1"/>
              </p:cNvSpPr>
              <p:nvPr/>
            </p:nvSpPr>
            <p:spPr>
              <a:xfrm>
                <a:off x="8485191" y="4489770"/>
                <a:ext cx="3326603" cy="954107"/>
              </a:xfrm>
              <a:prstGeom prst="rect">
                <a:avLst/>
              </a:prstGeom>
              <a:blipFill>
                <a:blip r:embed="rId15"/>
                <a:stretch>
                  <a:fillRect l="-3802" t="-6579" r="-3802" b="-17105"/>
                </a:stretch>
              </a:blipFill>
            </p:spPr>
            <p:txBody>
              <a:bodyPr/>
              <a:lstStyle/>
              <a:p>
                <a:r>
                  <a:rPr lang="en-US">
                    <a:noFill/>
                  </a:rPr>
                  <a:t> </a:t>
                </a:r>
              </a:p>
            </p:txBody>
          </p:sp>
        </mc:Fallback>
      </mc:AlternateContent>
      <p:pic>
        <p:nvPicPr>
          <p:cNvPr id="6" name="Picture 2">
            <a:extLst>
              <a:ext uri="{FF2B5EF4-FFF2-40B4-BE49-F238E27FC236}">
                <a16:creationId xmlns:a16="http://schemas.microsoft.com/office/drawing/2014/main" id="{105E1649-51DA-3BF1-E0D8-DAFC4DBA6E87}"/>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1977480"/>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947CC424-22E0-83FE-761B-3132432B0156}"/>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1977481"/>
            <a:ext cx="696912" cy="85969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A467D68F-713A-27A0-F6DF-6F029D6558ED}"/>
                  </a:ext>
                </a:extLst>
              </p:cNvPr>
              <p:cNvSpPr txBox="1"/>
              <p:nvPr/>
            </p:nvSpPr>
            <p:spPr>
              <a:xfrm>
                <a:off x="8485190" y="3045694"/>
                <a:ext cx="3326603" cy="954107"/>
              </a:xfrm>
              <a:prstGeom prst="rect">
                <a:avLst/>
              </a:prstGeom>
              <a:noFill/>
            </p:spPr>
            <p:txBody>
              <a:bodyPr wrap="square" rtlCol="0">
                <a:spAutoFit/>
              </a:bodyPr>
              <a:lstStyle/>
              <a:p>
                <a:r>
                  <a:rPr lang="en-US" sz="2800" dirty="0"/>
                  <a:t>Verifiers send</a:t>
                </a:r>
              </a:p>
              <a:p>
                <a:r>
                  <a:rPr lang="en-US" sz="2800" b="1" i="1" dirty="0"/>
                  <a:t>challenges </a:t>
                </a:r>
                <a14:m>
                  <m:oMath xmlns:m="http://schemas.openxmlformats.org/officeDocument/2006/math">
                    <m:r>
                      <a:rPr lang="en-US" sz="2800" b="0" i="1" dirty="0" smtClean="0">
                        <a:latin typeface="Cambria Math" panose="02040503050406030204" pitchFamily="18" charset="0"/>
                      </a:rPr>
                      <m:t>𝑥</m:t>
                    </m:r>
                    <m:r>
                      <a:rPr lang="en-US" sz="2800" b="0" i="1" dirty="0" smtClean="0">
                        <a:latin typeface="Cambria Math" panose="02040503050406030204" pitchFamily="18" charset="0"/>
                      </a:rPr>
                      <m:t>,</m:t>
                    </m:r>
                    <m:r>
                      <a:rPr lang="en-US" sz="2800" b="0" i="1" dirty="0" smtClean="0">
                        <a:latin typeface="Cambria Math" panose="02040503050406030204" pitchFamily="18" charset="0"/>
                      </a:rPr>
                      <m:t>𝑦</m:t>
                    </m:r>
                  </m:oMath>
                </a14:m>
                <a:endParaRPr lang="en-US" sz="2800" dirty="0"/>
              </a:p>
            </p:txBody>
          </p:sp>
        </mc:Choice>
        <mc:Fallback xmlns="">
          <p:sp>
            <p:nvSpPr>
              <p:cNvPr id="16" name="TextBox 15">
                <a:extLst>
                  <a:ext uri="{FF2B5EF4-FFF2-40B4-BE49-F238E27FC236}">
                    <a16:creationId xmlns:a16="http://schemas.microsoft.com/office/drawing/2014/main" id="{A467D68F-713A-27A0-F6DF-6F029D6558ED}"/>
                  </a:ext>
                </a:extLst>
              </p:cNvPr>
              <p:cNvSpPr txBox="1"/>
              <p:nvPr/>
            </p:nvSpPr>
            <p:spPr>
              <a:xfrm>
                <a:off x="8485190" y="3045694"/>
                <a:ext cx="3326603" cy="954107"/>
              </a:xfrm>
              <a:prstGeom prst="rect">
                <a:avLst/>
              </a:prstGeom>
              <a:noFill/>
            </p:spPr>
            <p:txBody>
              <a:bodyPr wrap="square" rtlCol="0">
                <a:spAutoFit/>
              </a:bodyPr>
              <a:lstStyle/>
              <a:p>
                <a:r>
                  <a:rPr lang="en-US" sz="2800" dirty="0"/>
                  <a:t>Verifiers send</a:t>
                </a:r>
              </a:p>
              <a:p>
                <a:r>
                  <a:rPr lang="en-US" sz="2800" b="1" i="1" dirty="0"/>
                  <a:t>challenges </a:t>
                </a:r>
                <a:r>
                  <a:rPr lang="en-US" sz="2800" b="0" i="1" dirty="0" smtClean="0">
                    <a:latin typeface="Cambria Math" panose="02040503050406030204" pitchFamily="18" charset="0"/>
                  </a:rPr>
                  <a:t>𝑥</a:t>
                </a:r>
                <a:r>
                  <a:rPr lang="en-US" sz="2800" b="0" i="1" dirty="0" smtClean="0">
                    <a:latin typeface="Cambria Math" panose="02040503050406030204" pitchFamily="18" charset="0"/>
                  </a:rPr>
                  <a:t>,</a:t>
                </a:r>
                <a:r>
                  <a:rPr lang="en-US" sz="2800" b="0" i="1" dirty="0" smtClean="0">
                    <a:latin typeface="Cambria Math" panose="02040503050406030204" pitchFamily="18" charset="0"/>
                  </a:rPr>
                  <a:t>𝑦</a:t>
                </a:r>
                <a:endParaRPr lang="en-US" sz="2800" dirty="0"/>
              </a:p>
            </p:txBody>
          </p:sp>
        </mc:Fallback>
      </mc:AlternateContent>
      <p:sp>
        <p:nvSpPr>
          <p:cNvPr id="19" name="TextBox 18">
            <a:extLst>
              <a:ext uri="{FF2B5EF4-FFF2-40B4-BE49-F238E27FC236}">
                <a16:creationId xmlns:a16="http://schemas.microsoft.com/office/drawing/2014/main" id="{1D18DB10-8AE1-CD67-D299-777C619CB569}"/>
              </a:ext>
            </a:extLst>
          </p:cNvPr>
          <p:cNvSpPr txBox="1"/>
          <p:nvPr/>
        </p:nvSpPr>
        <p:spPr>
          <a:xfrm>
            <a:off x="8485190" y="1549040"/>
            <a:ext cx="3326603" cy="954107"/>
          </a:xfrm>
          <a:prstGeom prst="rect">
            <a:avLst/>
          </a:prstGeom>
          <a:noFill/>
        </p:spPr>
        <p:txBody>
          <a:bodyPr wrap="square" rtlCol="0">
            <a:spAutoFit/>
          </a:bodyPr>
          <a:lstStyle/>
          <a:p>
            <a:r>
              <a:rPr lang="en-US" sz="2800" b="1" dirty="0"/>
              <a:t>Goal</a:t>
            </a:r>
            <a:r>
              <a:rPr lang="en-US" sz="2800" dirty="0"/>
              <a:t>: verify prover is in position 0.</a:t>
            </a:r>
          </a:p>
        </p:txBody>
      </p:sp>
    </p:spTree>
    <p:extLst>
      <p:ext uri="{BB962C8B-B14F-4D97-AF65-F5344CB8AC3E}">
        <p14:creationId xmlns:p14="http://schemas.microsoft.com/office/powerpoint/2010/main" val="4091952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9ABB0-6566-490A-49BD-393CBBA467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43CCD8-0302-2607-9BA0-332C682B6D07}"/>
              </a:ext>
            </a:extLst>
          </p:cNvPr>
          <p:cNvSpPr>
            <a:spLocks noGrp="1"/>
          </p:cNvSpPr>
          <p:nvPr>
            <p:ph type="title"/>
          </p:nvPr>
        </p:nvSpPr>
        <p:spPr/>
        <p:txBody>
          <a:bodyPr/>
          <a:lstStyle/>
          <a:p>
            <a:r>
              <a:rPr lang="en-US" dirty="0"/>
              <a:t>Example: 1D position verification</a:t>
            </a:r>
          </a:p>
        </p:txBody>
      </p:sp>
      <p:pic>
        <p:nvPicPr>
          <p:cNvPr id="1026" name="Picture 2">
            <a:extLst>
              <a:ext uri="{FF2B5EF4-FFF2-40B4-BE49-F238E27FC236}">
                <a16:creationId xmlns:a16="http://schemas.microsoft.com/office/drawing/2014/main" id="{13529BA5-2E18-A91D-01B5-2834455BF2BB}"/>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129556D-7A74-4E56-5AEA-DB71E2650EF9}"/>
                  </a:ext>
                </a:extLst>
              </p:cNvPr>
              <p:cNvSpPr txBox="1"/>
              <p:nvPr/>
            </p:nvSpPr>
            <p:spPr>
              <a:xfrm>
                <a:off x="380206" y="5222204"/>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=0</m:t>
                      </m:r>
                    </m:oMath>
                  </m:oMathPara>
                </a14:m>
                <a:endParaRPr lang="en-US" b="0" dirty="0"/>
              </a:p>
            </p:txBody>
          </p:sp>
        </mc:Choice>
        <mc:Fallback xmlns="">
          <p:sp>
            <p:nvSpPr>
              <p:cNvPr id="4" name="TextBox 3">
                <a:extLst>
                  <a:ext uri="{FF2B5EF4-FFF2-40B4-BE49-F238E27FC236}">
                    <a16:creationId xmlns:a16="http://schemas.microsoft.com/office/drawing/2014/main" id="{D129556D-7A74-4E56-5AEA-DB71E2650EF9}"/>
                  </a:ext>
                </a:extLst>
              </p:cNvPr>
              <p:cNvSpPr txBox="1">
                <a:spLocks noRot="1" noChangeAspect="1" noMove="1" noResize="1" noEditPoints="1" noAdjustHandles="1" noChangeArrowheads="1" noChangeShapeType="1" noTextEdit="1"/>
              </p:cNvSpPr>
              <p:nvPr/>
            </p:nvSpPr>
            <p:spPr>
              <a:xfrm>
                <a:off x="380206" y="5222204"/>
                <a:ext cx="952500" cy="369332"/>
              </a:xfrm>
              <a:prstGeom prst="rect">
                <a:avLst/>
              </a:prstGeom>
              <a:blipFill>
                <a:blip r:embed="rId3"/>
                <a:stretch>
                  <a:fillRect/>
                </a:stretch>
              </a:blipFill>
            </p:spPr>
            <p:txBody>
              <a:bodyPr/>
              <a:lstStyle/>
              <a:p>
                <a:r>
                  <a:rPr lang="en-US">
                    <a:noFill/>
                  </a:rPr>
                  <a:t> </a:t>
                </a:r>
              </a:p>
            </p:txBody>
          </p:sp>
        </mc:Fallback>
      </mc:AlternateContent>
      <p:pic>
        <p:nvPicPr>
          <p:cNvPr id="5" name="Picture 2">
            <a:extLst>
              <a:ext uri="{FF2B5EF4-FFF2-40B4-BE49-F238E27FC236}">
                <a16:creationId xmlns:a16="http://schemas.microsoft.com/office/drawing/2014/main" id="{63229CAB-9A8C-FFB2-E8B2-4CE27F0C8A0E}"/>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8A27460B-F6C6-8DE5-7B4A-F7DE855C9433}"/>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69FD8E9-2860-6E35-173D-8FB2F3C7702A}"/>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B69FD8E9-2860-6E35-173D-8FB2F3C7702A}"/>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8398D89-B6E3-193D-FB1F-F5D609215B48}"/>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88398D89-B6E3-193D-FB1F-F5D609215B48}"/>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72466F4-5716-B3A8-4B85-891DA2909F46}"/>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972466F4-5716-B3A8-4B85-891DA2909F46}"/>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6"/>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B7937655-08FD-9E07-B96F-F0F60C6F1DF5}"/>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155FF10D-C54F-4F58-EB70-060CFE35F7CA}"/>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4337545" y="3590560"/>
            <a:ext cx="601165" cy="645793"/>
          </a:xfrm>
          <a:prstGeom prst="rect">
            <a:avLst/>
          </a:prstGeom>
        </p:spPr>
      </p:pic>
      <p:cxnSp>
        <p:nvCxnSpPr>
          <p:cNvPr id="17" name="Straight Arrow Connector 16">
            <a:extLst>
              <a:ext uri="{FF2B5EF4-FFF2-40B4-BE49-F238E27FC236}">
                <a16:creationId xmlns:a16="http://schemas.microsoft.com/office/drawing/2014/main" id="{A92314BA-4EC2-378C-820A-C07694CE4206}"/>
              </a:ext>
            </a:extLst>
          </p:cNvPr>
          <p:cNvCxnSpPr/>
          <p:nvPr/>
        </p:nvCxnSpPr>
        <p:spPr>
          <a:xfrm flipV="1">
            <a:off x="2553495" y="4216240"/>
            <a:ext cx="1720055" cy="117090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F7A4677-0966-CE50-B240-E2AC72E09151}"/>
              </a:ext>
            </a:extLst>
          </p:cNvPr>
          <p:cNvCxnSpPr>
            <a:cxnSpLocks/>
          </p:cNvCxnSpPr>
          <p:nvPr/>
        </p:nvCxnSpPr>
        <p:spPr>
          <a:xfrm flipH="1" flipV="1">
            <a:off x="5072855" y="4216240"/>
            <a:ext cx="1873250" cy="117090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5DDCB4B-7BEE-F70F-CDD9-8452102F942F}"/>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73885DB-F151-9EA6-A10B-1237998056E1}"/>
                  </a:ext>
                </a:extLst>
              </p:cNvPr>
              <p:cNvSpPr txBox="1"/>
              <p:nvPr/>
            </p:nvSpPr>
            <p:spPr>
              <a:xfrm>
                <a:off x="380206" y="3728791"/>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=1</m:t>
                      </m:r>
                    </m:oMath>
                  </m:oMathPara>
                </a14:m>
                <a:endParaRPr lang="en-US" b="0" dirty="0"/>
              </a:p>
            </p:txBody>
          </p:sp>
        </mc:Choice>
        <mc:Fallback xmlns="">
          <p:sp>
            <p:nvSpPr>
              <p:cNvPr id="23" name="TextBox 22">
                <a:extLst>
                  <a:ext uri="{FF2B5EF4-FFF2-40B4-BE49-F238E27FC236}">
                    <a16:creationId xmlns:a16="http://schemas.microsoft.com/office/drawing/2014/main" id="{873885DB-F151-9EA6-A10B-1237998056E1}"/>
                  </a:ext>
                </a:extLst>
              </p:cNvPr>
              <p:cNvSpPr txBox="1">
                <a:spLocks noRot="1" noChangeAspect="1" noMove="1" noResize="1" noEditPoints="1" noAdjustHandles="1" noChangeArrowheads="1" noChangeShapeType="1" noTextEdit="1"/>
              </p:cNvSpPr>
              <p:nvPr/>
            </p:nvSpPr>
            <p:spPr>
              <a:xfrm>
                <a:off x="380206" y="3728791"/>
                <a:ext cx="952500"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AB06BBA-9B97-BC25-E1B8-3A41E259454B}"/>
                  </a:ext>
                </a:extLst>
              </p:cNvPr>
              <p:cNvSpPr txBox="1"/>
              <p:nvPr/>
            </p:nvSpPr>
            <p:spPr>
              <a:xfrm>
                <a:off x="380206" y="2235378"/>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=2</m:t>
                      </m:r>
                    </m:oMath>
                  </m:oMathPara>
                </a14:m>
                <a:endParaRPr lang="en-US" b="0" dirty="0"/>
              </a:p>
            </p:txBody>
          </p:sp>
        </mc:Choice>
        <mc:Fallback xmlns="">
          <p:sp>
            <p:nvSpPr>
              <p:cNvPr id="24" name="TextBox 23">
                <a:extLst>
                  <a:ext uri="{FF2B5EF4-FFF2-40B4-BE49-F238E27FC236}">
                    <a16:creationId xmlns:a16="http://schemas.microsoft.com/office/drawing/2014/main" id="{AAB06BBA-9B97-BC25-E1B8-3A41E259454B}"/>
                  </a:ext>
                </a:extLst>
              </p:cNvPr>
              <p:cNvSpPr txBox="1">
                <a:spLocks noRot="1" noChangeAspect="1" noMove="1" noResize="1" noEditPoints="1" noAdjustHandles="1" noChangeArrowheads="1" noChangeShapeType="1" noTextEdit="1"/>
              </p:cNvSpPr>
              <p:nvPr/>
            </p:nvSpPr>
            <p:spPr>
              <a:xfrm>
                <a:off x="380206" y="2235378"/>
                <a:ext cx="952500" cy="369332"/>
              </a:xfrm>
              <a:prstGeom prst="rect">
                <a:avLst/>
              </a:prstGeom>
              <a:blipFill>
                <a:blip r:embed="rId9"/>
                <a:stretch>
                  <a:fillRect/>
                </a:stretch>
              </a:blipFill>
            </p:spPr>
            <p:txBody>
              <a:bodyPr/>
              <a:lstStyle/>
              <a:p>
                <a:r>
                  <a:rPr lang="en-US">
                    <a:noFill/>
                  </a:rPr>
                  <a:t> </a:t>
                </a:r>
              </a:p>
            </p:txBody>
          </p:sp>
        </mc:Fallback>
      </mc:AlternateContent>
      <p:cxnSp>
        <p:nvCxnSpPr>
          <p:cNvPr id="25" name="Straight Arrow Connector 24">
            <a:extLst>
              <a:ext uri="{FF2B5EF4-FFF2-40B4-BE49-F238E27FC236}">
                <a16:creationId xmlns:a16="http://schemas.microsoft.com/office/drawing/2014/main" id="{1AEB1A81-FA16-93BB-1A46-19AFACF1B134}"/>
              </a:ext>
            </a:extLst>
          </p:cNvPr>
          <p:cNvCxnSpPr>
            <a:cxnSpLocks/>
          </p:cNvCxnSpPr>
          <p:nvPr/>
        </p:nvCxnSpPr>
        <p:spPr>
          <a:xfrm flipH="1" flipV="1">
            <a:off x="2425701" y="2672989"/>
            <a:ext cx="1713704" cy="1037159"/>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A06ED17F-4F30-E38B-764B-6D6A5E65123E}"/>
              </a:ext>
            </a:extLst>
          </p:cNvPr>
          <p:cNvCxnSpPr>
            <a:cxnSpLocks/>
          </p:cNvCxnSpPr>
          <p:nvPr/>
        </p:nvCxnSpPr>
        <p:spPr>
          <a:xfrm flipV="1">
            <a:off x="5113088" y="2604710"/>
            <a:ext cx="1674368" cy="117090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6093E09A-EB0D-B4DF-D820-984F1D4FEC47}"/>
                  </a:ext>
                </a:extLst>
              </p:cNvPr>
              <p:cNvSpPr txBox="1"/>
              <p:nvPr/>
            </p:nvSpPr>
            <p:spPr>
              <a:xfrm>
                <a:off x="3068786" y="4418926"/>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𝑥</m:t>
                      </m:r>
                    </m:oMath>
                  </m:oMathPara>
                </a14:m>
                <a:endParaRPr lang="en-US" b="0" dirty="0"/>
              </a:p>
            </p:txBody>
          </p:sp>
        </mc:Choice>
        <mc:Fallback xmlns="">
          <p:sp>
            <p:nvSpPr>
              <p:cNvPr id="37" name="TextBox 36">
                <a:extLst>
                  <a:ext uri="{FF2B5EF4-FFF2-40B4-BE49-F238E27FC236}">
                    <a16:creationId xmlns:a16="http://schemas.microsoft.com/office/drawing/2014/main" id="{6093E09A-EB0D-B4DF-D820-984F1D4FEC47}"/>
                  </a:ext>
                </a:extLst>
              </p:cNvPr>
              <p:cNvSpPr txBox="1">
                <a:spLocks noRot="1" noChangeAspect="1" noMove="1" noResize="1" noEditPoints="1" noAdjustHandles="1" noChangeArrowheads="1" noChangeShapeType="1" noTextEdit="1"/>
              </p:cNvSpPr>
              <p:nvPr/>
            </p:nvSpPr>
            <p:spPr>
              <a:xfrm>
                <a:off x="3068786" y="4418926"/>
                <a:ext cx="436017"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B677B47D-74A6-768A-EF35-1AF24FA23C51}"/>
                  </a:ext>
                </a:extLst>
              </p:cNvPr>
              <p:cNvSpPr txBox="1"/>
              <p:nvPr/>
            </p:nvSpPr>
            <p:spPr>
              <a:xfrm>
                <a:off x="5791471" y="4343738"/>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𝑦</m:t>
                      </m:r>
                    </m:oMath>
                  </m:oMathPara>
                </a14:m>
                <a:endParaRPr lang="en-US" b="0" dirty="0"/>
              </a:p>
            </p:txBody>
          </p:sp>
        </mc:Choice>
        <mc:Fallback xmlns="">
          <p:sp>
            <p:nvSpPr>
              <p:cNvPr id="38" name="TextBox 37">
                <a:extLst>
                  <a:ext uri="{FF2B5EF4-FFF2-40B4-BE49-F238E27FC236}">
                    <a16:creationId xmlns:a16="http://schemas.microsoft.com/office/drawing/2014/main" id="{B677B47D-74A6-768A-EF35-1AF24FA23C51}"/>
                  </a:ext>
                </a:extLst>
              </p:cNvPr>
              <p:cNvSpPr txBox="1">
                <a:spLocks noRot="1" noChangeAspect="1" noMove="1" noResize="1" noEditPoints="1" noAdjustHandles="1" noChangeArrowheads="1" noChangeShapeType="1" noTextEdit="1"/>
              </p:cNvSpPr>
              <p:nvPr/>
            </p:nvSpPr>
            <p:spPr>
              <a:xfrm>
                <a:off x="5791471" y="4343738"/>
                <a:ext cx="436017" cy="369332"/>
              </a:xfrm>
              <a:prstGeom prst="rect">
                <a:avLst/>
              </a:prstGeom>
              <a:blipFill>
                <a:blip r:embed="rId11"/>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DEA75CCD-CC0A-406A-29A2-67885CF95B47}"/>
                  </a:ext>
                </a:extLst>
              </p:cNvPr>
              <p:cNvSpPr txBox="1"/>
              <p:nvPr/>
            </p:nvSpPr>
            <p:spPr>
              <a:xfrm>
                <a:off x="3286794" y="2837178"/>
                <a:ext cx="837134"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𝑎</m:t>
                      </m:r>
                    </m:oMath>
                  </m:oMathPara>
                </a14:m>
                <a:endParaRPr lang="en-US" b="0" dirty="0"/>
              </a:p>
            </p:txBody>
          </p:sp>
        </mc:Choice>
        <mc:Fallback xmlns="">
          <p:sp>
            <p:nvSpPr>
              <p:cNvPr id="39" name="TextBox 38">
                <a:extLst>
                  <a:ext uri="{FF2B5EF4-FFF2-40B4-BE49-F238E27FC236}">
                    <a16:creationId xmlns:a16="http://schemas.microsoft.com/office/drawing/2014/main" id="{DEA75CCD-CC0A-406A-29A2-67885CF95B47}"/>
                  </a:ext>
                </a:extLst>
              </p:cNvPr>
              <p:cNvSpPr txBox="1">
                <a:spLocks noRot="1" noChangeAspect="1" noMove="1" noResize="1" noEditPoints="1" noAdjustHandles="1" noChangeArrowheads="1" noChangeShapeType="1" noTextEdit="1"/>
              </p:cNvSpPr>
              <p:nvPr/>
            </p:nvSpPr>
            <p:spPr>
              <a:xfrm>
                <a:off x="3286794" y="2837178"/>
                <a:ext cx="837134"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FAC5325C-A0E2-7B73-6FBB-E1E9F07CB8AA}"/>
                  </a:ext>
                </a:extLst>
              </p:cNvPr>
              <p:cNvSpPr txBox="1"/>
              <p:nvPr/>
            </p:nvSpPr>
            <p:spPr>
              <a:xfrm>
                <a:off x="5171677" y="2837178"/>
                <a:ext cx="837134"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𝑏</m:t>
                      </m:r>
                    </m:oMath>
                  </m:oMathPara>
                </a14:m>
                <a:endParaRPr lang="en-US" b="0" dirty="0"/>
              </a:p>
            </p:txBody>
          </p:sp>
        </mc:Choice>
        <mc:Fallback xmlns="">
          <p:sp>
            <p:nvSpPr>
              <p:cNvPr id="40" name="TextBox 39">
                <a:extLst>
                  <a:ext uri="{FF2B5EF4-FFF2-40B4-BE49-F238E27FC236}">
                    <a16:creationId xmlns:a16="http://schemas.microsoft.com/office/drawing/2014/main" id="{FAC5325C-A0E2-7B73-6FBB-E1E9F07CB8AA}"/>
                  </a:ext>
                </a:extLst>
              </p:cNvPr>
              <p:cNvSpPr txBox="1">
                <a:spLocks noRot="1" noChangeAspect="1" noMove="1" noResize="1" noEditPoints="1" noAdjustHandles="1" noChangeArrowheads="1" noChangeShapeType="1" noTextEdit="1"/>
              </p:cNvSpPr>
              <p:nvPr/>
            </p:nvSpPr>
            <p:spPr>
              <a:xfrm>
                <a:off x="5171677" y="2837178"/>
                <a:ext cx="837134" cy="369332"/>
              </a:xfrm>
              <a:prstGeom prst="rect">
                <a:avLst/>
              </a:prstGeom>
              <a:blipFill>
                <a:blip r:embed="rId13"/>
                <a:stretch>
                  <a:fillRect/>
                </a:stretch>
              </a:blipFill>
            </p:spPr>
            <p:txBody>
              <a:bodyPr/>
              <a:lstStyle/>
              <a:p>
                <a:r>
                  <a:rPr lang="en-US">
                    <a:noFill/>
                  </a:rPr>
                  <a:t> </a:t>
                </a:r>
              </a:p>
            </p:txBody>
          </p:sp>
        </mc:Fallback>
      </mc:AlternateContent>
      <p:pic>
        <p:nvPicPr>
          <p:cNvPr id="42" name="Picture 2">
            <a:extLst>
              <a:ext uri="{FF2B5EF4-FFF2-40B4-BE49-F238E27FC236}">
                <a16:creationId xmlns:a16="http://schemas.microsoft.com/office/drawing/2014/main" id="{60F3B357-0A96-924F-B3B5-6566D3DCDFC3}"/>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1977480"/>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a:extLst>
              <a:ext uri="{FF2B5EF4-FFF2-40B4-BE49-F238E27FC236}">
                <a16:creationId xmlns:a16="http://schemas.microsoft.com/office/drawing/2014/main" id="{CB6612FE-36FC-7FC9-BC17-E06E0949C827}"/>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1977481"/>
            <a:ext cx="696912" cy="859697"/>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a:extLst>
              <a:ext uri="{FF2B5EF4-FFF2-40B4-BE49-F238E27FC236}">
                <a16:creationId xmlns:a16="http://schemas.microsoft.com/office/drawing/2014/main" id="{80A97E70-BB2B-B71A-95AA-CBBD65F8D514}"/>
              </a:ext>
            </a:extLst>
          </p:cNvPr>
          <p:cNvSpPr txBox="1"/>
          <p:nvPr/>
        </p:nvSpPr>
        <p:spPr>
          <a:xfrm>
            <a:off x="4285157" y="4269714"/>
            <a:ext cx="965195" cy="369332"/>
          </a:xfrm>
          <a:prstGeom prst="rect">
            <a:avLst/>
          </a:prstGeom>
          <a:noFill/>
        </p:spPr>
        <p:txBody>
          <a:bodyPr wrap="square" rtlCol="0">
            <a:spAutoFit/>
          </a:bodyPr>
          <a:lstStyle/>
          <a:p>
            <a:r>
              <a:rPr lang="en-US" dirty="0"/>
              <a:t>Prover</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14DDA898-916E-D7FA-C628-D4E537326220}"/>
                  </a:ext>
                </a:extLst>
              </p:cNvPr>
              <p:cNvSpPr txBox="1"/>
              <p:nvPr/>
            </p:nvSpPr>
            <p:spPr>
              <a:xfrm>
                <a:off x="8408869" y="1989584"/>
                <a:ext cx="3402925" cy="2246769"/>
              </a:xfrm>
              <a:prstGeom prst="rect">
                <a:avLst/>
              </a:prstGeom>
              <a:noFill/>
            </p:spPr>
            <p:txBody>
              <a:bodyPr wrap="square" rtlCol="0">
                <a:spAutoFit/>
              </a:bodyPr>
              <a:lstStyle/>
              <a:p>
                <a:r>
                  <a:rPr lang="en-US" sz="2800" dirty="0"/>
                  <a:t>Verifiers check </a:t>
                </a:r>
              </a:p>
              <a:p>
                <a:pPr marL="457200" indent="-457200">
                  <a:buFont typeface="Arial" panose="020B0604020202020204" pitchFamily="34" charset="0"/>
                  <a:buChar char="•"/>
                </a:pPr>
                <a:r>
                  <a:rPr lang="en-US" sz="2800" dirty="0"/>
                  <a:t>Timing constraints</a:t>
                </a:r>
              </a:p>
              <a:p>
                <a:pPr marL="457200" indent="-457200">
                  <a:buFont typeface="Arial" panose="020B0604020202020204" pitchFamily="34" charset="0"/>
                  <a:buChar char="•"/>
                </a:pPr>
                <a:r>
                  <a:rPr lang="en-US" sz="2800" dirty="0"/>
                  <a:t>Some function of </a:t>
                </a:r>
                <a:br>
                  <a:rPr lang="en-US" sz="2800" dirty="0"/>
                </a:br>
                <a:r>
                  <a:rPr lang="en-US" sz="2800" dirty="0"/>
                  <a:t> </a:t>
                </a:r>
                <a14:m>
                  <m:oMath xmlns:m="http://schemas.openxmlformats.org/officeDocument/2006/math">
                    <m:r>
                      <a:rPr lang="en-US" sz="2800" b="0" i="1" dirty="0" smtClean="0">
                        <a:latin typeface="Cambria Math" panose="02040503050406030204" pitchFamily="18" charset="0"/>
                      </a:rPr>
                      <m:t>𝑥</m:t>
                    </m:r>
                    <m:r>
                      <a:rPr lang="en-US" sz="2800" b="0" i="1" dirty="0" smtClean="0">
                        <a:latin typeface="Cambria Math" panose="02040503050406030204" pitchFamily="18" charset="0"/>
                      </a:rPr>
                      <m:t>,</m:t>
                    </m:r>
                    <m:r>
                      <a:rPr lang="en-US" sz="2800" b="0" i="1" dirty="0" smtClean="0">
                        <a:latin typeface="Cambria Math" panose="02040503050406030204" pitchFamily="18" charset="0"/>
                      </a:rPr>
                      <m:t>𝑦</m:t>
                    </m:r>
                    <m:r>
                      <a:rPr lang="en-US" sz="2800" b="0" i="1" dirty="0" smtClean="0">
                        <a:latin typeface="Cambria Math" panose="02040503050406030204" pitchFamily="18" charset="0"/>
                      </a:rPr>
                      <m:t>,</m:t>
                    </m:r>
                    <m:r>
                      <a:rPr lang="en-US" sz="2800" b="0" i="1" dirty="0" smtClean="0">
                        <a:latin typeface="Cambria Math" panose="02040503050406030204" pitchFamily="18" charset="0"/>
                      </a:rPr>
                      <m:t>𝑎</m:t>
                    </m:r>
                    <m:r>
                      <a:rPr lang="en-US" sz="2800" b="0" i="1" dirty="0" smtClean="0">
                        <a:latin typeface="Cambria Math" panose="02040503050406030204" pitchFamily="18" charset="0"/>
                      </a:rPr>
                      <m:t>,</m:t>
                    </m:r>
                    <m:r>
                      <a:rPr lang="en-US" sz="2800" b="0" i="1" dirty="0" smtClean="0">
                        <a:latin typeface="Cambria Math" panose="02040503050406030204" pitchFamily="18" charset="0"/>
                      </a:rPr>
                      <m:t>𝑏</m:t>
                    </m:r>
                  </m:oMath>
                </a14:m>
                <a:endParaRPr lang="en-US" sz="2800" dirty="0"/>
              </a:p>
              <a:p>
                <a:pPr marL="457200" indent="-457200">
                  <a:buFont typeface="Arial" panose="020B0604020202020204" pitchFamily="34" charset="0"/>
                  <a:buChar char="•"/>
                </a:pPr>
                <a:endParaRPr lang="en-US" sz="2800" dirty="0"/>
              </a:p>
            </p:txBody>
          </p:sp>
        </mc:Choice>
        <mc:Fallback xmlns="">
          <p:sp>
            <p:nvSpPr>
              <p:cNvPr id="48" name="TextBox 47">
                <a:extLst>
                  <a:ext uri="{FF2B5EF4-FFF2-40B4-BE49-F238E27FC236}">
                    <a16:creationId xmlns:a16="http://schemas.microsoft.com/office/drawing/2014/main" id="{14DDA898-916E-D7FA-C628-D4E537326220}"/>
                  </a:ext>
                </a:extLst>
              </p:cNvPr>
              <p:cNvSpPr txBox="1">
                <a:spLocks noRot="1" noChangeAspect="1" noMove="1" noResize="1" noEditPoints="1" noAdjustHandles="1" noChangeArrowheads="1" noChangeShapeType="1" noTextEdit="1"/>
              </p:cNvSpPr>
              <p:nvPr/>
            </p:nvSpPr>
            <p:spPr>
              <a:xfrm>
                <a:off x="8408869" y="1989584"/>
                <a:ext cx="3402925" cy="2246769"/>
              </a:xfrm>
              <a:prstGeom prst="rect">
                <a:avLst/>
              </a:prstGeom>
              <a:blipFill>
                <a:blip r:embed="rId14"/>
                <a:stretch>
                  <a:fillRect l="-3704" t="-2809"/>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5BDE0687-E449-9C75-C4BD-BC45E751F49B}"/>
              </a:ext>
            </a:extLst>
          </p:cNvPr>
          <p:cNvSpPr txBox="1"/>
          <p:nvPr/>
        </p:nvSpPr>
        <p:spPr>
          <a:xfrm>
            <a:off x="880023" y="6329932"/>
            <a:ext cx="1197222" cy="369332"/>
          </a:xfrm>
          <a:prstGeom prst="rect">
            <a:avLst/>
          </a:prstGeom>
          <a:noFill/>
        </p:spPr>
        <p:txBody>
          <a:bodyPr wrap="square" rtlCol="0">
            <a:spAutoFit/>
          </a:bodyPr>
          <a:lstStyle/>
          <a:p>
            <a:r>
              <a:rPr lang="en-US" b="0" dirty="0"/>
              <a:t>Position</a:t>
            </a:r>
          </a:p>
        </p:txBody>
      </p:sp>
      <p:sp>
        <p:nvSpPr>
          <p:cNvPr id="6" name="TextBox 5">
            <a:extLst>
              <a:ext uri="{FF2B5EF4-FFF2-40B4-BE49-F238E27FC236}">
                <a16:creationId xmlns:a16="http://schemas.microsoft.com/office/drawing/2014/main" id="{E8DE07BB-E5D6-1C5F-9B91-DB49AA4645D4}"/>
              </a:ext>
            </a:extLst>
          </p:cNvPr>
          <p:cNvSpPr txBox="1"/>
          <p:nvPr/>
        </p:nvSpPr>
        <p:spPr>
          <a:xfrm>
            <a:off x="8408868" y="4098123"/>
            <a:ext cx="3402925" cy="1815882"/>
          </a:xfrm>
          <a:prstGeom prst="rect">
            <a:avLst/>
          </a:prstGeom>
          <a:noFill/>
        </p:spPr>
        <p:txBody>
          <a:bodyPr wrap="square" rtlCol="0">
            <a:spAutoFit/>
          </a:bodyPr>
          <a:lstStyle/>
          <a:p>
            <a:r>
              <a:rPr lang="en-US" sz="2800" b="1" dirty="0"/>
              <a:t>Hope</a:t>
            </a:r>
            <a:r>
              <a:rPr lang="en-US" sz="2800" dirty="0"/>
              <a:t>: only way to generate good, timely responses is to be in correct position.</a:t>
            </a:r>
            <a:endParaRPr lang="en-US" sz="2800" b="1" dirty="0"/>
          </a:p>
        </p:txBody>
      </p:sp>
    </p:spTree>
    <p:extLst>
      <p:ext uri="{BB962C8B-B14F-4D97-AF65-F5344CB8AC3E}">
        <p14:creationId xmlns:p14="http://schemas.microsoft.com/office/powerpoint/2010/main" val="1661197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D16D3-AB94-EDB8-2F21-750089835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A845E3-C4A2-AC41-6911-D8C7F8C6B6F4}"/>
              </a:ext>
            </a:extLst>
          </p:cNvPr>
          <p:cNvSpPr>
            <a:spLocks noGrp="1"/>
          </p:cNvSpPr>
          <p:nvPr>
            <p:ph type="title"/>
          </p:nvPr>
        </p:nvSpPr>
        <p:spPr/>
        <p:txBody>
          <a:bodyPr/>
          <a:lstStyle/>
          <a:p>
            <a:r>
              <a:rPr lang="en-US" dirty="0"/>
              <a:t>Classical impossibility</a:t>
            </a:r>
          </a:p>
        </p:txBody>
      </p:sp>
      <p:pic>
        <p:nvPicPr>
          <p:cNvPr id="1026" name="Picture 2">
            <a:extLst>
              <a:ext uri="{FF2B5EF4-FFF2-40B4-BE49-F238E27FC236}">
                <a16:creationId xmlns:a16="http://schemas.microsoft.com/office/drawing/2014/main" id="{875992C8-8455-0E21-9AAC-206D143DCA7C}"/>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4BF10A8-AE9E-1223-8F81-099DA1C865EA}"/>
                  </a:ext>
                </a:extLst>
              </p:cNvPr>
              <p:cNvSpPr txBox="1"/>
              <p:nvPr/>
            </p:nvSpPr>
            <p:spPr>
              <a:xfrm>
                <a:off x="380206" y="5222204"/>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=0</m:t>
                      </m:r>
                    </m:oMath>
                  </m:oMathPara>
                </a14:m>
                <a:endParaRPr lang="en-US" b="0" dirty="0"/>
              </a:p>
            </p:txBody>
          </p:sp>
        </mc:Choice>
        <mc:Fallback xmlns="">
          <p:sp>
            <p:nvSpPr>
              <p:cNvPr id="4" name="TextBox 3">
                <a:extLst>
                  <a:ext uri="{FF2B5EF4-FFF2-40B4-BE49-F238E27FC236}">
                    <a16:creationId xmlns:a16="http://schemas.microsoft.com/office/drawing/2014/main" id="{216FDAA8-42CE-FF1C-59AE-2B0A43D1A578}"/>
                  </a:ext>
                </a:extLst>
              </p:cNvPr>
              <p:cNvSpPr txBox="1">
                <a:spLocks noRot="1" noChangeAspect="1" noMove="1" noResize="1" noEditPoints="1" noAdjustHandles="1" noChangeArrowheads="1" noChangeShapeType="1" noTextEdit="1"/>
              </p:cNvSpPr>
              <p:nvPr/>
            </p:nvSpPr>
            <p:spPr>
              <a:xfrm>
                <a:off x="380206" y="5222204"/>
                <a:ext cx="952500" cy="369332"/>
              </a:xfrm>
              <a:prstGeom prst="rect">
                <a:avLst/>
              </a:prstGeom>
              <a:blipFill>
                <a:blip r:embed="rId3"/>
                <a:stretch>
                  <a:fillRect/>
                </a:stretch>
              </a:blipFill>
            </p:spPr>
            <p:txBody>
              <a:bodyPr/>
              <a:lstStyle/>
              <a:p>
                <a:r>
                  <a:rPr lang="en-US">
                    <a:noFill/>
                  </a:rPr>
                  <a:t> </a:t>
                </a:r>
              </a:p>
            </p:txBody>
          </p:sp>
        </mc:Fallback>
      </mc:AlternateContent>
      <p:pic>
        <p:nvPicPr>
          <p:cNvPr id="5" name="Picture 2">
            <a:extLst>
              <a:ext uri="{FF2B5EF4-FFF2-40B4-BE49-F238E27FC236}">
                <a16:creationId xmlns:a16="http://schemas.microsoft.com/office/drawing/2014/main" id="{71CF2568-AED3-0755-1994-D36EF20D468C}"/>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E572F975-B56B-B55C-2D10-DCAB7CBCB560}"/>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3CDB2C5-1B6F-2FDF-BB56-57E9A5619EC8}"/>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E36647E4-0A58-1038-1674-0FB4569670F6}"/>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8291B88-03D1-B32F-47D3-CF678A5BB47A}"/>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3D874640-CFCE-3FB8-0D3C-CDA343FF6F36}"/>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4E1AB8D-AAE7-EE55-509A-F3849A6D0402}"/>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94807348-18EB-69C8-E151-A163AF5B5AE3}"/>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6"/>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DC534921-2C01-E535-5030-FE8FA0F7CFE8}"/>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2C49658-F76E-88CC-6A17-0E3E176AE006}"/>
              </a:ext>
            </a:extLst>
          </p:cNvPr>
          <p:cNvCxnSpPr>
            <a:cxnSpLocks/>
          </p:cNvCxnSpPr>
          <p:nvPr/>
        </p:nvCxnSpPr>
        <p:spPr>
          <a:xfrm flipV="1">
            <a:off x="2553495" y="4661865"/>
            <a:ext cx="1065433" cy="725279"/>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B5B70B0-2F30-F150-FC8D-EE95C0341825}"/>
              </a:ext>
            </a:extLst>
          </p:cNvPr>
          <p:cNvCxnSpPr>
            <a:cxnSpLocks/>
          </p:cNvCxnSpPr>
          <p:nvPr/>
        </p:nvCxnSpPr>
        <p:spPr>
          <a:xfrm flipH="1" flipV="1">
            <a:off x="5725475" y="4624170"/>
            <a:ext cx="1220630" cy="76297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44BB096-3D41-BDA5-0854-F5CF95B4B663}"/>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30EDA65-6B84-05C6-2AD5-A18A26E801AF}"/>
                  </a:ext>
                </a:extLst>
              </p:cNvPr>
              <p:cNvSpPr txBox="1"/>
              <p:nvPr/>
            </p:nvSpPr>
            <p:spPr>
              <a:xfrm>
                <a:off x="380206" y="3728791"/>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=1</m:t>
                      </m:r>
                    </m:oMath>
                  </m:oMathPara>
                </a14:m>
                <a:endParaRPr lang="en-US" b="0" dirty="0"/>
              </a:p>
            </p:txBody>
          </p:sp>
        </mc:Choice>
        <mc:Fallback xmlns="">
          <p:sp>
            <p:nvSpPr>
              <p:cNvPr id="23" name="TextBox 22">
                <a:extLst>
                  <a:ext uri="{FF2B5EF4-FFF2-40B4-BE49-F238E27FC236}">
                    <a16:creationId xmlns:a16="http://schemas.microsoft.com/office/drawing/2014/main" id="{3459340F-2412-23E1-AF1D-3220CA15AC68}"/>
                  </a:ext>
                </a:extLst>
              </p:cNvPr>
              <p:cNvSpPr txBox="1">
                <a:spLocks noRot="1" noChangeAspect="1" noMove="1" noResize="1" noEditPoints="1" noAdjustHandles="1" noChangeArrowheads="1" noChangeShapeType="1" noTextEdit="1"/>
              </p:cNvSpPr>
              <p:nvPr/>
            </p:nvSpPr>
            <p:spPr>
              <a:xfrm>
                <a:off x="380206" y="3728791"/>
                <a:ext cx="952500"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6C81CC2-19C0-5587-5731-C0EDFF3C3E7D}"/>
                  </a:ext>
                </a:extLst>
              </p:cNvPr>
              <p:cNvSpPr txBox="1"/>
              <p:nvPr/>
            </p:nvSpPr>
            <p:spPr>
              <a:xfrm>
                <a:off x="380206" y="2235378"/>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=2</m:t>
                      </m:r>
                    </m:oMath>
                  </m:oMathPara>
                </a14:m>
                <a:endParaRPr lang="en-US" b="0" dirty="0"/>
              </a:p>
            </p:txBody>
          </p:sp>
        </mc:Choice>
        <mc:Fallback xmlns="">
          <p:sp>
            <p:nvSpPr>
              <p:cNvPr id="24" name="TextBox 23">
                <a:extLst>
                  <a:ext uri="{FF2B5EF4-FFF2-40B4-BE49-F238E27FC236}">
                    <a16:creationId xmlns:a16="http://schemas.microsoft.com/office/drawing/2014/main" id="{63DA32AB-C0D1-F4C5-A1DB-AE603EA0F271}"/>
                  </a:ext>
                </a:extLst>
              </p:cNvPr>
              <p:cNvSpPr txBox="1">
                <a:spLocks noRot="1" noChangeAspect="1" noMove="1" noResize="1" noEditPoints="1" noAdjustHandles="1" noChangeArrowheads="1" noChangeShapeType="1" noTextEdit="1"/>
              </p:cNvSpPr>
              <p:nvPr/>
            </p:nvSpPr>
            <p:spPr>
              <a:xfrm>
                <a:off x="380206" y="2235378"/>
                <a:ext cx="952500"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A577E1A4-9BD6-72E7-7F2B-E691946734A0}"/>
                  </a:ext>
                </a:extLst>
              </p:cNvPr>
              <p:cNvSpPr txBox="1"/>
              <p:nvPr/>
            </p:nvSpPr>
            <p:spPr>
              <a:xfrm>
                <a:off x="3068786" y="4418926"/>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𝑥</m:t>
                      </m:r>
                    </m:oMath>
                  </m:oMathPara>
                </a14:m>
                <a:endParaRPr lang="en-US" b="0" dirty="0"/>
              </a:p>
            </p:txBody>
          </p:sp>
        </mc:Choice>
        <mc:Fallback xmlns="">
          <p:sp>
            <p:nvSpPr>
              <p:cNvPr id="37" name="TextBox 36">
                <a:extLst>
                  <a:ext uri="{FF2B5EF4-FFF2-40B4-BE49-F238E27FC236}">
                    <a16:creationId xmlns:a16="http://schemas.microsoft.com/office/drawing/2014/main" id="{7267507E-27D1-616C-21E9-A0917117D473}"/>
                  </a:ext>
                </a:extLst>
              </p:cNvPr>
              <p:cNvSpPr txBox="1">
                <a:spLocks noRot="1" noChangeAspect="1" noMove="1" noResize="1" noEditPoints="1" noAdjustHandles="1" noChangeArrowheads="1" noChangeShapeType="1" noTextEdit="1"/>
              </p:cNvSpPr>
              <p:nvPr/>
            </p:nvSpPr>
            <p:spPr>
              <a:xfrm>
                <a:off x="3068786" y="4418926"/>
                <a:ext cx="436017"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CCB83632-1A80-5CBF-D2C0-D8E2EE1E30F5}"/>
                  </a:ext>
                </a:extLst>
              </p:cNvPr>
              <p:cNvSpPr txBox="1"/>
              <p:nvPr/>
            </p:nvSpPr>
            <p:spPr>
              <a:xfrm>
                <a:off x="5791471" y="4343738"/>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𝑦</m:t>
                      </m:r>
                    </m:oMath>
                  </m:oMathPara>
                </a14:m>
                <a:endParaRPr lang="en-US" b="0" dirty="0"/>
              </a:p>
            </p:txBody>
          </p:sp>
        </mc:Choice>
        <mc:Fallback xmlns="">
          <p:sp>
            <p:nvSpPr>
              <p:cNvPr id="38" name="TextBox 37">
                <a:extLst>
                  <a:ext uri="{FF2B5EF4-FFF2-40B4-BE49-F238E27FC236}">
                    <a16:creationId xmlns:a16="http://schemas.microsoft.com/office/drawing/2014/main" id="{F999B5BA-5A99-4338-421A-EA6087598FEA}"/>
                  </a:ext>
                </a:extLst>
              </p:cNvPr>
              <p:cNvSpPr txBox="1">
                <a:spLocks noRot="1" noChangeAspect="1" noMove="1" noResize="1" noEditPoints="1" noAdjustHandles="1" noChangeArrowheads="1" noChangeShapeType="1" noTextEdit="1"/>
              </p:cNvSpPr>
              <p:nvPr/>
            </p:nvSpPr>
            <p:spPr>
              <a:xfrm>
                <a:off x="5791471" y="4343738"/>
                <a:ext cx="436017" cy="369332"/>
              </a:xfrm>
              <a:prstGeom prst="rect">
                <a:avLst/>
              </a:prstGeom>
              <a:blipFill>
                <a:blip r:embed="rId11"/>
                <a:stretch>
                  <a:fillRect b="-6667"/>
                </a:stretch>
              </a:blipFill>
            </p:spPr>
            <p:txBody>
              <a:bodyPr/>
              <a:lstStyle/>
              <a:p>
                <a:r>
                  <a:rPr lang="en-US">
                    <a:noFill/>
                  </a:rPr>
                  <a:t> </a:t>
                </a:r>
              </a:p>
            </p:txBody>
          </p:sp>
        </mc:Fallback>
      </mc:AlternateContent>
      <p:sp>
        <p:nvSpPr>
          <p:cNvPr id="47" name="TextBox 46">
            <a:extLst>
              <a:ext uri="{FF2B5EF4-FFF2-40B4-BE49-F238E27FC236}">
                <a16:creationId xmlns:a16="http://schemas.microsoft.com/office/drawing/2014/main" id="{0E56EB4D-2339-AF64-09D3-DEC12A7E8C7F}"/>
              </a:ext>
            </a:extLst>
          </p:cNvPr>
          <p:cNvSpPr txBox="1"/>
          <p:nvPr/>
        </p:nvSpPr>
        <p:spPr>
          <a:xfrm>
            <a:off x="3592990" y="4921026"/>
            <a:ext cx="939257" cy="369332"/>
          </a:xfrm>
          <a:prstGeom prst="rect">
            <a:avLst/>
          </a:prstGeom>
          <a:noFill/>
        </p:spPr>
        <p:txBody>
          <a:bodyPr wrap="square" rtlCol="0">
            <a:spAutoFit/>
          </a:bodyPr>
          <a:lstStyle/>
          <a:p>
            <a:r>
              <a:rPr lang="en-US" dirty="0"/>
              <a:t>Spoofer</a:t>
            </a:r>
          </a:p>
        </p:txBody>
      </p:sp>
      <p:pic>
        <p:nvPicPr>
          <p:cNvPr id="11" name="Picture 10">
            <a:extLst>
              <a:ext uri="{FF2B5EF4-FFF2-40B4-BE49-F238E27FC236}">
                <a16:creationId xmlns:a16="http://schemas.microsoft.com/office/drawing/2014/main" id="{4DFE4D64-B9AF-FCF4-0AAB-7D796295470E}"/>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5220475" y="4357743"/>
            <a:ext cx="502372" cy="539666"/>
          </a:xfrm>
          <a:prstGeom prst="rect">
            <a:avLst/>
          </a:prstGeom>
        </p:spPr>
      </p:pic>
      <p:sp>
        <p:nvSpPr>
          <p:cNvPr id="30" name="TextBox 29">
            <a:extLst>
              <a:ext uri="{FF2B5EF4-FFF2-40B4-BE49-F238E27FC236}">
                <a16:creationId xmlns:a16="http://schemas.microsoft.com/office/drawing/2014/main" id="{4A57415D-B4BF-6600-F2C2-713A5BDECB1F}"/>
              </a:ext>
            </a:extLst>
          </p:cNvPr>
          <p:cNvSpPr txBox="1"/>
          <p:nvPr/>
        </p:nvSpPr>
        <p:spPr>
          <a:xfrm>
            <a:off x="5142438" y="4921026"/>
            <a:ext cx="1085050" cy="369332"/>
          </a:xfrm>
          <a:prstGeom prst="rect">
            <a:avLst/>
          </a:prstGeom>
          <a:noFill/>
        </p:spPr>
        <p:txBody>
          <a:bodyPr wrap="square" rtlCol="0">
            <a:spAutoFit/>
          </a:bodyPr>
          <a:lstStyle/>
          <a:p>
            <a:r>
              <a:rPr lang="en-US" dirty="0"/>
              <a:t>Spoofer</a:t>
            </a:r>
          </a:p>
        </p:txBody>
      </p:sp>
      <p:pic>
        <p:nvPicPr>
          <p:cNvPr id="32" name="Picture 31">
            <a:extLst>
              <a:ext uri="{FF2B5EF4-FFF2-40B4-BE49-F238E27FC236}">
                <a16:creationId xmlns:a16="http://schemas.microsoft.com/office/drawing/2014/main" id="{D19AF124-756D-8E2C-E7D1-EEB8354B3D32}"/>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3861928" y="4187277"/>
            <a:ext cx="376322" cy="711720"/>
          </a:xfrm>
          <a:prstGeom prst="rect">
            <a:avLst/>
          </a:prstGeom>
        </p:spPr>
      </p:pic>
      <p:sp>
        <p:nvSpPr>
          <p:cNvPr id="3" name="TextBox 2">
            <a:extLst>
              <a:ext uri="{FF2B5EF4-FFF2-40B4-BE49-F238E27FC236}">
                <a16:creationId xmlns:a16="http://schemas.microsoft.com/office/drawing/2014/main" id="{2CCF6A8C-5A4F-2571-444B-0D7834919BD8}"/>
              </a:ext>
            </a:extLst>
          </p:cNvPr>
          <p:cNvSpPr txBox="1"/>
          <p:nvPr/>
        </p:nvSpPr>
        <p:spPr>
          <a:xfrm>
            <a:off x="880023" y="6329932"/>
            <a:ext cx="1197222" cy="369332"/>
          </a:xfrm>
          <a:prstGeom prst="rect">
            <a:avLst/>
          </a:prstGeom>
          <a:noFill/>
        </p:spPr>
        <p:txBody>
          <a:bodyPr wrap="square" rtlCol="0">
            <a:spAutoFit/>
          </a:bodyPr>
          <a:lstStyle/>
          <a:p>
            <a:r>
              <a:rPr lang="en-US" b="0" dirty="0"/>
              <a:t>Position</a:t>
            </a:r>
          </a:p>
        </p:txBody>
      </p:sp>
      <p:sp>
        <p:nvSpPr>
          <p:cNvPr id="6" name="TextBox 5">
            <a:extLst>
              <a:ext uri="{FF2B5EF4-FFF2-40B4-BE49-F238E27FC236}">
                <a16:creationId xmlns:a16="http://schemas.microsoft.com/office/drawing/2014/main" id="{1C2EBC1A-25C3-E4E1-7D8A-75C6AE4EB002}"/>
              </a:ext>
            </a:extLst>
          </p:cNvPr>
          <p:cNvSpPr txBox="1"/>
          <p:nvPr/>
        </p:nvSpPr>
        <p:spPr>
          <a:xfrm>
            <a:off x="8004865" y="567303"/>
            <a:ext cx="3684398" cy="2246769"/>
          </a:xfrm>
          <a:prstGeom prst="rect">
            <a:avLst/>
          </a:prstGeom>
          <a:noFill/>
        </p:spPr>
        <p:txBody>
          <a:bodyPr wrap="square" rtlCol="0">
            <a:spAutoFit/>
          </a:bodyPr>
          <a:lstStyle/>
          <a:p>
            <a:r>
              <a:rPr lang="en-US" sz="2800" b="1" dirty="0">
                <a:solidFill>
                  <a:srgbClr val="C00000"/>
                </a:solidFill>
              </a:rPr>
              <a:t>Theorem</a:t>
            </a:r>
            <a:r>
              <a:rPr lang="en-US" sz="2800" dirty="0"/>
              <a:t>: </a:t>
            </a:r>
            <a:br>
              <a:rPr lang="en-US" sz="2800" dirty="0"/>
            </a:br>
            <a:r>
              <a:rPr lang="en-US" sz="2800" dirty="0"/>
              <a:t>Any position verification protocol using only classical resources can be spoofed.</a:t>
            </a:r>
            <a:endParaRPr lang="en-US" sz="2800" b="1" dirty="0"/>
          </a:p>
        </p:txBody>
      </p:sp>
      <p:sp>
        <p:nvSpPr>
          <p:cNvPr id="16" name="TextBox 15">
            <a:extLst>
              <a:ext uri="{FF2B5EF4-FFF2-40B4-BE49-F238E27FC236}">
                <a16:creationId xmlns:a16="http://schemas.microsoft.com/office/drawing/2014/main" id="{529D5B00-0CF0-26C3-AADE-8222EA2EB583}"/>
              </a:ext>
            </a:extLst>
          </p:cNvPr>
          <p:cNvSpPr txBox="1"/>
          <p:nvPr/>
        </p:nvSpPr>
        <p:spPr>
          <a:xfrm>
            <a:off x="8057254" y="2817734"/>
            <a:ext cx="3979825" cy="338554"/>
          </a:xfrm>
          <a:prstGeom prst="rect">
            <a:avLst/>
          </a:prstGeom>
          <a:noFill/>
        </p:spPr>
        <p:txBody>
          <a:bodyPr wrap="square">
            <a:spAutoFit/>
          </a:bodyPr>
          <a:lstStyle/>
          <a:p>
            <a:pPr marL="0" indent="0">
              <a:buNone/>
            </a:pPr>
            <a:r>
              <a:rPr lang="en-US" sz="1600" dirty="0">
                <a:solidFill>
                  <a:schemeClr val="bg1">
                    <a:lumMod val="50000"/>
                  </a:schemeClr>
                </a:solidFill>
              </a:rPr>
              <a:t>(Kent-Munro-Spiller ’11, </a:t>
            </a:r>
            <a:r>
              <a:rPr lang="en-US" sz="1600" dirty="0" err="1">
                <a:solidFill>
                  <a:schemeClr val="bg1">
                    <a:lumMod val="50000"/>
                  </a:schemeClr>
                </a:solidFill>
              </a:rPr>
              <a:t>Buhrman</a:t>
            </a:r>
            <a:r>
              <a:rPr lang="en-US" sz="1600" dirty="0">
                <a:solidFill>
                  <a:schemeClr val="bg1">
                    <a:lumMod val="50000"/>
                  </a:schemeClr>
                </a:solidFill>
              </a:rPr>
              <a:t>, et al. ‘10)</a:t>
            </a:r>
          </a:p>
        </p:txBody>
      </p:sp>
      <p:cxnSp>
        <p:nvCxnSpPr>
          <p:cNvPr id="12" name="Curved Connector 11">
            <a:extLst>
              <a:ext uri="{FF2B5EF4-FFF2-40B4-BE49-F238E27FC236}">
                <a16:creationId xmlns:a16="http://schemas.microsoft.com/office/drawing/2014/main" id="{73AA14BE-C1B4-BBBB-1678-6B47B823EE51}"/>
              </a:ext>
            </a:extLst>
          </p:cNvPr>
          <p:cNvCxnSpPr/>
          <p:nvPr/>
        </p:nvCxnSpPr>
        <p:spPr>
          <a:xfrm rot="5400000" flipH="1" flipV="1">
            <a:off x="5174312" y="5408010"/>
            <a:ext cx="449575" cy="357249"/>
          </a:xfrm>
          <a:prstGeom prst="curvedConnector3">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urved Connector 13">
            <a:extLst>
              <a:ext uri="{FF2B5EF4-FFF2-40B4-BE49-F238E27FC236}">
                <a16:creationId xmlns:a16="http://schemas.microsoft.com/office/drawing/2014/main" id="{88F3073E-C3D1-A0B3-D59E-0A68EAC8F20F}"/>
              </a:ext>
            </a:extLst>
          </p:cNvPr>
          <p:cNvCxnSpPr>
            <a:cxnSpLocks/>
          </p:cNvCxnSpPr>
          <p:nvPr/>
        </p:nvCxnSpPr>
        <p:spPr>
          <a:xfrm rot="16200000" flipV="1">
            <a:off x="4049656" y="5436559"/>
            <a:ext cx="377188" cy="300150"/>
          </a:xfrm>
          <a:prstGeom prst="curvedConnector3">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FFAA03D-6AA3-9E1A-BA39-0EB4C505F021}"/>
              </a:ext>
            </a:extLst>
          </p:cNvPr>
          <p:cNvSpPr txBox="1"/>
          <p:nvPr/>
        </p:nvSpPr>
        <p:spPr>
          <a:xfrm>
            <a:off x="3974033" y="5766353"/>
            <a:ext cx="1921304" cy="369332"/>
          </a:xfrm>
          <a:prstGeom prst="rect">
            <a:avLst/>
          </a:prstGeom>
          <a:noFill/>
        </p:spPr>
        <p:txBody>
          <a:bodyPr wrap="square" rtlCol="0">
            <a:spAutoFit/>
          </a:bodyPr>
          <a:lstStyle/>
          <a:p>
            <a:r>
              <a:rPr lang="en-US" b="1" dirty="0">
                <a:solidFill>
                  <a:srgbClr val="C00000"/>
                </a:solidFill>
              </a:rPr>
              <a:t>Not in position 0!</a:t>
            </a:r>
          </a:p>
        </p:txBody>
      </p:sp>
    </p:spTree>
    <p:extLst>
      <p:ext uri="{BB962C8B-B14F-4D97-AF65-F5344CB8AC3E}">
        <p14:creationId xmlns:p14="http://schemas.microsoft.com/office/powerpoint/2010/main" val="747804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335FE-E05C-EE4E-E2BE-3997C1B4F9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D9481D-8031-7161-167F-F9D4D0F6E8AE}"/>
              </a:ext>
            </a:extLst>
          </p:cNvPr>
          <p:cNvSpPr>
            <a:spLocks noGrp="1"/>
          </p:cNvSpPr>
          <p:nvPr>
            <p:ph type="title"/>
          </p:nvPr>
        </p:nvSpPr>
        <p:spPr/>
        <p:txBody>
          <a:bodyPr/>
          <a:lstStyle/>
          <a:p>
            <a:r>
              <a:rPr lang="en-US" dirty="0"/>
              <a:t>Classical impossibility</a:t>
            </a:r>
          </a:p>
        </p:txBody>
      </p:sp>
      <p:pic>
        <p:nvPicPr>
          <p:cNvPr id="1026" name="Picture 2">
            <a:extLst>
              <a:ext uri="{FF2B5EF4-FFF2-40B4-BE49-F238E27FC236}">
                <a16:creationId xmlns:a16="http://schemas.microsoft.com/office/drawing/2014/main" id="{AA312A3B-A68E-FE35-9A52-372BC5509767}"/>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A70599F-55F4-DBEF-2BA2-2392908D4F25}"/>
                  </a:ext>
                </a:extLst>
              </p:cNvPr>
              <p:cNvSpPr txBox="1"/>
              <p:nvPr/>
            </p:nvSpPr>
            <p:spPr>
              <a:xfrm>
                <a:off x="380206" y="5222204"/>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=0</m:t>
                      </m:r>
                    </m:oMath>
                  </m:oMathPara>
                </a14:m>
                <a:endParaRPr lang="en-US" b="0" dirty="0"/>
              </a:p>
            </p:txBody>
          </p:sp>
        </mc:Choice>
        <mc:Fallback xmlns="">
          <p:sp>
            <p:nvSpPr>
              <p:cNvPr id="4" name="TextBox 3">
                <a:extLst>
                  <a:ext uri="{FF2B5EF4-FFF2-40B4-BE49-F238E27FC236}">
                    <a16:creationId xmlns:a16="http://schemas.microsoft.com/office/drawing/2014/main" id="{24164BA1-FBE3-F67F-7F6A-E3EF6797B891}"/>
                  </a:ext>
                </a:extLst>
              </p:cNvPr>
              <p:cNvSpPr txBox="1">
                <a:spLocks noRot="1" noChangeAspect="1" noMove="1" noResize="1" noEditPoints="1" noAdjustHandles="1" noChangeArrowheads="1" noChangeShapeType="1" noTextEdit="1"/>
              </p:cNvSpPr>
              <p:nvPr/>
            </p:nvSpPr>
            <p:spPr>
              <a:xfrm>
                <a:off x="380206" y="5222204"/>
                <a:ext cx="952500" cy="369332"/>
              </a:xfrm>
              <a:prstGeom prst="rect">
                <a:avLst/>
              </a:prstGeom>
              <a:blipFill>
                <a:blip r:embed="rId3"/>
                <a:stretch>
                  <a:fillRect/>
                </a:stretch>
              </a:blipFill>
            </p:spPr>
            <p:txBody>
              <a:bodyPr/>
              <a:lstStyle/>
              <a:p>
                <a:r>
                  <a:rPr lang="en-US">
                    <a:noFill/>
                  </a:rPr>
                  <a:t> </a:t>
                </a:r>
              </a:p>
            </p:txBody>
          </p:sp>
        </mc:Fallback>
      </mc:AlternateContent>
      <p:pic>
        <p:nvPicPr>
          <p:cNvPr id="5" name="Picture 2">
            <a:extLst>
              <a:ext uri="{FF2B5EF4-FFF2-40B4-BE49-F238E27FC236}">
                <a16:creationId xmlns:a16="http://schemas.microsoft.com/office/drawing/2014/main" id="{F402A5CB-7E78-7235-0BA7-D8E6A8460481}"/>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43E6503E-CA81-241D-8A9D-3FE2DE2AA286}"/>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94E600F-B18A-C651-CDD5-1792E43F77EB}"/>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2424E6FC-5F0D-CA67-F860-2069D93A6D6E}"/>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B53A29D-559A-A84E-0553-A44421AB772C}"/>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44F177FA-9461-91CE-6874-2CD00DA83B12}"/>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769CF4D-DFF7-3792-9871-580CC90B8E40}"/>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059D2A5A-4976-90EF-0E39-181A75D78230}"/>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6"/>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51AF78F1-4B8D-BF81-FEBF-E5ED202CE591}"/>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CBCD9853-56C3-96E7-9505-097E21BB4A20}"/>
              </a:ext>
            </a:extLst>
          </p:cNvPr>
          <p:cNvCxnSpPr>
            <a:cxnSpLocks/>
          </p:cNvCxnSpPr>
          <p:nvPr/>
        </p:nvCxnSpPr>
        <p:spPr>
          <a:xfrm flipV="1">
            <a:off x="2553495" y="4661865"/>
            <a:ext cx="1065433" cy="725279"/>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BC2FAC1-C7B9-9FEB-2B18-C19866712121}"/>
              </a:ext>
            </a:extLst>
          </p:cNvPr>
          <p:cNvCxnSpPr>
            <a:cxnSpLocks/>
          </p:cNvCxnSpPr>
          <p:nvPr/>
        </p:nvCxnSpPr>
        <p:spPr>
          <a:xfrm flipH="1" flipV="1">
            <a:off x="5725475" y="4624170"/>
            <a:ext cx="1220630" cy="76297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09BFB1FC-57A0-7233-F4C4-37E07146B383}"/>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FF8FE5FC-894E-3A6E-1F55-0714D03C3B4B}"/>
                  </a:ext>
                </a:extLst>
              </p:cNvPr>
              <p:cNvSpPr txBox="1"/>
              <p:nvPr/>
            </p:nvSpPr>
            <p:spPr>
              <a:xfrm>
                <a:off x="380206" y="3728791"/>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=1</m:t>
                      </m:r>
                    </m:oMath>
                  </m:oMathPara>
                </a14:m>
                <a:endParaRPr lang="en-US" b="0" dirty="0"/>
              </a:p>
            </p:txBody>
          </p:sp>
        </mc:Choice>
        <mc:Fallback xmlns="">
          <p:sp>
            <p:nvSpPr>
              <p:cNvPr id="23" name="TextBox 22">
                <a:extLst>
                  <a:ext uri="{FF2B5EF4-FFF2-40B4-BE49-F238E27FC236}">
                    <a16:creationId xmlns:a16="http://schemas.microsoft.com/office/drawing/2014/main" id="{185D7E52-9D38-1191-007D-7834C1005C3F}"/>
                  </a:ext>
                </a:extLst>
              </p:cNvPr>
              <p:cNvSpPr txBox="1">
                <a:spLocks noRot="1" noChangeAspect="1" noMove="1" noResize="1" noEditPoints="1" noAdjustHandles="1" noChangeArrowheads="1" noChangeShapeType="1" noTextEdit="1"/>
              </p:cNvSpPr>
              <p:nvPr/>
            </p:nvSpPr>
            <p:spPr>
              <a:xfrm>
                <a:off x="380206" y="3728791"/>
                <a:ext cx="952500"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5E78C7E1-8D4D-47C9-0989-D3CCA5306CC9}"/>
                  </a:ext>
                </a:extLst>
              </p:cNvPr>
              <p:cNvSpPr txBox="1"/>
              <p:nvPr/>
            </p:nvSpPr>
            <p:spPr>
              <a:xfrm>
                <a:off x="380206" y="2235378"/>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=2</m:t>
                      </m:r>
                    </m:oMath>
                  </m:oMathPara>
                </a14:m>
                <a:endParaRPr lang="en-US" b="0" dirty="0"/>
              </a:p>
            </p:txBody>
          </p:sp>
        </mc:Choice>
        <mc:Fallback xmlns="">
          <p:sp>
            <p:nvSpPr>
              <p:cNvPr id="24" name="TextBox 23">
                <a:extLst>
                  <a:ext uri="{FF2B5EF4-FFF2-40B4-BE49-F238E27FC236}">
                    <a16:creationId xmlns:a16="http://schemas.microsoft.com/office/drawing/2014/main" id="{D87F9DFB-9F2F-957D-40B6-DC81A29CC11B}"/>
                  </a:ext>
                </a:extLst>
              </p:cNvPr>
              <p:cNvSpPr txBox="1">
                <a:spLocks noRot="1" noChangeAspect="1" noMove="1" noResize="1" noEditPoints="1" noAdjustHandles="1" noChangeArrowheads="1" noChangeShapeType="1" noTextEdit="1"/>
              </p:cNvSpPr>
              <p:nvPr/>
            </p:nvSpPr>
            <p:spPr>
              <a:xfrm>
                <a:off x="380206" y="2235378"/>
                <a:ext cx="952500"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451E6452-1916-F7B8-BFEE-51822C9ABBFC}"/>
                  </a:ext>
                </a:extLst>
              </p:cNvPr>
              <p:cNvSpPr txBox="1"/>
              <p:nvPr/>
            </p:nvSpPr>
            <p:spPr>
              <a:xfrm>
                <a:off x="3068786" y="4418926"/>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𝑥</m:t>
                      </m:r>
                    </m:oMath>
                  </m:oMathPara>
                </a14:m>
                <a:endParaRPr lang="en-US" b="0" dirty="0"/>
              </a:p>
            </p:txBody>
          </p:sp>
        </mc:Choice>
        <mc:Fallback xmlns="">
          <p:sp>
            <p:nvSpPr>
              <p:cNvPr id="37" name="TextBox 36">
                <a:extLst>
                  <a:ext uri="{FF2B5EF4-FFF2-40B4-BE49-F238E27FC236}">
                    <a16:creationId xmlns:a16="http://schemas.microsoft.com/office/drawing/2014/main" id="{D49993BD-6C69-977F-9E5D-24C6C4CFA6B5}"/>
                  </a:ext>
                </a:extLst>
              </p:cNvPr>
              <p:cNvSpPr txBox="1">
                <a:spLocks noRot="1" noChangeAspect="1" noMove="1" noResize="1" noEditPoints="1" noAdjustHandles="1" noChangeArrowheads="1" noChangeShapeType="1" noTextEdit="1"/>
              </p:cNvSpPr>
              <p:nvPr/>
            </p:nvSpPr>
            <p:spPr>
              <a:xfrm>
                <a:off x="3068786" y="4418926"/>
                <a:ext cx="436017"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9B7AF489-3E7E-8C93-0B9B-E9BB8AE0F332}"/>
                  </a:ext>
                </a:extLst>
              </p:cNvPr>
              <p:cNvSpPr txBox="1"/>
              <p:nvPr/>
            </p:nvSpPr>
            <p:spPr>
              <a:xfrm>
                <a:off x="5791471" y="4343738"/>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𝑦</m:t>
                      </m:r>
                    </m:oMath>
                  </m:oMathPara>
                </a14:m>
                <a:endParaRPr lang="en-US" b="0" dirty="0"/>
              </a:p>
            </p:txBody>
          </p:sp>
        </mc:Choice>
        <mc:Fallback xmlns="">
          <p:sp>
            <p:nvSpPr>
              <p:cNvPr id="38" name="TextBox 37">
                <a:extLst>
                  <a:ext uri="{FF2B5EF4-FFF2-40B4-BE49-F238E27FC236}">
                    <a16:creationId xmlns:a16="http://schemas.microsoft.com/office/drawing/2014/main" id="{58EDB748-BDFD-22F9-5ACC-91085AD67F7F}"/>
                  </a:ext>
                </a:extLst>
              </p:cNvPr>
              <p:cNvSpPr txBox="1">
                <a:spLocks noRot="1" noChangeAspect="1" noMove="1" noResize="1" noEditPoints="1" noAdjustHandles="1" noChangeArrowheads="1" noChangeShapeType="1" noTextEdit="1"/>
              </p:cNvSpPr>
              <p:nvPr/>
            </p:nvSpPr>
            <p:spPr>
              <a:xfrm>
                <a:off x="5791471" y="4343738"/>
                <a:ext cx="436017" cy="369332"/>
              </a:xfrm>
              <a:prstGeom prst="rect">
                <a:avLst/>
              </a:prstGeom>
              <a:blipFill>
                <a:blip r:embed="rId11"/>
                <a:stretch>
                  <a:fillRect b="-6667"/>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522D3D97-E807-EBD5-714C-99844EA402AF}"/>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5220475" y="4357743"/>
            <a:ext cx="502372" cy="539666"/>
          </a:xfrm>
          <a:prstGeom prst="rect">
            <a:avLst/>
          </a:prstGeom>
        </p:spPr>
      </p:pic>
      <p:pic>
        <p:nvPicPr>
          <p:cNvPr id="19" name="Picture 18">
            <a:extLst>
              <a:ext uri="{FF2B5EF4-FFF2-40B4-BE49-F238E27FC236}">
                <a16:creationId xmlns:a16="http://schemas.microsoft.com/office/drawing/2014/main" id="{B326FDF4-3AF3-F682-4807-1261912AC8EF}"/>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5220475" y="3235948"/>
            <a:ext cx="502372" cy="539666"/>
          </a:xfrm>
          <a:prstGeom prst="rect">
            <a:avLst/>
          </a:prstGeom>
        </p:spPr>
      </p:pic>
      <p:cxnSp>
        <p:nvCxnSpPr>
          <p:cNvPr id="20" name="Straight Arrow Connector 19">
            <a:extLst>
              <a:ext uri="{FF2B5EF4-FFF2-40B4-BE49-F238E27FC236}">
                <a16:creationId xmlns:a16="http://schemas.microsoft.com/office/drawing/2014/main" id="{897F76F9-6C4F-70B3-CA7A-DEDEF927FF3A}"/>
              </a:ext>
            </a:extLst>
          </p:cNvPr>
          <p:cNvCxnSpPr>
            <a:cxnSpLocks/>
          </p:cNvCxnSpPr>
          <p:nvPr/>
        </p:nvCxnSpPr>
        <p:spPr>
          <a:xfrm flipV="1">
            <a:off x="4398150" y="3786188"/>
            <a:ext cx="685798" cy="466848"/>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E78598C-EF61-FB03-9661-89D37F196010}"/>
              </a:ext>
            </a:extLst>
          </p:cNvPr>
          <p:cNvCxnSpPr>
            <a:cxnSpLocks/>
          </p:cNvCxnSpPr>
          <p:nvPr/>
        </p:nvCxnSpPr>
        <p:spPr>
          <a:xfrm flipH="1" flipV="1">
            <a:off x="4229308" y="3760734"/>
            <a:ext cx="883780" cy="552421"/>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a16="http://schemas.microsoft.com/office/drawing/2014/main" id="{0E5473FC-E78A-4D2F-A46A-8BF13E27E33E}"/>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3861928" y="3301482"/>
            <a:ext cx="376322" cy="711720"/>
          </a:xfrm>
          <a:prstGeom prst="rect">
            <a:avLst/>
          </a:prstGeom>
        </p:spPr>
      </p:pic>
      <p:pic>
        <p:nvPicPr>
          <p:cNvPr id="32" name="Picture 31">
            <a:extLst>
              <a:ext uri="{FF2B5EF4-FFF2-40B4-BE49-F238E27FC236}">
                <a16:creationId xmlns:a16="http://schemas.microsoft.com/office/drawing/2014/main" id="{67C21E95-35C3-B6E7-3298-8E700A59E017}"/>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3861928" y="4187277"/>
            <a:ext cx="376322" cy="711720"/>
          </a:xfrm>
          <a:prstGeom prst="rect">
            <a:avLst/>
          </a:prstGeom>
        </p:spPr>
      </p:pic>
      <p:sp>
        <p:nvSpPr>
          <p:cNvPr id="3" name="TextBox 2">
            <a:extLst>
              <a:ext uri="{FF2B5EF4-FFF2-40B4-BE49-F238E27FC236}">
                <a16:creationId xmlns:a16="http://schemas.microsoft.com/office/drawing/2014/main" id="{3E08BA12-3F80-AAED-FCC7-2FA04D68280B}"/>
              </a:ext>
            </a:extLst>
          </p:cNvPr>
          <p:cNvSpPr txBox="1"/>
          <p:nvPr/>
        </p:nvSpPr>
        <p:spPr>
          <a:xfrm>
            <a:off x="880023" y="6329932"/>
            <a:ext cx="1197222" cy="369332"/>
          </a:xfrm>
          <a:prstGeom prst="rect">
            <a:avLst/>
          </a:prstGeom>
          <a:noFill/>
        </p:spPr>
        <p:txBody>
          <a:bodyPr wrap="square" rtlCol="0">
            <a:spAutoFit/>
          </a:bodyPr>
          <a:lstStyle/>
          <a:p>
            <a:r>
              <a:rPr lang="en-US" b="0" dirty="0"/>
              <a:t>Position</a:t>
            </a:r>
          </a:p>
        </p:txBody>
      </p:sp>
      <p:sp>
        <p:nvSpPr>
          <p:cNvPr id="16" name="TextBox 15">
            <a:extLst>
              <a:ext uri="{FF2B5EF4-FFF2-40B4-BE49-F238E27FC236}">
                <a16:creationId xmlns:a16="http://schemas.microsoft.com/office/drawing/2014/main" id="{5F330F7E-F772-26D0-D0D8-0CE960DED706}"/>
              </a:ext>
            </a:extLst>
          </p:cNvPr>
          <p:cNvSpPr txBox="1"/>
          <p:nvPr/>
        </p:nvSpPr>
        <p:spPr>
          <a:xfrm>
            <a:off x="3592990" y="4921026"/>
            <a:ext cx="939257" cy="369332"/>
          </a:xfrm>
          <a:prstGeom prst="rect">
            <a:avLst/>
          </a:prstGeom>
          <a:noFill/>
        </p:spPr>
        <p:txBody>
          <a:bodyPr wrap="square" rtlCol="0">
            <a:spAutoFit/>
          </a:bodyPr>
          <a:lstStyle/>
          <a:p>
            <a:r>
              <a:rPr lang="en-US" dirty="0"/>
              <a:t>Spoofer</a:t>
            </a:r>
          </a:p>
        </p:txBody>
      </p:sp>
      <p:sp>
        <p:nvSpPr>
          <p:cNvPr id="25" name="TextBox 24">
            <a:extLst>
              <a:ext uri="{FF2B5EF4-FFF2-40B4-BE49-F238E27FC236}">
                <a16:creationId xmlns:a16="http://schemas.microsoft.com/office/drawing/2014/main" id="{B623955C-47B3-D55A-DC39-8784F10DAF21}"/>
              </a:ext>
            </a:extLst>
          </p:cNvPr>
          <p:cNvSpPr txBox="1"/>
          <p:nvPr/>
        </p:nvSpPr>
        <p:spPr>
          <a:xfrm>
            <a:off x="5142438" y="4921026"/>
            <a:ext cx="1085050" cy="369332"/>
          </a:xfrm>
          <a:prstGeom prst="rect">
            <a:avLst/>
          </a:prstGeom>
          <a:noFill/>
        </p:spPr>
        <p:txBody>
          <a:bodyPr wrap="square" rtlCol="0">
            <a:spAutoFit/>
          </a:bodyPr>
          <a:lstStyle/>
          <a:p>
            <a:r>
              <a:rPr lang="en-US" dirty="0"/>
              <a:t>Spoofer</a:t>
            </a:r>
          </a:p>
        </p:txBody>
      </p:sp>
      <p:sp>
        <p:nvSpPr>
          <p:cNvPr id="6" name="TextBox 5">
            <a:extLst>
              <a:ext uri="{FF2B5EF4-FFF2-40B4-BE49-F238E27FC236}">
                <a16:creationId xmlns:a16="http://schemas.microsoft.com/office/drawing/2014/main" id="{FC23ED97-E811-267A-3416-0EFE8B232B7A}"/>
              </a:ext>
            </a:extLst>
          </p:cNvPr>
          <p:cNvSpPr txBox="1"/>
          <p:nvPr/>
        </p:nvSpPr>
        <p:spPr>
          <a:xfrm>
            <a:off x="8004865" y="567303"/>
            <a:ext cx="3684398" cy="2246769"/>
          </a:xfrm>
          <a:prstGeom prst="rect">
            <a:avLst/>
          </a:prstGeom>
          <a:noFill/>
        </p:spPr>
        <p:txBody>
          <a:bodyPr wrap="square" rtlCol="0">
            <a:spAutoFit/>
          </a:bodyPr>
          <a:lstStyle/>
          <a:p>
            <a:r>
              <a:rPr lang="en-US" sz="2800" b="1" dirty="0">
                <a:solidFill>
                  <a:srgbClr val="C00000"/>
                </a:solidFill>
              </a:rPr>
              <a:t>Theorem</a:t>
            </a:r>
            <a:r>
              <a:rPr lang="en-US" sz="2800" dirty="0"/>
              <a:t>: </a:t>
            </a:r>
            <a:br>
              <a:rPr lang="en-US" sz="2800" dirty="0"/>
            </a:br>
            <a:r>
              <a:rPr lang="en-US" sz="2800" dirty="0"/>
              <a:t>Any position verification protocol using only classical resources can be spoofed.</a:t>
            </a:r>
            <a:endParaRPr lang="en-US" sz="2800" b="1" dirty="0"/>
          </a:p>
        </p:txBody>
      </p:sp>
      <p:sp>
        <p:nvSpPr>
          <p:cNvPr id="21" name="TextBox 20">
            <a:extLst>
              <a:ext uri="{FF2B5EF4-FFF2-40B4-BE49-F238E27FC236}">
                <a16:creationId xmlns:a16="http://schemas.microsoft.com/office/drawing/2014/main" id="{332049F7-E449-8DC5-DEDF-BE86A5F25B51}"/>
              </a:ext>
            </a:extLst>
          </p:cNvPr>
          <p:cNvSpPr txBox="1"/>
          <p:nvPr/>
        </p:nvSpPr>
        <p:spPr>
          <a:xfrm>
            <a:off x="8057254" y="2817734"/>
            <a:ext cx="3979825" cy="338554"/>
          </a:xfrm>
          <a:prstGeom prst="rect">
            <a:avLst/>
          </a:prstGeom>
          <a:noFill/>
        </p:spPr>
        <p:txBody>
          <a:bodyPr wrap="square">
            <a:spAutoFit/>
          </a:bodyPr>
          <a:lstStyle/>
          <a:p>
            <a:pPr marL="0" indent="0">
              <a:buNone/>
            </a:pPr>
            <a:r>
              <a:rPr lang="en-US" sz="1600" dirty="0">
                <a:solidFill>
                  <a:schemeClr val="bg1">
                    <a:lumMod val="50000"/>
                  </a:schemeClr>
                </a:solidFill>
              </a:rPr>
              <a:t>(Kent-Munro-Spiller ’11, </a:t>
            </a:r>
            <a:r>
              <a:rPr lang="en-US" sz="1600" dirty="0" err="1">
                <a:solidFill>
                  <a:schemeClr val="bg1">
                    <a:lumMod val="50000"/>
                  </a:schemeClr>
                </a:solidFill>
              </a:rPr>
              <a:t>Buhrman</a:t>
            </a:r>
            <a:r>
              <a:rPr lang="en-US" sz="1600" dirty="0">
                <a:solidFill>
                  <a:schemeClr val="bg1">
                    <a:lumMod val="50000"/>
                  </a:schemeClr>
                </a:solidFill>
              </a:rPr>
              <a:t>, et al. ‘10)</a:t>
            </a:r>
          </a:p>
        </p:txBody>
      </p:sp>
      <p:sp>
        <p:nvSpPr>
          <p:cNvPr id="26" name="TextBox 25">
            <a:extLst>
              <a:ext uri="{FF2B5EF4-FFF2-40B4-BE49-F238E27FC236}">
                <a16:creationId xmlns:a16="http://schemas.microsoft.com/office/drawing/2014/main" id="{13921262-EB78-BBE3-D530-8758F655A2C4}"/>
              </a:ext>
            </a:extLst>
          </p:cNvPr>
          <p:cNvSpPr txBox="1"/>
          <p:nvPr/>
        </p:nvSpPr>
        <p:spPr>
          <a:xfrm>
            <a:off x="8004865" y="3628767"/>
            <a:ext cx="3979825" cy="2246769"/>
          </a:xfrm>
          <a:prstGeom prst="rect">
            <a:avLst/>
          </a:prstGeom>
          <a:noFill/>
        </p:spPr>
        <p:txBody>
          <a:bodyPr wrap="square" rtlCol="0">
            <a:spAutoFit/>
          </a:bodyPr>
          <a:lstStyle/>
          <a:p>
            <a:r>
              <a:rPr lang="en-US" sz="2800" dirty="0"/>
              <a:t>This is because classical information can be </a:t>
            </a:r>
            <a:r>
              <a:rPr lang="en-US" sz="2800" b="1" i="1" dirty="0"/>
              <a:t>copied</a:t>
            </a:r>
            <a:r>
              <a:rPr lang="en-US" sz="2800" dirty="0"/>
              <a:t> and both spoofers can pretend to be the honest prover.</a:t>
            </a:r>
            <a:endParaRPr lang="en-US" sz="2800" b="1" dirty="0"/>
          </a:p>
        </p:txBody>
      </p:sp>
    </p:spTree>
    <p:extLst>
      <p:ext uri="{BB962C8B-B14F-4D97-AF65-F5344CB8AC3E}">
        <p14:creationId xmlns:p14="http://schemas.microsoft.com/office/powerpoint/2010/main" val="570424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F2398-CA66-93BF-7933-CC27131797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FCF6DE-1B38-3440-AB71-648454C72A50}"/>
              </a:ext>
            </a:extLst>
          </p:cNvPr>
          <p:cNvSpPr>
            <a:spLocks noGrp="1"/>
          </p:cNvSpPr>
          <p:nvPr>
            <p:ph type="title"/>
          </p:nvPr>
        </p:nvSpPr>
        <p:spPr/>
        <p:txBody>
          <a:bodyPr/>
          <a:lstStyle/>
          <a:p>
            <a:r>
              <a:rPr lang="en-US" dirty="0"/>
              <a:t>Classical impossibility</a:t>
            </a:r>
          </a:p>
        </p:txBody>
      </p:sp>
      <p:pic>
        <p:nvPicPr>
          <p:cNvPr id="1026" name="Picture 2">
            <a:extLst>
              <a:ext uri="{FF2B5EF4-FFF2-40B4-BE49-F238E27FC236}">
                <a16:creationId xmlns:a16="http://schemas.microsoft.com/office/drawing/2014/main" id="{61CED835-4E5D-E83D-C093-4A5781D8F096}"/>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1A7CD13-2081-044D-37AC-1AC2C9B1E879}"/>
                  </a:ext>
                </a:extLst>
              </p:cNvPr>
              <p:cNvSpPr txBox="1"/>
              <p:nvPr/>
            </p:nvSpPr>
            <p:spPr>
              <a:xfrm>
                <a:off x="380206" y="5222204"/>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=0</m:t>
                      </m:r>
                    </m:oMath>
                  </m:oMathPara>
                </a14:m>
                <a:endParaRPr lang="en-US" b="0" dirty="0"/>
              </a:p>
            </p:txBody>
          </p:sp>
        </mc:Choice>
        <mc:Fallback xmlns="">
          <p:sp>
            <p:nvSpPr>
              <p:cNvPr id="4" name="TextBox 3">
                <a:extLst>
                  <a:ext uri="{FF2B5EF4-FFF2-40B4-BE49-F238E27FC236}">
                    <a16:creationId xmlns:a16="http://schemas.microsoft.com/office/drawing/2014/main" id="{88C60775-5CDC-17A6-1DD6-2A49232B38C8}"/>
                  </a:ext>
                </a:extLst>
              </p:cNvPr>
              <p:cNvSpPr txBox="1">
                <a:spLocks noRot="1" noChangeAspect="1" noMove="1" noResize="1" noEditPoints="1" noAdjustHandles="1" noChangeArrowheads="1" noChangeShapeType="1" noTextEdit="1"/>
              </p:cNvSpPr>
              <p:nvPr/>
            </p:nvSpPr>
            <p:spPr>
              <a:xfrm>
                <a:off x="380206" y="5222204"/>
                <a:ext cx="952500" cy="369332"/>
              </a:xfrm>
              <a:prstGeom prst="rect">
                <a:avLst/>
              </a:prstGeom>
              <a:blipFill>
                <a:blip r:embed="rId3"/>
                <a:stretch>
                  <a:fillRect/>
                </a:stretch>
              </a:blipFill>
            </p:spPr>
            <p:txBody>
              <a:bodyPr/>
              <a:lstStyle/>
              <a:p>
                <a:r>
                  <a:rPr lang="en-US">
                    <a:noFill/>
                  </a:rPr>
                  <a:t> </a:t>
                </a:r>
              </a:p>
            </p:txBody>
          </p:sp>
        </mc:Fallback>
      </mc:AlternateContent>
      <p:pic>
        <p:nvPicPr>
          <p:cNvPr id="5" name="Picture 2">
            <a:extLst>
              <a:ext uri="{FF2B5EF4-FFF2-40B4-BE49-F238E27FC236}">
                <a16:creationId xmlns:a16="http://schemas.microsoft.com/office/drawing/2014/main" id="{DC7BA9DE-4079-E888-A97C-F6B898DB5781}"/>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4F1DFEE2-1010-C4F9-9226-2411D85F020F}"/>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FD2C3EF-AF5F-93DB-7E22-71F84B5574BD}"/>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8824E97F-BA44-46AC-F3EC-AC3D00FD616C}"/>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6FCED01-26BD-2700-CE83-0409A8813F23}"/>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CDDE00F6-3594-EB1B-0C96-D41EA05AED9C}"/>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A35C080-7147-DE3A-ED10-DCE7D80D7C32}"/>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28E23EC8-8B65-8ED8-F6CA-771284F52D16}"/>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6"/>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C4DB8581-F3FE-2709-A1DB-A5F97165A37C}"/>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3F9C7D0-9DE8-2852-62F8-9D7C35C40602}"/>
              </a:ext>
            </a:extLst>
          </p:cNvPr>
          <p:cNvCxnSpPr>
            <a:cxnSpLocks/>
          </p:cNvCxnSpPr>
          <p:nvPr/>
        </p:nvCxnSpPr>
        <p:spPr>
          <a:xfrm flipV="1">
            <a:off x="2553495" y="4661865"/>
            <a:ext cx="1065433" cy="725279"/>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15D56BB-4F3E-4AEE-72BF-6FBF0CBFB70A}"/>
              </a:ext>
            </a:extLst>
          </p:cNvPr>
          <p:cNvCxnSpPr>
            <a:cxnSpLocks/>
          </p:cNvCxnSpPr>
          <p:nvPr/>
        </p:nvCxnSpPr>
        <p:spPr>
          <a:xfrm flipH="1" flipV="1">
            <a:off x="5725475" y="4624170"/>
            <a:ext cx="1220630" cy="76297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AAE1B57E-0FEA-677F-387C-ACCDDEEBDE38}"/>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0ED43E1-ED2E-9896-2183-3642CB8ACDA0}"/>
                  </a:ext>
                </a:extLst>
              </p:cNvPr>
              <p:cNvSpPr txBox="1"/>
              <p:nvPr/>
            </p:nvSpPr>
            <p:spPr>
              <a:xfrm>
                <a:off x="380206" y="3728791"/>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=1</m:t>
                      </m:r>
                    </m:oMath>
                  </m:oMathPara>
                </a14:m>
                <a:endParaRPr lang="en-US" b="0" dirty="0"/>
              </a:p>
            </p:txBody>
          </p:sp>
        </mc:Choice>
        <mc:Fallback xmlns="">
          <p:sp>
            <p:nvSpPr>
              <p:cNvPr id="23" name="TextBox 22">
                <a:extLst>
                  <a:ext uri="{FF2B5EF4-FFF2-40B4-BE49-F238E27FC236}">
                    <a16:creationId xmlns:a16="http://schemas.microsoft.com/office/drawing/2014/main" id="{C8BF5304-F5DE-7C11-74BB-8AA633245805}"/>
                  </a:ext>
                </a:extLst>
              </p:cNvPr>
              <p:cNvSpPr txBox="1">
                <a:spLocks noRot="1" noChangeAspect="1" noMove="1" noResize="1" noEditPoints="1" noAdjustHandles="1" noChangeArrowheads="1" noChangeShapeType="1" noTextEdit="1"/>
              </p:cNvSpPr>
              <p:nvPr/>
            </p:nvSpPr>
            <p:spPr>
              <a:xfrm>
                <a:off x="380206" y="3728791"/>
                <a:ext cx="952500"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550B32B5-797D-2AF2-50AA-10A3A6DD24F4}"/>
                  </a:ext>
                </a:extLst>
              </p:cNvPr>
              <p:cNvSpPr txBox="1"/>
              <p:nvPr/>
            </p:nvSpPr>
            <p:spPr>
              <a:xfrm>
                <a:off x="380206" y="2235378"/>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=2</m:t>
                      </m:r>
                    </m:oMath>
                  </m:oMathPara>
                </a14:m>
                <a:endParaRPr lang="en-US" b="0" dirty="0"/>
              </a:p>
            </p:txBody>
          </p:sp>
        </mc:Choice>
        <mc:Fallback xmlns="">
          <p:sp>
            <p:nvSpPr>
              <p:cNvPr id="24" name="TextBox 23">
                <a:extLst>
                  <a:ext uri="{FF2B5EF4-FFF2-40B4-BE49-F238E27FC236}">
                    <a16:creationId xmlns:a16="http://schemas.microsoft.com/office/drawing/2014/main" id="{D520D2BE-980B-6A48-BEFD-292F3ECE6091}"/>
                  </a:ext>
                </a:extLst>
              </p:cNvPr>
              <p:cNvSpPr txBox="1">
                <a:spLocks noRot="1" noChangeAspect="1" noMove="1" noResize="1" noEditPoints="1" noAdjustHandles="1" noChangeArrowheads="1" noChangeShapeType="1" noTextEdit="1"/>
              </p:cNvSpPr>
              <p:nvPr/>
            </p:nvSpPr>
            <p:spPr>
              <a:xfrm>
                <a:off x="380206" y="2235378"/>
                <a:ext cx="952500" cy="369332"/>
              </a:xfrm>
              <a:prstGeom prst="rect">
                <a:avLst/>
              </a:prstGeom>
              <a:blipFill>
                <a:blip r:embed="rId9"/>
                <a:stretch>
                  <a:fillRect/>
                </a:stretch>
              </a:blipFill>
            </p:spPr>
            <p:txBody>
              <a:bodyPr/>
              <a:lstStyle/>
              <a:p>
                <a:r>
                  <a:rPr lang="en-US">
                    <a:noFill/>
                  </a:rPr>
                  <a:t> </a:t>
                </a:r>
              </a:p>
            </p:txBody>
          </p:sp>
        </mc:Fallback>
      </mc:AlternateContent>
      <p:cxnSp>
        <p:nvCxnSpPr>
          <p:cNvPr id="25" name="Straight Arrow Connector 24">
            <a:extLst>
              <a:ext uri="{FF2B5EF4-FFF2-40B4-BE49-F238E27FC236}">
                <a16:creationId xmlns:a16="http://schemas.microsoft.com/office/drawing/2014/main" id="{0C3DF81B-76D1-3E7F-DE5B-23B8E8B2E756}"/>
              </a:ext>
            </a:extLst>
          </p:cNvPr>
          <p:cNvCxnSpPr>
            <a:cxnSpLocks/>
          </p:cNvCxnSpPr>
          <p:nvPr/>
        </p:nvCxnSpPr>
        <p:spPr>
          <a:xfrm flipH="1" flipV="1">
            <a:off x="2425701" y="2672989"/>
            <a:ext cx="1397000" cy="845485"/>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FB41649-516A-D8B9-26CB-FA1488A964F8}"/>
              </a:ext>
            </a:extLst>
          </p:cNvPr>
          <p:cNvCxnSpPr>
            <a:cxnSpLocks/>
          </p:cNvCxnSpPr>
          <p:nvPr/>
        </p:nvCxnSpPr>
        <p:spPr>
          <a:xfrm flipV="1">
            <a:off x="5466492" y="2604710"/>
            <a:ext cx="1320964" cy="923765"/>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9CFA25FD-224B-90AA-6531-6E562EE4F39C}"/>
                  </a:ext>
                </a:extLst>
              </p:cNvPr>
              <p:cNvSpPr txBox="1"/>
              <p:nvPr/>
            </p:nvSpPr>
            <p:spPr>
              <a:xfrm>
                <a:off x="3068786" y="4418926"/>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𝑥</m:t>
                      </m:r>
                    </m:oMath>
                  </m:oMathPara>
                </a14:m>
                <a:endParaRPr lang="en-US" b="0" dirty="0"/>
              </a:p>
            </p:txBody>
          </p:sp>
        </mc:Choice>
        <mc:Fallback xmlns="">
          <p:sp>
            <p:nvSpPr>
              <p:cNvPr id="37" name="TextBox 36">
                <a:extLst>
                  <a:ext uri="{FF2B5EF4-FFF2-40B4-BE49-F238E27FC236}">
                    <a16:creationId xmlns:a16="http://schemas.microsoft.com/office/drawing/2014/main" id="{AD61BE9C-7AE1-E699-73F7-C9EEDC038DFA}"/>
                  </a:ext>
                </a:extLst>
              </p:cNvPr>
              <p:cNvSpPr txBox="1">
                <a:spLocks noRot="1" noChangeAspect="1" noMove="1" noResize="1" noEditPoints="1" noAdjustHandles="1" noChangeArrowheads="1" noChangeShapeType="1" noTextEdit="1"/>
              </p:cNvSpPr>
              <p:nvPr/>
            </p:nvSpPr>
            <p:spPr>
              <a:xfrm>
                <a:off x="3068786" y="4418926"/>
                <a:ext cx="436017"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8A76AD5F-780F-9EA5-F673-1AFD93046E8D}"/>
                  </a:ext>
                </a:extLst>
              </p:cNvPr>
              <p:cNvSpPr txBox="1"/>
              <p:nvPr/>
            </p:nvSpPr>
            <p:spPr>
              <a:xfrm>
                <a:off x="5791471" y="4343738"/>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𝑦</m:t>
                      </m:r>
                    </m:oMath>
                  </m:oMathPara>
                </a14:m>
                <a:endParaRPr lang="en-US" b="0" dirty="0"/>
              </a:p>
            </p:txBody>
          </p:sp>
        </mc:Choice>
        <mc:Fallback xmlns="">
          <p:sp>
            <p:nvSpPr>
              <p:cNvPr id="38" name="TextBox 37">
                <a:extLst>
                  <a:ext uri="{FF2B5EF4-FFF2-40B4-BE49-F238E27FC236}">
                    <a16:creationId xmlns:a16="http://schemas.microsoft.com/office/drawing/2014/main" id="{E936FD5A-7EF3-C269-E4E4-32F052728167}"/>
                  </a:ext>
                </a:extLst>
              </p:cNvPr>
              <p:cNvSpPr txBox="1">
                <a:spLocks noRot="1" noChangeAspect="1" noMove="1" noResize="1" noEditPoints="1" noAdjustHandles="1" noChangeArrowheads="1" noChangeShapeType="1" noTextEdit="1"/>
              </p:cNvSpPr>
              <p:nvPr/>
            </p:nvSpPr>
            <p:spPr>
              <a:xfrm>
                <a:off x="5791471" y="4343738"/>
                <a:ext cx="436017" cy="369332"/>
              </a:xfrm>
              <a:prstGeom prst="rect">
                <a:avLst/>
              </a:prstGeom>
              <a:blipFill>
                <a:blip r:embed="rId11"/>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EE92E9F8-1E48-03FC-D823-456FDCC1F3A6}"/>
                  </a:ext>
                </a:extLst>
              </p:cNvPr>
              <p:cNvSpPr txBox="1"/>
              <p:nvPr/>
            </p:nvSpPr>
            <p:spPr>
              <a:xfrm>
                <a:off x="3068786" y="2672989"/>
                <a:ext cx="837134"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𝑎</m:t>
                      </m:r>
                    </m:oMath>
                  </m:oMathPara>
                </a14:m>
                <a:endParaRPr lang="en-US" b="0" dirty="0"/>
              </a:p>
            </p:txBody>
          </p:sp>
        </mc:Choice>
        <mc:Fallback xmlns="">
          <p:sp>
            <p:nvSpPr>
              <p:cNvPr id="39" name="TextBox 38">
                <a:extLst>
                  <a:ext uri="{FF2B5EF4-FFF2-40B4-BE49-F238E27FC236}">
                    <a16:creationId xmlns:a16="http://schemas.microsoft.com/office/drawing/2014/main" id="{5B1A9DFF-A400-7263-EC88-28887BC1ABC4}"/>
                  </a:ext>
                </a:extLst>
              </p:cNvPr>
              <p:cNvSpPr txBox="1">
                <a:spLocks noRot="1" noChangeAspect="1" noMove="1" noResize="1" noEditPoints="1" noAdjustHandles="1" noChangeArrowheads="1" noChangeShapeType="1" noTextEdit="1"/>
              </p:cNvSpPr>
              <p:nvPr/>
            </p:nvSpPr>
            <p:spPr>
              <a:xfrm>
                <a:off x="3068786" y="2672989"/>
                <a:ext cx="837134"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90775934-1B99-CF14-C179-51AA95387650}"/>
                  </a:ext>
                </a:extLst>
              </p:cNvPr>
              <p:cNvSpPr txBox="1"/>
              <p:nvPr/>
            </p:nvSpPr>
            <p:spPr>
              <a:xfrm>
                <a:off x="5390354" y="2672989"/>
                <a:ext cx="837134"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𝑏</m:t>
                      </m:r>
                    </m:oMath>
                  </m:oMathPara>
                </a14:m>
                <a:endParaRPr lang="en-US" b="0" dirty="0"/>
              </a:p>
            </p:txBody>
          </p:sp>
        </mc:Choice>
        <mc:Fallback xmlns="">
          <p:sp>
            <p:nvSpPr>
              <p:cNvPr id="40" name="TextBox 39">
                <a:extLst>
                  <a:ext uri="{FF2B5EF4-FFF2-40B4-BE49-F238E27FC236}">
                    <a16:creationId xmlns:a16="http://schemas.microsoft.com/office/drawing/2014/main" id="{3054EC6D-41CF-926F-D37B-AE384022A2CF}"/>
                  </a:ext>
                </a:extLst>
              </p:cNvPr>
              <p:cNvSpPr txBox="1">
                <a:spLocks noRot="1" noChangeAspect="1" noMove="1" noResize="1" noEditPoints="1" noAdjustHandles="1" noChangeArrowheads="1" noChangeShapeType="1" noTextEdit="1"/>
              </p:cNvSpPr>
              <p:nvPr/>
            </p:nvSpPr>
            <p:spPr>
              <a:xfrm>
                <a:off x="5390354" y="2672989"/>
                <a:ext cx="837134" cy="369332"/>
              </a:xfrm>
              <a:prstGeom prst="rect">
                <a:avLst/>
              </a:prstGeom>
              <a:blipFill>
                <a:blip r:embed="rId13"/>
                <a:stretch>
                  <a:fillRect/>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D1F40EB0-D679-7B97-DB96-135372D770C5}"/>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5220475" y="4357743"/>
            <a:ext cx="502372" cy="539666"/>
          </a:xfrm>
          <a:prstGeom prst="rect">
            <a:avLst/>
          </a:prstGeom>
        </p:spPr>
      </p:pic>
      <p:pic>
        <p:nvPicPr>
          <p:cNvPr id="19" name="Picture 18">
            <a:extLst>
              <a:ext uri="{FF2B5EF4-FFF2-40B4-BE49-F238E27FC236}">
                <a16:creationId xmlns:a16="http://schemas.microsoft.com/office/drawing/2014/main" id="{8C81A7B8-DDCA-78B4-F4C2-566C4CC3F86C}"/>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5220475" y="3235948"/>
            <a:ext cx="502372" cy="539666"/>
          </a:xfrm>
          <a:prstGeom prst="rect">
            <a:avLst/>
          </a:prstGeom>
        </p:spPr>
      </p:pic>
      <p:cxnSp>
        <p:nvCxnSpPr>
          <p:cNvPr id="20" name="Straight Arrow Connector 19">
            <a:extLst>
              <a:ext uri="{FF2B5EF4-FFF2-40B4-BE49-F238E27FC236}">
                <a16:creationId xmlns:a16="http://schemas.microsoft.com/office/drawing/2014/main" id="{31BC4673-21FA-C0F5-A80D-5574FD18B3BC}"/>
              </a:ext>
            </a:extLst>
          </p:cNvPr>
          <p:cNvCxnSpPr>
            <a:cxnSpLocks/>
          </p:cNvCxnSpPr>
          <p:nvPr/>
        </p:nvCxnSpPr>
        <p:spPr>
          <a:xfrm flipV="1">
            <a:off x="4398150" y="3786188"/>
            <a:ext cx="685798" cy="466848"/>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11EC1D7-5D9F-5210-D1C9-A1F5CE1678F9}"/>
              </a:ext>
            </a:extLst>
          </p:cNvPr>
          <p:cNvCxnSpPr>
            <a:cxnSpLocks/>
          </p:cNvCxnSpPr>
          <p:nvPr/>
        </p:nvCxnSpPr>
        <p:spPr>
          <a:xfrm flipH="1" flipV="1">
            <a:off x="4229308" y="3760734"/>
            <a:ext cx="883780" cy="552421"/>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a16="http://schemas.microsoft.com/office/drawing/2014/main" id="{4B8DF003-10B9-E03F-1C3F-807022BE9319}"/>
              </a:ext>
            </a:extLst>
          </p:cNvPr>
          <p:cNvPicPr>
            <a:picLocks noChangeAspect="1"/>
          </p:cNvPicPr>
          <p:nvPr/>
        </p:nvPicPr>
        <p:blipFill>
          <a:blip r:embed="rId15" cstate="hqprint">
            <a:extLst>
              <a:ext uri="{28A0092B-C50C-407E-A947-70E740481C1C}">
                <a14:useLocalDpi xmlns:a14="http://schemas.microsoft.com/office/drawing/2010/main"/>
              </a:ext>
            </a:extLst>
          </a:blip>
          <a:stretch>
            <a:fillRect/>
          </a:stretch>
        </p:blipFill>
        <p:spPr>
          <a:xfrm>
            <a:off x="3861928" y="3301482"/>
            <a:ext cx="376322" cy="711720"/>
          </a:xfrm>
          <a:prstGeom prst="rect">
            <a:avLst/>
          </a:prstGeom>
        </p:spPr>
      </p:pic>
      <p:pic>
        <p:nvPicPr>
          <p:cNvPr id="32" name="Picture 31">
            <a:extLst>
              <a:ext uri="{FF2B5EF4-FFF2-40B4-BE49-F238E27FC236}">
                <a16:creationId xmlns:a16="http://schemas.microsoft.com/office/drawing/2014/main" id="{67082AB0-F6A3-7016-6951-408E201DF7E9}"/>
              </a:ext>
            </a:extLst>
          </p:cNvPr>
          <p:cNvPicPr>
            <a:picLocks noChangeAspect="1"/>
          </p:cNvPicPr>
          <p:nvPr/>
        </p:nvPicPr>
        <p:blipFill>
          <a:blip r:embed="rId15" cstate="hqprint">
            <a:extLst>
              <a:ext uri="{28A0092B-C50C-407E-A947-70E740481C1C}">
                <a14:useLocalDpi xmlns:a14="http://schemas.microsoft.com/office/drawing/2010/main"/>
              </a:ext>
            </a:extLst>
          </a:blip>
          <a:stretch>
            <a:fillRect/>
          </a:stretch>
        </p:blipFill>
        <p:spPr>
          <a:xfrm>
            <a:off x="3861928" y="4187277"/>
            <a:ext cx="376322" cy="711720"/>
          </a:xfrm>
          <a:prstGeom prst="rect">
            <a:avLst/>
          </a:prstGeom>
        </p:spPr>
      </p:pic>
      <p:sp>
        <p:nvSpPr>
          <p:cNvPr id="3" name="TextBox 2">
            <a:extLst>
              <a:ext uri="{FF2B5EF4-FFF2-40B4-BE49-F238E27FC236}">
                <a16:creationId xmlns:a16="http://schemas.microsoft.com/office/drawing/2014/main" id="{F35B5812-2AE6-F418-E7DC-81D47CD224FD}"/>
              </a:ext>
            </a:extLst>
          </p:cNvPr>
          <p:cNvSpPr txBox="1"/>
          <p:nvPr/>
        </p:nvSpPr>
        <p:spPr>
          <a:xfrm>
            <a:off x="880023" y="6329932"/>
            <a:ext cx="1197222" cy="369332"/>
          </a:xfrm>
          <a:prstGeom prst="rect">
            <a:avLst/>
          </a:prstGeom>
          <a:noFill/>
        </p:spPr>
        <p:txBody>
          <a:bodyPr wrap="square" rtlCol="0">
            <a:spAutoFit/>
          </a:bodyPr>
          <a:lstStyle/>
          <a:p>
            <a:r>
              <a:rPr lang="en-US" b="0" dirty="0"/>
              <a:t>Position</a:t>
            </a:r>
          </a:p>
        </p:txBody>
      </p:sp>
      <p:sp>
        <p:nvSpPr>
          <p:cNvPr id="14" name="TextBox 13">
            <a:extLst>
              <a:ext uri="{FF2B5EF4-FFF2-40B4-BE49-F238E27FC236}">
                <a16:creationId xmlns:a16="http://schemas.microsoft.com/office/drawing/2014/main" id="{3EEFA4D7-C25C-8EA6-4BFB-74C286ADF5F4}"/>
              </a:ext>
            </a:extLst>
          </p:cNvPr>
          <p:cNvSpPr txBox="1"/>
          <p:nvPr/>
        </p:nvSpPr>
        <p:spPr>
          <a:xfrm>
            <a:off x="3592990" y="4921026"/>
            <a:ext cx="939257" cy="369332"/>
          </a:xfrm>
          <a:prstGeom prst="rect">
            <a:avLst/>
          </a:prstGeom>
          <a:noFill/>
        </p:spPr>
        <p:txBody>
          <a:bodyPr wrap="square" rtlCol="0">
            <a:spAutoFit/>
          </a:bodyPr>
          <a:lstStyle/>
          <a:p>
            <a:r>
              <a:rPr lang="en-US" dirty="0"/>
              <a:t>Spoofer</a:t>
            </a:r>
          </a:p>
        </p:txBody>
      </p:sp>
      <p:sp>
        <p:nvSpPr>
          <p:cNvPr id="15" name="TextBox 14">
            <a:extLst>
              <a:ext uri="{FF2B5EF4-FFF2-40B4-BE49-F238E27FC236}">
                <a16:creationId xmlns:a16="http://schemas.microsoft.com/office/drawing/2014/main" id="{13464A0C-C412-8BBD-5E7D-6EE9F7904726}"/>
              </a:ext>
            </a:extLst>
          </p:cNvPr>
          <p:cNvSpPr txBox="1"/>
          <p:nvPr/>
        </p:nvSpPr>
        <p:spPr>
          <a:xfrm>
            <a:off x="5142438" y="4921026"/>
            <a:ext cx="1085050" cy="369332"/>
          </a:xfrm>
          <a:prstGeom prst="rect">
            <a:avLst/>
          </a:prstGeom>
          <a:noFill/>
        </p:spPr>
        <p:txBody>
          <a:bodyPr wrap="square" rtlCol="0">
            <a:spAutoFit/>
          </a:bodyPr>
          <a:lstStyle/>
          <a:p>
            <a:r>
              <a:rPr lang="en-US" dirty="0"/>
              <a:t>Spoofer</a:t>
            </a:r>
          </a:p>
        </p:txBody>
      </p:sp>
      <p:pic>
        <p:nvPicPr>
          <p:cNvPr id="16" name="Picture 2">
            <a:extLst>
              <a:ext uri="{FF2B5EF4-FFF2-40B4-BE49-F238E27FC236}">
                <a16:creationId xmlns:a16="http://schemas.microsoft.com/office/drawing/2014/main" id="{2D1E7FBC-9FF0-08B0-F20C-43F5B1F1C499}"/>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1977480"/>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51AB1DA7-9623-057D-5698-023EA86A5E30}"/>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1977481"/>
            <a:ext cx="696912" cy="859697"/>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B14F9494-20A8-E742-2FF9-8D177CC33B81}"/>
              </a:ext>
            </a:extLst>
          </p:cNvPr>
          <p:cNvSpPr txBox="1"/>
          <p:nvPr/>
        </p:nvSpPr>
        <p:spPr>
          <a:xfrm>
            <a:off x="8004865" y="567303"/>
            <a:ext cx="3684398" cy="2246769"/>
          </a:xfrm>
          <a:prstGeom prst="rect">
            <a:avLst/>
          </a:prstGeom>
          <a:noFill/>
        </p:spPr>
        <p:txBody>
          <a:bodyPr wrap="square" rtlCol="0">
            <a:spAutoFit/>
          </a:bodyPr>
          <a:lstStyle/>
          <a:p>
            <a:r>
              <a:rPr lang="en-US" sz="2800" b="1" dirty="0">
                <a:solidFill>
                  <a:srgbClr val="C00000"/>
                </a:solidFill>
              </a:rPr>
              <a:t>Theorem</a:t>
            </a:r>
            <a:r>
              <a:rPr lang="en-US" sz="2800" dirty="0"/>
              <a:t>: </a:t>
            </a:r>
            <a:br>
              <a:rPr lang="en-US" sz="2800" dirty="0"/>
            </a:br>
            <a:r>
              <a:rPr lang="en-US" sz="2800" dirty="0"/>
              <a:t>Any position verification protocol using only classical resources can be spoofed.</a:t>
            </a:r>
            <a:endParaRPr lang="en-US" sz="2800" b="1" dirty="0"/>
          </a:p>
        </p:txBody>
      </p:sp>
      <p:sp>
        <p:nvSpPr>
          <p:cNvPr id="29" name="TextBox 28">
            <a:extLst>
              <a:ext uri="{FF2B5EF4-FFF2-40B4-BE49-F238E27FC236}">
                <a16:creationId xmlns:a16="http://schemas.microsoft.com/office/drawing/2014/main" id="{6BA01A36-DA09-5734-7DAA-D2BA9BF685CC}"/>
              </a:ext>
            </a:extLst>
          </p:cNvPr>
          <p:cNvSpPr txBox="1"/>
          <p:nvPr/>
        </p:nvSpPr>
        <p:spPr>
          <a:xfrm>
            <a:off x="8057254" y="2817734"/>
            <a:ext cx="3979825" cy="338554"/>
          </a:xfrm>
          <a:prstGeom prst="rect">
            <a:avLst/>
          </a:prstGeom>
          <a:noFill/>
        </p:spPr>
        <p:txBody>
          <a:bodyPr wrap="square">
            <a:spAutoFit/>
          </a:bodyPr>
          <a:lstStyle/>
          <a:p>
            <a:pPr marL="0" indent="0">
              <a:buNone/>
            </a:pPr>
            <a:r>
              <a:rPr lang="en-US" sz="1600" dirty="0">
                <a:solidFill>
                  <a:schemeClr val="bg1">
                    <a:lumMod val="50000"/>
                  </a:schemeClr>
                </a:solidFill>
              </a:rPr>
              <a:t>(Kent-Munro-Spiller ’11, </a:t>
            </a:r>
            <a:r>
              <a:rPr lang="en-US" sz="1600" dirty="0" err="1">
                <a:solidFill>
                  <a:schemeClr val="bg1">
                    <a:lumMod val="50000"/>
                  </a:schemeClr>
                </a:solidFill>
              </a:rPr>
              <a:t>Buhrman</a:t>
            </a:r>
            <a:r>
              <a:rPr lang="en-US" sz="1600" dirty="0">
                <a:solidFill>
                  <a:schemeClr val="bg1">
                    <a:lumMod val="50000"/>
                  </a:schemeClr>
                </a:solidFill>
              </a:rPr>
              <a:t>, et al. ‘10)</a:t>
            </a:r>
          </a:p>
        </p:txBody>
      </p:sp>
      <p:sp>
        <p:nvSpPr>
          <p:cNvPr id="30" name="TextBox 29">
            <a:extLst>
              <a:ext uri="{FF2B5EF4-FFF2-40B4-BE49-F238E27FC236}">
                <a16:creationId xmlns:a16="http://schemas.microsoft.com/office/drawing/2014/main" id="{2F31B8C4-9C8A-3D14-26EF-B7CDD2A54B94}"/>
              </a:ext>
            </a:extLst>
          </p:cNvPr>
          <p:cNvSpPr txBox="1"/>
          <p:nvPr/>
        </p:nvSpPr>
        <p:spPr>
          <a:xfrm>
            <a:off x="8004865" y="3628767"/>
            <a:ext cx="3979825" cy="2246769"/>
          </a:xfrm>
          <a:prstGeom prst="rect">
            <a:avLst/>
          </a:prstGeom>
          <a:noFill/>
        </p:spPr>
        <p:txBody>
          <a:bodyPr wrap="square" rtlCol="0">
            <a:spAutoFit/>
          </a:bodyPr>
          <a:lstStyle/>
          <a:p>
            <a:r>
              <a:rPr lang="en-US" sz="2800" dirty="0"/>
              <a:t>This is because classical information can be </a:t>
            </a:r>
            <a:r>
              <a:rPr lang="en-US" sz="2800" b="1" i="1" dirty="0"/>
              <a:t>copied</a:t>
            </a:r>
            <a:r>
              <a:rPr lang="en-US" sz="2800" dirty="0"/>
              <a:t> and both spoofers can pretend to be the honest prover.</a:t>
            </a:r>
            <a:endParaRPr lang="en-US" sz="2800" b="1" dirty="0"/>
          </a:p>
        </p:txBody>
      </p:sp>
    </p:spTree>
    <p:extLst>
      <p:ext uri="{BB962C8B-B14F-4D97-AF65-F5344CB8AC3E}">
        <p14:creationId xmlns:p14="http://schemas.microsoft.com/office/powerpoint/2010/main" val="540333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3BF8D-A862-86C6-6EC1-C65E0238D0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8A2EE6-4C86-BED7-2B49-4080657E82B3}"/>
              </a:ext>
            </a:extLst>
          </p:cNvPr>
          <p:cNvSpPr>
            <a:spLocks noGrp="1"/>
          </p:cNvSpPr>
          <p:nvPr>
            <p:ph type="title"/>
          </p:nvPr>
        </p:nvSpPr>
        <p:spPr/>
        <p:txBody>
          <a:bodyPr/>
          <a:lstStyle/>
          <a:p>
            <a:r>
              <a:rPr lang="en-US" dirty="0"/>
              <a:t>Classical impossibility</a:t>
            </a:r>
          </a:p>
        </p:txBody>
      </p:sp>
      <p:pic>
        <p:nvPicPr>
          <p:cNvPr id="1026" name="Picture 2">
            <a:extLst>
              <a:ext uri="{FF2B5EF4-FFF2-40B4-BE49-F238E27FC236}">
                <a16:creationId xmlns:a16="http://schemas.microsoft.com/office/drawing/2014/main" id="{E4A6F492-CCDF-5356-361C-525CCBB69493}"/>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35B272F-725A-39C4-2562-83F38531CA9D}"/>
                  </a:ext>
                </a:extLst>
              </p:cNvPr>
              <p:cNvSpPr txBox="1"/>
              <p:nvPr/>
            </p:nvSpPr>
            <p:spPr>
              <a:xfrm>
                <a:off x="380206" y="5222204"/>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=0</m:t>
                      </m:r>
                    </m:oMath>
                  </m:oMathPara>
                </a14:m>
                <a:endParaRPr lang="en-US" b="0" dirty="0"/>
              </a:p>
            </p:txBody>
          </p:sp>
        </mc:Choice>
        <mc:Fallback xmlns="">
          <p:sp>
            <p:nvSpPr>
              <p:cNvPr id="4" name="TextBox 3">
                <a:extLst>
                  <a:ext uri="{FF2B5EF4-FFF2-40B4-BE49-F238E27FC236}">
                    <a16:creationId xmlns:a16="http://schemas.microsoft.com/office/drawing/2014/main" id="{835B272F-725A-39C4-2562-83F38531CA9D}"/>
                  </a:ext>
                </a:extLst>
              </p:cNvPr>
              <p:cNvSpPr txBox="1">
                <a:spLocks noRot="1" noChangeAspect="1" noMove="1" noResize="1" noEditPoints="1" noAdjustHandles="1" noChangeArrowheads="1" noChangeShapeType="1" noTextEdit="1"/>
              </p:cNvSpPr>
              <p:nvPr/>
            </p:nvSpPr>
            <p:spPr>
              <a:xfrm>
                <a:off x="380206" y="5222204"/>
                <a:ext cx="952500" cy="369332"/>
              </a:xfrm>
              <a:prstGeom prst="rect">
                <a:avLst/>
              </a:prstGeom>
              <a:blipFill>
                <a:blip r:embed="rId3"/>
                <a:stretch>
                  <a:fillRect/>
                </a:stretch>
              </a:blipFill>
            </p:spPr>
            <p:txBody>
              <a:bodyPr/>
              <a:lstStyle/>
              <a:p>
                <a:r>
                  <a:rPr lang="en-US">
                    <a:noFill/>
                  </a:rPr>
                  <a:t> </a:t>
                </a:r>
              </a:p>
            </p:txBody>
          </p:sp>
        </mc:Fallback>
      </mc:AlternateContent>
      <p:pic>
        <p:nvPicPr>
          <p:cNvPr id="5" name="Picture 2">
            <a:extLst>
              <a:ext uri="{FF2B5EF4-FFF2-40B4-BE49-F238E27FC236}">
                <a16:creationId xmlns:a16="http://schemas.microsoft.com/office/drawing/2014/main" id="{98ABB7DA-F8A6-0DD6-8626-05FC11F56F82}"/>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F6DEA655-CF70-F960-08AB-92E48F61DBC1}"/>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8FE7EDB-317B-82CB-755C-5772D05CDDB1}"/>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F8FE7EDB-317B-82CB-755C-5772D05CDDB1}"/>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97D6A71-3E34-ACDB-4797-9033A86D7CF8}"/>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C97D6A71-3E34-ACDB-4797-9033A86D7CF8}"/>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263F542-3FFE-88A8-DF08-1C85F469B6D2}"/>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1263F542-3FFE-88A8-DF08-1C85F469B6D2}"/>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6"/>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8304CA6F-1001-6C9D-FF5D-E8F7BFAA5268}"/>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6115844-6546-878D-6845-0CA9BF742F63}"/>
              </a:ext>
            </a:extLst>
          </p:cNvPr>
          <p:cNvCxnSpPr>
            <a:cxnSpLocks/>
          </p:cNvCxnSpPr>
          <p:nvPr/>
        </p:nvCxnSpPr>
        <p:spPr>
          <a:xfrm flipV="1">
            <a:off x="2553495" y="4661865"/>
            <a:ext cx="1065433" cy="725279"/>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AF13226-720F-9CAC-928E-8708426ABF46}"/>
              </a:ext>
            </a:extLst>
          </p:cNvPr>
          <p:cNvCxnSpPr>
            <a:cxnSpLocks/>
          </p:cNvCxnSpPr>
          <p:nvPr/>
        </p:nvCxnSpPr>
        <p:spPr>
          <a:xfrm flipH="1" flipV="1">
            <a:off x="5725475" y="4624170"/>
            <a:ext cx="1220630" cy="76297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B770ED2-3F41-F53B-8548-9EE52B20C925}"/>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631A3D8-34A5-F5BC-DF78-30795F8160A3}"/>
                  </a:ext>
                </a:extLst>
              </p:cNvPr>
              <p:cNvSpPr txBox="1"/>
              <p:nvPr/>
            </p:nvSpPr>
            <p:spPr>
              <a:xfrm>
                <a:off x="380206" y="3728791"/>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=1</m:t>
                      </m:r>
                    </m:oMath>
                  </m:oMathPara>
                </a14:m>
                <a:endParaRPr lang="en-US" b="0" dirty="0"/>
              </a:p>
            </p:txBody>
          </p:sp>
        </mc:Choice>
        <mc:Fallback xmlns="">
          <p:sp>
            <p:nvSpPr>
              <p:cNvPr id="23" name="TextBox 22">
                <a:extLst>
                  <a:ext uri="{FF2B5EF4-FFF2-40B4-BE49-F238E27FC236}">
                    <a16:creationId xmlns:a16="http://schemas.microsoft.com/office/drawing/2014/main" id="{C631A3D8-34A5-F5BC-DF78-30795F8160A3}"/>
                  </a:ext>
                </a:extLst>
              </p:cNvPr>
              <p:cNvSpPr txBox="1">
                <a:spLocks noRot="1" noChangeAspect="1" noMove="1" noResize="1" noEditPoints="1" noAdjustHandles="1" noChangeArrowheads="1" noChangeShapeType="1" noTextEdit="1"/>
              </p:cNvSpPr>
              <p:nvPr/>
            </p:nvSpPr>
            <p:spPr>
              <a:xfrm>
                <a:off x="380206" y="3728791"/>
                <a:ext cx="952500"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9BFC3F8-8000-E5D0-9B7F-A98C055CD954}"/>
                  </a:ext>
                </a:extLst>
              </p:cNvPr>
              <p:cNvSpPr txBox="1"/>
              <p:nvPr/>
            </p:nvSpPr>
            <p:spPr>
              <a:xfrm>
                <a:off x="380206" y="2235378"/>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=2</m:t>
                      </m:r>
                    </m:oMath>
                  </m:oMathPara>
                </a14:m>
                <a:endParaRPr lang="en-US" b="0" dirty="0"/>
              </a:p>
            </p:txBody>
          </p:sp>
        </mc:Choice>
        <mc:Fallback xmlns="">
          <p:sp>
            <p:nvSpPr>
              <p:cNvPr id="24" name="TextBox 23">
                <a:extLst>
                  <a:ext uri="{FF2B5EF4-FFF2-40B4-BE49-F238E27FC236}">
                    <a16:creationId xmlns:a16="http://schemas.microsoft.com/office/drawing/2014/main" id="{19BFC3F8-8000-E5D0-9B7F-A98C055CD954}"/>
                  </a:ext>
                </a:extLst>
              </p:cNvPr>
              <p:cNvSpPr txBox="1">
                <a:spLocks noRot="1" noChangeAspect="1" noMove="1" noResize="1" noEditPoints="1" noAdjustHandles="1" noChangeArrowheads="1" noChangeShapeType="1" noTextEdit="1"/>
              </p:cNvSpPr>
              <p:nvPr/>
            </p:nvSpPr>
            <p:spPr>
              <a:xfrm>
                <a:off x="380206" y="2235378"/>
                <a:ext cx="952500" cy="369332"/>
              </a:xfrm>
              <a:prstGeom prst="rect">
                <a:avLst/>
              </a:prstGeom>
              <a:blipFill>
                <a:blip r:embed="rId8"/>
                <a:stretch>
                  <a:fillRect/>
                </a:stretch>
              </a:blipFill>
            </p:spPr>
            <p:txBody>
              <a:bodyPr/>
              <a:lstStyle/>
              <a:p>
                <a:r>
                  <a:rPr lang="en-US">
                    <a:noFill/>
                  </a:rPr>
                  <a:t> </a:t>
                </a:r>
              </a:p>
            </p:txBody>
          </p:sp>
        </mc:Fallback>
      </mc:AlternateContent>
      <p:cxnSp>
        <p:nvCxnSpPr>
          <p:cNvPr id="25" name="Straight Arrow Connector 24">
            <a:extLst>
              <a:ext uri="{FF2B5EF4-FFF2-40B4-BE49-F238E27FC236}">
                <a16:creationId xmlns:a16="http://schemas.microsoft.com/office/drawing/2014/main" id="{B2C13A97-5BB9-7849-475A-DE93ED412BFB}"/>
              </a:ext>
            </a:extLst>
          </p:cNvPr>
          <p:cNvCxnSpPr>
            <a:cxnSpLocks/>
          </p:cNvCxnSpPr>
          <p:nvPr/>
        </p:nvCxnSpPr>
        <p:spPr>
          <a:xfrm flipH="1" flipV="1">
            <a:off x="2425701" y="2672989"/>
            <a:ext cx="1397000" cy="845485"/>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0963B22-B615-4E5F-66EB-D7C967578C5C}"/>
              </a:ext>
            </a:extLst>
          </p:cNvPr>
          <p:cNvCxnSpPr>
            <a:cxnSpLocks/>
          </p:cNvCxnSpPr>
          <p:nvPr/>
        </p:nvCxnSpPr>
        <p:spPr>
          <a:xfrm flipV="1">
            <a:off x="5466492" y="2604710"/>
            <a:ext cx="1320964" cy="923765"/>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029AE85B-0D75-1426-15B9-88BF2E587058}"/>
                  </a:ext>
                </a:extLst>
              </p:cNvPr>
              <p:cNvSpPr txBox="1"/>
              <p:nvPr/>
            </p:nvSpPr>
            <p:spPr>
              <a:xfrm>
                <a:off x="3068786" y="4418926"/>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𝑥</m:t>
                      </m:r>
                    </m:oMath>
                  </m:oMathPara>
                </a14:m>
                <a:endParaRPr lang="en-US" b="0" dirty="0"/>
              </a:p>
            </p:txBody>
          </p:sp>
        </mc:Choice>
        <mc:Fallback xmlns="">
          <p:sp>
            <p:nvSpPr>
              <p:cNvPr id="37" name="TextBox 36">
                <a:extLst>
                  <a:ext uri="{FF2B5EF4-FFF2-40B4-BE49-F238E27FC236}">
                    <a16:creationId xmlns:a16="http://schemas.microsoft.com/office/drawing/2014/main" id="{029AE85B-0D75-1426-15B9-88BF2E587058}"/>
                  </a:ext>
                </a:extLst>
              </p:cNvPr>
              <p:cNvSpPr txBox="1">
                <a:spLocks noRot="1" noChangeAspect="1" noMove="1" noResize="1" noEditPoints="1" noAdjustHandles="1" noChangeArrowheads="1" noChangeShapeType="1" noTextEdit="1"/>
              </p:cNvSpPr>
              <p:nvPr/>
            </p:nvSpPr>
            <p:spPr>
              <a:xfrm>
                <a:off x="3068786" y="4418926"/>
                <a:ext cx="436017"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F57AE2D6-7172-D9B5-FC36-DAFB26014537}"/>
                  </a:ext>
                </a:extLst>
              </p:cNvPr>
              <p:cNvSpPr txBox="1"/>
              <p:nvPr/>
            </p:nvSpPr>
            <p:spPr>
              <a:xfrm>
                <a:off x="5791471" y="4343738"/>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𝑦</m:t>
                      </m:r>
                    </m:oMath>
                  </m:oMathPara>
                </a14:m>
                <a:endParaRPr lang="en-US" b="0" dirty="0"/>
              </a:p>
            </p:txBody>
          </p:sp>
        </mc:Choice>
        <mc:Fallback xmlns="">
          <p:sp>
            <p:nvSpPr>
              <p:cNvPr id="38" name="TextBox 37">
                <a:extLst>
                  <a:ext uri="{FF2B5EF4-FFF2-40B4-BE49-F238E27FC236}">
                    <a16:creationId xmlns:a16="http://schemas.microsoft.com/office/drawing/2014/main" id="{F57AE2D6-7172-D9B5-FC36-DAFB26014537}"/>
                  </a:ext>
                </a:extLst>
              </p:cNvPr>
              <p:cNvSpPr txBox="1">
                <a:spLocks noRot="1" noChangeAspect="1" noMove="1" noResize="1" noEditPoints="1" noAdjustHandles="1" noChangeArrowheads="1" noChangeShapeType="1" noTextEdit="1"/>
              </p:cNvSpPr>
              <p:nvPr/>
            </p:nvSpPr>
            <p:spPr>
              <a:xfrm>
                <a:off x="5791471" y="4343738"/>
                <a:ext cx="436017" cy="369332"/>
              </a:xfrm>
              <a:prstGeom prst="rect">
                <a:avLst/>
              </a:prstGeom>
              <a:blipFill>
                <a:blip r:embed="rId10"/>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87BE414D-44B5-44E0-E31E-80B35F6FB25C}"/>
                  </a:ext>
                </a:extLst>
              </p:cNvPr>
              <p:cNvSpPr txBox="1"/>
              <p:nvPr/>
            </p:nvSpPr>
            <p:spPr>
              <a:xfrm>
                <a:off x="3068786" y="2672989"/>
                <a:ext cx="837134"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𝑎</m:t>
                      </m:r>
                    </m:oMath>
                  </m:oMathPara>
                </a14:m>
                <a:endParaRPr lang="en-US" b="0" dirty="0"/>
              </a:p>
            </p:txBody>
          </p:sp>
        </mc:Choice>
        <mc:Fallback xmlns="">
          <p:sp>
            <p:nvSpPr>
              <p:cNvPr id="39" name="TextBox 38">
                <a:extLst>
                  <a:ext uri="{FF2B5EF4-FFF2-40B4-BE49-F238E27FC236}">
                    <a16:creationId xmlns:a16="http://schemas.microsoft.com/office/drawing/2014/main" id="{87BE414D-44B5-44E0-E31E-80B35F6FB25C}"/>
                  </a:ext>
                </a:extLst>
              </p:cNvPr>
              <p:cNvSpPr txBox="1">
                <a:spLocks noRot="1" noChangeAspect="1" noMove="1" noResize="1" noEditPoints="1" noAdjustHandles="1" noChangeArrowheads="1" noChangeShapeType="1" noTextEdit="1"/>
              </p:cNvSpPr>
              <p:nvPr/>
            </p:nvSpPr>
            <p:spPr>
              <a:xfrm>
                <a:off x="3068786" y="2672989"/>
                <a:ext cx="837134"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79BE3FCA-D1B3-8BAD-7264-82DA16ABA634}"/>
                  </a:ext>
                </a:extLst>
              </p:cNvPr>
              <p:cNvSpPr txBox="1"/>
              <p:nvPr/>
            </p:nvSpPr>
            <p:spPr>
              <a:xfrm>
                <a:off x="5390354" y="2672989"/>
                <a:ext cx="837134"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𝑏</m:t>
                      </m:r>
                    </m:oMath>
                  </m:oMathPara>
                </a14:m>
                <a:endParaRPr lang="en-US" b="0" dirty="0"/>
              </a:p>
            </p:txBody>
          </p:sp>
        </mc:Choice>
        <mc:Fallback xmlns="">
          <p:sp>
            <p:nvSpPr>
              <p:cNvPr id="40" name="TextBox 39">
                <a:extLst>
                  <a:ext uri="{FF2B5EF4-FFF2-40B4-BE49-F238E27FC236}">
                    <a16:creationId xmlns:a16="http://schemas.microsoft.com/office/drawing/2014/main" id="{79BE3FCA-D1B3-8BAD-7264-82DA16ABA634}"/>
                  </a:ext>
                </a:extLst>
              </p:cNvPr>
              <p:cNvSpPr txBox="1">
                <a:spLocks noRot="1" noChangeAspect="1" noMove="1" noResize="1" noEditPoints="1" noAdjustHandles="1" noChangeArrowheads="1" noChangeShapeType="1" noTextEdit="1"/>
              </p:cNvSpPr>
              <p:nvPr/>
            </p:nvSpPr>
            <p:spPr>
              <a:xfrm>
                <a:off x="5390354" y="2672989"/>
                <a:ext cx="837134" cy="369332"/>
              </a:xfrm>
              <a:prstGeom prst="rect">
                <a:avLst/>
              </a:prstGeom>
              <a:blipFill>
                <a:blip r:embed="rId12"/>
                <a:stretch>
                  <a:fillRect/>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0D87AB77-8F30-3B4C-0E8A-52A2F7AA831F}"/>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5220475" y="4357743"/>
            <a:ext cx="502372" cy="539666"/>
          </a:xfrm>
          <a:prstGeom prst="rect">
            <a:avLst/>
          </a:prstGeom>
        </p:spPr>
      </p:pic>
      <p:pic>
        <p:nvPicPr>
          <p:cNvPr id="19" name="Picture 18">
            <a:extLst>
              <a:ext uri="{FF2B5EF4-FFF2-40B4-BE49-F238E27FC236}">
                <a16:creationId xmlns:a16="http://schemas.microsoft.com/office/drawing/2014/main" id="{604A2927-70FE-68FC-D2E0-4B75540E1294}"/>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5220475" y="3235948"/>
            <a:ext cx="502372" cy="539666"/>
          </a:xfrm>
          <a:prstGeom prst="rect">
            <a:avLst/>
          </a:prstGeom>
        </p:spPr>
      </p:pic>
      <p:cxnSp>
        <p:nvCxnSpPr>
          <p:cNvPr id="20" name="Straight Arrow Connector 19">
            <a:extLst>
              <a:ext uri="{FF2B5EF4-FFF2-40B4-BE49-F238E27FC236}">
                <a16:creationId xmlns:a16="http://schemas.microsoft.com/office/drawing/2014/main" id="{E7DC69E6-6C02-5C59-5ACD-1A854282BD60}"/>
              </a:ext>
            </a:extLst>
          </p:cNvPr>
          <p:cNvCxnSpPr>
            <a:cxnSpLocks/>
          </p:cNvCxnSpPr>
          <p:nvPr/>
        </p:nvCxnSpPr>
        <p:spPr>
          <a:xfrm flipV="1">
            <a:off x="4398150" y="3786188"/>
            <a:ext cx="685798" cy="466848"/>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72D0907-F434-92CF-F770-36BCB4ED3B7C}"/>
              </a:ext>
            </a:extLst>
          </p:cNvPr>
          <p:cNvCxnSpPr>
            <a:cxnSpLocks/>
          </p:cNvCxnSpPr>
          <p:nvPr/>
        </p:nvCxnSpPr>
        <p:spPr>
          <a:xfrm flipH="1" flipV="1">
            <a:off x="4229308" y="3760734"/>
            <a:ext cx="883780" cy="552421"/>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a16="http://schemas.microsoft.com/office/drawing/2014/main" id="{5F178FE8-8E8C-935F-0091-5FF0A8FE28BA}"/>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3861928" y="3301482"/>
            <a:ext cx="376322" cy="711720"/>
          </a:xfrm>
          <a:prstGeom prst="rect">
            <a:avLst/>
          </a:prstGeom>
        </p:spPr>
      </p:pic>
      <p:pic>
        <p:nvPicPr>
          <p:cNvPr id="32" name="Picture 31">
            <a:extLst>
              <a:ext uri="{FF2B5EF4-FFF2-40B4-BE49-F238E27FC236}">
                <a16:creationId xmlns:a16="http://schemas.microsoft.com/office/drawing/2014/main" id="{12B7C7EA-80B4-4D9D-0F02-B019B3F77B8B}"/>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3861928" y="4187277"/>
            <a:ext cx="376322" cy="711720"/>
          </a:xfrm>
          <a:prstGeom prst="rect">
            <a:avLst/>
          </a:prstGeom>
        </p:spPr>
      </p:pic>
      <p:sp>
        <p:nvSpPr>
          <p:cNvPr id="3" name="TextBox 2">
            <a:extLst>
              <a:ext uri="{FF2B5EF4-FFF2-40B4-BE49-F238E27FC236}">
                <a16:creationId xmlns:a16="http://schemas.microsoft.com/office/drawing/2014/main" id="{58D6E280-732E-0E77-BA49-BECC8DEC91E1}"/>
              </a:ext>
            </a:extLst>
          </p:cNvPr>
          <p:cNvSpPr txBox="1"/>
          <p:nvPr/>
        </p:nvSpPr>
        <p:spPr>
          <a:xfrm>
            <a:off x="880023" y="6329932"/>
            <a:ext cx="1197222" cy="369332"/>
          </a:xfrm>
          <a:prstGeom prst="rect">
            <a:avLst/>
          </a:prstGeom>
          <a:noFill/>
        </p:spPr>
        <p:txBody>
          <a:bodyPr wrap="square" rtlCol="0">
            <a:spAutoFit/>
          </a:bodyPr>
          <a:lstStyle/>
          <a:p>
            <a:r>
              <a:rPr lang="en-US" b="0" dirty="0"/>
              <a:t>Position</a:t>
            </a:r>
          </a:p>
        </p:txBody>
      </p:sp>
      <p:sp>
        <p:nvSpPr>
          <p:cNvPr id="14" name="TextBox 13">
            <a:extLst>
              <a:ext uri="{FF2B5EF4-FFF2-40B4-BE49-F238E27FC236}">
                <a16:creationId xmlns:a16="http://schemas.microsoft.com/office/drawing/2014/main" id="{FDFF348D-4A19-2A5B-9C05-426659869DD3}"/>
              </a:ext>
            </a:extLst>
          </p:cNvPr>
          <p:cNvSpPr txBox="1"/>
          <p:nvPr/>
        </p:nvSpPr>
        <p:spPr>
          <a:xfrm>
            <a:off x="3592990" y="4921026"/>
            <a:ext cx="939257" cy="369332"/>
          </a:xfrm>
          <a:prstGeom prst="rect">
            <a:avLst/>
          </a:prstGeom>
          <a:noFill/>
        </p:spPr>
        <p:txBody>
          <a:bodyPr wrap="square" rtlCol="0">
            <a:spAutoFit/>
          </a:bodyPr>
          <a:lstStyle/>
          <a:p>
            <a:r>
              <a:rPr lang="en-US" dirty="0"/>
              <a:t>Spoofer</a:t>
            </a:r>
          </a:p>
        </p:txBody>
      </p:sp>
      <p:sp>
        <p:nvSpPr>
          <p:cNvPr id="15" name="TextBox 14">
            <a:extLst>
              <a:ext uri="{FF2B5EF4-FFF2-40B4-BE49-F238E27FC236}">
                <a16:creationId xmlns:a16="http://schemas.microsoft.com/office/drawing/2014/main" id="{E891D6D9-9394-0567-2363-BF76AA499431}"/>
              </a:ext>
            </a:extLst>
          </p:cNvPr>
          <p:cNvSpPr txBox="1"/>
          <p:nvPr/>
        </p:nvSpPr>
        <p:spPr>
          <a:xfrm>
            <a:off x="5142438" y="4921026"/>
            <a:ext cx="1085050" cy="369332"/>
          </a:xfrm>
          <a:prstGeom prst="rect">
            <a:avLst/>
          </a:prstGeom>
          <a:noFill/>
        </p:spPr>
        <p:txBody>
          <a:bodyPr wrap="square" rtlCol="0">
            <a:spAutoFit/>
          </a:bodyPr>
          <a:lstStyle/>
          <a:p>
            <a:r>
              <a:rPr lang="en-US" dirty="0"/>
              <a:t>Spoofer</a:t>
            </a:r>
          </a:p>
        </p:txBody>
      </p:sp>
      <p:pic>
        <p:nvPicPr>
          <p:cNvPr id="16" name="Picture 2">
            <a:extLst>
              <a:ext uri="{FF2B5EF4-FFF2-40B4-BE49-F238E27FC236}">
                <a16:creationId xmlns:a16="http://schemas.microsoft.com/office/drawing/2014/main" id="{A4936AD9-F02D-C97E-312E-C0B40C377CE0}"/>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1977480"/>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9321CCD2-C750-9E38-C06B-F4971E65A718}"/>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1977481"/>
            <a:ext cx="696912" cy="859697"/>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FA8C2222-1756-88B0-CFB9-94949BB740D1}"/>
              </a:ext>
            </a:extLst>
          </p:cNvPr>
          <p:cNvSpPr txBox="1"/>
          <p:nvPr/>
        </p:nvSpPr>
        <p:spPr>
          <a:xfrm>
            <a:off x="7969902" y="2275126"/>
            <a:ext cx="3684398" cy="954107"/>
          </a:xfrm>
          <a:prstGeom prst="rect">
            <a:avLst/>
          </a:prstGeom>
          <a:noFill/>
        </p:spPr>
        <p:txBody>
          <a:bodyPr wrap="square" rtlCol="0">
            <a:spAutoFit/>
          </a:bodyPr>
          <a:lstStyle/>
          <a:p>
            <a:r>
              <a:rPr lang="en-US" sz="2800" b="1" dirty="0">
                <a:solidFill>
                  <a:srgbClr val="C00000"/>
                </a:solidFill>
              </a:rPr>
              <a:t>What if we used quantum resources?</a:t>
            </a:r>
            <a:endParaRPr lang="en-US" sz="2800" b="1" dirty="0"/>
          </a:p>
        </p:txBody>
      </p:sp>
      <p:sp>
        <p:nvSpPr>
          <p:cNvPr id="30" name="TextBox 29">
            <a:extLst>
              <a:ext uri="{FF2B5EF4-FFF2-40B4-BE49-F238E27FC236}">
                <a16:creationId xmlns:a16="http://schemas.microsoft.com/office/drawing/2014/main" id="{1EDF3238-D125-D666-A75D-C826610A40D7}"/>
              </a:ext>
            </a:extLst>
          </p:cNvPr>
          <p:cNvSpPr txBox="1"/>
          <p:nvPr/>
        </p:nvSpPr>
        <p:spPr>
          <a:xfrm>
            <a:off x="8001281" y="3905363"/>
            <a:ext cx="3979825" cy="1384995"/>
          </a:xfrm>
          <a:prstGeom prst="rect">
            <a:avLst/>
          </a:prstGeom>
          <a:noFill/>
        </p:spPr>
        <p:txBody>
          <a:bodyPr wrap="square" rtlCol="0">
            <a:spAutoFit/>
          </a:bodyPr>
          <a:lstStyle/>
          <a:p>
            <a:r>
              <a:rPr lang="en-US" sz="2800" dirty="0"/>
              <a:t>We can leverage the </a:t>
            </a:r>
            <a:br>
              <a:rPr lang="en-US" sz="2800" dirty="0"/>
            </a:br>
            <a:r>
              <a:rPr lang="en-US" sz="2800" dirty="0"/>
              <a:t>No-Cloning Principle </a:t>
            </a:r>
          </a:p>
          <a:p>
            <a:r>
              <a:rPr lang="en-US" sz="2800" dirty="0"/>
              <a:t>of quantum physics…</a:t>
            </a:r>
          </a:p>
        </p:txBody>
      </p:sp>
      <p:sp>
        <p:nvSpPr>
          <p:cNvPr id="6" name="TextBox 5">
            <a:extLst>
              <a:ext uri="{FF2B5EF4-FFF2-40B4-BE49-F238E27FC236}">
                <a16:creationId xmlns:a16="http://schemas.microsoft.com/office/drawing/2014/main" id="{6206944F-620D-F07D-600F-4FEAB16859F0}"/>
              </a:ext>
            </a:extLst>
          </p:cNvPr>
          <p:cNvSpPr txBox="1"/>
          <p:nvPr/>
        </p:nvSpPr>
        <p:spPr>
          <a:xfrm>
            <a:off x="11174275" y="2381254"/>
            <a:ext cx="1254324" cy="923330"/>
          </a:xfrm>
          <a:prstGeom prst="rect">
            <a:avLst/>
          </a:prstGeom>
          <a:noFill/>
        </p:spPr>
        <p:txBody>
          <a:bodyPr wrap="square" rtlCol="0">
            <a:spAutoFit/>
          </a:bodyPr>
          <a:lstStyle/>
          <a:p>
            <a:r>
              <a:rPr lang="en-US" sz="5400" dirty="0"/>
              <a:t>🤔</a:t>
            </a:r>
          </a:p>
        </p:txBody>
      </p:sp>
    </p:spTree>
    <p:extLst>
      <p:ext uri="{BB962C8B-B14F-4D97-AF65-F5344CB8AC3E}">
        <p14:creationId xmlns:p14="http://schemas.microsoft.com/office/powerpoint/2010/main" val="3519556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FB17F-5E8F-11F4-95FB-BF50BB80DD8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B56504A-8919-C30C-1DAF-710B91B29CD4}"/>
                  </a:ext>
                </a:extLst>
              </p:cNvPr>
              <p:cNvSpPr>
                <a:spLocks noGrp="1"/>
              </p:cNvSpPr>
              <p:nvPr>
                <p:ph type="title"/>
              </p:nvPr>
            </p:nvSpPr>
            <p:spPr/>
            <p:txBody>
              <a:bodyPr/>
              <a:lstStyle/>
              <a:p>
                <a14:m>
                  <m:oMath xmlns:m="http://schemas.openxmlformats.org/officeDocument/2006/math">
                    <m:r>
                      <a:rPr lang="en-US" i="1" smtClean="0">
                        <a:latin typeface="Cambria Math" panose="02040503050406030204" pitchFamily="18" charset="0"/>
                      </a:rPr>
                      <m:t>𝑓</m:t>
                    </m:r>
                  </m:oMath>
                </a14:m>
                <a:r>
                  <a:rPr lang="en-US" dirty="0"/>
                  <a:t>-routing protocol</a:t>
                </a:r>
              </a:p>
            </p:txBody>
          </p:sp>
        </mc:Choice>
        <mc:Fallback xmlns="">
          <p:sp>
            <p:nvSpPr>
              <p:cNvPr id="2" name="Title 1">
                <a:extLst>
                  <a:ext uri="{FF2B5EF4-FFF2-40B4-BE49-F238E27FC236}">
                    <a16:creationId xmlns:a16="http://schemas.microsoft.com/office/drawing/2014/main" id="{CB56504A-8919-C30C-1DAF-710B91B29CD4}"/>
                  </a:ext>
                </a:extLst>
              </p:cNvPr>
              <p:cNvSpPr>
                <a:spLocks noGrp="1" noRot="1" noChangeAspect="1" noMove="1" noResize="1" noEditPoints="1" noAdjustHandles="1" noChangeArrowheads="1" noChangeShapeType="1" noTextEdit="1"/>
              </p:cNvSpPr>
              <p:nvPr>
                <p:ph type="title"/>
              </p:nvPr>
            </p:nvSpPr>
            <p:spPr>
              <a:blipFill>
                <a:blip r:embed="rId2"/>
                <a:stretch>
                  <a:fillRect l="-1689"/>
                </a:stretch>
              </a:blipFill>
            </p:spPr>
            <p:txBody>
              <a:bodyPr/>
              <a:lstStyle/>
              <a:p>
                <a:r>
                  <a:rPr lang="en-US">
                    <a:noFill/>
                  </a:rPr>
                  <a:t> </a:t>
                </a:r>
              </a:p>
            </p:txBody>
          </p:sp>
        </mc:Fallback>
      </mc:AlternateContent>
      <p:pic>
        <p:nvPicPr>
          <p:cNvPr id="1026" name="Picture 2">
            <a:extLst>
              <a:ext uri="{FF2B5EF4-FFF2-40B4-BE49-F238E27FC236}">
                <a16:creationId xmlns:a16="http://schemas.microsoft.com/office/drawing/2014/main" id="{2FC1F88C-8667-712A-C4EF-828BCA500DC2}"/>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325C22E-EA30-B9E6-B82D-83B48F25EE3F}"/>
                  </a:ext>
                </a:extLst>
              </p:cNvPr>
              <p:cNvSpPr txBox="1"/>
              <p:nvPr/>
            </p:nvSpPr>
            <p:spPr>
              <a:xfrm>
                <a:off x="380206" y="5222204"/>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=0</m:t>
                      </m:r>
                    </m:oMath>
                  </m:oMathPara>
                </a14:m>
                <a:endParaRPr lang="en-US" b="0" dirty="0"/>
              </a:p>
            </p:txBody>
          </p:sp>
        </mc:Choice>
        <mc:Fallback xmlns="">
          <p:sp>
            <p:nvSpPr>
              <p:cNvPr id="4" name="TextBox 3">
                <a:extLst>
                  <a:ext uri="{FF2B5EF4-FFF2-40B4-BE49-F238E27FC236}">
                    <a16:creationId xmlns:a16="http://schemas.microsoft.com/office/drawing/2014/main" id="{D325C22E-EA30-B9E6-B82D-83B48F25EE3F}"/>
                  </a:ext>
                </a:extLst>
              </p:cNvPr>
              <p:cNvSpPr txBox="1">
                <a:spLocks noRot="1" noChangeAspect="1" noMove="1" noResize="1" noEditPoints="1" noAdjustHandles="1" noChangeArrowheads="1" noChangeShapeType="1" noTextEdit="1"/>
              </p:cNvSpPr>
              <p:nvPr/>
            </p:nvSpPr>
            <p:spPr>
              <a:xfrm>
                <a:off x="380206" y="5222204"/>
                <a:ext cx="952500" cy="369332"/>
              </a:xfrm>
              <a:prstGeom prst="rect">
                <a:avLst/>
              </a:prstGeom>
              <a:blipFill>
                <a:blip r:embed="rId4"/>
                <a:stretch>
                  <a:fillRect/>
                </a:stretch>
              </a:blipFill>
            </p:spPr>
            <p:txBody>
              <a:bodyPr/>
              <a:lstStyle/>
              <a:p>
                <a:r>
                  <a:rPr lang="en-US">
                    <a:noFill/>
                  </a:rPr>
                  <a:t> </a:t>
                </a:r>
              </a:p>
            </p:txBody>
          </p:sp>
        </mc:Fallback>
      </mc:AlternateContent>
      <p:pic>
        <p:nvPicPr>
          <p:cNvPr id="5" name="Picture 2">
            <a:extLst>
              <a:ext uri="{FF2B5EF4-FFF2-40B4-BE49-F238E27FC236}">
                <a16:creationId xmlns:a16="http://schemas.microsoft.com/office/drawing/2014/main" id="{FFE35BCF-5A86-C6AC-CED2-28281F70AA02}"/>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17AA6F58-78CA-4954-3ABE-828804A919A5}"/>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2715189-9457-7134-B036-CFECF97A89AF}"/>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52715189-9457-7134-B036-CFECF97A89AF}"/>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150497F-BA82-6477-F9C9-15D96AFACF18}"/>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C150497F-BA82-6477-F9C9-15D96AFACF18}"/>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DE962A4-CBD9-F173-3A69-720A86344611}"/>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BDE962A4-CBD9-F173-3A69-720A86344611}"/>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7"/>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3D7D90DE-4D01-87C8-7133-A715EB6B5412}"/>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61148D65-6814-E15F-08B1-977274905B71}"/>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4337545" y="3590560"/>
            <a:ext cx="601165" cy="645793"/>
          </a:xfrm>
          <a:prstGeom prst="rect">
            <a:avLst/>
          </a:prstGeom>
        </p:spPr>
      </p:pic>
      <p:cxnSp>
        <p:nvCxnSpPr>
          <p:cNvPr id="17" name="Straight Arrow Connector 16">
            <a:extLst>
              <a:ext uri="{FF2B5EF4-FFF2-40B4-BE49-F238E27FC236}">
                <a16:creationId xmlns:a16="http://schemas.microsoft.com/office/drawing/2014/main" id="{C1E405A4-2ECD-5DCC-9114-A2E7A87CA577}"/>
              </a:ext>
            </a:extLst>
          </p:cNvPr>
          <p:cNvCxnSpPr/>
          <p:nvPr/>
        </p:nvCxnSpPr>
        <p:spPr>
          <a:xfrm flipV="1">
            <a:off x="2553495" y="4216240"/>
            <a:ext cx="1720055" cy="117090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87605D1-5BC9-161C-4319-AA79AA84F2B4}"/>
              </a:ext>
            </a:extLst>
          </p:cNvPr>
          <p:cNvCxnSpPr>
            <a:cxnSpLocks/>
          </p:cNvCxnSpPr>
          <p:nvPr/>
        </p:nvCxnSpPr>
        <p:spPr>
          <a:xfrm flipH="1" flipV="1">
            <a:off x="5072855" y="4216240"/>
            <a:ext cx="1873250" cy="117090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AF5F7288-38AA-3AB5-EE8F-37B9E2BAA68A}"/>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7659CA2-48AB-56E1-ABD3-160187233603}"/>
                  </a:ext>
                </a:extLst>
              </p:cNvPr>
              <p:cNvSpPr txBox="1"/>
              <p:nvPr/>
            </p:nvSpPr>
            <p:spPr>
              <a:xfrm>
                <a:off x="380206" y="3728791"/>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=1</m:t>
                      </m:r>
                    </m:oMath>
                  </m:oMathPara>
                </a14:m>
                <a:endParaRPr lang="en-US" b="0" dirty="0"/>
              </a:p>
            </p:txBody>
          </p:sp>
        </mc:Choice>
        <mc:Fallback xmlns="">
          <p:sp>
            <p:nvSpPr>
              <p:cNvPr id="23" name="TextBox 22">
                <a:extLst>
                  <a:ext uri="{FF2B5EF4-FFF2-40B4-BE49-F238E27FC236}">
                    <a16:creationId xmlns:a16="http://schemas.microsoft.com/office/drawing/2014/main" id="{A7659CA2-48AB-56E1-ABD3-160187233603}"/>
                  </a:ext>
                </a:extLst>
              </p:cNvPr>
              <p:cNvSpPr txBox="1">
                <a:spLocks noRot="1" noChangeAspect="1" noMove="1" noResize="1" noEditPoints="1" noAdjustHandles="1" noChangeArrowheads="1" noChangeShapeType="1" noTextEdit="1"/>
              </p:cNvSpPr>
              <p:nvPr/>
            </p:nvSpPr>
            <p:spPr>
              <a:xfrm>
                <a:off x="380206" y="3728791"/>
                <a:ext cx="952500"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BE434C9-0186-C776-6F7B-A940A94C252C}"/>
                  </a:ext>
                </a:extLst>
              </p:cNvPr>
              <p:cNvSpPr txBox="1"/>
              <p:nvPr/>
            </p:nvSpPr>
            <p:spPr>
              <a:xfrm>
                <a:off x="380206" y="2235378"/>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=2</m:t>
                      </m:r>
                    </m:oMath>
                  </m:oMathPara>
                </a14:m>
                <a:endParaRPr lang="en-US" b="0" dirty="0"/>
              </a:p>
            </p:txBody>
          </p:sp>
        </mc:Choice>
        <mc:Fallback xmlns="">
          <p:sp>
            <p:nvSpPr>
              <p:cNvPr id="24" name="TextBox 23">
                <a:extLst>
                  <a:ext uri="{FF2B5EF4-FFF2-40B4-BE49-F238E27FC236}">
                    <a16:creationId xmlns:a16="http://schemas.microsoft.com/office/drawing/2014/main" id="{6BE434C9-0186-C776-6F7B-A940A94C252C}"/>
                  </a:ext>
                </a:extLst>
              </p:cNvPr>
              <p:cNvSpPr txBox="1">
                <a:spLocks noRot="1" noChangeAspect="1" noMove="1" noResize="1" noEditPoints="1" noAdjustHandles="1" noChangeArrowheads="1" noChangeShapeType="1" noTextEdit="1"/>
              </p:cNvSpPr>
              <p:nvPr/>
            </p:nvSpPr>
            <p:spPr>
              <a:xfrm>
                <a:off x="380206" y="2235378"/>
                <a:ext cx="952500"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ECCCD159-4631-6FEC-1D31-FC1BA4AE3B92}"/>
                  </a:ext>
                </a:extLst>
              </p:cNvPr>
              <p:cNvSpPr txBox="1"/>
              <p:nvPr/>
            </p:nvSpPr>
            <p:spPr>
              <a:xfrm>
                <a:off x="3068786" y="4418926"/>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𝑥</m:t>
                      </m:r>
                    </m:oMath>
                  </m:oMathPara>
                </a14:m>
                <a:endParaRPr lang="en-US" b="0" dirty="0"/>
              </a:p>
            </p:txBody>
          </p:sp>
        </mc:Choice>
        <mc:Fallback xmlns="">
          <p:sp>
            <p:nvSpPr>
              <p:cNvPr id="37" name="TextBox 36">
                <a:extLst>
                  <a:ext uri="{FF2B5EF4-FFF2-40B4-BE49-F238E27FC236}">
                    <a16:creationId xmlns:a16="http://schemas.microsoft.com/office/drawing/2014/main" id="{ECCCD159-4631-6FEC-1D31-FC1BA4AE3B92}"/>
                  </a:ext>
                </a:extLst>
              </p:cNvPr>
              <p:cNvSpPr txBox="1">
                <a:spLocks noRot="1" noChangeAspect="1" noMove="1" noResize="1" noEditPoints="1" noAdjustHandles="1" noChangeArrowheads="1" noChangeShapeType="1" noTextEdit="1"/>
              </p:cNvSpPr>
              <p:nvPr/>
            </p:nvSpPr>
            <p:spPr>
              <a:xfrm>
                <a:off x="3068786" y="4418926"/>
                <a:ext cx="436017" cy="369332"/>
              </a:xfrm>
              <a:prstGeom prst="rect">
                <a:avLst/>
              </a:prstGeom>
              <a:blipFill>
                <a:blip r:embed="rId11"/>
                <a:stretch>
                  <a:fillRect/>
                </a:stretch>
              </a:blipFill>
            </p:spPr>
            <p:txBody>
              <a:bodyPr/>
              <a:lstStyle/>
              <a:p>
                <a:r>
                  <a:rPr lang="en-US">
                    <a:noFill/>
                  </a:rPr>
                  <a:t> </a:t>
                </a:r>
              </a:p>
            </p:txBody>
          </p:sp>
        </mc:Fallback>
      </mc:AlternateContent>
      <p:sp>
        <p:nvSpPr>
          <p:cNvPr id="47" name="TextBox 46">
            <a:extLst>
              <a:ext uri="{FF2B5EF4-FFF2-40B4-BE49-F238E27FC236}">
                <a16:creationId xmlns:a16="http://schemas.microsoft.com/office/drawing/2014/main" id="{B3443D9F-B2D7-5FF8-CC4A-3786F51814B8}"/>
              </a:ext>
            </a:extLst>
          </p:cNvPr>
          <p:cNvSpPr txBox="1"/>
          <p:nvPr/>
        </p:nvSpPr>
        <p:spPr>
          <a:xfrm>
            <a:off x="4155529" y="4330691"/>
            <a:ext cx="965195" cy="646331"/>
          </a:xfrm>
          <a:prstGeom prst="rect">
            <a:avLst/>
          </a:prstGeom>
          <a:noFill/>
        </p:spPr>
        <p:txBody>
          <a:bodyPr wrap="square" rtlCol="0">
            <a:spAutoFit/>
          </a:bodyPr>
          <a:lstStyle/>
          <a:p>
            <a:pPr algn="ctr"/>
            <a:r>
              <a:rPr lang="en-US" dirty="0"/>
              <a:t>Honest</a:t>
            </a:r>
          </a:p>
          <a:p>
            <a:pPr algn="ctr"/>
            <a:r>
              <a:rPr lang="en-US" dirty="0"/>
              <a:t>Prover</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5426624-C9E2-9651-DAEF-B391AFC76171}"/>
                  </a:ext>
                </a:extLst>
              </p:cNvPr>
              <p:cNvSpPr txBox="1"/>
              <p:nvPr/>
            </p:nvSpPr>
            <p:spPr>
              <a:xfrm>
                <a:off x="5292914" y="4341587"/>
                <a:ext cx="1753027"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𝑦</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𝜓</m:t>
                          </m:r>
                        </m:e>
                      </m:d>
                    </m:oMath>
                  </m:oMathPara>
                </a14:m>
                <a:endParaRPr lang="en-US" b="0" dirty="0"/>
              </a:p>
            </p:txBody>
          </p:sp>
        </mc:Choice>
        <mc:Fallback xmlns="">
          <p:sp>
            <p:nvSpPr>
              <p:cNvPr id="3" name="TextBox 2">
                <a:extLst>
                  <a:ext uri="{FF2B5EF4-FFF2-40B4-BE49-F238E27FC236}">
                    <a16:creationId xmlns:a16="http://schemas.microsoft.com/office/drawing/2014/main" id="{85426624-C9E2-9651-DAEF-B391AFC76171}"/>
                  </a:ext>
                </a:extLst>
              </p:cNvPr>
              <p:cNvSpPr txBox="1">
                <a:spLocks noRot="1" noChangeAspect="1" noMove="1" noResize="1" noEditPoints="1" noAdjustHandles="1" noChangeArrowheads="1" noChangeShapeType="1" noTextEdit="1"/>
              </p:cNvSpPr>
              <p:nvPr/>
            </p:nvSpPr>
            <p:spPr>
              <a:xfrm>
                <a:off x="5292914" y="4341587"/>
                <a:ext cx="1753027" cy="369332"/>
              </a:xfrm>
              <a:prstGeom prst="rect">
                <a:avLst/>
              </a:prstGeom>
              <a:blipFill>
                <a:blip r:embed="rId13"/>
                <a:stretch>
                  <a:fillRect b="-96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Content Placeholder 2">
                <a:extLst>
                  <a:ext uri="{FF2B5EF4-FFF2-40B4-BE49-F238E27FC236}">
                    <a16:creationId xmlns:a16="http://schemas.microsoft.com/office/drawing/2014/main" id="{39C44D54-DF71-F0E3-A0CC-9E311FCBDB9C}"/>
                  </a:ext>
                </a:extLst>
              </p:cNvPr>
              <p:cNvSpPr txBox="1">
                <a:spLocks/>
              </p:cNvSpPr>
              <p:nvPr/>
            </p:nvSpPr>
            <p:spPr>
              <a:xfrm>
                <a:off x="8052596" y="3060563"/>
                <a:ext cx="3817247" cy="17052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Fix a Boolean function </a:t>
                </a:r>
                <a14:m>
                  <m:oMath xmlns:m="http://schemas.openxmlformats.org/officeDocument/2006/math">
                    <m:r>
                      <a:rPr lang="en-US" sz="2000" i="1" smtClean="0">
                        <a:latin typeface="Cambria Math" panose="02040503050406030204" pitchFamily="18" charset="0"/>
                      </a:rPr>
                      <m:t>𝑓</m:t>
                    </m:r>
                    <m:r>
                      <a:rPr lang="en-US" sz="2000" i="1" smtClean="0">
                        <a:latin typeface="Cambria Math" panose="02040503050406030204" pitchFamily="18" charset="0"/>
                      </a:rPr>
                      <m:t>(</m:t>
                    </m:r>
                    <m:r>
                      <a:rPr lang="en-US" sz="2000" i="1" smtClean="0">
                        <a:latin typeface="Cambria Math" panose="02040503050406030204" pitchFamily="18" charset="0"/>
                      </a:rPr>
                      <m:t>𝑥</m:t>
                    </m:r>
                    <m:r>
                      <a:rPr lang="en-US" sz="2000" i="1" smtClean="0">
                        <a:latin typeface="Cambria Math" panose="02040503050406030204" pitchFamily="18" charset="0"/>
                      </a:rPr>
                      <m:t>,</m:t>
                    </m:r>
                    <m:r>
                      <a:rPr lang="en-US" sz="2000" i="1" smtClean="0">
                        <a:latin typeface="Cambria Math" panose="02040503050406030204" pitchFamily="18" charset="0"/>
                      </a:rPr>
                      <m:t>𝑦</m:t>
                    </m:r>
                    <m:r>
                      <a:rPr lang="en-US" sz="2000" i="1" smtClean="0">
                        <a:latin typeface="Cambria Math" panose="02040503050406030204" pitchFamily="18" charset="0"/>
                      </a:rPr>
                      <m:t>)</m:t>
                    </m:r>
                  </m:oMath>
                </a14:m>
                <a:r>
                  <a:rPr lang="en-US" sz="2000" dirty="0"/>
                  <a:t>. </a:t>
                </a:r>
                <a:br>
                  <a:rPr lang="en-US" sz="2000" dirty="0"/>
                </a:br>
                <a:br>
                  <a:rPr lang="en-US" sz="2000" dirty="0"/>
                </a:br>
                <a:r>
                  <a:rPr lang="en-US" sz="2000" dirty="0"/>
                  <a:t>In addition to classical challenges </a:t>
                </a:r>
                <a14:m>
                  <m:oMath xmlns:m="http://schemas.openxmlformats.org/officeDocument/2006/math">
                    <m:r>
                      <a:rPr lang="en-US" sz="2000" i="1" smtClean="0">
                        <a:latin typeface="Cambria Math" panose="02040503050406030204" pitchFamily="18" charset="0"/>
                      </a:rPr>
                      <m:t>𝑥</m:t>
                    </m:r>
                    <m:r>
                      <a:rPr lang="en-US" sz="2000" i="1" smtClean="0">
                        <a:latin typeface="Cambria Math" panose="02040503050406030204" pitchFamily="18" charset="0"/>
                      </a:rPr>
                      <m:t>,</m:t>
                    </m:r>
                    <m:r>
                      <a:rPr lang="en-US" sz="2000" i="1" smtClean="0">
                        <a:latin typeface="Cambria Math" panose="02040503050406030204" pitchFamily="18" charset="0"/>
                      </a:rPr>
                      <m:t>𝑦</m:t>
                    </m:r>
                  </m:oMath>
                </a14:m>
                <a:r>
                  <a:rPr lang="en-US" sz="2000" dirty="0"/>
                  <a:t>, the verifiers will send random qubit </a:t>
                </a:r>
                <a14:m>
                  <m:oMath xmlns:m="http://schemas.openxmlformats.org/officeDocument/2006/math">
                    <m:d>
                      <m:dPr>
                        <m:begChr m:val="|"/>
                        <m:endChr m:val="⟩"/>
                        <m:ctrlPr>
                          <a:rPr lang="en-US" sz="2000" i="1">
                            <a:latin typeface="Cambria Math" panose="02040503050406030204" pitchFamily="18" charset="0"/>
                          </a:rPr>
                        </m:ctrlPr>
                      </m:dPr>
                      <m:e>
                        <m:r>
                          <a:rPr lang="en-US" sz="2000" i="1">
                            <a:latin typeface="Cambria Math" panose="02040503050406030204" pitchFamily="18" charset="0"/>
                          </a:rPr>
                          <m:t>𝜓</m:t>
                        </m:r>
                      </m:e>
                    </m:d>
                    <m:r>
                      <a:rPr lang="en-US" sz="2000" i="1">
                        <a:latin typeface="Cambria Math" panose="02040503050406030204" pitchFamily="18" charset="0"/>
                      </a:rPr>
                      <m:t>∈</m:t>
                    </m:r>
                    <m:d>
                      <m:dPr>
                        <m:begChr m:val="{"/>
                        <m:endChr m:val="}"/>
                        <m:ctrlPr>
                          <a:rPr lang="en-US" sz="2000" i="1">
                            <a:latin typeface="Cambria Math" panose="02040503050406030204" pitchFamily="18" charset="0"/>
                          </a:rPr>
                        </m:ctrlPr>
                      </m:dPr>
                      <m:e>
                        <m:d>
                          <m:dPr>
                            <m:begChr m:val="|"/>
                            <m:endChr m:val="⟩"/>
                            <m:ctrlPr>
                              <a:rPr lang="en-US" sz="2000" i="1">
                                <a:latin typeface="Cambria Math" panose="02040503050406030204" pitchFamily="18" charset="0"/>
                              </a:rPr>
                            </m:ctrlPr>
                          </m:dPr>
                          <m:e>
                            <m:r>
                              <a:rPr lang="en-US" sz="2000" i="1">
                                <a:latin typeface="Cambria Math" panose="02040503050406030204" pitchFamily="18" charset="0"/>
                              </a:rPr>
                              <m:t>0</m:t>
                            </m:r>
                          </m:e>
                        </m:d>
                        <m:r>
                          <a:rPr lang="en-US" sz="2000" i="1">
                            <a:latin typeface="Cambria Math" panose="02040503050406030204" pitchFamily="18" charset="0"/>
                          </a:rPr>
                          <m:t>,</m:t>
                        </m:r>
                        <m:d>
                          <m:dPr>
                            <m:begChr m:val="|"/>
                            <m:endChr m:val="⟩"/>
                            <m:ctrlPr>
                              <a:rPr lang="en-US" sz="2000" i="1">
                                <a:latin typeface="Cambria Math" panose="02040503050406030204" pitchFamily="18" charset="0"/>
                              </a:rPr>
                            </m:ctrlPr>
                          </m:dPr>
                          <m:e>
                            <m:r>
                              <a:rPr lang="en-US" sz="2000" i="1">
                                <a:latin typeface="Cambria Math" panose="02040503050406030204" pitchFamily="18" charset="0"/>
                              </a:rPr>
                              <m:t>1</m:t>
                            </m:r>
                          </m:e>
                        </m:d>
                        <m:r>
                          <a:rPr lang="en-US" sz="2000" i="1">
                            <a:latin typeface="Cambria Math" panose="02040503050406030204" pitchFamily="18" charset="0"/>
                          </a:rPr>
                          <m:t>,</m:t>
                        </m:r>
                        <m:d>
                          <m:dPr>
                            <m:begChr m:val="|"/>
                            <m:endChr m:val="⟩"/>
                            <m:ctrlPr>
                              <a:rPr lang="en-US" sz="2000" i="1">
                                <a:latin typeface="Cambria Math" panose="02040503050406030204" pitchFamily="18" charset="0"/>
                              </a:rPr>
                            </m:ctrlPr>
                          </m:dPr>
                          <m:e>
                            <m:r>
                              <a:rPr lang="en-US" sz="2000" i="1">
                                <a:latin typeface="Cambria Math" panose="02040503050406030204" pitchFamily="18" charset="0"/>
                              </a:rPr>
                              <m:t>+</m:t>
                            </m:r>
                          </m:e>
                        </m:d>
                        <m:r>
                          <a:rPr lang="en-US" sz="2000" i="1">
                            <a:latin typeface="Cambria Math" panose="02040503050406030204" pitchFamily="18" charset="0"/>
                          </a:rPr>
                          <m:t>,|−⟩</m:t>
                        </m:r>
                      </m:e>
                    </m:d>
                  </m:oMath>
                </a14:m>
                <a:r>
                  <a:rPr lang="en-US" sz="2000" dirty="0"/>
                  <a:t>.</a:t>
                </a:r>
              </a:p>
            </p:txBody>
          </p:sp>
        </mc:Choice>
        <mc:Fallback xmlns="">
          <p:sp>
            <p:nvSpPr>
              <p:cNvPr id="27" name="Content Placeholder 2">
                <a:extLst>
                  <a:ext uri="{FF2B5EF4-FFF2-40B4-BE49-F238E27FC236}">
                    <a16:creationId xmlns:a16="http://schemas.microsoft.com/office/drawing/2014/main" id="{39C44D54-DF71-F0E3-A0CC-9E311FCBDB9C}"/>
                  </a:ext>
                </a:extLst>
              </p:cNvPr>
              <p:cNvSpPr txBox="1">
                <a:spLocks noRot="1" noChangeAspect="1" noMove="1" noResize="1" noEditPoints="1" noAdjustHandles="1" noChangeArrowheads="1" noChangeShapeType="1" noTextEdit="1"/>
              </p:cNvSpPr>
              <p:nvPr/>
            </p:nvSpPr>
            <p:spPr>
              <a:xfrm>
                <a:off x="8052596" y="3060563"/>
                <a:ext cx="3817247" cy="1705247"/>
              </a:xfrm>
              <a:prstGeom prst="rect">
                <a:avLst/>
              </a:prstGeom>
              <a:blipFill>
                <a:blip r:embed="rId14"/>
                <a:stretch>
                  <a:fillRect l="-1993" t="-3676" r="-1661"/>
                </a:stretch>
              </a:blipFill>
            </p:spPr>
            <p:txBody>
              <a:bodyPr/>
              <a:lstStyle/>
              <a:p>
                <a:r>
                  <a:rPr lang="en-US">
                    <a:noFill/>
                  </a:rPr>
                  <a:t> </a:t>
                </a:r>
              </a:p>
            </p:txBody>
          </p:sp>
        </mc:Fallback>
      </mc:AlternateContent>
    </p:spTree>
    <p:extLst>
      <p:ext uri="{BB962C8B-B14F-4D97-AF65-F5344CB8AC3E}">
        <p14:creationId xmlns:p14="http://schemas.microsoft.com/office/powerpoint/2010/main" val="1529992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5C97A-270A-92C1-E64E-51F64252C1E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92A1641-AB26-2632-8213-95052899D047}"/>
                  </a:ext>
                </a:extLst>
              </p:cNvPr>
              <p:cNvSpPr>
                <a:spLocks noGrp="1"/>
              </p:cNvSpPr>
              <p:nvPr>
                <p:ph type="title"/>
              </p:nvPr>
            </p:nvSpPr>
            <p:spPr/>
            <p:txBody>
              <a:bodyPr/>
              <a:lstStyle/>
              <a:p>
                <a14:m>
                  <m:oMath xmlns:m="http://schemas.openxmlformats.org/officeDocument/2006/math">
                    <m:r>
                      <a:rPr lang="en-US" i="1" smtClean="0">
                        <a:latin typeface="Cambria Math" panose="02040503050406030204" pitchFamily="18" charset="0"/>
                      </a:rPr>
                      <m:t>𝑓</m:t>
                    </m:r>
                  </m:oMath>
                </a14:m>
                <a:r>
                  <a:rPr lang="en-US" dirty="0"/>
                  <a:t>-routing protocol</a:t>
                </a:r>
              </a:p>
            </p:txBody>
          </p:sp>
        </mc:Choice>
        <mc:Fallback xmlns="">
          <p:sp>
            <p:nvSpPr>
              <p:cNvPr id="2" name="Title 1">
                <a:extLst>
                  <a:ext uri="{FF2B5EF4-FFF2-40B4-BE49-F238E27FC236}">
                    <a16:creationId xmlns:a16="http://schemas.microsoft.com/office/drawing/2014/main" id="{092A1641-AB26-2632-8213-95052899D047}"/>
                  </a:ext>
                </a:extLst>
              </p:cNvPr>
              <p:cNvSpPr>
                <a:spLocks noGrp="1" noRot="1" noChangeAspect="1" noMove="1" noResize="1" noEditPoints="1" noAdjustHandles="1" noChangeArrowheads="1" noChangeShapeType="1" noTextEdit="1"/>
              </p:cNvSpPr>
              <p:nvPr>
                <p:ph type="title"/>
              </p:nvPr>
            </p:nvSpPr>
            <p:spPr>
              <a:blipFill>
                <a:blip r:embed="rId2"/>
                <a:stretch>
                  <a:fillRect l="-1689"/>
                </a:stretch>
              </a:blipFill>
            </p:spPr>
            <p:txBody>
              <a:bodyPr/>
              <a:lstStyle/>
              <a:p>
                <a:r>
                  <a:rPr lang="en-US">
                    <a:noFill/>
                  </a:rPr>
                  <a:t> </a:t>
                </a:r>
              </a:p>
            </p:txBody>
          </p:sp>
        </mc:Fallback>
      </mc:AlternateContent>
      <p:pic>
        <p:nvPicPr>
          <p:cNvPr id="1026" name="Picture 2">
            <a:extLst>
              <a:ext uri="{FF2B5EF4-FFF2-40B4-BE49-F238E27FC236}">
                <a16:creationId xmlns:a16="http://schemas.microsoft.com/office/drawing/2014/main" id="{DD3227A8-FFAA-F131-BE70-155C69522175}"/>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72E9BD9-14E2-3D5E-51C4-4F6D48B2A75B}"/>
                  </a:ext>
                </a:extLst>
              </p:cNvPr>
              <p:cNvSpPr txBox="1"/>
              <p:nvPr/>
            </p:nvSpPr>
            <p:spPr>
              <a:xfrm>
                <a:off x="380206" y="5222204"/>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=0</m:t>
                      </m:r>
                    </m:oMath>
                  </m:oMathPara>
                </a14:m>
                <a:endParaRPr lang="en-US" b="0" dirty="0"/>
              </a:p>
            </p:txBody>
          </p:sp>
        </mc:Choice>
        <mc:Fallback xmlns="">
          <p:sp>
            <p:nvSpPr>
              <p:cNvPr id="4" name="TextBox 3">
                <a:extLst>
                  <a:ext uri="{FF2B5EF4-FFF2-40B4-BE49-F238E27FC236}">
                    <a16:creationId xmlns:a16="http://schemas.microsoft.com/office/drawing/2014/main" id="{BE2FFC81-A87F-9B5E-9652-3DCD75E583DA}"/>
                  </a:ext>
                </a:extLst>
              </p:cNvPr>
              <p:cNvSpPr txBox="1">
                <a:spLocks noRot="1" noChangeAspect="1" noMove="1" noResize="1" noEditPoints="1" noAdjustHandles="1" noChangeArrowheads="1" noChangeShapeType="1" noTextEdit="1"/>
              </p:cNvSpPr>
              <p:nvPr/>
            </p:nvSpPr>
            <p:spPr>
              <a:xfrm>
                <a:off x="380206" y="5222204"/>
                <a:ext cx="952500" cy="369332"/>
              </a:xfrm>
              <a:prstGeom prst="rect">
                <a:avLst/>
              </a:prstGeom>
              <a:blipFill>
                <a:blip r:embed="rId4"/>
                <a:stretch>
                  <a:fillRect/>
                </a:stretch>
              </a:blipFill>
            </p:spPr>
            <p:txBody>
              <a:bodyPr/>
              <a:lstStyle/>
              <a:p>
                <a:r>
                  <a:rPr lang="en-US">
                    <a:noFill/>
                  </a:rPr>
                  <a:t> </a:t>
                </a:r>
              </a:p>
            </p:txBody>
          </p:sp>
        </mc:Fallback>
      </mc:AlternateContent>
      <p:pic>
        <p:nvPicPr>
          <p:cNvPr id="5" name="Picture 2">
            <a:extLst>
              <a:ext uri="{FF2B5EF4-FFF2-40B4-BE49-F238E27FC236}">
                <a16:creationId xmlns:a16="http://schemas.microsoft.com/office/drawing/2014/main" id="{928F69D6-925B-5DB5-9903-FF7EA4151D12}"/>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604A675B-90EC-C001-DD98-C7F5DE0FB1EA}"/>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0600F20-D237-C5F5-8ACC-6840197A4808}"/>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9236BB4B-8AE6-6961-CF58-EE44AE8B7B8F}"/>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B06C21E-F927-CDAF-DFC8-C6F18D655E1A}"/>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3C8B12D5-7423-6560-908F-E95B5DB5B251}"/>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3B5EFF2-771E-6CFC-E5CF-2B37AE57CDAA}"/>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AE7D1888-6D34-D0DA-ED8A-7BABE90EAFEA}"/>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7"/>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957D52B0-7BFF-B68B-8222-3465A2467394}"/>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66CDC642-6687-10F3-FCB3-2DFD67D68480}"/>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4337545" y="3590560"/>
            <a:ext cx="601165" cy="645793"/>
          </a:xfrm>
          <a:prstGeom prst="rect">
            <a:avLst/>
          </a:prstGeom>
        </p:spPr>
      </p:pic>
      <p:cxnSp>
        <p:nvCxnSpPr>
          <p:cNvPr id="17" name="Straight Arrow Connector 16">
            <a:extLst>
              <a:ext uri="{FF2B5EF4-FFF2-40B4-BE49-F238E27FC236}">
                <a16:creationId xmlns:a16="http://schemas.microsoft.com/office/drawing/2014/main" id="{25DEE806-087E-FA95-C767-08CBC955A09D}"/>
              </a:ext>
            </a:extLst>
          </p:cNvPr>
          <p:cNvCxnSpPr/>
          <p:nvPr/>
        </p:nvCxnSpPr>
        <p:spPr>
          <a:xfrm flipV="1">
            <a:off x="2553495" y="4216240"/>
            <a:ext cx="1720055" cy="117090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22E0E31-CBD5-0ECA-5567-6362DDEB21D6}"/>
              </a:ext>
            </a:extLst>
          </p:cNvPr>
          <p:cNvCxnSpPr>
            <a:cxnSpLocks/>
          </p:cNvCxnSpPr>
          <p:nvPr/>
        </p:nvCxnSpPr>
        <p:spPr>
          <a:xfrm flipH="1" flipV="1">
            <a:off x="5072855" y="4216240"/>
            <a:ext cx="1873250" cy="117090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39AB4FF-5CC6-C0F9-94C9-15A96A14848B}"/>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5248A0D8-2D11-A7C1-9DB6-FD870F6D0F4C}"/>
                  </a:ext>
                </a:extLst>
              </p:cNvPr>
              <p:cNvSpPr txBox="1"/>
              <p:nvPr/>
            </p:nvSpPr>
            <p:spPr>
              <a:xfrm>
                <a:off x="380206" y="3728791"/>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=1</m:t>
                      </m:r>
                    </m:oMath>
                  </m:oMathPara>
                </a14:m>
                <a:endParaRPr lang="en-US" b="0" dirty="0"/>
              </a:p>
            </p:txBody>
          </p:sp>
        </mc:Choice>
        <mc:Fallback xmlns="">
          <p:sp>
            <p:nvSpPr>
              <p:cNvPr id="23" name="TextBox 22">
                <a:extLst>
                  <a:ext uri="{FF2B5EF4-FFF2-40B4-BE49-F238E27FC236}">
                    <a16:creationId xmlns:a16="http://schemas.microsoft.com/office/drawing/2014/main" id="{980E119A-67DC-6008-F693-8A87689668F8}"/>
                  </a:ext>
                </a:extLst>
              </p:cNvPr>
              <p:cNvSpPr txBox="1">
                <a:spLocks noRot="1" noChangeAspect="1" noMove="1" noResize="1" noEditPoints="1" noAdjustHandles="1" noChangeArrowheads="1" noChangeShapeType="1" noTextEdit="1"/>
              </p:cNvSpPr>
              <p:nvPr/>
            </p:nvSpPr>
            <p:spPr>
              <a:xfrm>
                <a:off x="380206" y="3728791"/>
                <a:ext cx="952500"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5DDE85EA-C47D-7833-9513-AFDB736975BF}"/>
                  </a:ext>
                </a:extLst>
              </p:cNvPr>
              <p:cNvSpPr txBox="1"/>
              <p:nvPr/>
            </p:nvSpPr>
            <p:spPr>
              <a:xfrm>
                <a:off x="380206" y="2235378"/>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=2</m:t>
                      </m:r>
                    </m:oMath>
                  </m:oMathPara>
                </a14:m>
                <a:endParaRPr lang="en-US" b="0" dirty="0"/>
              </a:p>
            </p:txBody>
          </p:sp>
        </mc:Choice>
        <mc:Fallback xmlns="">
          <p:sp>
            <p:nvSpPr>
              <p:cNvPr id="24" name="TextBox 23">
                <a:extLst>
                  <a:ext uri="{FF2B5EF4-FFF2-40B4-BE49-F238E27FC236}">
                    <a16:creationId xmlns:a16="http://schemas.microsoft.com/office/drawing/2014/main" id="{B74A9963-B46C-B3B6-76FB-1381AC01F90A}"/>
                  </a:ext>
                </a:extLst>
              </p:cNvPr>
              <p:cNvSpPr txBox="1">
                <a:spLocks noRot="1" noChangeAspect="1" noMove="1" noResize="1" noEditPoints="1" noAdjustHandles="1" noChangeArrowheads="1" noChangeShapeType="1" noTextEdit="1"/>
              </p:cNvSpPr>
              <p:nvPr/>
            </p:nvSpPr>
            <p:spPr>
              <a:xfrm>
                <a:off x="380206" y="2235378"/>
                <a:ext cx="952500" cy="369332"/>
              </a:xfrm>
              <a:prstGeom prst="rect">
                <a:avLst/>
              </a:prstGeom>
              <a:blipFill>
                <a:blip r:embed="rId10"/>
                <a:stretch>
                  <a:fillRect/>
                </a:stretch>
              </a:blipFill>
            </p:spPr>
            <p:txBody>
              <a:bodyPr/>
              <a:lstStyle/>
              <a:p>
                <a:r>
                  <a:rPr lang="en-US">
                    <a:noFill/>
                  </a:rPr>
                  <a:t> </a:t>
                </a:r>
              </a:p>
            </p:txBody>
          </p:sp>
        </mc:Fallback>
      </mc:AlternateContent>
      <p:cxnSp>
        <p:nvCxnSpPr>
          <p:cNvPr id="25" name="Straight Arrow Connector 24">
            <a:extLst>
              <a:ext uri="{FF2B5EF4-FFF2-40B4-BE49-F238E27FC236}">
                <a16:creationId xmlns:a16="http://schemas.microsoft.com/office/drawing/2014/main" id="{03BAC463-9618-640F-DFB2-E4204DA83077}"/>
              </a:ext>
            </a:extLst>
          </p:cNvPr>
          <p:cNvCxnSpPr>
            <a:cxnSpLocks/>
          </p:cNvCxnSpPr>
          <p:nvPr/>
        </p:nvCxnSpPr>
        <p:spPr>
          <a:xfrm flipH="1" flipV="1">
            <a:off x="2425701" y="2672989"/>
            <a:ext cx="1713704" cy="1037159"/>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4294586-9BF0-82E8-D88D-3D912EDECC86}"/>
                  </a:ext>
                </a:extLst>
              </p:cNvPr>
              <p:cNvSpPr txBox="1"/>
              <p:nvPr/>
            </p:nvSpPr>
            <p:spPr>
              <a:xfrm>
                <a:off x="3068786" y="4418926"/>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𝑥</m:t>
                      </m:r>
                    </m:oMath>
                  </m:oMathPara>
                </a14:m>
                <a:endParaRPr lang="en-US" b="0" dirty="0"/>
              </a:p>
            </p:txBody>
          </p:sp>
        </mc:Choice>
        <mc:Fallback xmlns="">
          <p:sp>
            <p:nvSpPr>
              <p:cNvPr id="37" name="TextBox 36">
                <a:extLst>
                  <a:ext uri="{FF2B5EF4-FFF2-40B4-BE49-F238E27FC236}">
                    <a16:creationId xmlns:a16="http://schemas.microsoft.com/office/drawing/2014/main" id="{F6D6BD34-1691-81B1-3CE5-5097400A0405}"/>
                  </a:ext>
                </a:extLst>
              </p:cNvPr>
              <p:cNvSpPr txBox="1">
                <a:spLocks noRot="1" noChangeAspect="1" noMove="1" noResize="1" noEditPoints="1" noAdjustHandles="1" noChangeArrowheads="1" noChangeShapeType="1" noTextEdit="1"/>
              </p:cNvSpPr>
              <p:nvPr/>
            </p:nvSpPr>
            <p:spPr>
              <a:xfrm>
                <a:off x="3068786" y="4418926"/>
                <a:ext cx="436017"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772E5387-3085-C925-1B32-F8D4154786D8}"/>
                  </a:ext>
                </a:extLst>
              </p:cNvPr>
              <p:cNvSpPr txBox="1"/>
              <p:nvPr/>
            </p:nvSpPr>
            <p:spPr>
              <a:xfrm>
                <a:off x="3011499" y="2848331"/>
                <a:ext cx="837134"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m:t>
                      </m:r>
                      <m:r>
                        <a:rPr lang="en-US" b="0" i="1" smtClean="0">
                          <a:latin typeface="Cambria Math" panose="02040503050406030204" pitchFamily="18" charset="0"/>
                        </a:rPr>
                        <m:t>𝜓</m:t>
                      </m:r>
                      <m:r>
                        <a:rPr lang="en-US" b="0" i="1" smtClean="0">
                          <a:latin typeface="Cambria Math" panose="02040503050406030204" pitchFamily="18" charset="0"/>
                        </a:rPr>
                        <m:t>⟩</m:t>
                      </m:r>
                    </m:oMath>
                  </m:oMathPara>
                </a14:m>
                <a:endParaRPr lang="en-US" b="0" dirty="0"/>
              </a:p>
            </p:txBody>
          </p:sp>
        </mc:Choice>
        <mc:Fallback xmlns="">
          <p:sp>
            <p:nvSpPr>
              <p:cNvPr id="39" name="TextBox 38">
                <a:extLst>
                  <a:ext uri="{FF2B5EF4-FFF2-40B4-BE49-F238E27FC236}">
                    <a16:creationId xmlns:a16="http://schemas.microsoft.com/office/drawing/2014/main" id="{772E5387-3085-C925-1B32-F8D4154786D8}"/>
                  </a:ext>
                </a:extLst>
              </p:cNvPr>
              <p:cNvSpPr txBox="1">
                <a:spLocks noRot="1" noChangeAspect="1" noMove="1" noResize="1" noEditPoints="1" noAdjustHandles="1" noChangeArrowheads="1" noChangeShapeType="1" noTextEdit="1"/>
              </p:cNvSpPr>
              <p:nvPr/>
            </p:nvSpPr>
            <p:spPr>
              <a:xfrm>
                <a:off x="3011499" y="2848331"/>
                <a:ext cx="837134" cy="369332"/>
              </a:xfrm>
              <a:prstGeom prst="rect">
                <a:avLst/>
              </a:prstGeom>
              <a:blipFill>
                <a:blip r:embed="rId12"/>
                <a:stretch>
                  <a:fillRect b="-13333"/>
                </a:stretch>
              </a:blipFill>
            </p:spPr>
            <p:txBody>
              <a:bodyPr/>
              <a:lstStyle/>
              <a:p>
                <a:r>
                  <a:rPr lang="en-US">
                    <a:noFill/>
                  </a:rPr>
                  <a:t> </a:t>
                </a:r>
              </a:p>
            </p:txBody>
          </p:sp>
        </mc:Fallback>
      </mc:AlternateContent>
      <p:sp>
        <p:nvSpPr>
          <p:cNvPr id="47" name="TextBox 46">
            <a:extLst>
              <a:ext uri="{FF2B5EF4-FFF2-40B4-BE49-F238E27FC236}">
                <a16:creationId xmlns:a16="http://schemas.microsoft.com/office/drawing/2014/main" id="{70160CF2-B2C7-B7AB-0F5F-271E5706D395}"/>
              </a:ext>
            </a:extLst>
          </p:cNvPr>
          <p:cNvSpPr txBox="1"/>
          <p:nvPr/>
        </p:nvSpPr>
        <p:spPr>
          <a:xfrm>
            <a:off x="4155529" y="4330691"/>
            <a:ext cx="965195" cy="646331"/>
          </a:xfrm>
          <a:prstGeom prst="rect">
            <a:avLst/>
          </a:prstGeom>
          <a:noFill/>
        </p:spPr>
        <p:txBody>
          <a:bodyPr wrap="square" rtlCol="0">
            <a:spAutoFit/>
          </a:bodyPr>
          <a:lstStyle/>
          <a:p>
            <a:pPr algn="ctr"/>
            <a:r>
              <a:rPr lang="en-US" dirty="0"/>
              <a:t>Honest</a:t>
            </a:r>
          </a:p>
          <a:p>
            <a:pPr algn="ctr"/>
            <a:r>
              <a:rPr lang="en-US" dirty="0"/>
              <a:t>Prover</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75B3B55-423B-4E01-1C7E-488E0C66771D}"/>
                  </a:ext>
                </a:extLst>
              </p:cNvPr>
              <p:cNvSpPr txBox="1"/>
              <p:nvPr/>
            </p:nvSpPr>
            <p:spPr>
              <a:xfrm>
                <a:off x="5292914" y="4341587"/>
                <a:ext cx="1753027"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𝑦</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𝜓</m:t>
                          </m:r>
                        </m:e>
                      </m:d>
                    </m:oMath>
                  </m:oMathPara>
                </a14:m>
                <a:endParaRPr lang="en-US" b="0" dirty="0"/>
              </a:p>
            </p:txBody>
          </p:sp>
        </mc:Choice>
        <mc:Fallback xmlns="">
          <p:sp>
            <p:nvSpPr>
              <p:cNvPr id="3" name="TextBox 2">
                <a:extLst>
                  <a:ext uri="{FF2B5EF4-FFF2-40B4-BE49-F238E27FC236}">
                    <a16:creationId xmlns:a16="http://schemas.microsoft.com/office/drawing/2014/main" id="{85CA9C66-26BB-3FFD-6C05-BBBCE763C4E4}"/>
                  </a:ext>
                </a:extLst>
              </p:cNvPr>
              <p:cNvSpPr txBox="1">
                <a:spLocks noRot="1" noChangeAspect="1" noMove="1" noResize="1" noEditPoints="1" noAdjustHandles="1" noChangeArrowheads="1" noChangeShapeType="1" noTextEdit="1"/>
              </p:cNvSpPr>
              <p:nvPr/>
            </p:nvSpPr>
            <p:spPr>
              <a:xfrm>
                <a:off x="5292914" y="4341587"/>
                <a:ext cx="1753027" cy="369332"/>
              </a:xfrm>
              <a:prstGeom prst="rect">
                <a:avLst/>
              </a:prstGeom>
              <a:blipFill>
                <a:blip r:embed="rId13"/>
                <a:stretch>
                  <a:fillRect b="-9677"/>
                </a:stretch>
              </a:blipFill>
            </p:spPr>
            <p:txBody>
              <a:bodyPr/>
              <a:lstStyle/>
              <a:p>
                <a:r>
                  <a:rPr lang="en-US">
                    <a:noFill/>
                  </a:rPr>
                  <a:t> </a:t>
                </a:r>
              </a:p>
            </p:txBody>
          </p:sp>
        </mc:Fallback>
      </mc:AlternateContent>
      <p:pic>
        <p:nvPicPr>
          <p:cNvPr id="6" name="Picture 2">
            <a:extLst>
              <a:ext uri="{FF2B5EF4-FFF2-40B4-BE49-F238E27FC236}">
                <a16:creationId xmlns:a16="http://schemas.microsoft.com/office/drawing/2014/main" id="{44EDCC23-DD48-3300-319B-F461D2C9A9BA}"/>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7073899" y="1977480"/>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14E9155E-299C-8EA8-D9A7-33A6AD7DD479}"/>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728789" y="1977481"/>
            <a:ext cx="696912" cy="85969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51EAA242-7154-C974-ABC1-C3BDACBD5FC1}"/>
                  </a:ext>
                </a:extLst>
              </p:cNvPr>
              <p:cNvSpPr txBox="1">
                <a:spLocks/>
              </p:cNvSpPr>
              <p:nvPr/>
            </p:nvSpPr>
            <p:spPr>
              <a:xfrm>
                <a:off x="8110358" y="4842519"/>
                <a:ext cx="3691706" cy="7490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0" dirty="0"/>
                  <a:t>The honest prover is supposed to </a:t>
                </a:r>
                <a:r>
                  <a:rPr lang="en-US" sz="2000" b="1" i="1" dirty="0"/>
                  <a:t>route</a:t>
                </a:r>
                <a:r>
                  <a:rPr lang="en-US" sz="2000" dirty="0"/>
                  <a:t> </a:t>
                </a:r>
                <a14:m>
                  <m:oMath xmlns:m="http://schemas.openxmlformats.org/officeDocument/2006/math">
                    <m:d>
                      <m:dPr>
                        <m:begChr m:val="|"/>
                        <m:endChr m:val="⟩"/>
                        <m:ctrlPr>
                          <a:rPr lang="en-US" sz="2000" i="1">
                            <a:latin typeface="Cambria Math" panose="02040503050406030204" pitchFamily="18" charset="0"/>
                          </a:rPr>
                        </m:ctrlPr>
                      </m:dPr>
                      <m:e>
                        <m:r>
                          <a:rPr lang="en-US" sz="2000" i="1">
                            <a:latin typeface="Cambria Math" panose="02040503050406030204" pitchFamily="18" charset="0"/>
                          </a:rPr>
                          <m:t>𝜓</m:t>
                        </m:r>
                      </m:e>
                    </m:d>
                  </m:oMath>
                </a14:m>
                <a:r>
                  <a:rPr lang="en-US" sz="2000" b="0" dirty="0"/>
                  <a:t> depending on </a:t>
                </a:r>
                <a14:m>
                  <m:oMath xmlns:m="http://schemas.openxmlformats.org/officeDocument/2006/math">
                    <m:r>
                      <a:rPr lang="en-US" sz="2000" b="0" i="1" smtClean="0">
                        <a:latin typeface="Cambria Math" panose="02040503050406030204" pitchFamily="18" charset="0"/>
                      </a:rPr>
                      <m:t>𝑓</m:t>
                    </m:r>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𝑦</m:t>
                    </m:r>
                    <m:r>
                      <a:rPr lang="en-US" sz="2000" b="0" i="1" smtClean="0">
                        <a:latin typeface="Cambria Math" panose="02040503050406030204" pitchFamily="18" charset="0"/>
                      </a:rPr>
                      <m:t>)</m:t>
                    </m:r>
                  </m:oMath>
                </a14:m>
                <a:r>
                  <a:rPr lang="en-US" sz="2000" b="0" dirty="0"/>
                  <a:t>.</a:t>
                </a:r>
              </a:p>
            </p:txBody>
          </p:sp>
        </mc:Choice>
        <mc:Fallback xmlns="">
          <p:sp>
            <p:nvSpPr>
              <p:cNvPr id="16" name="Content Placeholder 2">
                <a:extLst>
                  <a:ext uri="{FF2B5EF4-FFF2-40B4-BE49-F238E27FC236}">
                    <a16:creationId xmlns:a16="http://schemas.microsoft.com/office/drawing/2014/main" id="{51EAA242-7154-C974-ABC1-C3BDACBD5FC1}"/>
                  </a:ext>
                </a:extLst>
              </p:cNvPr>
              <p:cNvSpPr txBox="1">
                <a:spLocks noRot="1" noChangeAspect="1" noMove="1" noResize="1" noEditPoints="1" noAdjustHandles="1" noChangeArrowheads="1" noChangeShapeType="1" noTextEdit="1"/>
              </p:cNvSpPr>
              <p:nvPr/>
            </p:nvSpPr>
            <p:spPr>
              <a:xfrm>
                <a:off x="8110358" y="4842519"/>
                <a:ext cx="3691706" cy="749017"/>
              </a:xfrm>
              <a:prstGeom prst="rect">
                <a:avLst/>
              </a:prstGeom>
              <a:blipFill>
                <a:blip r:embed="rId14"/>
                <a:stretch>
                  <a:fillRect l="-1712" t="-10000" r="-1027"/>
                </a:stretch>
              </a:blipFill>
            </p:spPr>
            <p:txBody>
              <a:bodyPr/>
              <a:lstStyle/>
              <a:p>
                <a:r>
                  <a:rPr lang="en-US">
                    <a:noFill/>
                  </a:rPr>
                  <a:t> </a:t>
                </a:r>
              </a:p>
            </p:txBody>
          </p:sp>
        </mc:Fallback>
      </mc:AlternateContent>
      <p:cxnSp>
        <p:nvCxnSpPr>
          <p:cNvPr id="19" name="Curved Connector 18">
            <a:extLst>
              <a:ext uri="{FF2B5EF4-FFF2-40B4-BE49-F238E27FC236}">
                <a16:creationId xmlns:a16="http://schemas.microsoft.com/office/drawing/2014/main" id="{2861D680-26AD-4872-3871-F80F6D398C05}"/>
              </a:ext>
            </a:extLst>
          </p:cNvPr>
          <p:cNvCxnSpPr>
            <a:cxnSpLocks/>
          </p:cNvCxnSpPr>
          <p:nvPr/>
        </p:nvCxnSpPr>
        <p:spPr>
          <a:xfrm rot="5400000" flipH="1" flipV="1">
            <a:off x="2653073" y="3375596"/>
            <a:ext cx="549349" cy="418961"/>
          </a:xfrm>
          <a:prstGeom prst="curvedConnector3">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9F3A082E-A82B-5DFE-1A24-DA05AAF139BF}"/>
                  </a:ext>
                </a:extLst>
              </p:cNvPr>
              <p:cNvSpPr txBox="1"/>
              <p:nvPr/>
            </p:nvSpPr>
            <p:spPr>
              <a:xfrm>
                <a:off x="1855356" y="3911190"/>
                <a:ext cx="1921304" cy="369332"/>
              </a:xfrm>
              <a:prstGeom prst="rect">
                <a:avLst/>
              </a:prstGeom>
              <a:noFill/>
            </p:spPr>
            <p:txBody>
              <a:bodyPr wrap="square" rtlCol="0">
                <a:spAutoFit/>
              </a:bodyPr>
              <a:lstStyle/>
              <a:p>
                <a:pPr/>
                <a14:m>
                  <m:oMathPara xmlns:m="http://schemas.openxmlformats.org/officeDocument/2006/math">
                    <m:oMath>
                      <m:r>
                        <a:rPr lang="en-US" sz="1800" b="0" i="1" smtClean="0">
                          <a:latin typeface="Cambria Math" panose="02040503050406030204" pitchFamily="18" charset="0"/>
                        </a:rPr>
                        <m:t>𝑓</m:t>
                      </m:r>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r>
                            <a:rPr lang="en-US" sz="1800" b="0" i="1" smtClean="0">
                              <a:latin typeface="Cambria Math" panose="02040503050406030204" pitchFamily="18" charset="0"/>
                            </a:rPr>
                            <m:t>,</m:t>
                          </m:r>
                          <m:r>
                            <a:rPr lang="en-US" sz="1800" b="0" i="1" smtClean="0">
                              <a:latin typeface="Cambria Math" panose="02040503050406030204" pitchFamily="18" charset="0"/>
                            </a:rPr>
                            <m:t>𝑦</m:t>
                          </m:r>
                        </m:e>
                      </m:d>
                      <m:r>
                        <a:rPr lang="en-US" sz="1800" b="0" i="0" smtClean="0">
                          <a:latin typeface="Cambria Math" panose="02040503050406030204" pitchFamily="18" charset="0"/>
                        </a:rPr>
                        <m:t>=0</m:t>
                      </m:r>
                    </m:oMath>
                  </m:oMathPara>
                </a14:m>
                <a:endParaRPr lang="en-US" b="1" dirty="0">
                  <a:solidFill>
                    <a:srgbClr val="C00000"/>
                  </a:solidFill>
                </a:endParaRPr>
              </a:p>
            </p:txBody>
          </p:sp>
        </mc:Choice>
        <mc:Fallback xmlns="">
          <p:sp>
            <p:nvSpPr>
              <p:cNvPr id="20" name="TextBox 19">
                <a:extLst>
                  <a:ext uri="{FF2B5EF4-FFF2-40B4-BE49-F238E27FC236}">
                    <a16:creationId xmlns:a16="http://schemas.microsoft.com/office/drawing/2014/main" id="{9F3A082E-A82B-5DFE-1A24-DA05AAF139BF}"/>
                  </a:ext>
                </a:extLst>
              </p:cNvPr>
              <p:cNvSpPr txBox="1">
                <a:spLocks noRot="1" noChangeAspect="1" noMove="1" noResize="1" noEditPoints="1" noAdjustHandles="1" noChangeArrowheads="1" noChangeShapeType="1" noTextEdit="1"/>
              </p:cNvSpPr>
              <p:nvPr/>
            </p:nvSpPr>
            <p:spPr>
              <a:xfrm>
                <a:off x="1855356" y="3911190"/>
                <a:ext cx="1921304" cy="369332"/>
              </a:xfrm>
              <a:prstGeom prst="rect">
                <a:avLst/>
              </a:prstGeom>
              <a:blipFill>
                <a:blip r:embed="rId15"/>
                <a:stretch>
                  <a:fillRect b="-172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Content Placeholder 2">
                <a:extLst>
                  <a:ext uri="{FF2B5EF4-FFF2-40B4-BE49-F238E27FC236}">
                    <a16:creationId xmlns:a16="http://schemas.microsoft.com/office/drawing/2014/main" id="{96C3FB7B-0DFA-EBF7-2EE4-C30A134CA526}"/>
                  </a:ext>
                </a:extLst>
              </p:cNvPr>
              <p:cNvSpPr txBox="1">
                <a:spLocks/>
              </p:cNvSpPr>
              <p:nvPr/>
            </p:nvSpPr>
            <p:spPr>
              <a:xfrm>
                <a:off x="8052596" y="3060563"/>
                <a:ext cx="3817247" cy="17052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Fix a Boolean function </a:t>
                </a:r>
                <a14:m>
                  <m:oMath xmlns:m="http://schemas.openxmlformats.org/officeDocument/2006/math">
                    <m:r>
                      <a:rPr lang="en-US" sz="2000" i="1" smtClean="0">
                        <a:latin typeface="Cambria Math" panose="02040503050406030204" pitchFamily="18" charset="0"/>
                      </a:rPr>
                      <m:t>𝑓</m:t>
                    </m:r>
                    <m:r>
                      <a:rPr lang="en-US" sz="2000" i="1" smtClean="0">
                        <a:latin typeface="Cambria Math" panose="02040503050406030204" pitchFamily="18" charset="0"/>
                      </a:rPr>
                      <m:t>(</m:t>
                    </m:r>
                    <m:r>
                      <a:rPr lang="en-US" sz="2000" i="1" smtClean="0">
                        <a:latin typeface="Cambria Math" panose="02040503050406030204" pitchFamily="18" charset="0"/>
                      </a:rPr>
                      <m:t>𝑥</m:t>
                    </m:r>
                    <m:r>
                      <a:rPr lang="en-US" sz="2000" i="1" smtClean="0">
                        <a:latin typeface="Cambria Math" panose="02040503050406030204" pitchFamily="18" charset="0"/>
                      </a:rPr>
                      <m:t>,</m:t>
                    </m:r>
                    <m:r>
                      <a:rPr lang="en-US" sz="2000" i="1" smtClean="0">
                        <a:latin typeface="Cambria Math" panose="02040503050406030204" pitchFamily="18" charset="0"/>
                      </a:rPr>
                      <m:t>𝑦</m:t>
                    </m:r>
                    <m:r>
                      <a:rPr lang="en-US" sz="2000" i="1" smtClean="0">
                        <a:latin typeface="Cambria Math" panose="02040503050406030204" pitchFamily="18" charset="0"/>
                      </a:rPr>
                      <m:t>)</m:t>
                    </m:r>
                  </m:oMath>
                </a14:m>
                <a:r>
                  <a:rPr lang="en-US" sz="2000" dirty="0"/>
                  <a:t>. </a:t>
                </a:r>
                <a:br>
                  <a:rPr lang="en-US" sz="2000" dirty="0"/>
                </a:br>
                <a:br>
                  <a:rPr lang="en-US" sz="2000" dirty="0"/>
                </a:br>
                <a:r>
                  <a:rPr lang="en-US" sz="2000" dirty="0"/>
                  <a:t>In addition to classical challenges </a:t>
                </a:r>
                <a14:m>
                  <m:oMath xmlns:m="http://schemas.openxmlformats.org/officeDocument/2006/math">
                    <m:r>
                      <a:rPr lang="en-US" sz="2000" i="1" smtClean="0">
                        <a:latin typeface="Cambria Math" panose="02040503050406030204" pitchFamily="18" charset="0"/>
                      </a:rPr>
                      <m:t>𝑥</m:t>
                    </m:r>
                    <m:r>
                      <a:rPr lang="en-US" sz="2000" i="1" smtClean="0">
                        <a:latin typeface="Cambria Math" panose="02040503050406030204" pitchFamily="18" charset="0"/>
                      </a:rPr>
                      <m:t>,</m:t>
                    </m:r>
                    <m:r>
                      <a:rPr lang="en-US" sz="2000" i="1" smtClean="0">
                        <a:latin typeface="Cambria Math" panose="02040503050406030204" pitchFamily="18" charset="0"/>
                      </a:rPr>
                      <m:t>𝑦</m:t>
                    </m:r>
                  </m:oMath>
                </a14:m>
                <a:r>
                  <a:rPr lang="en-US" sz="2000" dirty="0"/>
                  <a:t>, the verifiers will send random qubit </a:t>
                </a:r>
                <a14:m>
                  <m:oMath xmlns:m="http://schemas.openxmlformats.org/officeDocument/2006/math">
                    <m:d>
                      <m:dPr>
                        <m:begChr m:val="|"/>
                        <m:endChr m:val="⟩"/>
                        <m:ctrlPr>
                          <a:rPr lang="en-US" sz="2000" i="1">
                            <a:latin typeface="Cambria Math" panose="02040503050406030204" pitchFamily="18" charset="0"/>
                          </a:rPr>
                        </m:ctrlPr>
                      </m:dPr>
                      <m:e>
                        <m:r>
                          <a:rPr lang="en-US" sz="2000" i="1">
                            <a:latin typeface="Cambria Math" panose="02040503050406030204" pitchFamily="18" charset="0"/>
                          </a:rPr>
                          <m:t>𝜓</m:t>
                        </m:r>
                      </m:e>
                    </m:d>
                    <m:r>
                      <a:rPr lang="en-US" sz="2000" i="1">
                        <a:latin typeface="Cambria Math" panose="02040503050406030204" pitchFamily="18" charset="0"/>
                      </a:rPr>
                      <m:t>∈</m:t>
                    </m:r>
                    <m:d>
                      <m:dPr>
                        <m:begChr m:val="{"/>
                        <m:endChr m:val="}"/>
                        <m:ctrlPr>
                          <a:rPr lang="en-US" sz="2000" i="1">
                            <a:latin typeface="Cambria Math" panose="02040503050406030204" pitchFamily="18" charset="0"/>
                          </a:rPr>
                        </m:ctrlPr>
                      </m:dPr>
                      <m:e>
                        <m:d>
                          <m:dPr>
                            <m:begChr m:val="|"/>
                            <m:endChr m:val="⟩"/>
                            <m:ctrlPr>
                              <a:rPr lang="en-US" sz="2000" i="1">
                                <a:latin typeface="Cambria Math" panose="02040503050406030204" pitchFamily="18" charset="0"/>
                              </a:rPr>
                            </m:ctrlPr>
                          </m:dPr>
                          <m:e>
                            <m:r>
                              <a:rPr lang="en-US" sz="2000" i="1">
                                <a:latin typeface="Cambria Math" panose="02040503050406030204" pitchFamily="18" charset="0"/>
                              </a:rPr>
                              <m:t>0</m:t>
                            </m:r>
                          </m:e>
                        </m:d>
                        <m:r>
                          <a:rPr lang="en-US" sz="2000" i="1">
                            <a:latin typeface="Cambria Math" panose="02040503050406030204" pitchFamily="18" charset="0"/>
                          </a:rPr>
                          <m:t>,</m:t>
                        </m:r>
                        <m:d>
                          <m:dPr>
                            <m:begChr m:val="|"/>
                            <m:endChr m:val="⟩"/>
                            <m:ctrlPr>
                              <a:rPr lang="en-US" sz="2000" i="1">
                                <a:latin typeface="Cambria Math" panose="02040503050406030204" pitchFamily="18" charset="0"/>
                              </a:rPr>
                            </m:ctrlPr>
                          </m:dPr>
                          <m:e>
                            <m:r>
                              <a:rPr lang="en-US" sz="2000" i="1">
                                <a:latin typeface="Cambria Math" panose="02040503050406030204" pitchFamily="18" charset="0"/>
                              </a:rPr>
                              <m:t>1</m:t>
                            </m:r>
                          </m:e>
                        </m:d>
                        <m:r>
                          <a:rPr lang="en-US" sz="2000" i="1">
                            <a:latin typeface="Cambria Math" panose="02040503050406030204" pitchFamily="18" charset="0"/>
                          </a:rPr>
                          <m:t>,</m:t>
                        </m:r>
                        <m:d>
                          <m:dPr>
                            <m:begChr m:val="|"/>
                            <m:endChr m:val="⟩"/>
                            <m:ctrlPr>
                              <a:rPr lang="en-US" sz="2000" i="1">
                                <a:latin typeface="Cambria Math" panose="02040503050406030204" pitchFamily="18" charset="0"/>
                              </a:rPr>
                            </m:ctrlPr>
                          </m:dPr>
                          <m:e>
                            <m:r>
                              <a:rPr lang="en-US" sz="2000" i="1">
                                <a:latin typeface="Cambria Math" panose="02040503050406030204" pitchFamily="18" charset="0"/>
                              </a:rPr>
                              <m:t>+</m:t>
                            </m:r>
                          </m:e>
                        </m:d>
                        <m:r>
                          <a:rPr lang="en-US" sz="2000" i="1">
                            <a:latin typeface="Cambria Math" panose="02040503050406030204" pitchFamily="18" charset="0"/>
                          </a:rPr>
                          <m:t>,|−⟩</m:t>
                        </m:r>
                      </m:e>
                    </m:d>
                  </m:oMath>
                </a14:m>
                <a:r>
                  <a:rPr lang="en-US" sz="2000" dirty="0"/>
                  <a:t>.</a:t>
                </a:r>
              </a:p>
            </p:txBody>
          </p:sp>
        </mc:Choice>
        <mc:Fallback xmlns="">
          <p:sp>
            <p:nvSpPr>
              <p:cNvPr id="27" name="Content Placeholder 2">
                <a:extLst>
                  <a:ext uri="{FF2B5EF4-FFF2-40B4-BE49-F238E27FC236}">
                    <a16:creationId xmlns:a16="http://schemas.microsoft.com/office/drawing/2014/main" id="{96C3FB7B-0DFA-EBF7-2EE4-C30A134CA526}"/>
                  </a:ext>
                </a:extLst>
              </p:cNvPr>
              <p:cNvSpPr txBox="1">
                <a:spLocks noRot="1" noChangeAspect="1" noMove="1" noResize="1" noEditPoints="1" noAdjustHandles="1" noChangeArrowheads="1" noChangeShapeType="1" noTextEdit="1"/>
              </p:cNvSpPr>
              <p:nvPr/>
            </p:nvSpPr>
            <p:spPr>
              <a:xfrm>
                <a:off x="8052596" y="3060563"/>
                <a:ext cx="3817247" cy="1705247"/>
              </a:xfrm>
              <a:prstGeom prst="rect">
                <a:avLst/>
              </a:prstGeom>
              <a:blipFill>
                <a:blip r:embed="rId16"/>
                <a:stretch>
                  <a:fillRect l="-1993" t="-3676" r="-1661"/>
                </a:stretch>
              </a:blipFill>
            </p:spPr>
            <p:txBody>
              <a:bodyPr/>
              <a:lstStyle/>
              <a:p>
                <a:r>
                  <a:rPr lang="en-US">
                    <a:noFill/>
                  </a:rPr>
                  <a:t> </a:t>
                </a:r>
              </a:p>
            </p:txBody>
          </p:sp>
        </mc:Fallback>
      </mc:AlternateContent>
    </p:spTree>
    <p:extLst>
      <p:ext uri="{BB962C8B-B14F-4D97-AF65-F5344CB8AC3E}">
        <p14:creationId xmlns:p14="http://schemas.microsoft.com/office/powerpoint/2010/main" val="1433255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25FDB-ECE0-203D-32E0-AE0ECB5ABD0E}"/>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D1E9C15C-D4B7-63B2-B983-FFF07CF94A03}"/>
                  </a:ext>
                </a:extLst>
              </p:cNvPr>
              <p:cNvSpPr>
                <a:spLocks noGrp="1"/>
              </p:cNvSpPr>
              <p:nvPr>
                <p:ph type="title"/>
              </p:nvPr>
            </p:nvSpPr>
            <p:spPr/>
            <p:txBody>
              <a:bodyPr/>
              <a:lstStyle/>
              <a:p>
                <a14:m>
                  <m:oMath xmlns:m="http://schemas.openxmlformats.org/officeDocument/2006/math">
                    <m:r>
                      <a:rPr lang="en-US" i="1" smtClean="0">
                        <a:latin typeface="Cambria Math" panose="02040503050406030204" pitchFamily="18" charset="0"/>
                      </a:rPr>
                      <m:t>𝑓</m:t>
                    </m:r>
                  </m:oMath>
                </a14:m>
                <a:r>
                  <a:rPr lang="en-US" dirty="0"/>
                  <a:t>-routing protocol</a:t>
                </a:r>
              </a:p>
            </p:txBody>
          </p:sp>
        </mc:Choice>
        <mc:Fallback xmlns="">
          <p:sp>
            <p:nvSpPr>
              <p:cNvPr id="2" name="Title 1">
                <a:extLst>
                  <a:ext uri="{FF2B5EF4-FFF2-40B4-BE49-F238E27FC236}">
                    <a16:creationId xmlns:a16="http://schemas.microsoft.com/office/drawing/2014/main" id="{D1E9C15C-D4B7-63B2-B983-FFF07CF94A03}"/>
                  </a:ext>
                </a:extLst>
              </p:cNvPr>
              <p:cNvSpPr>
                <a:spLocks noGrp="1" noRot="1" noChangeAspect="1" noMove="1" noResize="1" noEditPoints="1" noAdjustHandles="1" noChangeArrowheads="1" noChangeShapeType="1" noTextEdit="1"/>
              </p:cNvSpPr>
              <p:nvPr>
                <p:ph type="title"/>
              </p:nvPr>
            </p:nvSpPr>
            <p:spPr>
              <a:blipFill>
                <a:blip r:embed="rId2"/>
                <a:stretch>
                  <a:fillRect l="-1689"/>
                </a:stretch>
              </a:blipFill>
            </p:spPr>
            <p:txBody>
              <a:bodyPr/>
              <a:lstStyle/>
              <a:p>
                <a:r>
                  <a:rPr lang="en-US">
                    <a:noFill/>
                  </a:rPr>
                  <a:t> </a:t>
                </a:r>
              </a:p>
            </p:txBody>
          </p:sp>
        </mc:Fallback>
      </mc:AlternateContent>
      <p:pic>
        <p:nvPicPr>
          <p:cNvPr id="1026" name="Picture 2">
            <a:extLst>
              <a:ext uri="{FF2B5EF4-FFF2-40B4-BE49-F238E27FC236}">
                <a16:creationId xmlns:a16="http://schemas.microsoft.com/office/drawing/2014/main" id="{7225D22F-6142-EB86-9FC4-7BCA213FBAD9}"/>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E2B3A76-34A8-5051-7320-EC26FCC2EACB}"/>
                  </a:ext>
                </a:extLst>
              </p:cNvPr>
              <p:cNvSpPr txBox="1"/>
              <p:nvPr/>
            </p:nvSpPr>
            <p:spPr>
              <a:xfrm>
                <a:off x="380206" y="5222204"/>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=0</m:t>
                      </m:r>
                    </m:oMath>
                  </m:oMathPara>
                </a14:m>
                <a:endParaRPr lang="en-US" b="0" dirty="0"/>
              </a:p>
            </p:txBody>
          </p:sp>
        </mc:Choice>
        <mc:Fallback xmlns="">
          <p:sp>
            <p:nvSpPr>
              <p:cNvPr id="4" name="TextBox 3">
                <a:extLst>
                  <a:ext uri="{FF2B5EF4-FFF2-40B4-BE49-F238E27FC236}">
                    <a16:creationId xmlns:a16="http://schemas.microsoft.com/office/drawing/2014/main" id="{DE2B3A76-34A8-5051-7320-EC26FCC2EACB}"/>
                  </a:ext>
                </a:extLst>
              </p:cNvPr>
              <p:cNvSpPr txBox="1">
                <a:spLocks noRot="1" noChangeAspect="1" noMove="1" noResize="1" noEditPoints="1" noAdjustHandles="1" noChangeArrowheads="1" noChangeShapeType="1" noTextEdit="1"/>
              </p:cNvSpPr>
              <p:nvPr/>
            </p:nvSpPr>
            <p:spPr>
              <a:xfrm>
                <a:off x="380206" y="5222204"/>
                <a:ext cx="952500" cy="369332"/>
              </a:xfrm>
              <a:prstGeom prst="rect">
                <a:avLst/>
              </a:prstGeom>
              <a:blipFill>
                <a:blip r:embed="rId4"/>
                <a:stretch>
                  <a:fillRect/>
                </a:stretch>
              </a:blipFill>
            </p:spPr>
            <p:txBody>
              <a:bodyPr/>
              <a:lstStyle/>
              <a:p>
                <a:r>
                  <a:rPr lang="en-US">
                    <a:noFill/>
                  </a:rPr>
                  <a:t> </a:t>
                </a:r>
              </a:p>
            </p:txBody>
          </p:sp>
        </mc:Fallback>
      </mc:AlternateContent>
      <p:pic>
        <p:nvPicPr>
          <p:cNvPr id="5" name="Picture 2">
            <a:extLst>
              <a:ext uri="{FF2B5EF4-FFF2-40B4-BE49-F238E27FC236}">
                <a16:creationId xmlns:a16="http://schemas.microsoft.com/office/drawing/2014/main" id="{E4A701FD-3590-69FE-5A65-8A1922BC2984}"/>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C9C306F4-B927-238C-D288-885E4C20920E}"/>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D363DF3-077C-4B7B-6856-4128B51F1C43}"/>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5D363DF3-077C-4B7B-6856-4128B51F1C43}"/>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C773A9A-738B-67FD-ECCE-AA995AFDE8C1}"/>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2C773A9A-738B-67FD-ECCE-AA995AFDE8C1}"/>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A4B1EAE-A0CD-3147-BF93-97C7B8E972C0}"/>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0A4B1EAE-A0CD-3147-BF93-97C7B8E972C0}"/>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7"/>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3596F483-A8AB-3877-28EF-ACCE85041189}"/>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F25A6AD3-8D10-776E-C4EF-750B6D807E0B}"/>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4337545" y="3590560"/>
            <a:ext cx="601165" cy="645793"/>
          </a:xfrm>
          <a:prstGeom prst="rect">
            <a:avLst/>
          </a:prstGeom>
        </p:spPr>
      </p:pic>
      <p:cxnSp>
        <p:nvCxnSpPr>
          <p:cNvPr id="17" name="Straight Arrow Connector 16">
            <a:extLst>
              <a:ext uri="{FF2B5EF4-FFF2-40B4-BE49-F238E27FC236}">
                <a16:creationId xmlns:a16="http://schemas.microsoft.com/office/drawing/2014/main" id="{71DD1866-0247-E3EC-D656-21A955936805}"/>
              </a:ext>
            </a:extLst>
          </p:cNvPr>
          <p:cNvCxnSpPr/>
          <p:nvPr/>
        </p:nvCxnSpPr>
        <p:spPr>
          <a:xfrm flipV="1">
            <a:off x="2553495" y="4216240"/>
            <a:ext cx="1720055" cy="117090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D2DF369-FDCD-29D5-3F64-735D1D4FECA2}"/>
              </a:ext>
            </a:extLst>
          </p:cNvPr>
          <p:cNvCxnSpPr>
            <a:cxnSpLocks/>
          </p:cNvCxnSpPr>
          <p:nvPr/>
        </p:nvCxnSpPr>
        <p:spPr>
          <a:xfrm flipH="1" flipV="1">
            <a:off x="5072855" y="4216240"/>
            <a:ext cx="1873250" cy="117090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9127D04E-C2A8-633C-A507-7D25F6318287}"/>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FA35EC9E-84A2-7E84-988E-28D8564E3266}"/>
                  </a:ext>
                </a:extLst>
              </p:cNvPr>
              <p:cNvSpPr txBox="1"/>
              <p:nvPr/>
            </p:nvSpPr>
            <p:spPr>
              <a:xfrm>
                <a:off x="380206" y="3728791"/>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=1</m:t>
                      </m:r>
                    </m:oMath>
                  </m:oMathPara>
                </a14:m>
                <a:endParaRPr lang="en-US" b="0" dirty="0"/>
              </a:p>
            </p:txBody>
          </p:sp>
        </mc:Choice>
        <mc:Fallback xmlns="">
          <p:sp>
            <p:nvSpPr>
              <p:cNvPr id="23" name="TextBox 22">
                <a:extLst>
                  <a:ext uri="{FF2B5EF4-FFF2-40B4-BE49-F238E27FC236}">
                    <a16:creationId xmlns:a16="http://schemas.microsoft.com/office/drawing/2014/main" id="{FA35EC9E-84A2-7E84-988E-28D8564E3266}"/>
                  </a:ext>
                </a:extLst>
              </p:cNvPr>
              <p:cNvSpPr txBox="1">
                <a:spLocks noRot="1" noChangeAspect="1" noMove="1" noResize="1" noEditPoints="1" noAdjustHandles="1" noChangeArrowheads="1" noChangeShapeType="1" noTextEdit="1"/>
              </p:cNvSpPr>
              <p:nvPr/>
            </p:nvSpPr>
            <p:spPr>
              <a:xfrm>
                <a:off x="380206" y="3728791"/>
                <a:ext cx="952500"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B1E61EA-6523-791C-4517-DD814AD9867F}"/>
                  </a:ext>
                </a:extLst>
              </p:cNvPr>
              <p:cNvSpPr txBox="1"/>
              <p:nvPr/>
            </p:nvSpPr>
            <p:spPr>
              <a:xfrm>
                <a:off x="380206" y="2235378"/>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=2</m:t>
                      </m:r>
                    </m:oMath>
                  </m:oMathPara>
                </a14:m>
                <a:endParaRPr lang="en-US" b="0" dirty="0"/>
              </a:p>
            </p:txBody>
          </p:sp>
        </mc:Choice>
        <mc:Fallback xmlns="">
          <p:sp>
            <p:nvSpPr>
              <p:cNvPr id="24" name="TextBox 23">
                <a:extLst>
                  <a:ext uri="{FF2B5EF4-FFF2-40B4-BE49-F238E27FC236}">
                    <a16:creationId xmlns:a16="http://schemas.microsoft.com/office/drawing/2014/main" id="{EB1E61EA-6523-791C-4517-DD814AD9867F}"/>
                  </a:ext>
                </a:extLst>
              </p:cNvPr>
              <p:cNvSpPr txBox="1">
                <a:spLocks noRot="1" noChangeAspect="1" noMove="1" noResize="1" noEditPoints="1" noAdjustHandles="1" noChangeArrowheads="1" noChangeShapeType="1" noTextEdit="1"/>
              </p:cNvSpPr>
              <p:nvPr/>
            </p:nvSpPr>
            <p:spPr>
              <a:xfrm>
                <a:off x="380206" y="2235378"/>
                <a:ext cx="952500" cy="369332"/>
              </a:xfrm>
              <a:prstGeom prst="rect">
                <a:avLst/>
              </a:prstGeom>
              <a:blipFill>
                <a:blip r:embed="rId10"/>
                <a:stretch>
                  <a:fillRect/>
                </a:stretch>
              </a:blipFill>
            </p:spPr>
            <p:txBody>
              <a:bodyPr/>
              <a:lstStyle/>
              <a:p>
                <a:r>
                  <a:rPr lang="en-US">
                    <a:noFill/>
                  </a:rPr>
                  <a:t> </a:t>
                </a:r>
              </a:p>
            </p:txBody>
          </p:sp>
        </mc:Fallback>
      </mc:AlternateContent>
      <p:cxnSp>
        <p:nvCxnSpPr>
          <p:cNvPr id="26" name="Straight Arrow Connector 25">
            <a:extLst>
              <a:ext uri="{FF2B5EF4-FFF2-40B4-BE49-F238E27FC236}">
                <a16:creationId xmlns:a16="http://schemas.microsoft.com/office/drawing/2014/main" id="{4B2F3974-806A-1BD9-D876-68608CAC246A}"/>
              </a:ext>
            </a:extLst>
          </p:cNvPr>
          <p:cNvCxnSpPr>
            <a:cxnSpLocks/>
          </p:cNvCxnSpPr>
          <p:nvPr/>
        </p:nvCxnSpPr>
        <p:spPr>
          <a:xfrm flipV="1">
            <a:off x="5113088" y="2604710"/>
            <a:ext cx="1674368" cy="117090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41EBCA1A-18B4-2C46-84DD-D45D8C885E18}"/>
                  </a:ext>
                </a:extLst>
              </p:cNvPr>
              <p:cNvSpPr txBox="1"/>
              <p:nvPr/>
            </p:nvSpPr>
            <p:spPr>
              <a:xfrm>
                <a:off x="3068786" y="4418926"/>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𝑥</m:t>
                      </m:r>
                    </m:oMath>
                  </m:oMathPara>
                </a14:m>
                <a:endParaRPr lang="en-US" b="0" dirty="0"/>
              </a:p>
            </p:txBody>
          </p:sp>
        </mc:Choice>
        <mc:Fallback xmlns="">
          <p:sp>
            <p:nvSpPr>
              <p:cNvPr id="37" name="TextBox 36">
                <a:extLst>
                  <a:ext uri="{FF2B5EF4-FFF2-40B4-BE49-F238E27FC236}">
                    <a16:creationId xmlns:a16="http://schemas.microsoft.com/office/drawing/2014/main" id="{41EBCA1A-18B4-2C46-84DD-D45D8C885E18}"/>
                  </a:ext>
                </a:extLst>
              </p:cNvPr>
              <p:cNvSpPr txBox="1">
                <a:spLocks noRot="1" noChangeAspect="1" noMove="1" noResize="1" noEditPoints="1" noAdjustHandles="1" noChangeArrowheads="1" noChangeShapeType="1" noTextEdit="1"/>
              </p:cNvSpPr>
              <p:nvPr/>
            </p:nvSpPr>
            <p:spPr>
              <a:xfrm>
                <a:off x="3068786" y="4418926"/>
                <a:ext cx="436017"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DEC86BDA-01BA-996C-D3A2-1C178340FEC2}"/>
                  </a:ext>
                </a:extLst>
              </p:cNvPr>
              <p:cNvSpPr txBox="1"/>
              <p:nvPr/>
            </p:nvSpPr>
            <p:spPr>
              <a:xfrm>
                <a:off x="5350386" y="2846137"/>
                <a:ext cx="837134" cy="369332"/>
              </a:xfrm>
              <a:prstGeom prst="rect">
                <a:avLst/>
              </a:prstGeom>
              <a:noFill/>
            </p:spPr>
            <p:txBody>
              <a:bodyPr wrap="square" rtlCol="0">
                <a:spAutoFit/>
              </a:bodyPr>
              <a:lstStyle/>
              <a:p>
                <a:pPr/>
                <a14:m>
                  <m:oMathPara xmlns:m="http://schemas.openxmlformats.org/officeDocument/2006/math">
                    <m:oMath>
                      <m:d>
                        <m:dPr>
                          <m:begChr m:val="|"/>
                          <m:endChr m:val="⟩"/>
                          <m:ctrlPr>
                            <a:rPr lang="en-US" i="1">
                              <a:latin typeface="Cambria Math" panose="02040503050406030204" pitchFamily="18" charset="0"/>
                            </a:rPr>
                          </m:ctrlPr>
                        </m:dPr>
                        <m:e>
                          <m:r>
                            <a:rPr lang="en-US" i="1">
                              <a:latin typeface="Cambria Math" panose="02040503050406030204" pitchFamily="18" charset="0"/>
                            </a:rPr>
                            <m:t>𝜓</m:t>
                          </m:r>
                        </m:e>
                      </m:d>
                    </m:oMath>
                  </m:oMathPara>
                </a14:m>
                <a:endParaRPr lang="en-US" dirty="0"/>
              </a:p>
            </p:txBody>
          </p:sp>
        </mc:Choice>
        <mc:Fallback xmlns="">
          <p:sp>
            <p:nvSpPr>
              <p:cNvPr id="40" name="TextBox 39">
                <a:extLst>
                  <a:ext uri="{FF2B5EF4-FFF2-40B4-BE49-F238E27FC236}">
                    <a16:creationId xmlns:a16="http://schemas.microsoft.com/office/drawing/2014/main" id="{DEC86BDA-01BA-996C-D3A2-1C178340FEC2}"/>
                  </a:ext>
                </a:extLst>
              </p:cNvPr>
              <p:cNvSpPr txBox="1">
                <a:spLocks noRot="1" noChangeAspect="1" noMove="1" noResize="1" noEditPoints="1" noAdjustHandles="1" noChangeArrowheads="1" noChangeShapeType="1" noTextEdit="1"/>
              </p:cNvSpPr>
              <p:nvPr/>
            </p:nvSpPr>
            <p:spPr>
              <a:xfrm>
                <a:off x="5350386" y="2846137"/>
                <a:ext cx="837134" cy="369332"/>
              </a:xfrm>
              <a:prstGeom prst="rect">
                <a:avLst/>
              </a:prstGeom>
              <a:blipFill>
                <a:blip r:embed="rId12"/>
                <a:stretch>
                  <a:fillRect b="-13793"/>
                </a:stretch>
              </a:blipFill>
            </p:spPr>
            <p:txBody>
              <a:bodyPr/>
              <a:lstStyle/>
              <a:p>
                <a:r>
                  <a:rPr lang="en-US">
                    <a:noFill/>
                  </a:rPr>
                  <a:t> </a:t>
                </a:r>
              </a:p>
            </p:txBody>
          </p:sp>
        </mc:Fallback>
      </mc:AlternateContent>
      <p:sp>
        <p:nvSpPr>
          <p:cNvPr id="47" name="TextBox 46">
            <a:extLst>
              <a:ext uri="{FF2B5EF4-FFF2-40B4-BE49-F238E27FC236}">
                <a16:creationId xmlns:a16="http://schemas.microsoft.com/office/drawing/2014/main" id="{CD19C353-E974-C2E2-BCD1-7E9B14EAA926}"/>
              </a:ext>
            </a:extLst>
          </p:cNvPr>
          <p:cNvSpPr txBox="1"/>
          <p:nvPr/>
        </p:nvSpPr>
        <p:spPr>
          <a:xfrm>
            <a:off x="4155529" y="4330691"/>
            <a:ext cx="965195" cy="646331"/>
          </a:xfrm>
          <a:prstGeom prst="rect">
            <a:avLst/>
          </a:prstGeom>
          <a:noFill/>
        </p:spPr>
        <p:txBody>
          <a:bodyPr wrap="square" rtlCol="0">
            <a:spAutoFit/>
          </a:bodyPr>
          <a:lstStyle/>
          <a:p>
            <a:pPr algn="ctr"/>
            <a:r>
              <a:rPr lang="en-US" dirty="0"/>
              <a:t>Honest</a:t>
            </a:r>
          </a:p>
          <a:p>
            <a:pPr algn="ctr"/>
            <a:r>
              <a:rPr lang="en-US" dirty="0"/>
              <a:t>Prover</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67AFC75-8BD0-13C3-BC07-3EE44DB8438F}"/>
                  </a:ext>
                </a:extLst>
              </p:cNvPr>
              <p:cNvSpPr txBox="1"/>
              <p:nvPr/>
            </p:nvSpPr>
            <p:spPr>
              <a:xfrm>
                <a:off x="5292914" y="4341587"/>
                <a:ext cx="1753027"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𝑦</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𝜓</m:t>
                          </m:r>
                        </m:e>
                      </m:d>
                    </m:oMath>
                  </m:oMathPara>
                </a14:m>
                <a:endParaRPr lang="en-US" b="0" dirty="0"/>
              </a:p>
            </p:txBody>
          </p:sp>
        </mc:Choice>
        <mc:Fallback xmlns="">
          <p:sp>
            <p:nvSpPr>
              <p:cNvPr id="3" name="TextBox 2">
                <a:extLst>
                  <a:ext uri="{FF2B5EF4-FFF2-40B4-BE49-F238E27FC236}">
                    <a16:creationId xmlns:a16="http://schemas.microsoft.com/office/drawing/2014/main" id="{667AFC75-8BD0-13C3-BC07-3EE44DB8438F}"/>
                  </a:ext>
                </a:extLst>
              </p:cNvPr>
              <p:cNvSpPr txBox="1">
                <a:spLocks noRot="1" noChangeAspect="1" noMove="1" noResize="1" noEditPoints="1" noAdjustHandles="1" noChangeArrowheads="1" noChangeShapeType="1" noTextEdit="1"/>
              </p:cNvSpPr>
              <p:nvPr/>
            </p:nvSpPr>
            <p:spPr>
              <a:xfrm>
                <a:off x="5292914" y="4341587"/>
                <a:ext cx="1753027" cy="369332"/>
              </a:xfrm>
              <a:prstGeom prst="rect">
                <a:avLst/>
              </a:prstGeom>
              <a:blipFill>
                <a:blip r:embed="rId13"/>
                <a:stretch>
                  <a:fillRect b="-9677"/>
                </a:stretch>
              </a:blipFill>
            </p:spPr>
            <p:txBody>
              <a:bodyPr/>
              <a:lstStyle/>
              <a:p>
                <a:r>
                  <a:rPr lang="en-US">
                    <a:noFill/>
                  </a:rPr>
                  <a:t> </a:t>
                </a:r>
              </a:p>
            </p:txBody>
          </p:sp>
        </mc:Fallback>
      </mc:AlternateContent>
      <p:pic>
        <p:nvPicPr>
          <p:cNvPr id="6" name="Picture 2">
            <a:extLst>
              <a:ext uri="{FF2B5EF4-FFF2-40B4-BE49-F238E27FC236}">
                <a16:creationId xmlns:a16="http://schemas.microsoft.com/office/drawing/2014/main" id="{A11A0F64-0F8D-A46D-657E-EBE4F53D3EE0}"/>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7073899" y="1977480"/>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85B28EB-08C6-F0EF-F02F-8464C3C6EC10}"/>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728789" y="1977481"/>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Curved Connector 11">
            <a:extLst>
              <a:ext uri="{FF2B5EF4-FFF2-40B4-BE49-F238E27FC236}">
                <a16:creationId xmlns:a16="http://schemas.microsoft.com/office/drawing/2014/main" id="{9EE7C7D8-55E1-02D4-9181-91E0DD01DEDC}"/>
              </a:ext>
            </a:extLst>
          </p:cNvPr>
          <p:cNvCxnSpPr>
            <a:cxnSpLocks/>
          </p:cNvCxnSpPr>
          <p:nvPr/>
        </p:nvCxnSpPr>
        <p:spPr>
          <a:xfrm rot="16200000" flipV="1">
            <a:off x="6054493" y="3286075"/>
            <a:ext cx="483242" cy="349247"/>
          </a:xfrm>
          <a:prstGeom prst="curvedConnector3">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1B280713-B05E-6D71-87AE-C9C9F6367E03}"/>
                  </a:ext>
                </a:extLst>
              </p:cNvPr>
              <p:cNvSpPr txBox="1"/>
              <p:nvPr/>
            </p:nvSpPr>
            <p:spPr>
              <a:xfrm>
                <a:off x="5620446" y="3744394"/>
                <a:ext cx="1921304" cy="369332"/>
              </a:xfrm>
              <a:prstGeom prst="rect">
                <a:avLst/>
              </a:prstGeom>
              <a:noFill/>
            </p:spPr>
            <p:txBody>
              <a:bodyPr wrap="square" rtlCol="0">
                <a:spAutoFit/>
              </a:bodyPr>
              <a:lstStyle/>
              <a:p>
                <a:pPr/>
                <a14:m>
                  <m:oMathPara xmlns:m="http://schemas.openxmlformats.org/officeDocument/2006/math">
                    <m:oMath>
                      <m:r>
                        <a:rPr lang="en-US" sz="1800" b="0" i="1" smtClean="0">
                          <a:latin typeface="Cambria Math" panose="02040503050406030204" pitchFamily="18" charset="0"/>
                        </a:rPr>
                        <m:t>𝑓</m:t>
                      </m:r>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r>
                            <a:rPr lang="en-US" sz="1800" b="0" i="1" smtClean="0">
                              <a:latin typeface="Cambria Math" panose="02040503050406030204" pitchFamily="18" charset="0"/>
                            </a:rPr>
                            <m:t>,</m:t>
                          </m:r>
                          <m:r>
                            <a:rPr lang="en-US" sz="1800" b="0" i="1" smtClean="0">
                              <a:latin typeface="Cambria Math" panose="02040503050406030204" pitchFamily="18" charset="0"/>
                            </a:rPr>
                            <m:t>𝑦</m:t>
                          </m:r>
                        </m:e>
                      </m:d>
                      <m:r>
                        <a:rPr lang="en-US" sz="1800" b="0" i="0" smtClean="0">
                          <a:latin typeface="Cambria Math" panose="02040503050406030204" pitchFamily="18" charset="0"/>
                        </a:rPr>
                        <m:t>=1</m:t>
                      </m:r>
                    </m:oMath>
                  </m:oMathPara>
                </a14:m>
                <a:endParaRPr lang="en-US" b="1" dirty="0">
                  <a:solidFill>
                    <a:srgbClr val="C00000"/>
                  </a:solidFill>
                </a:endParaRPr>
              </a:p>
            </p:txBody>
          </p:sp>
        </mc:Choice>
        <mc:Fallback xmlns="">
          <p:sp>
            <p:nvSpPr>
              <p:cNvPr id="19" name="TextBox 18">
                <a:extLst>
                  <a:ext uri="{FF2B5EF4-FFF2-40B4-BE49-F238E27FC236}">
                    <a16:creationId xmlns:a16="http://schemas.microsoft.com/office/drawing/2014/main" id="{1B280713-B05E-6D71-87AE-C9C9F6367E03}"/>
                  </a:ext>
                </a:extLst>
              </p:cNvPr>
              <p:cNvSpPr txBox="1">
                <a:spLocks noRot="1" noChangeAspect="1" noMove="1" noResize="1" noEditPoints="1" noAdjustHandles="1" noChangeArrowheads="1" noChangeShapeType="1" noTextEdit="1"/>
              </p:cNvSpPr>
              <p:nvPr/>
            </p:nvSpPr>
            <p:spPr>
              <a:xfrm>
                <a:off x="5620446" y="3744394"/>
                <a:ext cx="1921304" cy="369332"/>
              </a:xfrm>
              <a:prstGeom prst="rect">
                <a:avLst/>
              </a:prstGeom>
              <a:blipFill>
                <a:blip r:embed="rId14"/>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Content Placeholder 2">
                <a:extLst>
                  <a:ext uri="{FF2B5EF4-FFF2-40B4-BE49-F238E27FC236}">
                    <a16:creationId xmlns:a16="http://schemas.microsoft.com/office/drawing/2014/main" id="{2432D93D-9421-5527-B469-5C2E7F355002}"/>
                  </a:ext>
                </a:extLst>
              </p:cNvPr>
              <p:cNvSpPr txBox="1">
                <a:spLocks/>
              </p:cNvSpPr>
              <p:nvPr/>
            </p:nvSpPr>
            <p:spPr>
              <a:xfrm>
                <a:off x="8110358" y="4842519"/>
                <a:ext cx="3691706" cy="7490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0" dirty="0"/>
                  <a:t>The honest prover is supposed to </a:t>
                </a:r>
                <a:r>
                  <a:rPr lang="en-US" sz="2000" b="1" i="1" dirty="0"/>
                  <a:t>route</a:t>
                </a:r>
                <a:r>
                  <a:rPr lang="en-US" sz="2000" dirty="0"/>
                  <a:t> </a:t>
                </a:r>
                <a14:m>
                  <m:oMath xmlns:m="http://schemas.openxmlformats.org/officeDocument/2006/math">
                    <m:d>
                      <m:dPr>
                        <m:begChr m:val="|"/>
                        <m:endChr m:val="⟩"/>
                        <m:ctrlPr>
                          <a:rPr lang="en-US" sz="2000" i="1">
                            <a:latin typeface="Cambria Math" panose="02040503050406030204" pitchFamily="18" charset="0"/>
                          </a:rPr>
                        </m:ctrlPr>
                      </m:dPr>
                      <m:e>
                        <m:r>
                          <a:rPr lang="en-US" sz="2000" i="1">
                            <a:latin typeface="Cambria Math" panose="02040503050406030204" pitchFamily="18" charset="0"/>
                          </a:rPr>
                          <m:t>𝜓</m:t>
                        </m:r>
                      </m:e>
                    </m:d>
                  </m:oMath>
                </a14:m>
                <a:r>
                  <a:rPr lang="en-US" sz="2000" b="0" dirty="0"/>
                  <a:t> depending on </a:t>
                </a:r>
                <a14:m>
                  <m:oMath xmlns:m="http://schemas.openxmlformats.org/officeDocument/2006/math">
                    <m:r>
                      <a:rPr lang="en-US" sz="2000" b="0" i="1" smtClean="0">
                        <a:latin typeface="Cambria Math" panose="02040503050406030204" pitchFamily="18" charset="0"/>
                      </a:rPr>
                      <m:t>𝑓</m:t>
                    </m:r>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𝑦</m:t>
                    </m:r>
                    <m:r>
                      <a:rPr lang="en-US" sz="2000" b="0" i="1" smtClean="0">
                        <a:latin typeface="Cambria Math" panose="02040503050406030204" pitchFamily="18" charset="0"/>
                      </a:rPr>
                      <m:t>)</m:t>
                    </m:r>
                  </m:oMath>
                </a14:m>
                <a:r>
                  <a:rPr lang="en-US" sz="2000" b="0" dirty="0"/>
                  <a:t>.</a:t>
                </a:r>
              </a:p>
            </p:txBody>
          </p:sp>
        </mc:Choice>
        <mc:Fallback xmlns="">
          <p:sp>
            <p:nvSpPr>
              <p:cNvPr id="28" name="Content Placeholder 2">
                <a:extLst>
                  <a:ext uri="{FF2B5EF4-FFF2-40B4-BE49-F238E27FC236}">
                    <a16:creationId xmlns:a16="http://schemas.microsoft.com/office/drawing/2014/main" id="{2432D93D-9421-5527-B469-5C2E7F355002}"/>
                  </a:ext>
                </a:extLst>
              </p:cNvPr>
              <p:cNvSpPr txBox="1">
                <a:spLocks noRot="1" noChangeAspect="1" noMove="1" noResize="1" noEditPoints="1" noAdjustHandles="1" noChangeArrowheads="1" noChangeShapeType="1" noTextEdit="1"/>
              </p:cNvSpPr>
              <p:nvPr/>
            </p:nvSpPr>
            <p:spPr>
              <a:xfrm>
                <a:off x="8110358" y="4842519"/>
                <a:ext cx="3691706" cy="749017"/>
              </a:xfrm>
              <a:prstGeom prst="rect">
                <a:avLst/>
              </a:prstGeom>
              <a:blipFill>
                <a:blip r:embed="rId15"/>
                <a:stretch>
                  <a:fillRect l="-1712" t="-10000" r="-10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Content Placeholder 2">
                <a:extLst>
                  <a:ext uri="{FF2B5EF4-FFF2-40B4-BE49-F238E27FC236}">
                    <a16:creationId xmlns:a16="http://schemas.microsoft.com/office/drawing/2014/main" id="{1F5E19A9-24C8-0448-A4EC-881D7883FA5D}"/>
                  </a:ext>
                </a:extLst>
              </p:cNvPr>
              <p:cNvSpPr txBox="1">
                <a:spLocks/>
              </p:cNvSpPr>
              <p:nvPr/>
            </p:nvSpPr>
            <p:spPr>
              <a:xfrm>
                <a:off x="8052596" y="3060563"/>
                <a:ext cx="3817247" cy="17052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Fix a Boolean function </a:t>
                </a:r>
                <a14:m>
                  <m:oMath xmlns:m="http://schemas.openxmlformats.org/officeDocument/2006/math">
                    <m:r>
                      <a:rPr lang="en-US" sz="2000" i="1" smtClean="0">
                        <a:latin typeface="Cambria Math" panose="02040503050406030204" pitchFamily="18" charset="0"/>
                      </a:rPr>
                      <m:t>𝑓</m:t>
                    </m:r>
                    <m:r>
                      <a:rPr lang="en-US" sz="2000" i="1" smtClean="0">
                        <a:latin typeface="Cambria Math" panose="02040503050406030204" pitchFamily="18" charset="0"/>
                      </a:rPr>
                      <m:t>(</m:t>
                    </m:r>
                    <m:r>
                      <a:rPr lang="en-US" sz="2000" i="1" smtClean="0">
                        <a:latin typeface="Cambria Math" panose="02040503050406030204" pitchFamily="18" charset="0"/>
                      </a:rPr>
                      <m:t>𝑥</m:t>
                    </m:r>
                    <m:r>
                      <a:rPr lang="en-US" sz="2000" i="1" smtClean="0">
                        <a:latin typeface="Cambria Math" panose="02040503050406030204" pitchFamily="18" charset="0"/>
                      </a:rPr>
                      <m:t>,</m:t>
                    </m:r>
                    <m:r>
                      <a:rPr lang="en-US" sz="2000" i="1" smtClean="0">
                        <a:latin typeface="Cambria Math" panose="02040503050406030204" pitchFamily="18" charset="0"/>
                      </a:rPr>
                      <m:t>𝑦</m:t>
                    </m:r>
                    <m:r>
                      <a:rPr lang="en-US" sz="2000" i="1" smtClean="0">
                        <a:latin typeface="Cambria Math" panose="02040503050406030204" pitchFamily="18" charset="0"/>
                      </a:rPr>
                      <m:t>)</m:t>
                    </m:r>
                  </m:oMath>
                </a14:m>
                <a:r>
                  <a:rPr lang="en-US" sz="2000" dirty="0"/>
                  <a:t>. </a:t>
                </a:r>
                <a:br>
                  <a:rPr lang="en-US" sz="2000" dirty="0"/>
                </a:br>
                <a:br>
                  <a:rPr lang="en-US" sz="2000" dirty="0"/>
                </a:br>
                <a:r>
                  <a:rPr lang="en-US" sz="2000" dirty="0"/>
                  <a:t>In addition to classical challenges </a:t>
                </a:r>
                <a14:m>
                  <m:oMath xmlns:m="http://schemas.openxmlformats.org/officeDocument/2006/math">
                    <m:r>
                      <a:rPr lang="en-US" sz="2000" i="1" smtClean="0">
                        <a:latin typeface="Cambria Math" panose="02040503050406030204" pitchFamily="18" charset="0"/>
                      </a:rPr>
                      <m:t>𝑥</m:t>
                    </m:r>
                    <m:r>
                      <a:rPr lang="en-US" sz="2000" i="1" smtClean="0">
                        <a:latin typeface="Cambria Math" panose="02040503050406030204" pitchFamily="18" charset="0"/>
                      </a:rPr>
                      <m:t>,</m:t>
                    </m:r>
                    <m:r>
                      <a:rPr lang="en-US" sz="2000" i="1" smtClean="0">
                        <a:latin typeface="Cambria Math" panose="02040503050406030204" pitchFamily="18" charset="0"/>
                      </a:rPr>
                      <m:t>𝑦</m:t>
                    </m:r>
                  </m:oMath>
                </a14:m>
                <a:r>
                  <a:rPr lang="en-US" sz="2000" dirty="0"/>
                  <a:t>, the verifiers will send random qubit </a:t>
                </a:r>
                <a14:m>
                  <m:oMath xmlns:m="http://schemas.openxmlformats.org/officeDocument/2006/math">
                    <m:d>
                      <m:dPr>
                        <m:begChr m:val="|"/>
                        <m:endChr m:val="⟩"/>
                        <m:ctrlPr>
                          <a:rPr lang="en-US" sz="2000" i="1">
                            <a:latin typeface="Cambria Math" panose="02040503050406030204" pitchFamily="18" charset="0"/>
                          </a:rPr>
                        </m:ctrlPr>
                      </m:dPr>
                      <m:e>
                        <m:r>
                          <a:rPr lang="en-US" sz="2000" i="1">
                            <a:latin typeface="Cambria Math" panose="02040503050406030204" pitchFamily="18" charset="0"/>
                          </a:rPr>
                          <m:t>𝜓</m:t>
                        </m:r>
                      </m:e>
                    </m:d>
                    <m:r>
                      <a:rPr lang="en-US" sz="2000" i="1">
                        <a:latin typeface="Cambria Math" panose="02040503050406030204" pitchFamily="18" charset="0"/>
                      </a:rPr>
                      <m:t>∈</m:t>
                    </m:r>
                    <m:d>
                      <m:dPr>
                        <m:begChr m:val="{"/>
                        <m:endChr m:val="}"/>
                        <m:ctrlPr>
                          <a:rPr lang="en-US" sz="2000" i="1">
                            <a:latin typeface="Cambria Math" panose="02040503050406030204" pitchFamily="18" charset="0"/>
                          </a:rPr>
                        </m:ctrlPr>
                      </m:dPr>
                      <m:e>
                        <m:d>
                          <m:dPr>
                            <m:begChr m:val="|"/>
                            <m:endChr m:val="⟩"/>
                            <m:ctrlPr>
                              <a:rPr lang="en-US" sz="2000" i="1">
                                <a:latin typeface="Cambria Math" panose="02040503050406030204" pitchFamily="18" charset="0"/>
                              </a:rPr>
                            </m:ctrlPr>
                          </m:dPr>
                          <m:e>
                            <m:r>
                              <a:rPr lang="en-US" sz="2000" i="1">
                                <a:latin typeface="Cambria Math" panose="02040503050406030204" pitchFamily="18" charset="0"/>
                              </a:rPr>
                              <m:t>0</m:t>
                            </m:r>
                          </m:e>
                        </m:d>
                        <m:r>
                          <a:rPr lang="en-US" sz="2000" i="1">
                            <a:latin typeface="Cambria Math" panose="02040503050406030204" pitchFamily="18" charset="0"/>
                          </a:rPr>
                          <m:t>,</m:t>
                        </m:r>
                        <m:d>
                          <m:dPr>
                            <m:begChr m:val="|"/>
                            <m:endChr m:val="⟩"/>
                            <m:ctrlPr>
                              <a:rPr lang="en-US" sz="2000" i="1">
                                <a:latin typeface="Cambria Math" panose="02040503050406030204" pitchFamily="18" charset="0"/>
                              </a:rPr>
                            </m:ctrlPr>
                          </m:dPr>
                          <m:e>
                            <m:r>
                              <a:rPr lang="en-US" sz="2000" i="1">
                                <a:latin typeface="Cambria Math" panose="02040503050406030204" pitchFamily="18" charset="0"/>
                              </a:rPr>
                              <m:t>1</m:t>
                            </m:r>
                          </m:e>
                        </m:d>
                        <m:r>
                          <a:rPr lang="en-US" sz="2000" i="1">
                            <a:latin typeface="Cambria Math" panose="02040503050406030204" pitchFamily="18" charset="0"/>
                          </a:rPr>
                          <m:t>,</m:t>
                        </m:r>
                        <m:d>
                          <m:dPr>
                            <m:begChr m:val="|"/>
                            <m:endChr m:val="⟩"/>
                            <m:ctrlPr>
                              <a:rPr lang="en-US" sz="2000" i="1">
                                <a:latin typeface="Cambria Math" panose="02040503050406030204" pitchFamily="18" charset="0"/>
                              </a:rPr>
                            </m:ctrlPr>
                          </m:dPr>
                          <m:e>
                            <m:r>
                              <a:rPr lang="en-US" sz="2000" i="1">
                                <a:latin typeface="Cambria Math" panose="02040503050406030204" pitchFamily="18" charset="0"/>
                              </a:rPr>
                              <m:t>+</m:t>
                            </m:r>
                          </m:e>
                        </m:d>
                        <m:r>
                          <a:rPr lang="en-US" sz="2000" i="1">
                            <a:latin typeface="Cambria Math" panose="02040503050406030204" pitchFamily="18" charset="0"/>
                          </a:rPr>
                          <m:t>,|−⟩</m:t>
                        </m:r>
                      </m:e>
                    </m:d>
                  </m:oMath>
                </a14:m>
                <a:r>
                  <a:rPr lang="en-US" sz="2000" dirty="0"/>
                  <a:t>.</a:t>
                </a:r>
              </a:p>
            </p:txBody>
          </p:sp>
        </mc:Choice>
        <mc:Fallback xmlns="">
          <p:sp>
            <p:nvSpPr>
              <p:cNvPr id="29" name="Content Placeholder 2">
                <a:extLst>
                  <a:ext uri="{FF2B5EF4-FFF2-40B4-BE49-F238E27FC236}">
                    <a16:creationId xmlns:a16="http://schemas.microsoft.com/office/drawing/2014/main" id="{1F5E19A9-24C8-0448-A4EC-881D7883FA5D}"/>
                  </a:ext>
                </a:extLst>
              </p:cNvPr>
              <p:cNvSpPr txBox="1">
                <a:spLocks noRot="1" noChangeAspect="1" noMove="1" noResize="1" noEditPoints="1" noAdjustHandles="1" noChangeArrowheads="1" noChangeShapeType="1" noTextEdit="1"/>
              </p:cNvSpPr>
              <p:nvPr/>
            </p:nvSpPr>
            <p:spPr>
              <a:xfrm>
                <a:off x="8052596" y="3060563"/>
                <a:ext cx="3817247" cy="1705247"/>
              </a:xfrm>
              <a:prstGeom prst="rect">
                <a:avLst/>
              </a:prstGeom>
              <a:blipFill>
                <a:blip r:embed="rId16"/>
                <a:stretch>
                  <a:fillRect l="-1993" t="-3676" r="-1661"/>
                </a:stretch>
              </a:blipFill>
            </p:spPr>
            <p:txBody>
              <a:bodyPr/>
              <a:lstStyle/>
              <a:p>
                <a:r>
                  <a:rPr lang="en-US">
                    <a:noFill/>
                  </a:rPr>
                  <a:t> </a:t>
                </a:r>
              </a:p>
            </p:txBody>
          </p:sp>
        </mc:Fallback>
      </mc:AlternateContent>
    </p:spTree>
    <p:extLst>
      <p:ext uri="{BB962C8B-B14F-4D97-AF65-F5344CB8AC3E}">
        <p14:creationId xmlns:p14="http://schemas.microsoft.com/office/powerpoint/2010/main" val="1256032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DA21B-6D51-1614-F6AE-76531E1A932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16B96A3-4BEB-2EF0-F254-752FF4CCE218}"/>
                  </a:ext>
                </a:extLst>
              </p:cNvPr>
              <p:cNvSpPr>
                <a:spLocks noGrp="1"/>
              </p:cNvSpPr>
              <p:nvPr>
                <p:ph type="title"/>
              </p:nvPr>
            </p:nvSpPr>
            <p:spPr/>
            <p:txBody>
              <a:bodyPr/>
              <a:lstStyle/>
              <a:p>
                <a14:m>
                  <m:oMath xmlns:m="http://schemas.openxmlformats.org/officeDocument/2006/math">
                    <m:r>
                      <a:rPr lang="en-US" i="1" smtClean="0">
                        <a:latin typeface="Cambria Math" panose="02040503050406030204" pitchFamily="18" charset="0"/>
                      </a:rPr>
                      <m:t>𝑓</m:t>
                    </m:r>
                  </m:oMath>
                </a14:m>
                <a:r>
                  <a:rPr lang="en-US" dirty="0"/>
                  <a:t>-routing protocol</a:t>
                </a:r>
              </a:p>
            </p:txBody>
          </p:sp>
        </mc:Choice>
        <mc:Fallback xmlns="">
          <p:sp>
            <p:nvSpPr>
              <p:cNvPr id="2" name="Title 1">
                <a:extLst>
                  <a:ext uri="{FF2B5EF4-FFF2-40B4-BE49-F238E27FC236}">
                    <a16:creationId xmlns:a16="http://schemas.microsoft.com/office/drawing/2014/main" id="{C16B96A3-4BEB-2EF0-F254-752FF4CCE218}"/>
                  </a:ext>
                </a:extLst>
              </p:cNvPr>
              <p:cNvSpPr>
                <a:spLocks noGrp="1" noRot="1" noChangeAspect="1" noMove="1" noResize="1" noEditPoints="1" noAdjustHandles="1" noChangeArrowheads="1" noChangeShapeType="1" noTextEdit="1"/>
              </p:cNvSpPr>
              <p:nvPr>
                <p:ph type="title"/>
              </p:nvPr>
            </p:nvSpPr>
            <p:spPr>
              <a:blipFill>
                <a:blip r:embed="rId2"/>
                <a:stretch>
                  <a:fillRect l="-1689"/>
                </a:stretch>
              </a:blipFill>
            </p:spPr>
            <p:txBody>
              <a:bodyPr/>
              <a:lstStyle/>
              <a:p>
                <a:r>
                  <a:rPr lang="en-US">
                    <a:noFill/>
                  </a:rPr>
                  <a:t> </a:t>
                </a:r>
              </a:p>
            </p:txBody>
          </p:sp>
        </mc:Fallback>
      </mc:AlternateContent>
      <p:pic>
        <p:nvPicPr>
          <p:cNvPr id="1026" name="Picture 2">
            <a:extLst>
              <a:ext uri="{FF2B5EF4-FFF2-40B4-BE49-F238E27FC236}">
                <a16:creationId xmlns:a16="http://schemas.microsoft.com/office/drawing/2014/main" id="{4BB97CA3-9F51-1BBD-AB1C-B17F32C22534}"/>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D551F7A-2335-403E-8F6F-DC937F925DF8}"/>
                  </a:ext>
                </a:extLst>
              </p:cNvPr>
              <p:cNvSpPr txBox="1"/>
              <p:nvPr/>
            </p:nvSpPr>
            <p:spPr>
              <a:xfrm>
                <a:off x="380206" y="5222204"/>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=0</m:t>
                      </m:r>
                    </m:oMath>
                  </m:oMathPara>
                </a14:m>
                <a:endParaRPr lang="en-US" b="0" dirty="0"/>
              </a:p>
            </p:txBody>
          </p:sp>
        </mc:Choice>
        <mc:Fallback xmlns="">
          <p:sp>
            <p:nvSpPr>
              <p:cNvPr id="4" name="TextBox 3">
                <a:extLst>
                  <a:ext uri="{FF2B5EF4-FFF2-40B4-BE49-F238E27FC236}">
                    <a16:creationId xmlns:a16="http://schemas.microsoft.com/office/drawing/2014/main" id="{5D551F7A-2335-403E-8F6F-DC937F925DF8}"/>
                  </a:ext>
                </a:extLst>
              </p:cNvPr>
              <p:cNvSpPr txBox="1">
                <a:spLocks noRot="1" noChangeAspect="1" noMove="1" noResize="1" noEditPoints="1" noAdjustHandles="1" noChangeArrowheads="1" noChangeShapeType="1" noTextEdit="1"/>
              </p:cNvSpPr>
              <p:nvPr/>
            </p:nvSpPr>
            <p:spPr>
              <a:xfrm>
                <a:off x="380206" y="5222204"/>
                <a:ext cx="952500" cy="369332"/>
              </a:xfrm>
              <a:prstGeom prst="rect">
                <a:avLst/>
              </a:prstGeom>
              <a:blipFill>
                <a:blip r:embed="rId4"/>
                <a:stretch>
                  <a:fillRect/>
                </a:stretch>
              </a:blipFill>
            </p:spPr>
            <p:txBody>
              <a:bodyPr/>
              <a:lstStyle/>
              <a:p>
                <a:r>
                  <a:rPr lang="en-US">
                    <a:noFill/>
                  </a:rPr>
                  <a:t> </a:t>
                </a:r>
              </a:p>
            </p:txBody>
          </p:sp>
        </mc:Fallback>
      </mc:AlternateContent>
      <p:pic>
        <p:nvPicPr>
          <p:cNvPr id="5" name="Picture 2">
            <a:extLst>
              <a:ext uri="{FF2B5EF4-FFF2-40B4-BE49-F238E27FC236}">
                <a16:creationId xmlns:a16="http://schemas.microsoft.com/office/drawing/2014/main" id="{049E9319-7FA7-46CC-FD27-1AC3B4624CF3}"/>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BF747923-9BAB-2CB3-000F-17B72E59F9E7}"/>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18CABEC-BB1B-DE81-A40A-2C810874E7B8}"/>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118CABEC-BB1B-DE81-A40A-2C810874E7B8}"/>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3FABEE8-2B73-EB07-C93A-EF6C298505D4}"/>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E3FABEE8-2B73-EB07-C93A-EF6C298505D4}"/>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0B38CD4-4B9F-6748-510F-C770B18E5A63}"/>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D0B38CD4-4B9F-6748-510F-C770B18E5A63}"/>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7"/>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CCF34E84-DBAC-CB48-2FEF-4F22FADEC9FD}"/>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2E3D8C8-E150-D415-3215-C9603B7AE63C}"/>
              </a:ext>
            </a:extLst>
          </p:cNvPr>
          <p:cNvCxnSpPr>
            <a:cxnSpLocks/>
          </p:cNvCxnSpPr>
          <p:nvPr/>
        </p:nvCxnSpPr>
        <p:spPr>
          <a:xfrm flipV="1">
            <a:off x="2553495" y="4661865"/>
            <a:ext cx="1065433" cy="725279"/>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AD44F4C-EDAB-C7BC-F16E-475F6C379CE3}"/>
              </a:ext>
            </a:extLst>
          </p:cNvPr>
          <p:cNvCxnSpPr>
            <a:cxnSpLocks/>
          </p:cNvCxnSpPr>
          <p:nvPr/>
        </p:nvCxnSpPr>
        <p:spPr>
          <a:xfrm flipH="1" flipV="1">
            <a:off x="5725475" y="4624170"/>
            <a:ext cx="1220630" cy="76297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39BCEA5-7B16-F1BB-7931-9EA8AD2712D2}"/>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A7C6165-1C87-DB18-FD30-15894287A082}"/>
                  </a:ext>
                </a:extLst>
              </p:cNvPr>
              <p:cNvSpPr txBox="1"/>
              <p:nvPr/>
            </p:nvSpPr>
            <p:spPr>
              <a:xfrm>
                <a:off x="380206" y="3728791"/>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=1</m:t>
                      </m:r>
                    </m:oMath>
                  </m:oMathPara>
                </a14:m>
                <a:endParaRPr lang="en-US" b="0" dirty="0"/>
              </a:p>
            </p:txBody>
          </p:sp>
        </mc:Choice>
        <mc:Fallback xmlns="">
          <p:sp>
            <p:nvSpPr>
              <p:cNvPr id="23" name="TextBox 22">
                <a:extLst>
                  <a:ext uri="{FF2B5EF4-FFF2-40B4-BE49-F238E27FC236}">
                    <a16:creationId xmlns:a16="http://schemas.microsoft.com/office/drawing/2014/main" id="{4A7C6165-1C87-DB18-FD30-15894287A082}"/>
                  </a:ext>
                </a:extLst>
              </p:cNvPr>
              <p:cNvSpPr txBox="1">
                <a:spLocks noRot="1" noChangeAspect="1" noMove="1" noResize="1" noEditPoints="1" noAdjustHandles="1" noChangeArrowheads="1" noChangeShapeType="1" noTextEdit="1"/>
              </p:cNvSpPr>
              <p:nvPr/>
            </p:nvSpPr>
            <p:spPr>
              <a:xfrm>
                <a:off x="380206" y="3728791"/>
                <a:ext cx="952500"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5636F04E-2FFA-E4E6-3F5E-16A3D7487BF1}"/>
                  </a:ext>
                </a:extLst>
              </p:cNvPr>
              <p:cNvSpPr txBox="1"/>
              <p:nvPr/>
            </p:nvSpPr>
            <p:spPr>
              <a:xfrm>
                <a:off x="380206" y="2235378"/>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𝑡</m:t>
                      </m:r>
                      <m:r>
                        <a:rPr lang="en-US" b="0" i="1" dirty="0" smtClean="0">
                          <a:latin typeface="Cambria Math" panose="02040503050406030204" pitchFamily="18" charset="0"/>
                        </a:rPr>
                        <m:t>=2</m:t>
                      </m:r>
                    </m:oMath>
                  </m:oMathPara>
                </a14:m>
                <a:endParaRPr lang="en-US" b="0" dirty="0"/>
              </a:p>
            </p:txBody>
          </p:sp>
        </mc:Choice>
        <mc:Fallback xmlns="">
          <p:sp>
            <p:nvSpPr>
              <p:cNvPr id="24" name="TextBox 23">
                <a:extLst>
                  <a:ext uri="{FF2B5EF4-FFF2-40B4-BE49-F238E27FC236}">
                    <a16:creationId xmlns:a16="http://schemas.microsoft.com/office/drawing/2014/main" id="{5636F04E-2FFA-E4E6-3F5E-16A3D7487BF1}"/>
                  </a:ext>
                </a:extLst>
              </p:cNvPr>
              <p:cNvSpPr txBox="1">
                <a:spLocks noRot="1" noChangeAspect="1" noMove="1" noResize="1" noEditPoints="1" noAdjustHandles="1" noChangeArrowheads="1" noChangeShapeType="1" noTextEdit="1"/>
              </p:cNvSpPr>
              <p:nvPr/>
            </p:nvSpPr>
            <p:spPr>
              <a:xfrm>
                <a:off x="380206" y="2235378"/>
                <a:ext cx="952500" cy="369332"/>
              </a:xfrm>
              <a:prstGeom prst="rect">
                <a:avLst/>
              </a:prstGeom>
              <a:blipFill>
                <a:blip r:embed="rId9"/>
                <a:stretch>
                  <a:fillRect/>
                </a:stretch>
              </a:blipFill>
            </p:spPr>
            <p:txBody>
              <a:bodyPr/>
              <a:lstStyle/>
              <a:p>
                <a:r>
                  <a:rPr lang="en-US">
                    <a:noFill/>
                  </a:rPr>
                  <a:t> </a:t>
                </a:r>
              </a:p>
            </p:txBody>
          </p:sp>
        </mc:Fallback>
      </mc:AlternateContent>
      <p:cxnSp>
        <p:nvCxnSpPr>
          <p:cNvPr id="25" name="Straight Arrow Connector 24">
            <a:extLst>
              <a:ext uri="{FF2B5EF4-FFF2-40B4-BE49-F238E27FC236}">
                <a16:creationId xmlns:a16="http://schemas.microsoft.com/office/drawing/2014/main" id="{E07AC4FE-06E1-A78C-ACCF-CB138C5E677B}"/>
              </a:ext>
            </a:extLst>
          </p:cNvPr>
          <p:cNvCxnSpPr>
            <a:cxnSpLocks/>
          </p:cNvCxnSpPr>
          <p:nvPr/>
        </p:nvCxnSpPr>
        <p:spPr>
          <a:xfrm flipH="1" flipV="1">
            <a:off x="2425701" y="2672989"/>
            <a:ext cx="1397000" cy="845485"/>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BB924C0-59EE-27BF-D361-EB353EE4AB29}"/>
              </a:ext>
            </a:extLst>
          </p:cNvPr>
          <p:cNvCxnSpPr>
            <a:cxnSpLocks/>
          </p:cNvCxnSpPr>
          <p:nvPr/>
        </p:nvCxnSpPr>
        <p:spPr>
          <a:xfrm flipV="1">
            <a:off x="5466492" y="2604710"/>
            <a:ext cx="1320964" cy="923765"/>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CDFB77BD-1AFE-3692-F8C9-648D16D31186}"/>
                  </a:ext>
                </a:extLst>
              </p:cNvPr>
              <p:cNvSpPr txBox="1"/>
              <p:nvPr/>
            </p:nvSpPr>
            <p:spPr>
              <a:xfrm>
                <a:off x="3068786" y="4418926"/>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𝑥</m:t>
                      </m:r>
                    </m:oMath>
                  </m:oMathPara>
                </a14:m>
                <a:endParaRPr lang="en-US" b="0" dirty="0"/>
              </a:p>
            </p:txBody>
          </p:sp>
        </mc:Choice>
        <mc:Fallback xmlns="">
          <p:sp>
            <p:nvSpPr>
              <p:cNvPr id="37" name="TextBox 36">
                <a:extLst>
                  <a:ext uri="{FF2B5EF4-FFF2-40B4-BE49-F238E27FC236}">
                    <a16:creationId xmlns:a16="http://schemas.microsoft.com/office/drawing/2014/main" id="{CDFB77BD-1AFE-3692-F8C9-648D16D31186}"/>
                  </a:ext>
                </a:extLst>
              </p:cNvPr>
              <p:cNvSpPr txBox="1">
                <a:spLocks noRot="1" noChangeAspect="1" noMove="1" noResize="1" noEditPoints="1" noAdjustHandles="1" noChangeArrowheads="1" noChangeShapeType="1" noTextEdit="1"/>
              </p:cNvSpPr>
              <p:nvPr/>
            </p:nvSpPr>
            <p:spPr>
              <a:xfrm>
                <a:off x="3068786" y="4418926"/>
                <a:ext cx="436017" cy="369332"/>
              </a:xfrm>
              <a:prstGeom prst="rect">
                <a:avLst/>
              </a:prstGeom>
              <a:blipFill>
                <a:blip r:embed="rId10"/>
                <a:stretch>
                  <a:fillRect/>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0F8148A4-2C13-ACA6-1D54-DA00E68234D8}"/>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5220475" y="4357743"/>
            <a:ext cx="502372" cy="539666"/>
          </a:xfrm>
          <a:prstGeom prst="rect">
            <a:avLst/>
          </a:prstGeom>
        </p:spPr>
      </p:pic>
      <p:pic>
        <p:nvPicPr>
          <p:cNvPr id="19" name="Picture 18">
            <a:extLst>
              <a:ext uri="{FF2B5EF4-FFF2-40B4-BE49-F238E27FC236}">
                <a16:creationId xmlns:a16="http://schemas.microsoft.com/office/drawing/2014/main" id="{22E0003C-4369-2273-364B-61A46133CA17}"/>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5220475" y="3235948"/>
            <a:ext cx="502372" cy="539666"/>
          </a:xfrm>
          <a:prstGeom prst="rect">
            <a:avLst/>
          </a:prstGeom>
        </p:spPr>
      </p:pic>
      <p:cxnSp>
        <p:nvCxnSpPr>
          <p:cNvPr id="20" name="Straight Arrow Connector 19">
            <a:extLst>
              <a:ext uri="{FF2B5EF4-FFF2-40B4-BE49-F238E27FC236}">
                <a16:creationId xmlns:a16="http://schemas.microsoft.com/office/drawing/2014/main" id="{F17B5F0E-49D3-EF22-3C5C-4E10D77CEBD9}"/>
              </a:ext>
            </a:extLst>
          </p:cNvPr>
          <p:cNvCxnSpPr>
            <a:cxnSpLocks/>
          </p:cNvCxnSpPr>
          <p:nvPr/>
        </p:nvCxnSpPr>
        <p:spPr>
          <a:xfrm flipV="1">
            <a:off x="4398150" y="3786188"/>
            <a:ext cx="685798" cy="466848"/>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BA48C76-7BE6-A303-C664-8EC805330986}"/>
              </a:ext>
            </a:extLst>
          </p:cNvPr>
          <p:cNvCxnSpPr>
            <a:cxnSpLocks/>
          </p:cNvCxnSpPr>
          <p:nvPr/>
        </p:nvCxnSpPr>
        <p:spPr>
          <a:xfrm flipH="1" flipV="1">
            <a:off x="4229308" y="3760734"/>
            <a:ext cx="883780" cy="552421"/>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10CF7D56-F023-A91B-CF84-C261E6CD3BF4}"/>
                  </a:ext>
                </a:extLst>
              </p:cNvPr>
              <p:cNvSpPr txBox="1"/>
              <p:nvPr/>
            </p:nvSpPr>
            <p:spPr>
              <a:xfrm>
                <a:off x="5292914" y="4341587"/>
                <a:ext cx="1753027"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𝑦</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𝜓</m:t>
                          </m:r>
                        </m:e>
                      </m:d>
                    </m:oMath>
                  </m:oMathPara>
                </a14:m>
                <a:endParaRPr lang="en-US" b="0" dirty="0"/>
              </a:p>
            </p:txBody>
          </p:sp>
        </mc:Choice>
        <mc:Fallback xmlns="">
          <p:sp>
            <p:nvSpPr>
              <p:cNvPr id="27" name="TextBox 26">
                <a:extLst>
                  <a:ext uri="{FF2B5EF4-FFF2-40B4-BE49-F238E27FC236}">
                    <a16:creationId xmlns:a16="http://schemas.microsoft.com/office/drawing/2014/main" id="{10CF7D56-F023-A91B-CF84-C261E6CD3BF4}"/>
                  </a:ext>
                </a:extLst>
              </p:cNvPr>
              <p:cNvSpPr txBox="1">
                <a:spLocks noRot="1" noChangeAspect="1" noMove="1" noResize="1" noEditPoints="1" noAdjustHandles="1" noChangeArrowheads="1" noChangeShapeType="1" noTextEdit="1"/>
              </p:cNvSpPr>
              <p:nvPr/>
            </p:nvSpPr>
            <p:spPr>
              <a:xfrm>
                <a:off x="5292914" y="4341587"/>
                <a:ext cx="1753027" cy="369332"/>
              </a:xfrm>
              <a:prstGeom prst="rect">
                <a:avLst/>
              </a:prstGeom>
              <a:blipFill>
                <a:blip r:embed="rId12"/>
                <a:stretch>
                  <a:fillRect b="-9677"/>
                </a:stretch>
              </a:blipFill>
            </p:spPr>
            <p:txBody>
              <a:bodyPr/>
              <a:lstStyle/>
              <a:p>
                <a:r>
                  <a:rPr lang="en-US">
                    <a:noFill/>
                  </a:rPr>
                  <a:t> </a:t>
                </a:r>
              </a:p>
            </p:txBody>
          </p:sp>
        </mc:Fallback>
      </mc:AlternateContent>
      <p:pic>
        <p:nvPicPr>
          <p:cNvPr id="33" name="Picture 32">
            <a:extLst>
              <a:ext uri="{FF2B5EF4-FFF2-40B4-BE49-F238E27FC236}">
                <a16:creationId xmlns:a16="http://schemas.microsoft.com/office/drawing/2014/main" id="{61A40FF0-C002-4B86-FDCC-CC7D66EDEB80}"/>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3861928" y="3301482"/>
            <a:ext cx="376322" cy="711720"/>
          </a:xfrm>
          <a:prstGeom prst="rect">
            <a:avLst/>
          </a:prstGeom>
        </p:spPr>
      </p:pic>
      <p:pic>
        <p:nvPicPr>
          <p:cNvPr id="34" name="Picture 33">
            <a:extLst>
              <a:ext uri="{FF2B5EF4-FFF2-40B4-BE49-F238E27FC236}">
                <a16:creationId xmlns:a16="http://schemas.microsoft.com/office/drawing/2014/main" id="{028F40B3-93C5-CFB1-81C7-4F646AE8B660}"/>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3861928" y="4187277"/>
            <a:ext cx="376322" cy="711720"/>
          </a:xfrm>
          <a:prstGeom prst="rect">
            <a:avLst/>
          </a:prstGeom>
        </p:spPr>
      </p:pic>
      <p:pic>
        <p:nvPicPr>
          <p:cNvPr id="12" name="Picture 2">
            <a:extLst>
              <a:ext uri="{FF2B5EF4-FFF2-40B4-BE49-F238E27FC236}">
                <a16:creationId xmlns:a16="http://schemas.microsoft.com/office/drawing/2014/main" id="{B7828D5C-4256-1C48-BE8D-24F12CE2375D}"/>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728789" y="1977481"/>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0AEBF58E-6B65-4767-1A88-C2E2BD3FDEEB}"/>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7073899" y="1977480"/>
            <a:ext cx="696912" cy="85969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274FECBB-33CF-3281-3E79-809E2C095227}"/>
                  </a:ext>
                </a:extLst>
              </p:cNvPr>
              <p:cNvSpPr txBox="1"/>
              <p:nvPr/>
            </p:nvSpPr>
            <p:spPr>
              <a:xfrm>
                <a:off x="7770811" y="2960339"/>
                <a:ext cx="4318404" cy="954107"/>
              </a:xfrm>
              <a:prstGeom prst="rect">
                <a:avLst/>
              </a:prstGeom>
              <a:noFill/>
            </p:spPr>
            <p:txBody>
              <a:bodyPr wrap="square">
                <a:spAutoFit/>
              </a:bodyPr>
              <a:lstStyle/>
              <a:p>
                <a:r>
                  <a:rPr lang="en-US" sz="2800" b="1" dirty="0">
                    <a:solidFill>
                      <a:srgbClr val="C00000"/>
                    </a:solidFill>
                  </a:rPr>
                  <a:t>Is </a:t>
                </a:r>
                <a14:m>
                  <m:oMath xmlns:m="http://schemas.openxmlformats.org/officeDocument/2006/math">
                    <m:r>
                      <a:rPr lang="en-US" sz="2800" b="1" i="1" dirty="0" smtClean="0">
                        <a:solidFill>
                          <a:srgbClr val="C00000"/>
                        </a:solidFill>
                        <a:latin typeface="Cambria Math" panose="02040503050406030204" pitchFamily="18" charset="0"/>
                      </a:rPr>
                      <m:t>𝒇</m:t>
                    </m:r>
                  </m:oMath>
                </a14:m>
                <a:r>
                  <a:rPr lang="en-US" sz="2800" b="1" dirty="0">
                    <a:solidFill>
                      <a:srgbClr val="C00000"/>
                    </a:solidFill>
                  </a:rPr>
                  <a:t>-routing secure against spoofing?</a:t>
                </a:r>
              </a:p>
            </p:txBody>
          </p:sp>
        </mc:Choice>
        <mc:Fallback xmlns="">
          <p:sp>
            <p:nvSpPr>
              <p:cNvPr id="35" name="TextBox 34">
                <a:extLst>
                  <a:ext uri="{FF2B5EF4-FFF2-40B4-BE49-F238E27FC236}">
                    <a16:creationId xmlns:a16="http://schemas.microsoft.com/office/drawing/2014/main" id="{274FECBB-33CF-3281-3E79-809E2C095227}"/>
                  </a:ext>
                </a:extLst>
              </p:cNvPr>
              <p:cNvSpPr txBox="1">
                <a:spLocks noRot="1" noChangeAspect="1" noMove="1" noResize="1" noEditPoints="1" noAdjustHandles="1" noChangeArrowheads="1" noChangeShapeType="1" noTextEdit="1"/>
              </p:cNvSpPr>
              <p:nvPr/>
            </p:nvSpPr>
            <p:spPr>
              <a:xfrm>
                <a:off x="7770811" y="2960339"/>
                <a:ext cx="4318404" cy="954107"/>
              </a:xfrm>
              <a:prstGeom prst="rect">
                <a:avLst/>
              </a:prstGeom>
              <a:blipFill>
                <a:blip r:embed="rId14"/>
                <a:stretch>
                  <a:fillRect l="-3235" t="-6579" b="-17105"/>
                </a:stretch>
              </a:blipFill>
            </p:spPr>
            <p:txBody>
              <a:bodyPr/>
              <a:lstStyle/>
              <a:p>
                <a:r>
                  <a:rPr lang="en-US">
                    <a:noFill/>
                  </a:rPr>
                  <a:t> </a:t>
                </a:r>
              </a:p>
            </p:txBody>
          </p:sp>
        </mc:Fallback>
      </mc:AlternateContent>
      <p:sp>
        <p:nvSpPr>
          <p:cNvPr id="16" name="Content Placeholder 2">
            <a:extLst>
              <a:ext uri="{FF2B5EF4-FFF2-40B4-BE49-F238E27FC236}">
                <a16:creationId xmlns:a16="http://schemas.microsoft.com/office/drawing/2014/main" id="{C111E460-2E17-9591-AC6B-6E85F51E4BB1}"/>
              </a:ext>
            </a:extLst>
          </p:cNvPr>
          <p:cNvSpPr txBox="1">
            <a:spLocks/>
          </p:cNvSpPr>
          <p:nvPr/>
        </p:nvSpPr>
        <p:spPr>
          <a:xfrm>
            <a:off x="7770811" y="4383412"/>
            <a:ext cx="4146369" cy="7490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0" dirty="0"/>
              <a:t>Classical attack no longer works!</a:t>
            </a:r>
          </a:p>
        </p:txBody>
      </p:sp>
    </p:spTree>
    <p:extLst>
      <p:ext uri="{BB962C8B-B14F-4D97-AF65-F5344CB8AC3E}">
        <p14:creationId xmlns:p14="http://schemas.microsoft.com/office/powerpoint/2010/main" val="1859751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1C266-1424-A26A-E150-04DA834ED054}"/>
              </a:ext>
            </a:extLst>
          </p:cNvPr>
          <p:cNvSpPr>
            <a:spLocks noGrp="1"/>
          </p:cNvSpPr>
          <p:nvPr>
            <p:ph type="title"/>
          </p:nvPr>
        </p:nvSpPr>
        <p:spPr/>
        <p:txBody>
          <a:bodyPr/>
          <a:lstStyle/>
          <a:p>
            <a:r>
              <a:rPr lang="en-US" dirty="0"/>
              <a:t>Entanglement attacks on QPV</a:t>
            </a:r>
          </a:p>
        </p:txBody>
      </p:sp>
      <p:sp>
        <p:nvSpPr>
          <p:cNvPr id="3" name="Content Placeholder 2">
            <a:extLst>
              <a:ext uri="{FF2B5EF4-FFF2-40B4-BE49-F238E27FC236}">
                <a16:creationId xmlns:a16="http://schemas.microsoft.com/office/drawing/2014/main" id="{D45732C0-86B1-37EC-0303-8E96E721680A}"/>
              </a:ext>
            </a:extLst>
          </p:cNvPr>
          <p:cNvSpPr>
            <a:spLocks noGrp="1"/>
          </p:cNvSpPr>
          <p:nvPr>
            <p:ph idx="1"/>
          </p:nvPr>
        </p:nvSpPr>
        <p:spPr>
          <a:xfrm>
            <a:off x="838200" y="1825625"/>
            <a:ext cx="6747298" cy="1962604"/>
          </a:xfrm>
        </p:spPr>
        <p:txBody>
          <a:bodyPr>
            <a:normAutofit/>
          </a:bodyPr>
          <a:lstStyle/>
          <a:p>
            <a:pPr marL="0" indent="0">
              <a:buNone/>
            </a:pPr>
            <a:r>
              <a:rPr lang="en-US" sz="2400" dirty="0"/>
              <a:t>Spoofers can do more than keep or forward qubits. </a:t>
            </a:r>
            <a:br>
              <a:rPr lang="en-US" sz="2400" dirty="0"/>
            </a:br>
            <a:br>
              <a:rPr lang="en-US" sz="2400" dirty="0"/>
            </a:br>
            <a:r>
              <a:rPr lang="en-US" sz="2400" dirty="0"/>
              <a:t>Quantum entanglement gives rise to a richer, </a:t>
            </a:r>
            <a:br>
              <a:rPr lang="en-US" sz="2400" dirty="0"/>
            </a:br>
            <a:r>
              <a:rPr lang="en-US" sz="2400" dirty="0"/>
              <a:t>nontrivial set of spoofing strategies.</a:t>
            </a: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C56D9D15-8B20-CEE2-A773-A7FB361BFB15}"/>
                  </a:ext>
                </a:extLst>
              </p:cNvPr>
              <p:cNvSpPr txBox="1">
                <a:spLocks/>
              </p:cNvSpPr>
              <p:nvPr/>
            </p:nvSpPr>
            <p:spPr>
              <a:xfrm>
                <a:off x="858374" y="3664682"/>
                <a:ext cx="5562379" cy="11770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With entanglement, spoofers can utilize </a:t>
                </a:r>
                <a:r>
                  <a:rPr lang="en-US" sz="2400" b="1" i="1" dirty="0"/>
                  <a:t>quantum teleportation</a:t>
                </a:r>
                <a:r>
                  <a:rPr lang="en-US" sz="2400" dirty="0"/>
                  <a:t> to perform </a:t>
                </a:r>
                <a:br>
                  <a:rPr lang="en-US" sz="2400" dirty="0"/>
                </a:br>
                <a14:m>
                  <m:oMath xmlns:m="http://schemas.openxmlformats.org/officeDocument/2006/math">
                    <m:r>
                      <a:rPr lang="en-US" sz="2400" i="1">
                        <a:latin typeface="Cambria Math" panose="02040503050406030204" pitchFamily="18" charset="0"/>
                      </a:rPr>
                      <m:t>𝑓</m:t>
                    </m:r>
                  </m:oMath>
                </a14:m>
                <a:r>
                  <a:rPr lang="en-US" sz="2400" dirty="0"/>
                  <a:t>-routing in a </a:t>
                </a:r>
                <a:r>
                  <a:rPr lang="en-US" sz="2400" b="1" i="1" dirty="0"/>
                  <a:t>distributed way.</a:t>
                </a:r>
                <a:endParaRPr lang="en-US" sz="2400" dirty="0"/>
              </a:p>
            </p:txBody>
          </p:sp>
        </mc:Choice>
        <mc:Fallback xmlns="">
          <p:sp>
            <p:nvSpPr>
              <p:cNvPr id="5" name="Content Placeholder 2">
                <a:extLst>
                  <a:ext uri="{FF2B5EF4-FFF2-40B4-BE49-F238E27FC236}">
                    <a16:creationId xmlns:a16="http://schemas.microsoft.com/office/drawing/2014/main" id="{C56D9D15-8B20-CEE2-A773-A7FB361BFB15}"/>
                  </a:ext>
                </a:extLst>
              </p:cNvPr>
              <p:cNvSpPr txBox="1">
                <a:spLocks noRot="1" noChangeAspect="1" noMove="1" noResize="1" noEditPoints="1" noAdjustHandles="1" noChangeArrowheads="1" noChangeShapeType="1" noTextEdit="1"/>
              </p:cNvSpPr>
              <p:nvPr/>
            </p:nvSpPr>
            <p:spPr>
              <a:xfrm>
                <a:off x="858374" y="3664682"/>
                <a:ext cx="5562379" cy="1177011"/>
              </a:xfrm>
              <a:prstGeom prst="rect">
                <a:avLst/>
              </a:prstGeom>
              <a:blipFill>
                <a:blip r:embed="rId2"/>
                <a:stretch>
                  <a:fillRect l="-1595" t="-6383" b="-3191"/>
                </a:stretch>
              </a:blipFill>
            </p:spPr>
            <p:txBody>
              <a:bodyPr/>
              <a:lstStyle/>
              <a:p>
                <a:r>
                  <a:rPr lang="en-US">
                    <a:noFill/>
                  </a:rPr>
                  <a:t> </a:t>
                </a:r>
              </a:p>
            </p:txBody>
          </p:sp>
        </mc:Fallback>
      </mc:AlternateContent>
    </p:spTree>
    <p:extLst>
      <p:ext uri="{BB962C8B-B14F-4D97-AF65-F5344CB8AC3E}">
        <p14:creationId xmlns:p14="http://schemas.microsoft.com/office/powerpoint/2010/main" val="767463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4B336-A38A-A71E-7805-0C1DD67D3950}"/>
              </a:ext>
            </a:extLst>
          </p:cNvPr>
          <p:cNvSpPr>
            <a:spLocks noGrp="1"/>
          </p:cNvSpPr>
          <p:nvPr>
            <p:ph type="title"/>
          </p:nvPr>
        </p:nvSpPr>
        <p:spPr/>
        <p:txBody>
          <a:bodyPr/>
          <a:lstStyle/>
          <a:p>
            <a:r>
              <a:rPr lang="en-US" dirty="0"/>
              <a:t>Entanglement attacks on QPV</a:t>
            </a:r>
          </a:p>
        </p:txBody>
      </p:sp>
      <p:cxnSp>
        <p:nvCxnSpPr>
          <p:cNvPr id="12" name="Straight Arrow Connector 11">
            <a:extLst>
              <a:ext uri="{FF2B5EF4-FFF2-40B4-BE49-F238E27FC236}">
                <a16:creationId xmlns:a16="http://schemas.microsoft.com/office/drawing/2014/main" id="{ECD3B43D-8C6A-22C0-6600-5AB7DB4D968F}"/>
              </a:ext>
            </a:extLst>
          </p:cNvPr>
          <p:cNvCxnSpPr>
            <a:cxnSpLocks/>
          </p:cNvCxnSpPr>
          <p:nvPr/>
        </p:nvCxnSpPr>
        <p:spPr>
          <a:xfrm flipV="1">
            <a:off x="3154938" y="5423528"/>
            <a:ext cx="1065433" cy="725279"/>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68B3D96-4DBC-10F0-EF4A-0C0AE828D122}"/>
              </a:ext>
            </a:extLst>
          </p:cNvPr>
          <p:cNvCxnSpPr>
            <a:cxnSpLocks/>
          </p:cNvCxnSpPr>
          <p:nvPr/>
        </p:nvCxnSpPr>
        <p:spPr>
          <a:xfrm flipH="1" flipV="1">
            <a:off x="7660296" y="5318562"/>
            <a:ext cx="1220630" cy="76297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E7F2E725-85C4-D4D3-815A-CCB6ADC361F5}"/>
                  </a:ext>
                </a:extLst>
              </p:cNvPr>
              <p:cNvSpPr txBox="1"/>
              <p:nvPr/>
            </p:nvSpPr>
            <p:spPr>
              <a:xfrm>
                <a:off x="2819307" y="6111028"/>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𝑥</m:t>
                      </m:r>
                    </m:oMath>
                  </m:oMathPara>
                </a14:m>
                <a:endParaRPr lang="en-US" b="0" dirty="0"/>
              </a:p>
            </p:txBody>
          </p:sp>
        </mc:Choice>
        <mc:Fallback xmlns="">
          <p:sp>
            <p:nvSpPr>
              <p:cNvPr id="19" name="TextBox 18">
                <a:extLst>
                  <a:ext uri="{FF2B5EF4-FFF2-40B4-BE49-F238E27FC236}">
                    <a16:creationId xmlns:a16="http://schemas.microsoft.com/office/drawing/2014/main" id="{E7F2E725-85C4-D4D3-815A-CCB6ADC361F5}"/>
                  </a:ext>
                </a:extLst>
              </p:cNvPr>
              <p:cNvSpPr txBox="1">
                <a:spLocks noRot="1" noChangeAspect="1" noMove="1" noResize="1" noEditPoints="1" noAdjustHandles="1" noChangeArrowheads="1" noChangeShapeType="1" noTextEdit="1"/>
              </p:cNvSpPr>
              <p:nvPr/>
            </p:nvSpPr>
            <p:spPr>
              <a:xfrm>
                <a:off x="2819307" y="6111028"/>
                <a:ext cx="436017" cy="369332"/>
              </a:xfrm>
              <a:prstGeom prst="rect">
                <a:avLst/>
              </a:prstGeom>
              <a:blipFill>
                <a:blip r:embed="rId2"/>
                <a:stretch>
                  <a:fillRect/>
                </a:stretch>
              </a:blipFill>
            </p:spPr>
            <p:txBody>
              <a:bodyPr/>
              <a:lstStyle/>
              <a:p>
                <a:r>
                  <a:rPr lang="en-US">
                    <a:noFill/>
                  </a:rPr>
                  <a:t> </a:t>
                </a:r>
              </a:p>
            </p:txBody>
          </p:sp>
        </mc:Fallback>
      </mc:AlternateContent>
      <p:pic>
        <p:nvPicPr>
          <p:cNvPr id="20" name="Picture 19">
            <a:extLst>
              <a:ext uri="{FF2B5EF4-FFF2-40B4-BE49-F238E27FC236}">
                <a16:creationId xmlns:a16="http://schemas.microsoft.com/office/drawing/2014/main" id="{CDF99A67-7FFD-5F5C-EB72-F719BA4A6D15}"/>
              </a:ext>
            </a:extLst>
          </p:cNvPr>
          <p:cNvPicPr>
            <a:picLocks noChangeAspect="1"/>
          </p:cNvPicPr>
          <p:nvPr/>
        </p:nvPicPr>
        <p:blipFill>
          <a:blip r:embed="rId3"/>
          <a:stretch>
            <a:fillRect/>
          </a:stretch>
        </p:blipFill>
        <p:spPr>
          <a:xfrm>
            <a:off x="6881917" y="5311395"/>
            <a:ext cx="781453" cy="839465"/>
          </a:xfrm>
          <a:prstGeom prst="rect">
            <a:avLst/>
          </a:prstGeom>
        </p:spPr>
      </p:pic>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C85EEA8-22B6-DD64-1DC8-ACAABA7433CE}"/>
                  </a:ext>
                </a:extLst>
              </p:cNvPr>
              <p:cNvSpPr txBox="1"/>
              <p:nvPr/>
            </p:nvSpPr>
            <p:spPr>
              <a:xfrm>
                <a:off x="8384270" y="6060639"/>
                <a:ext cx="1753027"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𝑦</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𝜓</m:t>
                          </m:r>
                        </m:e>
                      </m:d>
                    </m:oMath>
                  </m:oMathPara>
                </a14:m>
                <a:endParaRPr lang="en-US" b="0" dirty="0"/>
              </a:p>
            </p:txBody>
          </p:sp>
        </mc:Choice>
        <mc:Fallback xmlns="">
          <p:sp>
            <p:nvSpPr>
              <p:cNvPr id="24" name="TextBox 23">
                <a:extLst>
                  <a:ext uri="{FF2B5EF4-FFF2-40B4-BE49-F238E27FC236}">
                    <a16:creationId xmlns:a16="http://schemas.microsoft.com/office/drawing/2014/main" id="{4C85EEA8-22B6-DD64-1DC8-ACAABA7433CE}"/>
                  </a:ext>
                </a:extLst>
              </p:cNvPr>
              <p:cNvSpPr txBox="1">
                <a:spLocks noRot="1" noChangeAspect="1" noMove="1" noResize="1" noEditPoints="1" noAdjustHandles="1" noChangeArrowheads="1" noChangeShapeType="1" noTextEdit="1"/>
              </p:cNvSpPr>
              <p:nvPr/>
            </p:nvSpPr>
            <p:spPr>
              <a:xfrm>
                <a:off x="8384270" y="6060639"/>
                <a:ext cx="1753027" cy="369332"/>
              </a:xfrm>
              <a:prstGeom prst="rect">
                <a:avLst/>
              </a:prstGeom>
              <a:blipFill>
                <a:blip r:embed="rId4"/>
                <a:stretch>
                  <a:fillRect b="-13333"/>
                </a:stretch>
              </a:blipFill>
            </p:spPr>
            <p:txBody>
              <a:bodyPr/>
              <a:lstStyle/>
              <a:p>
                <a:r>
                  <a:rPr lang="en-US">
                    <a:noFill/>
                  </a:rPr>
                  <a:t> </a:t>
                </a:r>
              </a:p>
            </p:txBody>
          </p:sp>
        </mc:Fallback>
      </mc:AlternateContent>
      <p:pic>
        <p:nvPicPr>
          <p:cNvPr id="26" name="Picture 25">
            <a:extLst>
              <a:ext uri="{FF2B5EF4-FFF2-40B4-BE49-F238E27FC236}">
                <a16:creationId xmlns:a16="http://schemas.microsoft.com/office/drawing/2014/main" id="{85AC7740-18E4-B7E9-2291-AB8EE9731CC2}"/>
              </a:ext>
            </a:extLst>
          </p:cNvPr>
          <p:cNvPicPr>
            <a:picLocks noChangeAspect="1"/>
          </p:cNvPicPr>
          <p:nvPr/>
        </p:nvPicPr>
        <p:blipFill>
          <a:blip r:embed="rId5"/>
          <a:stretch>
            <a:fillRect/>
          </a:stretch>
        </p:blipFill>
        <p:spPr>
          <a:xfrm>
            <a:off x="4275987" y="5197223"/>
            <a:ext cx="564605" cy="1067811"/>
          </a:xfrm>
          <a:prstGeom prst="rect">
            <a:avLst/>
          </a:prstGeom>
        </p:spPr>
      </p:pic>
      <p:pic>
        <p:nvPicPr>
          <p:cNvPr id="7170" name="Picture 2" descr="Wavy Lines Images | Free Photos, PNG Stickers, Wallpapers &amp; Backgrounds -  rawpixel">
            <a:extLst>
              <a:ext uri="{FF2B5EF4-FFF2-40B4-BE49-F238E27FC236}">
                <a16:creationId xmlns:a16="http://schemas.microsoft.com/office/drawing/2014/main" id="{C2F8271E-BC57-B4EA-AF19-5EA865DE40D9}"/>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l="11054" t="42741" r="11763" b="41484"/>
          <a:stretch/>
        </p:blipFill>
        <p:spPr bwMode="auto">
          <a:xfrm>
            <a:off x="4887636" y="4924529"/>
            <a:ext cx="2256744" cy="222517"/>
          </a:xfrm>
          <a:prstGeom prst="rect">
            <a:avLst/>
          </a:prstGeom>
          <a:noFill/>
          <a:extLst>
            <a:ext uri="{909E8E84-426E-40DD-AFC4-6F175D3DCCD1}">
              <a14:hiddenFill xmlns:a14="http://schemas.microsoft.com/office/drawing/2010/main">
                <a:solidFill>
                  <a:srgbClr val="FFFFFF"/>
                </a:solidFill>
              </a14:hiddenFill>
            </a:ext>
          </a:extLst>
        </p:spPr>
      </p:pic>
      <p:sp>
        <p:nvSpPr>
          <p:cNvPr id="32" name="Oval 31">
            <a:extLst>
              <a:ext uri="{FF2B5EF4-FFF2-40B4-BE49-F238E27FC236}">
                <a16:creationId xmlns:a16="http://schemas.microsoft.com/office/drawing/2014/main" id="{C76BAEE5-D4B3-0C90-B2B7-74136CC0D2C6}"/>
              </a:ext>
            </a:extLst>
          </p:cNvPr>
          <p:cNvSpPr/>
          <p:nvPr/>
        </p:nvSpPr>
        <p:spPr>
          <a:xfrm>
            <a:off x="7106588" y="4828417"/>
            <a:ext cx="224391" cy="247257"/>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7562AC76-77B3-0349-A1E9-A575A86DBB09}"/>
              </a:ext>
            </a:extLst>
          </p:cNvPr>
          <p:cNvSpPr/>
          <p:nvPr/>
        </p:nvSpPr>
        <p:spPr>
          <a:xfrm>
            <a:off x="4775440" y="4828416"/>
            <a:ext cx="224391" cy="247257"/>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D85A0A1-E21C-9054-B6C1-0A92E50D3D88}"/>
                  </a:ext>
                </a:extLst>
              </p:cNvPr>
              <p:cNvSpPr txBox="1">
                <a:spLocks/>
              </p:cNvSpPr>
              <p:nvPr/>
            </p:nvSpPr>
            <p:spPr>
              <a:xfrm>
                <a:off x="8213985" y="2978367"/>
                <a:ext cx="3846623" cy="1557741"/>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Spoofers can use quantum teleportation to route </a:t>
                </a:r>
                <a14:m>
                  <m:oMath xmlns:m="http://schemas.openxmlformats.org/officeDocument/2006/math">
                    <m:d>
                      <m:dPr>
                        <m:begChr m:val="|"/>
                        <m:endChr m:val="⟩"/>
                        <m:ctrlPr>
                          <a:rPr lang="en-US" sz="2400" i="1">
                            <a:latin typeface="Cambria Math" panose="02040503050406030204" pitchFamily="18" charset="0"/>
                          </a:rPr>
                        </m:ctrlPr>
                      </m:dPr>
                      <m:e>
                        <m:r>
                          <a:rPr lang="en-US" sz="2400" i="1">
                            <a:latin typeface="Cambria Math" panose="02040503050406030204" pitchFamily="18" charset="0"/>
                          </a:rPr>
                          <m:t>𝜓</m:t>
                        </m:r>
                      </m:e>
                    </m:d>
                  </m:oMath>
                </a14:m>
                <a:r>
                  <a:rPr lang="en-US" sz="2400" dirty="0"/>
                  <a:t> even though they don’t know </a:t>
                </a:r>
                <a14:m>
                  <m:oMath xmlns:m="http://schemas.openxmlformats.org/officeDocument/2006/math">
                    <m:r>
                      <a:rPr lang="en-US" sz="2400" b="0" i="1" smtClean="0">
                        <a:latin typeface="Cambria Math" panose="02040503050406030204" pitchFamily="18" charset="0"/>
                      </a:rPr>
                      <m:t>𝑓</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𝑦</m:t>
                    </m:r>
                    <m:r>
                      <a:rPr lang="en-US" sz="2400" b="0" i="1" smtClean="0">
                        <a:latin typeface="Cambria Math" panose="02040503050406030204" pitchFamily="18" charset="0"/>
                      </a:rPr>
                      <m:t>)</m:t>
                    </m:r>
                  </m:oMath>
                </a14:m>
                <a:r>
                  <a:rPr lang="en-US" sz="2400" dirty="0"/>
                  <a:t> yet!</a:t>
                </a:r>
              </a:p>
            </p:txBody>
          </p:sp>
        </mc:Choice>
        <mc:Fallback>
          <p:sp>
            <p:nvSpPr>
              <p:cNvPr id="3" name="Content Placeholder 2">
                <a:extLst>
                  <a:ext uri="{FF2B5EF4-FFF2-40B4-BE49-F238E27FC236}">
                    <a16:creationId xmlns:a16="http://schemas.microsoft.com/office/drawing/2014/main" id="{CD85A0A1-E21C-9054-B6C1-0A92E50D3D88}"/>
                  </a:ext>
                </a:extLst>
              </p:cNvPr>
              <p:cNvSpPr txBox="1">
                <a:spLocks noRot="1" noChangeAspect="1" noMove="1" noResize="1" noEditPoints="1" noAdjustHandles="1" noChangeArrowheads="1" noChangeShapeType="1" noTextEdit="1"/>
              </p:cNvSpPr>
              <p:nvPr/>
            </p:nvSpPr>
            <p:spPr>
              <a:xfrm>
                <a:off x="8213985" y="2978367"/>
                <a:ext cx="3846623" cy="1557741"/>
              </a:xfrm>
              <a:prstGeom prst="rect">
                <a:avLst/>
              </a:prstGeom>
              <a:blipFill>
                <a:blip r:embed="rId8"/>
                <a:stretch>
                  <a:fillRect l="-2303" t="-4839" r="-3618"/>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3079895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923E2-C0F7-B84A-5204-344ADA022E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137FE1-5294-02C3-AFC7-CCEC3B94BC91}"/>
              </a:ext>
            </a:extLst>
          </p:cNvPr>
          <p:cNvSpPr>
            <a:spLocks noGrp="1"/>
          </p:cNvSpPr>
          <p:nvPr>
            <p:ph type="title"/>
          </p:nvPr>
        </p:nvSpPr>
        <p:spPr/>
        <p:txBody>
          <a:bodyPr/>
          <a:lstStyle/>
          <a:p>
            <a:r>
              <a:rPr lang="en-US" dirty="0"/>
              <a:t>Entanglement attacks on QPV</a:t>
            </a:r>
          </a:p>
        </p:txBody>
      </p:sp>
      <p:cxnSp>
        <p:nvCxnSpPr>
          <p:cNvPr id="12" name="Straight Arrow Connector 11">
            <a:extLst>
              <a:ext uri="{FF2B5EF4-FFF2-40B4-BE49-F238E27FC236}">
                <a16:creationId xmlns:a16="http://schemas.microsoft.com/office/drawing/2014/main" id="{78205A30-98EA-1598-4329-4630BE0BB3DD}"/>
              </a:ext>
            </a:extLst>
          </p:cNvPr>
          <p:cNvCxnSpPr>
            <a:cxnSpLocks/>
          </p:cNvCxnSpPr>
          <p:nvPr/>
        </p:nvCxnSpPr>
        <p:spPr>
          <a:xfrm flipV="1">
            <a:off x="3154938" y="5423528"/>
            <a:ext cx="1065433" cy="725279"/>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B5E4FF5-1213-2082-0C06-C2CB7B1E5763}"/>
              </a:ext>
            </a:extLst>
          </p:cNvPr>
          <p:cNvCxnSpPr>
            <a:cxnSpLocks/>
          </p:cNvCxnSpPr>
          <p:nvPr/>
        </p:nvCxnSpPr>
        <p:spPr>
          <a:xfrm flipH="1" flipV="1">
            <a:off x="7660296" y="5318562"/>
            <a:ext cx="1220630" cy="76297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D08A2A1-3353-0708-2282-F173EF2C48FE}"/>
              </a:ext>
            </a:extLst>
          </p:cNvPr>
          <p:cNvCxnSpPr>
            <a:cxnSpLocks/>
          </p:cNvCxnSpPr>
          <p:nvPr/>
        </p:nvCxnSpPr>
        <p:spPr>
          <a:xfrm flipH="1" flipV="1">
            <a:off x="2855182" y="1863316"/>
            <a:ext cx="1397000" cy="845485"/>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34E9751-0D45-B62D-74FB-96A3C76BD8DF}"/>
              </a:ext>
            </a:extLst>
          </p:cNvPr>
          <p:cNvCxnSpPr>
            <a:cxnSpLocks/>
          </p:cNvCxnSpPr>
          <p:nvPr/>
        </p:nvCxnSpPr>
        <p:spPr>
          <a:xfrm flipV="1">
            <a:off x="7939820" y="1711811"/>
            <a:ext cx="1320964" cy="923765"/>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9A903E46-1838-18C9-0FED-A098C1C48501}"/>
                  </a:ext>
                </a:extLst>
              </p:cNvPr>
              <p:cNvSpPr txBox="1"/>
              <p:nvPr/>
            </p:nvSpPr>
            <p:spPr>
              <a:xfrm>
                <a:off x="2819307" y="6111028"/>
                <a:ext cx="436017"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𝑥</m:t>
                      </m:r>
                    </m:oMath>
                  </m:oMathPara>
                </a14:m>
                <a:endParaRPr lang="en-US" b="0" dirty="0"/>
              </a:p>
            </p:txBody>
          </p:sp>
        </mc:Choice>
        <mc:Fallback xmlns="">
          <p:sp>
            <p:nvSpPr>
              <p:cNvPr id="19" name="TextBox 18">
                <a:extLst>
                  <a:ext uri="{FF2B5EF4-FFF2-40B4-BE49-F238E27FC236}">
                    <a16:creationId xmlns:a16="http://schemas.microsoft.com/office/drawing/2014/main" id="{9A903E46-1838-18C9-0FED-A098C1C48501}"/>
                  </a:ext>
                </a:extLst>
              </p:cNvPr>
              <p:cNvSpPr txBox="1">
                <a:spLocks noRot="1" noChangeAspect="1" noMove="1" noResize="1" noEditPoints="1" noAdjustHandles="1" noChangeArrowheads="1" noChangeShapeType="1" noTextEdit="1"/>
              </p:cNvSpPr>
              <p:nvPr/>
            </p:nvSpPr>
            <p:spPr>
              <a:xfrm>
                <a:off x="2819307" y="6111028"/>
                <a:ext cx="436017" cy="369332"/>
              </a:xfrm>
              <a:prstGeom prst="rect">
                <a:avLst/>
              </a:prstGeom>
              <a:blipFill>
                <a:blip r:embed="rId2"/>
                <a:stretch>
                  <a:fillRect/>
                </a:stretch>
              </a:blipFill>
            </p:spPr>
            <p:txBody>
              <a:bodyPr/>
              <a:lstStyle/>
              <a:p>
                <a:r>
                  <a:rPr lang="en-US">
                    <a:noFill/>
                  </a:rPr>
                  <a:t> </a:t>
                </a:r>
              </a:p>
            </p:txBody>
          </p:sp>
        </mc:Fallback>
      </mc:AlternateContent>
      <p:pic>
        <p:nvPicPr>
          <p:cNvPr id="20" name="Picture 19">
            <a:extLst>
              <a:ext uri="{FF2B5EF4-FFF2-40B4-BE49-F238E27FC236}">
                <a16:creationId xmlns:a16="http://schemas.microsoft.com/office/drawing/2014/main" id="{81EA2766-45CE-D740-524C-5A557DE913B5}"/>
              </a:ext>
            </a:extLst>
          </p:cNvPr>
          <p:cNvPicPr>
            <a:picLocks noChangeAspect="1"/>
          </p:cNvPicPr>
          <p:nvPr/>
        </p:nvPicPr>
        <p:blipFill>
          <a:blip r:embed="rId3"/>
          <a:stretch>
            <a:fillRect/>
          </a:stretch>
        </p:blipFill>
        <p:spPr>
          <a:xfrm>
            <a:off x="6881917" y="5311395"/>
            <a:ext cx="781453" cy="839465"/>
          </a:xfrm>
          <a:prstGeom prst="rect">
            <a:avLst/>
          </a:prstGeom>
        </p:spPr>
      </p:pic>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B0855882-1A97-B33F-EEF9-81D72F0DE05D}"/>
                  </a:ext>
                </a:extLst>
              </p:cNvPr>
              <p:cNvSpPr txBox="1"/>
              <p:nvPr/>
            </p:nvSpPr>
            <p:spPr>
              <a:xfrm>
                <a:off x="8384270" y="6060639"/>
                <a:ext cx="1753027"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𝑦</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𝜓</m:t>
                          </m:r>
                        </m:e>
                      </m:d>
                    </m:oMath>
                  </m:oMathPara>
                </a14:m>
                <a:endParaRPr lang="en-US" b="0" dirty="0"/>
              </a:p>
            </p:txBody>
          </p:sp>
        </mc:Choice>
        <mc:Fallback xmlns="">
          <p:sp>
            <p:nvSpPr>
              <p:cNvPr id="24" name="TextBox 23">
                <a:extLst>
                  <a:ext uri="{FF2B5EF4-FFF2-40B4-BE49-F238E27FC236}">
                    <a16:creationId xmlns:a16="http://schemas.microsoft.com/office/drawing/2014/main" id="{B0855882-1A97-B33F-EEF9-81D72F0DE05D}"/>
                  </a:ext>
                </a:extLst>
              </p:cNvPr>
              <p:cNvSpPr txBox="1">
                <a:spLocks noRot="1" noChangeAspect="1" noMove="1" noResize="1" noEditPoints="1" noAdjustHandles="1" noChangeArrowheads="1" noChangeShapeType="1" noTextEdit="1"/>
              </p:cNvSpPr>
              <p:nvPr/>
            </p:nvSpPr>
            <p:spPr>
              <a:xfrm>
                <a:off x="8384270" y="6060639"/>
                <a:ext cx="1753027" cy="369332"/>
              </a:xfrm>
              <a:prstGeom prst="rect">
                <a:avLst/>
              </a:prstGeom>
              <a:blipFill>
                <a:blip r:embed="rId4"/>
                <a:stretch>
                  <a:fillRect b="-13333"/>
                </a:stretch>
              </a:blipFill>
            </p:spPr>
            <p:txBody>
              <a:bodyPr/>
              <a:lstStyle/>
              <a:p>
                <a:r>
                  <a:rPr lang="en-US">
                    <a:noFill/>
                  </a:rPr>
                  <a:t> </a:t>
                </a:r>
              </a:p>
            </p:txBody>
          </p:sp>
        </mc:Fallback>
      </mc:AlternateContent>
      <p:pic>
        <p:nvPicPr>
          <p:cNvPr id="26" name="Picture 25">
            <a:extLst>
              <a:ext uri="{FF2B5EF4-FFF2-40B4-BE49-F238E27FC236}">
                <a16:creationId xmlns:a16="http://schemas.microsoft.com/office/drawing/2014/main" id="{7524916D-B295-E624-CFEE-9F1CD02CCDC0}"/>
              </a:ext>
            </a:extLst>
          </p:cNvPr>
          <p:cNvPicPr>
            <a:picLocks noChangeAspect="1"/>
          </p:cNvPicPr>
          <p:nvPr/>
        </p:nvPicPr>
        <p:blipFill>
          <a:blip r:embed="rId5"/>
          <a:stretch>
            <a:fillRect/>
          </a:stretch>
        </p:blipFill>
        <p:spPr>
          <a:xfrm>
            <a:off x="4275987" y="5197223"/>
            <a:ext cx="564605" cy="1067811"/>
          </a:xfrm>
          <a:prstGeom prst="rect">
            <a:avLst/>
          </a:prstGeom>
        </p:spPr>
      </p:pic>
      <p:pic>
        <p:nvPicPr>
          <p:cNvPr id="7170" name="Picture 2" descr="Wavy Lines Images | Free Photos, PNG Stickers, Wallpapers &amp; Backgrounds -  rawpixel">
            <a:extLst>
              <a:ext uri="{FF2B5EF4-FFF2-40B4-BE49-F238E27FC236}">
                <a16:creationId xmlns:a16="http://schemas.microsoft.com/office/drawing/2014/main" id="{53857A33-0D98-C8DA-5F65-AC13F69A76AF}"/>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l="11054" t="42741" r="11763" b="41484"/>
          <a:stretch/>
        </p:blipFill>
        <p:spPr bwMode="auto">
          <a:xfrm>
            <a:off x="4887636" y="4924529"/>
            <a:ext cx="2256744" cy="222517"/>
          </a:xfrm>
          <a:prstGeom prst="rect">
            <a:avLst/>
          </a:prstGeom>
          <a:noFill/>
          <a:extLst>
            <a:ext uri="{909E8E84-426E-40DD-AFC4-6F175D3DCCD1}">
              <a14:hiddenFill xmlns:a14="http://schemas.microsoft.com/office/drawing/2010/main">
                <a:solidFill>
                  <a:srgbClr val="FFFFFF"/>
                </a:solidFill>
              </a14:hiddenFill>
            </a:ext>
          </a:extLst>
        </p:spPr>
      </p:pic>
      <p:sp>
        <p:nvSpPr>
          <p:cNvPr id="32" name="Oval 31">
            <a:extLst>
              <a:ext uri="{FF2B5EF4-FFF2-40B4-BE49-F238E27FC236}">
                <a16:creationId xmlns:a16="http://schemas.microsoft.com/office/drawing/2014/main" id="{11370CBD-F0AB-905F-DB3C-57BA02F609E4}"/>
              </a:ext>
            </a:extLst>
          </p:cNvPr>
          <p:cNvSpPr/>
          <p:nvPr/>
        </p:nvSpPr>
        <p:spPr>
          <a:xfrm>
            <a:off x="7106588" y="4828417"/>
            <a:ext cx="224391" cy="247257"/>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0DE04419-91AF-39B9-C7A8-407A8179F2C8}"/>
              </a:ext>
            </a:extLst>
          </p:cNvPr>
          <p:cNvSpPr/>
          <p:nvPr/>
        </p:nvSpPr>
        <p:spPr>
          <a:xfrm>
            <a:off x="4775440" y="4828416"/>
            <a:ext cx="224391" cy="247257"/>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D4E6E5A2-FD59-0ABE-3D1A-0029A6F78D17}"/>
              </a:ext>
            </a:extLst>
          </p:cNvPr>
          <p:cNvCxnSpPr/>
          <p:nvPr/>
        </p:nvCxnSpPr>
        <p:spPr>
          <a:xfrm flipH="1" flipV="1">
            <a:off x="4994701" y="3221561"/>
            <a:ext cx="2097702" cy="1435471"/>
          </a:xfrm>
          <a:prstGeom prst="line">
            <a:avLst/>
          </a:prstGeom>
          <a:ln w="28575">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0226400-6D9B-488E-66AE-68865A0C7FCC}"/>
              </a:ext>
            </a:extLst>
          </p:cNvPr>
          <p:cNvCxnSpPr/>
          <p:nvPr/>
        </p:nvCxnSpPr>
        <p:spPr>
          <a:xfrm flipH="1" flipV="1">
            <a:off x="4926756" y="3291309"/>
            <a:ext cx="2097702" cy="1435471"/>
          </a:xfrm>
          <a:prstGeom prst="line">
            <a:avLst/>
          </a:prstGeom>
          <a:ln w="28575">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D29D48-1B23-9DDC-CE9E-19158FD99E1E}"/>
              </a:ext>
            </a:extLst>
          </p:cNvPr>
          <p:cNvCxnSpPr>
            <a:cxnSpLocks/>
          </p:cNvCxnSpPr>
          <p:nvPr/>
        </p:nvCxnSpPr>
        <p:spPr>
          <a:xfrm flipV="1">
            <a:off x="4925120" y="3317365"/>
            <a:ext cx="1953430" cy="1401263"/>
          </a:xfrm>
          <a:prstGeom prst="line">
            <a:avLst/>
          </a:prstGeom>
          <a:ln w="28575">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F1DB627-05E1-9F88-72FC-2C595A342B2A}"/>
              </a:ext>
            </a:extLst>
          </p:cNvPr>
          <p:cNvCxnSpPr>
            <a:cxnSpLocks/>
          </p:cNvCxnSpPr>
          <p:nvPr/>
        </p:nvCxnSpPr>
        <p:spPr>
          <a:xfrm flipV="1">
            <a:off x="4965905" y="3399504"/>
            <a:ext cx="1972910" cy="1415237"/>
          </a:xfrm>
          <a:prstGeom prst="line">
            <a:avLst/>
          </a:prstGeom>
          <a:ln w="28575">
            <a:solidFill>
              <a:srgbClr val="0070C0"/>
            </a:solidFill>
            <a:prstDash val="sysDash"/>
          </a:ln>
        </p:spPr>
        <p:style>
          <a:lnRef idx="1">
            <a:schemeClr val="accent1"/>
          </a:lnRef>
          <a:fillRef idx="0">
            <a:schemeClr val="accent1"/>
          </a:fillRef>
          <a:effectRef idx="0">
            <a:schemeClr val="accent1"/>
          </a:effectRef>
          <a:fontRef idx="minor">
            <a:schemeClr val="tx1"/>
          </a:fontRef>
        </p:style>
      </p:cxnSp>
      <p:pic>
        <p:nvPicPr>
          <p:cNvPr id="7168" name="Picture 7167">
            <a:extLst>
              <a:ext uri="{FF2B5EF4-FFF2-40B4-BE49-F238E27FC236}">
                <a16:creationId xmlns:a16="http://schemas.microsoft.com/office/drawing/2014/main" id="{9FCBE22C-2153-D479-8F90-566E8A3A4C12}"/>
              </a:ext>
            </a:extLst>
          </p:cNvPr>
          <p:cNvPicPr>
            <a:picLocks noChangeAspect="1"/>
          </p:cNvPicPr>
          <p:nvPr/>
        </p:nvPicPr>
        <p:blipFill>
          <a:blip r:embed="rId5"/>
          <a:stretch>
            <a:fillRect/>
          </a:stretch>
        </p:blipFill>
        <p:spPr>
          <a:xfrm>
            <a:off x="4262528" y="2404548"/>
            <a:ext cx="564605" cy="1067811"/>
          </a:xfrm>
          <a:prstGeom prst="rect">
            <a:avLst/>
          </a:prstGeom>
        </p:spPr>
      </p:pic>
      <p:pic>
        <p:nvPicPr>
          <p:cNvPr id="7169" name="Picture 7168">
            <a:extLst>
              <a:ext uri="{FF2B5EF4-FFF2-40B4-BE49-F238E27FC236}">
                <a16:creationId xmlns:a16="http://schemas.microsoft.com/office/drawing/2014/main" id="{1372FEB5-578B-D487-264A-E131E0D6E473}"/>
              </a:ext>
            </a:extLst>
          </p:cNvPr>
          <p:cNvPicPr>
            <a:picLocks noChangeAspect="1"/>
          </p:cNvPicPr>
          <p:nvPr/>
        </p:nvPicPr>
        <p:blipFill>
          <a:blip r:embed="rId3"/>
          <a:stretch>
            <a:fillRect/>
          </a:stretch>
        </p:blipFill>
        <p:spPr>
          <a:xfrm>
            <a:off x="6947481" y="2560039"/>
            <a:ext cx="781453" cy="839465"/>
          </a:xfrm>
          <a:prstGeom prst="rect">
            <a:avLst/>
          </a:prstGeom>
        </p:spPr>
      </p:pic>
      <mc:AlternateContent xmlns:mc="http://schemas.openxmlformats.org/markup-compatibility/2006">
        <mc:Choice xmlns:a14="http://schemas.microsoft.com/office/drawing/2010/main" Requires="a14">
          <p:sp>
            <p:nvSpPr>
              <p:cNvPr id="5" name="Content Placeholder 2">
                <a:extLst>
                  <a:ext uri="{FF2B5EF4-FFF2-40B4-BE49-F238E27FC236}">
                    <a16:creationId xmlns:a16="http://schemas.microsoft.com/office/drawing/2014/main" id="{F1CA00E7-6DB0-CA8F-AD1A-FAEDBC3C2FE3}"/>
                  </a:ext>
                </a:extLst>
              </p:cNvPr>
              <p:cNvSpPr txBox="1">
                <a:spLocks/>
              </p:cNvSpPr>
              <p:nvPr/>
            </p:nvSpPr>
            <p:spPr>
              <a:xfrm>
                <a:off x="8213985" y="2978367"/>
                <a:ext cx="3846623" cy="1557741"/>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Spoofers can use quantum teleportation to route </a:t>
                </a:r>
                <a14:m>
                  <m:oMath xmlns:m="http://schemas.openxmlformats.org/officeDocument/2006/math">
                    <m:d>
                      <m:dPr>
                        <m:begChr m:val="|"/>
                        <m:endChr m:val="⟩"/>
                        <m:ctrlPr>
                          <a:rPr lang="en-US" sz="2400" i="1">
                            <a:latin typeface="Cambria Math" panose="02040503050406030204" pitchFamily="18" charset="0"/>
                          </a:rPr>
                        </m:ctrlPr>
                      </m:dPr>
                      <m:e>
                        <m:r>
                          <a:rPr lang="en-US" sz="2400" i="1">
                            <a:latin typeface="Cambria Math" panose="02040503050406030204" pitchFamily="18" charset="0"/>
                          </a:rPr>
                          <m:t>𝜓</m:t>
                        </m:r>
                      </m:e>
                    </m:d>
                  </m:oMath>
                </a14:m>
                <a:r>
                  <a:rPr lang="en-US" sz="2400" dirty="0"/>
                  <a:t> even though they don’t know </a:t>
                </a:r>
                <a14:m>
                  <m:oMath xmlns:m="http://schemas.openxmlformats.org/officeDocument/2006/math">
                    <m:r>
                      <a:rPr lang="en-US" sz="2400" i="1">
                        <a:latin typeface="Cambria Math" panose="02040503050406030204" pitchFamily="18" charset="0"/>
                      </a:rPr>
                      <m:t>𝑓</m:t>
                    </m:r>
                    <m:r>
                      <a:rPr lang="en-US" sz="2400" i="1">
                        <a:latin typeface="Cambria Math" panose="02040503050406030204" pitchFamily="18" charset="0"/>
                      </a:rPr>
                      <m:t>(</m:t>
                    </m:r>
                    <m:r>
                      <a:rPr lang="en-US" sz="2400" i="1">
                        <a:latin typeface="Cambria Math" panose="02040503050406030204" pitchFamily="18" charset="0"/>
                      </a:rPr>
                      <m:t>𝑥</m:t>
                    </m:r>
                    <m:r>
                      <a:rPr lang="en-US" sz="2400" i="1">
                        <a:latin typeface="Cambria Math" panose="02040503050406030204" pitchFamily="18" charset="0"/>
                      </a:rPr>
                      <m:t>,</m:t>
                    </m:r>
                    <m:r>
                      <a:rPr lang="en-US" sz="2400" i="1">
                        <a:latin typeface="Cambria Math" panose="02040503050406030204" pitchFamily="18" charset="0"/>
                      </a:rPr>
                      <m:t>𝑦</m:t>
                    </m:r>
                    <m:r>
                      <a:rPr lang="en-US" sz="2400" i="1">
                        <a:latin typeface="Cambria Math" panose="02040503050406030204" pitchFamily="18" charset="0"/>
                      </a:rPr>
                      <m:t>)</m:t>
                    </m:r>
                  </m:oMath>
                </a14:m>
                <a:r>
                  <a:rPr lang="en-US" sz="2400" dirty="0"/>
                  <a:t> yet!</a:t>
                </a:r>
              </a:p>
            </p:txBody>
          </p:sp>
        </mc:Choice>
        <mc:Fallback>
          <p:sp>
            <p:nvSpPr>
              <p:cNvPr id="5" name="Content Placeholder 2">
                <a:extLst>
                  <a:ext uri="{FF2B5EF4-FFF2-40B4-BE49-F238E27FC236}">
                    <a16:creationId xmlns:a16="http://schemas.microsoft.com/office/drawing/2014/main" id="{F1CA00E7-6DB0-CA8F-AD1A-FAEDBC3C2FE3}"/>
                  </a:ext>
                </a:extLst>
              </p:cNvPr>
              <p:cNvSpPr txBox="1">
                <a:spLocks noRot="1" noChangeAspect="1" noMove="1" noResize="1" noEditPoints="1" noAdjustHandles="1" noChangeArrowheads="1" noChangeShapeType="1" noTextEdit="1"/>
              </p:cNvSpPr>
              <p:nvPr/>
            </p:nvSpPr>
            <p:spPr>
              <a:xfrm>
                <a:off x="8213985" y="2978367"/>
                <a:ext cx="3846623" cy="1557741"/>
              </a:xfrm>
              <a:prstGeom prst="rect">
                <a:avLst/>
              </a:prstGeom>
              <a:blipFill>
                <a:blip r:embed="rId8"/>
                <a:stretch>
                  <a:fillRect l="-2303" t="-4839" r="-3618"/>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884481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B236E-EEB8-D030-286F-04A65B11C7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FEF0C9-5C0F-D580-DCAD-EE79EC8D82D3}"/>
              </a:ext>
            </a:extLst>
          </p:cNvPr>
          <p:cNvSpPr>
            <a:spLocks noGrp="1"/>
          </p:cNvSpPr>
          <p:nvPr>
            <p:ph type="title"/>
          </p:nvPr>
        </p:nvSpPr>
        <p:spPr/>
        <p:txBody>
          <a:bodyPr/>
          <a:lstStyle/>
          <a:p>
            <a:r>
              <a:rPr lang="en-US" dirty="0"/>
              <a:t>Entanglement attacks on QPV</a:t>
            </a:r>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1E389C96-618C-DF8D-71D3-A4DEF81B20AC}"/>
                  </a:ext>
                </a:extLst>
              </p:cNvPr>
              <p:cNvSpPr txBox="1">
                <a:spLocks/>
              </p:cNvSpPr>
              <p:nvPr/>
            </p:nvSpPr>
            <p:spPr>
              <a:xfrm>
                <a:off x="838200" y="1937800"/>
                <a:ext cx="10515600" cy="855299"/>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Theorem</a:t>
                </a:r>
                <a:r>
                  <a:rPr lang="en-US" sz="2400" dirty="0"/>
                  <a:t>: </a:t>
                </a:r>
                <a14:m>
                  <m:oMath xmlns:m="http://schemas.openxmlformats.org/officeDocument/2006/math">
                    <m:r>
                      <a:rPr lang="en-US" sz="2400" i="1" smtClean="0">
                        <a:latin typeface="Cambria Math" panose="02040503050406030204" pitchFamily="18" charset="0"/>
                      </a:rPr>
                      <m:t>𝑓</m:t>
                    </m:r>
                  </m:oMath>
                </a14:m>
                <a:r>
                  <a:rPr lang="en-US" sz="2400" dirty="0"/>
                  <a:t>-routing can be spoofed using </a:t>
                </a:r>
                <a14:m>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~2</m:t>
                        </m:r>
                      </m:e>
                      <m:sup>
                        <m:rad>
                          <m:radPr>
                            <m:degHide m:val="on"/>
                            <m:ctrlPr>
                              <a:rPr lang="en-US" sz="2400" b="0" i="1" smtClean="0">
                                <a:latin typeface="Cambria Math" panose="02040503050406030204" pitchFamily="18" charset="0"/>
                              </a:rPr>
                            </m:ctrlPr>
                          </m:radPr>
                          <m:deg/>
                          <m:e>
                            <m:r>
                              <a:rPr lang="en-US" sz="2400" b="0" i="1" smtClean="0">
                                <a:latin typeface="Cambria Math" panose="02040503050406030204" pitchFamily="18" charset="0"/>
                              </a:rPr>
                              <m:t>𝑛</m:t>
                            </m:r>
                            <m:func>
                              <m:funcPr>
                                <m:ctrlPr>
                                  <a:rPr lang="en-US" sz="2400" b="0" i="0" smtClean="0">
                                    <a:latin typeface="Cambria Math" panose="02040503050406030204" pitchFamily="18" charset="0"/>
                                  </a:rPr>
                                </m:ctrlPr>
                              </m:funcPr>
                              <m:fName>
                                <m:r>
                                  <m:rPr>
                                    <m:sty m:val="p"/>
                                  </m:rPr>
                                  <a:rPr lang="en-US" sz="2400" b="0" i="0" smtClean="0">
                                    <a:latin typeface="Cambria Math" panose="02040503050406030204" pitchFamily="18" charset="0"/>
                                  </a:rPr>
                                  <m:t>log</m:t>
                                </m:r>
                              </m:fName>
                              <m:e>
                                <m:r>
                                  <a:rPr lang="en-US" sz="2400" b="0" i="1" smtClean="0">
                                    <a:latin typeface="Cambria Math" panose="02040503050406030204" pitchFamily="18" charset="0"/>
                                  </a:rPr>
                                  <m:t>𝑛</m:t>
                                </m:r>
                              </m:e>
                            </m:func>
                            <m:r>
                              <a:rPr lang="en-US" sz="2400" b="0" i="1" smtClean="0">
                                <a:latin typeface="Cambria Math" panose="02040503050406030204" pitchFamily="18" charset="0"/>
                              </a:rPr>
                              <m:t> </m:t>
                            </m:r>
                          </m:e>
                        </m:rad>
                      </m:sup>
                    </m:sSup>
                  </m:oMath>
                </a14:m>
                <a:r>
                  <a:rPr lang="en-US" sz="2400" dirty="0"/>
                  <a:t> qubits of entanglement for all </a:t>
                </a:r>
                <a14:m>
                  <m:oMath xmlns:m="http://schemas.openxmlformats.org/officeDocument/2006/math">
                    <m:r>
                      <a:rPr lang="en-US" sz="2400" i="1">
                        <a:latin typeface="Cambria Math" panose="02040503050406030204" pitchFamily="18" charset="0"/>
                      </a:rPr>
                      <m:t>𝑛</m:t>
                    </m:r>
                  </m:oMath>
                </a14:m>
                <a:r>
                  <a:rPr lang="en-US" sz="2400" dirty="0"/>
                  <a:t>-bit Boolean functions </a:t>
                </a:r>
                <a14:m>
                  <m:oMath xmlns:m="http://schemas.openxmlformats.org/officeDocument/2006/math">
                    <m:r>
                      <a:rPr lang="en-US" sz="2400" i="1">
                        <a:latin typeface="Cambria Math" panose="02040503050406030204" pitchFamily="18" charset="0"/>
                      </a:rPr>
                      <m:t>𝑓</m:t>
                    </m:r>
                  </m:oMath>
                </a14:m>
                <a:r>
                  <a:rPr lang="en-US" sz="2400" dirty="0"/>
                  <a:t>.</a:t>
                </a:r>
              </a:p>
            </p:txBody>
          </p:sp>
        </mc:Choice>
        <mc:Fallback xmlns="">
          <p:sp>
            <p:nvSpPr>
              <p:cNvPr id="16" name="Content Placeholder 2">
                <a:extLst>
                  <a:ext uri="{FF2B5EF4-FFF2-40B4-BE49-F238E27FC236}">
                    <a16:creationId xmlns:a16="http://schemas.microsoft.com/office/drawing/2014/main" id="{1E389C96-618C-DF8D-71D3-A4DEF81B20AC}"/>
                  </a:ext>
                </a:extLst>
              </p:cNvPr>
              <p:cNvSpPr txBox="1">
                <a:spLocks noRot="1" noChangeAspect="1" noMove="1" noResize="1" noEditPoints="1" noAdjustHandles="1" noChangeArrowheads="1" noChangeShapeType="1" noTextEdit="1"/>
              </p:cNvSpPr>
              <p:nvPr/>
            </p:nvSpPr>
            <p:spPr>
              <a:xfrm>
                <a:off x="838200" y="1937800"/>
                <a:ext cx="10515600" cy="855299"/>
              </a:xfrm>
              <a:prstGeom prst="rect">
                <a:avLst/>
              </a:prstGeom>
              <a:blipFill>
                <a:blip r:embed="rId2"/>
                <a:stretch>
                  <a:fillRect l="-843" t="-1449" r="-843" b="-11594"/>
                </a:stretch>
              </a:blipFill>
              <a:ln>
                <a:solidFill>
                  <a:schemeClr val="tx1"/>
                </a:solidFill>
              </a:ln>
            </p:spPr>
            <p:txBody>
              <a:bodyPr/>
              <a:lstStyle/>
              <a:p>
                <a:r>
                  <a:rPr lang="en-US">
                    <a:noFill/>
                  </a:rPr>
                  <a:t> </a:t>
                </a:r>
              </a:p>
            </p:txBody>
          </p:sp>
        </mc:Fallback>
      </mc:AlternateContent>
      <p:sp>
        <p:nvSpPr>
          <p:cNvPr id="17" name="TextBox 16">
            <a:extLst>
              <a:ext uri="{FF2B5EF4-FFF2-40B4-BE49-F238E27FC236}">
                <a16:creationId xmlns:a16="http://schemas.microsoft.com/office/drawing/2014/main" id="{ED9ED3C7-7CA0-02D1-44A8-A6DC74AF6E25}"/>
              </a:ext>
            </a:extLst>
          </p:cNvPr>
          <p:cNvSpPr txBox="1"/>
          <p:nvPr/>
        </p:nvSpPr>
        <p:spPr>
          <a:xfrm>
            <a:off x="9258961" y="2869242"/>
            <a:ext cx="2289026" cy="338554"/>
          </a:xfrm>
          <a:prstGeom prst="rect">
            <a:avLst/>
          </a:prstGeom>
          <a:noFill/>
        </p:spPr>
        <p:txBody>
          <a:bodyPr wrap="square">
            <a:spAutoFit/>
          </a:bodyPr>
          <a:lstStyle/>
          <a:p>
            <a:pPr marL="0" indent="0">
              <a:buNone/>
            </a:pPr>
            <a:r>
              <a:rPr lang="en-US" sz="1600" dirty="0">
                <a:solidFill>
                  <a:schemeClr val="bg1">
                    <a:lumMod val="50000"/>
                  </a:schemeClr>
                </a:solidFill>
              </a:rPr>
              <a:t>(</a:t>
            </a:r>
            <a:r>
              <a:rPr lang="en-US" sz="1600" dirty="0" err="1">
                <a:solidFill>
                  <a:schemeClr val="bg1">
                    <a:lumMod val="50000"/>
                  </a:schemeClr>
                </a:solidFill>
              </a:rPr>
              <a:t>Allerstorfer</a:t>
            </a:r>
            <a:r>
              <a:rPr lang="en-US" sz="1600" dirty="0">
                <a:solidFill>
                  <a:schemeClr val="bg1">
                    <a:lumMod val="50000"/>
                  </a:schemeClr>
                </a:solidFill>
              </a:rPr>
              <a:t>, et al. 2024)</a:t>
            </a:r>
          </a:p>
        </p:txBody>
      </p:sp>
      <p:sp>
        <p:nvSpPr>
          <p:cNvPr id="20" name="TextBox 19">
            <a:extLst>
              <a:ext uri="{FF2B5EF4-FFF2-40B4-BE49-F238E27FC236}">
                <a16:creationId xmlns:a16="http://schemas.microsoft.com/office/drawing/2014/main" id="{F37181EE-31AB-182C-25D0-DD529655BF37}"/>
              </a:ext>
            </a:extLst>
          </p:cNvPr>
          <p:cNvSpPr txBox="1"/>
          <p:nvPr/>
        </p:nvSpPr>
        <p:spPr>
          <a:xfrm>
            <a:off x="838200" y="3560565"/>
            <a:ext cx="10709787" cy="1200329"/>
          </a:xfrm>
          <a:prstGeom prst="rect">
            <a:avLst/>
          </a:prstGeom>
          <a:noFill/>
        </p:spPr>
        <p:txBody>
          <a:bodyPr wrap="square" rtlCol="0">
            <a:spAutoFit/>
          </a:bodyPr>
          <a:lstStyle/>
          <a:p>
            <a:r>
              <a:rPr lang="en-US" sz="2400" dirty="0"/>
              <a:t>This attack is highly nontrivial; it is a complicated teleportation-based attack that uses a breakthrough in </a:t>
            </a:r>
            <a:r>
              <a:rPr lang="en-US" sz="2400" b="1" i="1" dirty="0">
                <a:solidFill>
                  <a:srgbClr val="C00000"/>
                </a:solidFill>
              </a:rPr>
              <a:t>classical</a:t>
            </a:r>
            <a:r>
              <a:rPr lang="en-US" sz="2400" dirty="0">
                <a:solidFill>
                  <a:srgbClr val="C00000"/>
                </a:solidFill>
              </a:rPr>
              <a:t> </a:t>
            </a:r>
            <a:r>
              <a:rPr lang="en-US" sz="2400" dirty="0"/>
              <a:t>cryptography about secure multiparty computation </a:t>
            </a:r>
            <a:r>
              <a:rPr lang="en-US" sz="2400" dirty="0">
                <a:solidFill>
                  <a:schemeClr val="bg1">
                    <a:lumMod val="50000"/>
                  </a:schemeClr>
                </a:solidFill>
              </a:rPr>
              <a:t>(Liu, </a:t>
            </a:r>
            <a:r>
              <a:rPr lang="en-US" sz="2400" dirty="0" err="1">
                <a:solidFill>
                  <a:schemeClr val="bg1">
                    <a:lumMod val="50000"/>
                  </a:schemeClr>
                </a:solidFill>
              </a:rPr>
              <a:t>Vaikuntanathan</a:t>
            </a:r>
            <a:r>
              <a:rPr lang="en-US" sz="2400" dirty="0">
                <a:solidFill>
                  <a:schemeClr val="bg1">
                    <a:lumMod val="50000"/>
                  </a:schemeClr>
                </a:solidFill>
              </a:rPr>
              <a:t> 2017)</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073DB27-F76F-6098-575F-81185AFE21C9}"/>
                  </a:ext>
                </a:extLst>
              </p:cNvPr>
              <p:cNvSpPr txBox="1"/>
              <p:nvPr/>
            </p:nvSpPr>
            <p:spPr>
              <a:xfrm>
                <a:off x="838200" y="5231567"/>
                <a:ext cx="10515600" cy="830997"/>
              </a:xfrm>
              <a:prstGeom prst="rect">
                <a:avLst/>
              </a:prstGeom>
              <a:noFill/>
            </p:spPr>
            <p:txBody>
              <a:bodyPr wrap="square" rtlCol="0">
                <a:spAutoFit/>
              </a:bodyPr>
              <a:lstStyle/>
              <a:p>
                <a:r>
                  <a:rPr lang="en-US" sz="2400" dirty="0"/>
                  <a:t>Given enough resources, adversaries can spoof any </a:t>
                </a:r>
                <a14:m>
                  <m:oMath xmlns:m="http://schemas.openxmlformats.org/officeDocument/2006/math">
                    <m:r>
                      <a:rPr lang="en-US" sz="2400" i="1" smtClean="0">
                        <a:latin typeface="Cambria Math" panose="02040503050406030204" pitchFamily="18" charset="0"/>
                      </a:rPr>
                      <m:t>𝑓</m:t>
                    </m:r>
                  </m:oMath>
                </a14:m>
                <a:r>
                  <a:rPr lang="en-US" sz="2400" dirty="0"/>
                  <a:t>-routing position verification protocol.</a:t>
                </a:r>
              </a:p>
            </p:txBody>
          </p:sp>
        </mc:Choice>
        <mc:Fallback xmlns="">
          <p:sp>
            <p:nvSpPr>
              <p:cNvPr id="3" name="TextBox 2">
                <a:extLst>
                  <a:ext uri="{FF2B5EF4-FFF2-40B4-BE49-F238E27FC236}">
                    <a16:creationId xmlns:a16="http://schemas.microsoft.com/office/drawing/2014/main" id="{9073DB27-F76F-6098-575F-81185AFE21C9}"/>
                  </a:ext>
                </a:extLst>
              </p:cNvPr>
              <p:cNvSpPr txBox="1">
                <a:spLocks noRot="1" noChangeAspect="1" noMove="1" noResize="1" noEditPoints="1" noAdjustHandles="1" noChangeArrowheads="1" noChangeShapeType="1" noTextEdit="1"/>
              </p:cNvSpPr>
              <p:nvPr/>
            </p:nvSpPr>
            <p:spPr>
              <a:xfrm>
                <a:off x="838200" y="5231567"/>
                <a:ext cx="10515600" cy="830997"/>
              </a:xfrm>
              <a:prstGeom prst="rect">
                <a:avLst/>
              </a:prstGeom>
              <a:blipFill>
                <a:blip r:embed="rId3"/>
                <a:stretch>
                  <a:fillRect l="-965" t="-4478" b="-14925"/>
                </a:stretch>
              </a:blipFill>
            </p:spPr>
            <p:txBody>
              <a:bodyPr/>
              <a:lstStyle/>
              <a:p>
                <a:r>
                  <a:rPr lang="en-US">
                    <a:noFill/>
                  </a:rPr>
                  <a:t> </a:t>
                </a:r>
              </a:p>
            </p:txBody>
          </p:sp>
        </mc:Fallback>
      </mc:AlternateContent>
    </p:spTree>
    <p:extLst>
      <p:ext uri="{BB962C8B-B14F-4D97-AF65-F5344CB8AC3E}">
        <p14:creationId xmlns:p14="http://schemas.microsoft.com/office/powerpoint/2010/main" val="2816786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F42DD-AE0E-7C91-5FE6-8889AA8F17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D594C3-F44F-6AD6-A441-DC3ED458ED1A}"/>
              </a:ext>
            </a:extLst>
          </p:cNvPr>
          <p:cNvSpPr>
            <a:spLocks noGrp="1"/>
          </p:cNvSpPr>
          <p:nvPr>
            <p:ph type="title"/>
          </p:nvPr>
        </p:nvSpPr>
        <p:spPr/>
        <p:txBody>
          <a:bodyPr/>
          <a:lstStyle/>
          <a:p>
            <a:r>
              <a:rPr lang="en-US" dirty="0"/>
              <a:t>Entanglement attacks on QPV</a:t>
            </a:r>
          </a:p>
        </p:txBody>
      </p:sp>
      <mc:AlternateContent xmlns:mc="http://schemas.openxmlformats.org/markup-compatibility/2006">
        <mc:Choice xmlns:a14="http://schemas.microsoft.com/office/drawing/2010/main" Requires="a14">
          <p:sp>
            <p:nvSpPr>
              <p:cNvPr id="27" name="Content Placeholder 2">
                <a:extLst>
                  <a:ext uri="{FF2B5EF4-FFF2-40B4-BE49-F238E27FC236}">
                    <a16:creationId xmlns:a16="http://schemas.microsoft.com/office/drawing/2014/main" id="{5D247A92-77B0-6C8E-BF04-CC0D5A2D8257}"/>
                  </a:ext>
                </a:extLst>
              </p:cNvPr>
              <p:cNvSpPr txBox="1">
                <a:spLocks/>
              </p:cNvSpPr>
              <p:nvPr/>
            </p:nvSpPr>
            <p:spPr>
              <a:xfrm>
                <a:off x="838200" y="2067231"/>
                <a:ext cx="10515600" cy="855299"/>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Open question</a:t>
                </a:r>
                <a:r>
                  <a:rPr lang="en-US" sz="2400" dirty="0"/>
                  <a:t>: Is there a function </a:t>
                </a:r>
                <a14:m>
                  <m:oMath xmlns:m="http://schemas.openxmlformats.org/officeDocument/2006/math">
                    <m:r>
                      <a:rPr lang="en-US" sz="2400" i="1">
                        <a:latin typeface="Cambria Math" panose="02040503050406030204" pitchFamily="18" charset="0"/>
                      </a:rPr>
                      <m:t>𝑓</m:t>
                    </m:r>
                    <m:r>
                      <a:rPr lang="en-US" sz="2400" i="1">
                        <a:latin typeface="Cambria Math" panose="02040503050406030204" pitchFamily="18" charset="0"/>
                      </a:rPr>
                      <m:t> </m:t>
                    </m:r>
                  </m:oMath>
                </a14:m>
                <a:r>
                  <a:rPr lang="en-US" sz="2400" dirty="0"/>
                  <a:t>such that spoofing </a:t>
                </a:r>
                <a14:m>
                  <m:oMath xmlns:m="http://schemas.openxmlformats.org/officeDocument/2006/math">
                    <m:r>
                      <a:rPr lang="en-US" sz="2400" i="1" smtClean="0">
                        <a:latin typeface="Cambria Math" panose="02040503050406030204" pitchFamily="18" charset="0"/>
                      </a:rPr>
                      <m:t>𝑓</m:t>
                    </m:r>
                  </m:oMath>
                </a14:m>
                <a:r>
                  <a:rPr lang="en-US" sz="2400" dirty="0"/>
                  <a:t>-routing requires exponentially many qubits of pre-shared entanglement?</a:t>
                </a:r>
              </a:p>
            </p:txBody>
          </p:sp>
        </mc:Choice>
        <mc:Fallback>
          <p:sp>
            <p:nvSpPr>
              <p:cNvPr id="27" name="Content Placeholder 2">
                <a:extLst>
                  <a:ext uri="{FF2B5EF4-FFF2-40B4-BE49-F238E27FC236}">
                    <a16:creationId xmlns:a16="http://schemas.microsoft.com/office/drawing/2014/main" id="{5D247A92-77B0-6C8E-BF04-CC0D5A2D8257}"/>
                  </a:ext>
                </a:extLst>
              </p:cNvPr>
              <p:cNvSpPr txBox="1">
                <a:spLocks noRot="1" noChangeAspect="1" noMove="1" noResize="1" noEditPoints="1" noAdjustHandles="1" noChangeArrowheads="1" noChangeShapeType="1" noTextEdit="1"/>
              </p:cNvSpPr>
              <p:nvPr/>
            </p:nvSpPr>
            <p:spPr>
              <a:xfrm>
                <a:off x="838200" y="2067231"/>
                <a:ext cx="10515600" cy="855299"/>
              </a:xfrm>
              <a:prstGeom prst="rect">
                <a:avLst/>
              </a:prstGeom>
              <a:blipFill>
                <a:blip r:embed="rId2"/>
                <a:stretch>
                  <a:fillRect l="-843" t="-8696" b="-4348"/>
                </a:stretch>
              </a:blipFill>
              <a:ln>
                <a:solidFill>
                  <a:schemeClr val="tx1"/>
                </a:solidFill>
              </a:ln>
            </p:spPr>
            <p:txBody>
              <a:bodyPr/>
              <a:lstStyle/>
              <a:p>
                <a:r>
                  <a:rPr lang="en-US">
                    <a:noFill/>
                  </a:rPr>
                  <a:t> </a:t>
                </a:r>
              </a:p>
            </p:txBody>
          </p:sp>
        </mc:Fallback>
      </mc:AlternateContent>
      <p:sp>
        <p:nvSpPr>
          <p:cNvPr id="3" name="TextBox 2">
            <a:extLst>
              <a:ext uri="{FF2B5EF4-FFF2-40B4-BE49-F238E27FC236}">
                <a16:creationId xmlns:a16="http://schemas.microsoft.com/office/drawing/2014/main" id="{6BE65EFE-BED2-65DF-5D77-4F2A1A49499C}"/>
              </a:ext>
            </a:extLst>
          </p:cNvPr>
          <p:cNvSpPr txBox="1"/>
          <p:nvPr/>
        </p:nvSpPr>
        <p:spPr>
          <a:xfrm>
            <a:off x="838200" y="3299073"/>
            <a:ext cx="10515599" cy="830997"/>
          </a:xfrm>
          <a:prstGeom prst="rect">
            <a:avLst/>
          </a:prstGeom>
          <a:noFill/>
        </p:spPr>
        <p:txBody>
          <a:bodyPr wrap="square" rtlCol="0">
            <a:spAutoFit/>
          </a:bodyPr>
          <a:lstStyle/>
          <a:p>
            <a:r>
              <a:rPr lang="en-US" sz="2400" dirty="0"/>
              <a:t>This question is immensely difficult, because of unexpected and deep connections to complexity theory and cryptography. </a:t>
            </a:r>
            <a:r>
              <a:rPr lang="en-US" sz="2400" b="1" dirty="0">
                <a:solidFill>
                  <a:srgbClr val="FF0000"/>
                </a:solidFill>
              </a:rPr>
              <a:t>(10/22/26: still seems hard for AI)</a:t>
            </a:r>
          </a:p>
        </p:txBody>
      </p:sp>
      <mc:AlternateContent xmlns:mc="http://schemas.openxmlformats.org/markup-compatibility/2006">
        <mc:Choice xmlns:a14="http://schemas.microsoft.com/office/drawing/2010/main" Requires="a14">
          <p:sp>
            <p:nvSpPr>
              <p:cNvPr id="4" name="Content Placeholder 2">
                <a:extLst>
                  <a:ext uri="{FF2B5EF4-FFF2-40B4-BE49-F238E27FC236}">
                    <a16:creationId xmlns:a16="http://schemas.microsoft.com/office/drawing/2014/main" id="{E326D6B2-E20B-F9D6-B5AA-3749CF5394C5}"/>
                  </a:ext>
                </a:extLst>
              </p:cNvPr>
              <p:cNvSpPr txBox="1">
                <a:spLocks/>
              </p:cNvSpPr>
              <p:nvPr/>
            </p:nvSpPr>
            <p:spPr>
              <a:xfrm>
                <a:off x="838200" y="4586018"/>
                <a:ext cx="10515600" cy="855299"/>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Theorem</a:t>
                </a:r>
                <a:r>
                  <a:rPr lang="en-US" sz="2400" dirty="0"/>
                  <a:t>: When </a:t>
                </a:r>
                <a14:m>
                  <m:oMath xmlns:m="http://schemas.openxmlformats.org/officeDocument/2006/math">
                    <m:r>
                      <a:rPr lang="en-US" sz="2400" i="1">
                        <a:latin typeface="Cambria Math" panose="02040503050406030204" pitchFamily="18" charset="0"/>
                      </a:rPr>
                      <m:t>𝑓</m:t>
                    </m:r>
                  </m:oMath>
                </a14:m>
                <a:r>
                  <a:rPr lang="en-US" sz="2400" dirty="0"/>
                  <a:t> computes </a:t>
                </a:r>
                <a14:m>
                  <m:oMath xmlns:m="http://schemas.openxmlformats.org/officeDocument/2006/math">
                    <m:r>
                      <a:rPr lang="en-US" sz="2400" b="0" i="1" smtClean="0">
                        <a:latin typeface="Cambria Math" panose="02040503050406030204" pitchFamily="18" charset="0"/>
                      </a:rPr>
                      <m:t>𝑛</m:t>
                    </m:r>
                  </m:oMath>
                </a14:m>
                <a:r>
                  <a:rPr lang="en-US" sz="2400" dirty="0"/>
                  <a:t>-bit inner product function, spoofing </a:t>
                </a:r>
                <a14:m>
                  <m:oMath xmlns:m="http://schemas.openxmlformats.org/officeDocument/2006/math">
                    <m:r>
                      <a:rPr lang="en-US" sz="2400" i="1" smtClean="0">
                        <a:latin typeface="Cambria Math" panose="02040503050406030204" pitchFamily="18" charset="0"/>
                      </a:rPr>
                      <m:t>𝑓</m:t>
                    </m:r>
                  </m:oMath>
                </a14:m>
                <a:r>
                  <a:rPr lang="en-US" sz="2400" dirty="0"/>
                  <a:t>-routing  requires at least </a:t>
                </a:r>
                <a14:m>
                  <m:oMath xmlns:m="http://schemas.openxmlformats.org/officeDocument/2006/math">
                    <m:r>
                      <a:rPr lang="en-US" sz="2400" b="0" i="1" smtClean="0">
                        <a:latin typeface="Cambria Math" panose="02040503050406030204" pitchFamily="18" charset="0"/>
                      </a:rPr>
                      <m:t>~</m:t>
                    </m:r>
                    <m:func>
                      <m:funcPr>
                        <m:ctrlPr>
                          <a:rPr lang="en-US" sz="2400" b="0" i="0" smtClean="0">
                            <a:latin typeface="Cambria Math" panose="02040503050406030204" pitchFamily="18" charset="0"/>
                          </a:rPr>
                        </m:ctrlPr>
                      </m:funcPr>
                      <m:fName>
                        <m:r>
                          <m:rPr>
                            <m:sty m:val="p"/>
                          </m:rPr>
                          <a:rPr lang="en-US" sz="2400" b="0" i="0" smtClean="0">
                            <a:latin typeface="Cambria Math" panose="02040503050406030204" pitchFamily="18" charset="0"/>
                          </a:rPr>
                          <m:t>log</m:t>
                        </m:r>
                      </m:fName>
                      <m:e>
                        <m:r>
                          <a:rPr lang="en-US" sz="2400" b="0" i="1" smtClean="0">
                            <a:latin typeface="Cambria Math" panose="02040503050406030204" pitchFamily="18" charset="0"/>
                          </a:rPr>
                          <m:t>𝑛</m:t>
                        </m:r>
                      </m:e>
                    </m:func>
                  </m:oMath>
                </a14:m>
                <a:r>
                  <a:rPr lang="en-US" sz="2400" dirty="0"/>
                  <a:t> qubits of entanglement.</a:t>
                </a:r>
              </a:p>
            </p:txBody>
          </p:sp>
        </mc:Choice>
        <mc:Fallback>
          <p:sp>
            <p:nvSpPr>
              <p:cNvPr id="4" name="Content Placeholder 2">
                <a:extLst>
                  <a:ext uri="{FF2B5EF4-FFF2-40B4-BE49-F238E27FC236}">
                    <a16:creationId xmlns:a16="http://schemas.microsoft.com/office/drawing/2014/main" id="{E326D6B2-E20B-F9D6-B5AA-3749CF5394C5}"/>
                  </a:ext>
                </a:extLst>
              </p:cNvPr>
              <p:cNvSpPr txBox="1">
                <a:spLocks noRot="1" noChangeAspect="1" noMove="1" noResize="1" noEditPoints="1" noAdjustHandles="1" noChangeArrowheads="1" noChangeShapeType="1" noTextEdit="1"/>
              </p:cNvSpPr>
              <p:nvPr/>
            </p:nvSpPr>
            <p:spPr>
              <a:xfrm>
                <a:off x="838200" y="4586018"/>
                <a:ext cx="10515600" cy="855299"/>
              </a:xfrm>
              <a:prstGeom prst="rect">
                <a:avLst/>
              </a:prstGeom>
              <a:blipFill>
                <a:blip r:embed="rId3"/>
                <a:stretch>
                  <a:fillRect l="-843" t="-7143" b="-2857"/>
                </a:stretch>
              </a:blipFill>
              <a:ln>
                <a:solidFill>
                  <a:schemeClr val="tx1"/>
                </a:solidFill>
              </a:ln>
            </p:spPr>
            <p:txBody>
              <a:bodyPr/>
              <a:lstStyle/>
              <a:p>
                <a:r>
                  <a:rPr lang="en-US">
                    <a:noFill/>
                  </a:rPr>
                  <a:t> </a:t>
                </a:r>
              </a:p>
            </p:txBody>
          </p:sp>
        </mc:Fallback>
      </mc:AlternateContent>
      <p:sp>
        <p:nvSpPr>
          <p:cNvPr id="5" name="TextBox 4">
            <a:extLst>
              <a:ext uri="{FF2B5EF4-FFF2-40B4-BE49-F238E27FC236}">
                <a16:creationId xmlns:a16="http://schemas.microsoft.com/office/drawing/2014/main" id="{C51CE2E9-66C5-C614-5244-6E6D60BB04DF}"/>
              </a:ext>
            </a:extLst>
          </p:cNvPr>
          <p:cNvSpPr txBox="1"/>
          <p:nvPr/>
        </p:nvSpPr>
        <p:spPr>
          <a:xfrm>
            <a:off x="838200" y="5679431"/>
            <a:ext cx="10515600" cy="461665"/>
          </a:xfrm>
          <a:prstGeom prst="rect">
            <a:avLst/>
          </a:prstGeom>
          <a:noFill/>
        </p:spPr>
        <p:txBody>
          <a:bodyPr wrap="square" rtlCol="0">
            <a:spAutoFit/>
          </a:bodyPr>
          <a:lstStyle/>
          <a:p>
            <a:r>
              <a:rPr lang="en-US" sz="2400" dirty="0"/>
              <a:t>May yield practical security of QPV in near term!</a:t>
            </a:r>
          </a:p>
        </p:txBody>
      </p:sp>
    </p:spTree>
    <p:extLst>
      <p:ext uri="{BB962C8B-B14F-4D97-AF65-F5344CB8AC3E}">
        <p14:creationId xmlns:p14="http://schemas.microsoft.com/office/powerpoint/2010/main" val="1244949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95656-B031-9E2B-D4E4-02368A8CF45F}"/>
            </a:ext>
          </a:extLst>
        </p:cNvPr>
        <p:cNvGrpSpPr/>
        <p:nvPr/>
      </p:nvGrpSpPr>
      <p:grpSpPr>
        <a:xfrm>
          <a:off x="0" y="0"/>
          <a:ext cx="0" cy="0"/>
          <a:chOff x="0" y="0"/>
          <a:chExt cx="0" cy="0"/>
        </a:xfrm>
      </p:grpSpPr>
      <p:pic>
        <p:nvPicPr>
          <p:cNvPr id="1034" name="Picture 10" descr="Explained: P vs. NP | MIT News | Massachusetts Institute of Technology">
            <a:extLst>
              <a:ext uri="{FF2B5EF4-FFF2-40B4-BE49-F238E27FC236}">
                <a16:creationId xmlns:a16="http://schemas.microsoft.com/office/drawing/2014/main" id="{9258971C-A63D-6EEC-33DF-EBC00623DB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8171" y="5023298"/>
            <a:ext cx="1259681" cy="839787"/>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54085EB5-844C-7437-3433-BE295A7053FB}"/>
              </a:ext>
            </a:extLst>
          </p:cNvPr>
          <p:cNvSpPr/>
          <p:nvPr/>
        </p:nvSpPr>
        <p:spPr>
          <a:xfrm>
            <a:off x="3186113" y="2743201"/>
            <a:ext cx="5343525" cy="1685925"/>
          </a:xfrm>
          <a:prstGeom prst="ellipse">
            <a:avLst/>
          </a:prstGeom>
          <a:solidFill>
            <a:schemeClr val="accent1">
              <a:lumMod val="20000"/>
              <a:lumOff val="80000"/>
            </a:schemeClr>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054C5BE-B483-E536-C64E-766CA86D3194}"/>
              </a:ext>
            </a:extLst>
          </p:cNvPr>
          <p:cNvSpPr txBox="1"/>
          <p:nvPr/>
        </p:nvSpPr>
        <p:spPr>
          <a:xfrm>
            <a:off x="3829050" y="3047554"/>
            <a:ext cx="3800475" cy="1077218"/>
          </a:xfrm>
          <a:prstGeom prst="rect">
            <a:avLst/>
          </a:prstGeom>
          <a:noFill/>
        </p:spPr>
        <p:txBody>
          <a:bodyPr wrap="square" rtlCol="0">
            <a:spAutoFit/>
          </a:bodyPr>
          <a:lstStyle/>
          <a:p>
            <a:pPr algn="ctr"/>
            <a:r>
              <a:rPr lang="en-US" sz="3200" dirty="0"/>
              <a:t>Quantum Position Verification</a:t>
            </a:r>
          </a:p>
        </p:txBody>
      </p:sp>
      <p:sp>
        <p:nvSpPr>
          <p:cNvPr id="6" name="Oval 5">
            <a:extLst>
              <a:ext uri="{FF2B5EF4-FFF2-40B4-BE49-F238E27FC236}">
                <a16:creationId xmlns:a16="http://schemas.microsoft.com/office/drawing/2014/main" id="{165A7314-F640-CB45-7A21-AA5B947AF424}"/>
              </a:ext>
            </a:extLst>
          </p:cNvPr>
          <p:cNvSpPr/>
          <p:nvPr/>
        </p:nvSpPr>
        <p:spPr>
          <a:xfrm>
            <a:off x="238125" y="185738"/>
            <a:ext cx="5343524" cy="2209407"/>
          </a:xfrm>
          <a:prstGeom prst="ellipse">
            <a:avLst/>
          </a:prstGeom>
          <a:noFill/>
          <a:ln w="571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75000"/>
                </a:schemeClr>
              </a:solidFill>
            </a:endParaRPr>
          </a:p>
        </p:txBody>
      </p:sp>
      <p:sp>
        <p:nvSpPr>
          <p:cNvPr id="7" name="TextBox 6">
            <a:extLst>
              <a:ext uri="{FF2B5EF4-FFF2-40B4-BE49-F238E27FC236}">
                <a16:creationId xmlns:a16="http://schemas.microsoft.com/office/drawing/2014/main" id="{A96D6CC1-8676-8D6D-9B1D-34E914D1DD15}"/>
              </a:ext>
            </a:extLst>
          </p:cNvPr>
          <p:cNvSpPr txBox="1"/>
          <p:nvPr/>
        </p:nvSpPr>
        <p:spPr>
          <a:xfrm>
            <a:off x="170273" y="869229"/>
            <a:ext cx="3800475" cy="584775"/>
          </a:xfrm>
          <a:prstGeom prst="rect">
            <a:avLst/>
          </a:prstGeom>
          <a:noFill/>
        </p:spPr>
        <p:txBody>
          <a:bodyPr wrap="square" rtlCol="0">
            <a:spAutoFit/>
          </a:bodyPr>
          <a:lstStyle/>
          <a:p>
            <a:pPr algn="ctr"/>
            <a:r>
              <a:rPr lang="en-US" sz="3200" dirty="0">
                <a:solidFill>
                  <a:schemeClr val="bg1">
                    <a:lumMod val="75000"/>
                  </a:schemeClr>
                </a:solidFill>
              </a:rPr>
              <a:t>Quantum gravity</a:t>
            </a:r>
          </a:p>
        </p:txBody>
      </p:sp>
      <p:sp>
        <p:nvSpPr>
          <p:cNvPr id="10" name="Oval 9">
            <a:extLst>
              <a:ext uri="{FF2B5EF4-FFF2-40B4-BE49-F238E27FC236}">
                <a16:creationId xmlns:a16="http://schemas.microsoft.com/office/drawing/2014/main" id="{CA4C6683-CAF7-A7FF-462D-ECE5F4BDE8F7}"/>
              </a:ext>
            </a:extLst>
          </p:cNvPr>
          <p:cNvSpPr/>
          <p:nvPr/>
        </p:nvSpPr>
        <p:spPr>
          <a:xfrm>
            <a:off x="638174" y="4733479"/>
            <a:ext cx="4362451" cy="1685925"/>
          </a:xfrm>
          <a:prstGeom prst="ellipse">
            <a:avLst/>
          </a:prstGeom>
          <a:noFill/>
          <a:ln w="571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4" name="Oval 13">
            <a:extLst>
              <a:ext uri="{FF2B5EF4-FFF2-40B4-BE49-F238E27FC236}">
                <a16:creationId xmlns:a16="http://schemas.microsoft.com/office/drawing/2014/main" id="{590413D6-2113-137A-6A6E-C21EE348FA91}"/>
              </a:ext>
            </a:extLst>
          </p:cNvPr>
          <p:cNvSpPr/>
          <p:nvPr/>
        </p:nvSpPr>
        <p:spPr>
          <a:xfrm>
            <a:off x="7015163" y="4451450"/>
            <a:ext cx="4938716" cy="1935658"/>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1322CB90-1687-2935-2709-17B91487D732}"/>
              </a:ext>
            </a:extLst>
          </p:cNvPr>
          <p:cNvSpPr txBox="1"/>
          <p:nvPr/>
        </p:nvSpPr>
        <p:spPr>
          <a:xfrm>
            <a:off x="7991473" y="4891088"/>
            <a:ext cx="4200527" cy="1077218"/>
          </a:xfrm>
          <a:prstGeom prst="rect">
            <a:avLst/>
          </a:prstGeom>
          <a:noFill/>
        </p:spPr>
        <p:txBody>
          <a:bodyPr wrap="square" rtlCol="0">
            <a:spAutoFit/>
          </a:bodyPr>
          <a:lstStyle/>
          <a:p>
            <a:pPr algn="ctr"/>
            <a:r>
              <a:rPr lang="en-US" sz="3200" dirty="0"/>
              <a:t>Computational</a:t>
            </a:r>
            <a:br>
              <a:rPr lang="en-US" sz="3200" dirty="0"/>
            </a:br>
            <a:r>
              <a:rPr lang="en-US" sz="3200" dirty="0"/>
              <a:t>Complexity Theory</a:t>
            </a:r>
          </a:p>
        </p:txBody>
      </p:sp>
      <p:pic>
        <p:nvPicPr>
          <p:cNvPr id="1028" name="Picture 4" descr="string theory - AdS/CFT spacetime visualization - Physics Stack Exchange">
            <a:extLst>
              <a:ext uri="{FF2B5EF4-FFF2-40B4-BE49-F238E27FC236}">
                <a16:creationId xmlns:a16="http://schemas.microsoft.com/office/drawing/2014/main" id="{A062DBE5-8470-15F6-C1A1-72FF6DBDC711}"/>
              </a:ext>
            </a:extLst>
          </p:cNvPr>
          <p:cNvPicPr>
            <a:picLocks noChangeAspect="1" noChangeArrowheads="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58239" r="9044"/>
          <a:stretch/>
        </p:blipFill>
        <p:spPr bwMode="auto">
          <a:xfrm>
            <a:off x="3599869" y="620137"/>
            <a:ext cx="877462" cy="1371430"/>
          </a:xfrm>
          <a:prstGeom prst="rect">
            <a:avLst/>
          </a:prstGeom>
          <a:noFill/>
          <a:extLst>
            <a:ext uri="{909E8E84-426E-40DD-AFC4-6F175D3DCCD1}">
              <a14:hiddenFill xmlns:a14="http://schemas.microsoft.com/office/drawing/2010/main">
                <a:solidFill>
                  <a:srgbClr val="FFFFFF"/>
                </a:solidFill>
              </a14:hiddenFill>
            </a:ext>
          </a:extLst>
        </p:spPr>
      </p:pic>
      <p:sp>
        <p:nvSpPr>
          <p:cNvPr id="2" name="Up-Down Arrow 1">
            <a:extLst>
              <a:ext uri="{FF2B5EF4-FFF2-40B4-BE49-F238E27FC236}">
                <a16:creationId xmlns:a16="http://schemas.microsoft.com/office/drawing/2014/main" id="{A623B99A-1615-1E77-AAAC-A40EEBD9DC46}"/>
              </a:ext>
            </a:extLst>
          </p:cNvPr>
          <p:cNvSpPr/>
          <p:nvPr/>
        </p:nvSpPr>
        <p:spPr>
          <a:xfrm rot="18850511">
            <a:off x="3328406" y="2175397"/>
            <a:ext cx="542925" cy="915337"/>
          </a:xfrm>
          <a:prstGeom prst="upDownArrow">
            <a:avLst/>
          </a:prstGeom>
          <a:solidFill>
            <a:schemeClr val="bg1">
              <a:lumMod val="8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 name="Up-Down Arrow 7">
            <a:extLst>
              <a:ext uri="{FF2B5EF4-FFF2-40B4-BE49-F238E27FC236}">
                <a16:creationId xmlns:a16="http://schemas.microsoft.com/office/drawing/2014/main" id="{C13B3274-210D-1CB2-2C27-C8E7B01752F3}"/>
              </a:ext>
            </a:extLst>
          </p:cNvPr>
          <p:cNvSpPr/>
          <p:nvPr/>
        </p:nvSpPr>
        <p:spPr>
          <a:xfrm rot="8100000">
            <a:off x="7679979" y="4128678"/>
            <a:ext cx="542925" cy="915337"/>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Down Arrow 8">
            <a:extLst>
              <a:ext uri="{FF2B5EF4-FFF2-40B4-BE49-F238E27FC236}">
                <a16:creationId xmlns:a16="http://schemas.microsoft.com/office/drawing/2014/main" id="{1121396C-51C2-5318-65EA-3DCDCBC7A0C0}"/>
              </a:ext>
            </a:extLst>
          </p:cNvPr>
          <p:cNvSpPr/>
          <p:nvPr/>
        </p:nvSpPr>
        <p:spPr>
          <a:xfrm rot="13500000">
            <a:off x="3557587" y="4089180"/>
            <a:ext cx="542925" cy="915337"/>
          </a:xfrm>
          <a:prstGeom prst="upDownArrow">
            <a:avLst/>
          </a:prstGeom>
          <a:solidFill>
            <a:schemeClr val="bg1">
              <a:lumMod val="8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6" name="TextBox 15">
            <a:extLst>
              <a:ext uri="{FF2B5EF4-FFF2-40B4-BE49-F238E27FC236}">
                <a16:creationId xmlns:a16="http://schemas.microsoft.com/office/drawing/2014/main" id="{19D2AB46-E8EB-F81A-0340-5022CFB9B583}"/>
              </a:ext>
            </a:extLst>
          </p:cNvPr>
          <p:cNvSpPr txBox="1"/>
          <p:nvPr/>
        </p:nvSpPr>
        <p:spPr>
          <a:xfrm>
            <a:off x="333687" y="5001675"/>
            <a:ext cx="3800475" cy="1077218"/>
          </a:xfrm>
          <a:prstGeom prst="rect">
            <a:avLst/>
          </a:prstGeom>
          <a:noFill/>
        </p:spPr>
        <p:txBody>
          <a:bodyPr wrap="square" rtlCol="0">
            <a:spAutoFit/>
          </a:bodyPr>
          <a:lstStyle/>
          <a:p>
            <a:pPr algn="ctr"/>
            <a:r>
              <a:rPr lang="en-US" sz="3200" dirty="0">
                <a:solidFill>
                  <a:schemeClr val="bg1">
                    <a:lumMod val="75000"/>
                  </a:schemeClr>
                </a:solidFill>
              </a:rPr>
              <a:t>Position-based</a:t>
            </a:r>
            <a:br>
              <a:rPr lang="en-US" sz="3200" dirty="0">
                <a:solidFill>
                  <a:schemeClr val="bg1">
                    <a:lumMod val="75000"/>
                  </a:schemeClr>
                </a:solidFill>
              </a:rPr>
            </a:br>
            <a:r>
              <a:rPr lang="en-US" sz="3200" dirty="0">
                <a:solidFill>
                  <a:schemeClr val="bg1">
                    <a:lumMod val="75000"/>
                  </a:schemeClr>
                </a:solidFill>
              </a:rPr>
              <a:t>Cryptography</a:t>
            </a:r>
          </a:p>
        </p:txBody>
      </p:sp>
      <p:pic>
        <p:nvPicPr>
          <p:cNvPr id="1026" name="Picture 2" descr="Maps Generic Flat icon | Freepik">
            <a:extLst>
              <a:ext uri="{FF2B5EF4-FFF2-40B4-BE49-F238E27FC236}">
                <a16:creationId xmlns:a16="http://schemas.microsoft.com/office/drawing/2014/main" id="{FD95A041-C5DA-828A-6B5E-8282C2BB3310}"/>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19008" y="5062422"/>
            <a:ext cx="1031148" cy="10311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Non-local quantum computation - Wikipedia">
            <a:extLst>
              <a:ext uri="{FF2B5EF4-FFF2-40B4-BE49-F238E27FC236}">
                <a16:creationId xmlns:a16="http://schemas.microsoft.com/office/drawing/2014/main" id="{92260F8B-971B-F4CF-7048-339B36C944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0815" y="1555848"/>
            <a:ext cx="2112192" cy="1077218"/>
          </a:xfrm>
          <a:prstGeom prst="rect">
            <a:avLst/>
          </a:prstGeom>
          <a:noFill/>
          <a:extLst>
            <a:ext uri="{909E8E84-426E-40DD-AFC4-6F175D3DCCD1}">
              <a14:hiddenFill xmlns:a14="http://schemas.microsoft.com/office/drawing/2010/main">
                <a:solidFill>
                  <a:srgbClr val="FFFFFF"/>
                </a:solidFill>
              </a14:hiddenFill>
            </a:ext>
          </a:extLst>
        </p:spPr>
      </p:pic>
      <p:sp>
        <p:nvSpPr>
          <p:cNvPr id="17" name="Oval 16">
            <a:extLst>
              <a:ext uri="{FF2B5EF4-FFF2-40B4-BE49-F238E27FC236}">
                <a16:creationId xmlns:a16="http://schemas.microsoft.com/office/drawing/2014/main" id="{214B5F64-B656-33F3-BCEF-A3D0C92E9232}"/>
              </a:ext>
            </a:extLst>
          </p:cNvPr>
          <p:cNvSpPr/>
          <p:nvPr/>
        </p:nvSpPr>
        <p:spPr>
          <a:xfrm>
            <a:off x="7591423" y="470892"/>
            <a:ext cx="4200527" cy="2272307"/>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CA823DC-49AA-6664-1AE3-5A52054473A5}"/>
              </a:ext>
            </a:extLst>
          </p:cNvPr>
          <p:cNvSpPr txBox="1"/>
          <p:nvPr/>
        </p:nvSpPr>
        <p:spPr>
          <a:xfrm>
            <a:off x="7629525" y="577601"/>
            <a:ext cx="4200527" cy="1077218"/>
          </a:xfrm>
          <a:prstGeom prst="rect">
            <a:avLst/>
          </a:prstGeom>
          <a:noFill/>
        </p:spPr>
        <p:txBody>
          <a:bodyPr wrap="square" rtlCol="0">
            <a:spAutoFit/>
          </a:bodyPr>
          <a:lstStyle/>
          <a:p>
            <a:pPr algn="ctr"/>
            <a:r>
              <a:rPr lang="en-US" sz="3200" dirty="0"/>
              <a:t>Nonlocal</a:t>
            </a:r>
            <a:br>
              <a:rPr lang="en-US" sz="3200" dirty="0"/>
            </a:br>
            <a:r>
              <a:rPr lang="en-US" sz="3200" dirty="0"/>
              <a:t>Quantum Computation</a:t>
            </a:r>
          </a:p>
        </p:txBody>
      </p:sp>
      <p:sp>
        <p:nvSpPr>
          <p:cNvPr id="19" name="Up-Down Arrow 18">
            <a:extLst>
              <a:ext uri="{FF2B5EF4-FFF2-40B4-BE49-F238E27FC236}">
                <a16:creationId xmlns:a16="http://schemas.microsoft.com/office/drawing/2014/main" id="{A4E0A0A4-3ED6-AD50-DB3E-35C4F73FE8A0}"/>
              </a:ext>
            </a:extLst>
          </p:cNvPr>
          <p:cNvSpPr/>
          <p:nvPr/>
        </p:nvSpPr>
        <p:spPr>
          <a:xfrm rot="1800000">
            <a:off x="7570288" y="2078028"/>
            <a:ext cx="542925" cy="915337"/>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0454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FC0BF-775A-730A-E00E-1F5D05A638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C69E5B-BA6B-DECD-71F9-C10B9F3B4110}"/>
              </a:ext>
            </a:extLst>
          </p:cNvPr>
          <p:cNvSpPr>
            <a:spLocks noGrp="1"/>
          </p:cNvSpPr>
          <p:nvPr>
            <p:ph type="title"/>
          </p:nvPr>
        </p:nvSpPr>
        <p:spPr>
          <a:xfrm>
            <a:off x="838200" y="365125"/>
            <a:ext cx="10990006" cy="1325563"/>
          </a:xfrm>
        </p:spPr>
        <p:txBody>
          <a:bodyPr/>
          <a:lstStyle/>
          <a:p>
            <a:r>
              <a:rPr lang="en-US" dirty="0"/>
              <a:t>Connections with complexity and cryptography</a:t>
            </a:r>
          </a:p>
        </p:txBody>
      </p:sp>
      <mc:AlternateContent xmlns:mc="http://schemas.openxmlformats.org/markup-compatibility/2006">
        <mc:Choice xmlns:a14="http://schemas.microsoft.com/office/drawing/2010/main" Requires="a14">
          <p:sp>
            <p:nvSpPr>
              <p:cNvPr id="5" name="Content Placeholder 2">
                <a:extLst>
                  <a:ext uri="{FF2B5EF4-FFF2-40B4-BE49-F238E27FC236}">
                    <a16:creationId xmlns:a16="http://schemas.microsoft.com/office/drawing/2014/main" id="{ED44E201-B017-4D7D-9147-A77422A605D4}"/>
                  </a:ext>
                </a:extLst>
              </p:cNvPr>
              <p:cNvSpPr txBox="1">
                <a:spLocks/>
              </p:cNvSpPr>
              <p:nvPr/>
            </p:nvSpPr>
            <p:spPr>
              <a:xfrm>
                <a:off x="838200" y="1927822"/>
                <a:ext cx="10515600" cy="800388"/>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Theorem</a:t>
                </a:r>
                <a:r>
                  <a:rPr lang="en-US" sz="2400" dirty="0"/>
                  <a:t>: If there exists poly-time computable </a:t>
                </a:r>
                <a14:m>
                  <m:oMath xmlns:m="http://schemas.openxmlformats.org/officeDocument/2006/math">
                    <m:r>
                      <a:rPr lang="en-US" sz="2400" i="1" smtClean="0">
                        <a:latin typeface="Cambria Math" panose="02040503050406030204" pitchFamily="18" charset="0"/>
                      </a:rPr>
                      <m:t>𝑓</m:t>
                    </m:r>
                  </m:oMath>
                </a14:m>
                <a:r>
                  <a:rPr lang="en-US" sz="2400" dirty="0"/>
                  <a:t> such that spoofing </a:t>
                </a:r>
                <a14:m>
                  <m:oMath xmlns:m="http://schemas.openxmlformats.org/officeDocument/2006/math">
                    <m:r>
                      <a:rPr lang="en-US" sz="2400" i="1" smtClean="0">
                        <a:latin typeface="Cambria Math" panose="02040503050406030204" pitchFamily="18" charset="0"/>
                      </a:rPr>
                      <m:t>𝑓</m:t>
                    </m:r>
                  </m:oMath>
                </a14:m>
                <a:r>
                  <a:rPr lang="en-US" sz="2400" dirty="0"/>
                  <a:t>-routing requires </a:t>
                </a:r>
                <a:r>
                  <a:rPr lang="en-US" sz="2400" dirty="0" err="1"/>
                  <a:t>superpolynomial</a:t>
                </a:r>
                <a:r>
                  <a:rPr lang="en-US" sz="2400" dirty="0"/>
                  <a:t> qubits of entanglement, then P </a:t>
                </a:r>
                <a14:m>
                  <m:oMath xmlns:m="http://schemas.openxmlformats.org/officeDocument/2006/math">
                    <m:r>
                      <a:rPr lang="en-US" sz="2400" i="1">
                        <a:latin typeface="Cambria Math" panose="02040503050406030204" pitchFamily="18" charset="0"/>
                      </a:rPr>
                      <m:t>≠ </m:t>
                    </m:r>
                  </m:oMath>
                </a14:m>
                <a:r>
                  <a:rPr lang="en-US" sz="2400" dirty="0"/>
                  <a:t>L.</a:t>
                </a:r>
              </a:p>
            </p:txBody>
          </p:sp>
        </mc:Choice>
        <mc:Fallback>
          <p:sp>
            <p:nvSpPr>
              <p:cNvPr id="5" name="Content Placeholder 2">
                <a:extLst>
                  <a:ext uri="{FF2B5EF4-FFF2-40B4-BE49-F238E27FC236}">
                    <a16:creationId xmlns:a16="http://schemas.microsoft.com/office/drawing/2014/main" id="{ED44E201-B017-4D7D-9147-A77422A605D4}"/>
                  </a:ext>
                </a:extLst>
              </p:cNvPr>
              <p:cNvSpPr txBox="1">
                <a:spLocks noRot="1" noChangeAspect="1" noMove="1" noResize="1" noEditPoints="1" noAdjustHandles="1" noChangeArrowheads="1" noChangeShapeType="1" noTextEdit="1"/>
              </p:cNvSpPr>
              <p:nvPr/>
            </p:nvSpPr>
            <p:spPr>
              <a:xfrm>
                <a:off x="838200" y="1927822"/>
                <a:ext cx="10515600" cy="800388"/>
              </a:xfrm>
              <a:prstGeom prst="rect">
                <a:avLst/>
              </a:prstGeom>
              <a:blipFill>
                <a:blip r:embed="rId2"/>
                <a:stretch>
                  <a:fillRect l="-843" t="-9231" b="-10769"/>
                </a:stretch>
              </a:blipFill>
              <a:ln>
                <a:solidFill>
                  <a:schemeClr val="tx1"/>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Content Placeholder 2">
                <a:extLst>
                  <a:ext uri="{FF2B5EF4-FFF2-40B4-BE49-F238E27FC236}">
                    <a16:creationId xmlns:a16="http://schemas.microsoft.com/office/drawing/2014/main" id="{D7F38FA8-1605-2DB0-870C-A793F98F4D18}"/>
                  </a:ext>
                </a:extLst>
              </p:cNvPr>
              <p:cNvSpPr txBox="1">
                <a:spLocks/>
              </p:cNvSpPr>
              <p:nvPr/>
            </p:nvSpPr>
            <p:spPr>
              <a:xfrm>
                <a:off x="838200" y="3686133"/>
                <a:ext cx="10515600" cy="12582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P vs.</a:t>
                </a:r>
                <a14:m>
                  <m:oMath xmlns:m="http://schemas.openxmlformats.org/officeDocument/2006/math">
                    <m:r>
                      <a:rPr lang="en-US" sz="2400" i="1">
                        <a:latin typeface="Cambria Math" panose="02040503050406030204" pitchFamily="18" charset="0"/>
                      </a:rPr>
                      <m:t> </m:t>
                    </m:r>
                  </m:oMath>
                </a14:m>
                <a:r>
                  <a:rPr lang="en-US" sz="2400" dirty="0"/>
                  <a:t>L is one of the hardest open problems in computational complexity! </a:t>
                </a:r>
                <a:br>
                  <a:rPr lang="en-US" sz="2400" dirty="0"/>
                </a:br>
                <a:r>
                  <a:rPr lang="en-US" sz="2400" dirty="0"/>
                  <a:t>Similar in flavor to P </a:t>
                </a:r>
                <a14:m>
                  <m:oMath xmlns:m="http://schemas.openxmlformats.org/officeDocument/2006/math">
                    <m:r>
                      <a:rPr lang="en-US" sz="2400" b="0" i="1" smtClean="0">
                        <a:latin typeface="Cambria Math" panose="02040503050406030204" pitchFamily="18" charset="0"/>
                      </a:rPr>
                      <m:t>≠</m:t>
                    </m:r>
                  </m:oMath>
                </a14:m>
                <a:r>
                  <a:rPr lang="en-US" sz="2400" dirty="0"/>
                  <a:t> NP: we don’t have good approaches to solving this problem.</a:t>
                </a:r>
              </a:p>
              <a:p>
                <a:pPr marL="0" indent="0">
                  <a:buNone/>
                </a:pPr>
                <a:r>
                  <a:rPr lang="en-US" sz="2400" b="1" dirty="0">
                    <a:solidFill>
                      <a:srgbClr val="FF0000"/>
                    </a:solidFill>
                  </a:rPr>
                  <a:t>(10/22/26: still seems hard for AI)</a:t>
                </a:r>
              </a:p>
              <a:p>
                <a:pPr marL="0" indent="0">
                  <a:buNone/>
                </a:pPr>
                <a:endParaRPr lang="en-US" sz="2400" dirty="0"/>
              </a:p>
            </p:txBody>
          </p:sp>
        </mc:Choice>
        <mc:Fallback>
          <p:sp>
            <p:nvSpPr>
              <p:cNvPr id="8" name="Content Placeholder 2">
                <a:extLst>
                  <a:ext uri="{FF2B5EF4-FFF2-40B4-BE49-F238E27FC236}">
                    <a16:creationId xmlns:a16="http://schemas.microsoft.com/office/drawing/2014/main" id="{D7F38FA8-1605-2DB0-870C-A793F98F4D18}"/>
                  </a:ext>
                </a:extLst>
              </p:cNvPr>
              <p:cNvSpPr txBox="1">
                <a:spLocks noRot="1" noChangeAspect="1" noMove="1" noResize="1" noEditPoints="1" noAdjustHandles="1" noChangeArrowheads="1" noChangeShapeType="1" noTextEdit="1"/>
              </p:cNvSpPr>
              <p:nvPr/>
            </p:nvSpPr>
            <p:spPr>
              <a:xfrm>
                <a:off x="838200" y="3686133"/>
                <a:ext cx="10515600" cy="1258208"/>
              </a:xfrm>
              <a:prstGeom prst="rect">
                <a:avLst/>
              </a:prstGeom>
              <a:blipFill>
                <a:blip r:embed="rId3"/>
                <a:stretch>
                  <a:fillRect l="-965" t="-6000" b="-6000"/>
                </a:stretch>
              </a:blipFill>
            </p:spPr>
            <p:txBody>
              <a:bodyPr/>
              <a:lstStyle/>
              <a:p>
                <a:r>
                  <a:rPr lang="en-US">
                    <a:noFill/>
                  </a:rPr>
                  <a:t> </a:t>
                </a:r>
              </a:p>
            </p:txBody>
          </p:sp>
        </mc:Fallback>
      </mc:AlternateContent>
      <p:sp>
        <p:nvSpPr>
          <p:cNvPr id="10" name="Content Placeholder 2">
            <a:extLst>
              <a:ext uri="{FF2B5EF4-FFF2-40B4-BE49-F238E27FC236}">
                <a16:creationId xmlns:a16="http://schemas.microsoft.com/office/drawing/2014/main" id="{A2E61A16-7F55-D5C8-C0BC-9F3B4B73FC05}"/>
              </a:ext>
            </a:extLst>
          </p:cNvPr>
          <p:cNvSpPr txBox="1">
            <a:spLocks/>
          </p:cNvSpPr>
          <p:nvPr/>
        </p:nvSpPr>
        <p:spPr>
          <a:xfrm>
            <a:off x="2372033" y="5226445"/>
            <a:ext cx="8246806" cy="12582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What does security of quantum position verification have anything to do with the space complexity of functions on classical computers?!</a:t>
            </a:r>
          </a:p>
        </p:txBody>
      </p:sp>
      <p:sp>
        <p:nvSpPr>
          <p:cNvPr id="11" name="TextBox 10">
            <a:extLst>
              <a:ext uri="{FF2B5EF4-FFF2-40B4-BE49-F238E27FC236}">
                <a16:creationId xmlns:a16="http://schemas.microsoft.com/office/drawing/2014/main" id="{CF29613A-7F42-8852-FC19-74BD4E7818D4}"/>
              </a:ext>
            </a:extLst>
          </p:cNvPr>
          <p:cNvSpPr txBox="1"/>
          <p:nvPr/>
        </p:nvSpPr>
        <p:spPr>
          <a:xfrm>
            <a:off x="1165123" y="5347718"/>
            <a:ext cx="954107" cy="1015663"/>
          </a:xfrm>
          <a:prstGeom prst="rect">
            <a:avLst/>
          </a:prstGeom>
          <a:noFill/>
        </p:spPr>
        <p:txBody>
          <a:bodyPr wrap="none" rtlCol="0">
            <a:spAutoFit/>
          </a:bodyPr>
          <a:lstStyle/>
          <a:p>
            <a:r>
              <a:rPr lang="en-US" sz="6000" dirty="0"/>
              <a:t>🤔</a:t>
            </a:r>
          </a:p>
        </p:txBody>
      </p:sp>
      <p:sp>
        <p:nvSpPr>
          <p:cNvPr id="3" name="TextBox 2">
            <a:extLst>
              <a:ext uri="{FF2B5EF4-FFF2-40B4-BE49-F238E27FC236}">
                <a16:creationId xmlns:a16="http://schemas.microsoft.com/office/drawing/2014/main" id="{F588ECDB-AAB9-C724-C366-AE967250329C}"/>
              </a:ext>
            </a:extLst>
          </p:cNvPr>
          <p:cNvSpPr txBox="1"/>
          <p:nvPr/>
        </p:nvSpPr>
        <p:spPr>
          <a:xfrm>
            <a:off x="838200" y="3043003"/>
            <a:ext cx="10515600" cy="369332"/>
          </a:xfrm>
          <a:prstGeom prst="rect">
            <a:avLst/>
          </a:prstGeom>
          <a:noFill/>
        </p:spPr>
        <p:txBody>
          <a:bodyPr wrap="square" rtlCol="0">
            <a:spAutoFit/>
          </a:bodyPr>
          <a:lstStyle/>
          <a:p>
            <a:r>
              <a:rPr lang="en-US" dirty="0"/>
              <a:t>P = computable in </a:t>
            </a:r>
            <a:r>
              <a:rPr lang="en-US" b="1" i="1" dirty="0"/>
              <a:t>polynomial time</a:t>
            </a:r>
            <a:r>
              <a:rPr lang="en-US" dirty="0"/>
              <a:t>. L = computable in </a:t>
            </a:r>
            <a:r>
              <a:rPr lang="en-US" b="1" i="1" dirty="0"/>
              <a:t>logarithmic memory</a:t>
            </a:r>
            <a:r>
              <a:rPr lang="en-US" i="1" dirty="0"/>
              <a:t>.</a:t>
            </a:r>
            <a:endParaRPr lang="en-US" dirty="0"/>
          </a:p>
        </p:txBody>
      </p:sp>
    </p:spTree>
    <p:extLst>
      <p:ext uri="{BB962C8B-B14F-4D97-AF65-F5344CB8AC3E}">
        <p14:creationId xmlns:p14="http://schemas.microsoft.com/office/powerpoint/2010/main" val="239624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DBA31-6FD4-81E7-8EBE-AB1298B923E2}"/>
              </a:ext>
            </a:extLst>
          </p:cNvPr>
          <p:cNvSpPr>
            <a:spLocks noGrp="1"/>
          </p:cNvSpPr>
          <p:nvPr>
            <p:ph type="title"/>
          </p:nvPr>
        </p:nvSpPr>
        <p:spPr/>
        <p:txBody>
          <a:bodyPr/>
          <a:lstStyle/>
          <a:p>
            <a:r>
              <a:rPr lang="en-US" dirty="0"/>
              <a:t>Nonlocal Quantum Computation</a:t>
            </a:r>
          </a:p>
        </p:txBody>
      </p:sp>
      <mc:AlternateContent xmlns:mc="http://schemas.openxmlformats.org/markup-compatibility/2006">
        <mc:Choice xmlns:a14="http://schemas.microsoft.com/office/drawing/2010/main" Requires="a14">
          <p:sp>
            <p:nvSpPr>
              <p:cNvPr id="4" name="Content Placeholder 2">
                <a:extLst>
                  <a:ext uri="{FF2B5EF4-FFF2-40B4-BE49-F238E27FC236}">
                    <a16:creationId xmlns:a16="http://schemas.microsoft.com/office/drawing/2014/main" id="{29DB6C6F-8707-20B6-0705-45DB93890F2A}"/>
                  </a:ext>
                </a:extLst>
              </p:cNvPr>
              <p:cNvSpPr txBox="1">
                <a:spLocks/>
              </p:cNvSpPr>
              <p:nvPr/>
            </p:nvSpPr>
            <p:spPr>
              <a:xfrm>
                <a:off x="838200" y="1924665"/>
                <a:ext cx="10515600" cy="855299"/>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Open question</a:t>
                </a:r>
                <a:r>
                  <a:rPr lang="en-US" sz="2400" dirty="0"/>
                  <a:t>: Is there </a:t>
                </a:r>
                <a:r>
                  <a:rPr lang="en-US" sz="2400" b="1" i="1" dirty="0"/>
                  <a:t>any</a:t>
                </a:r>
                <a:r>
                  <a:rPr lang="en-US" sz="2400" dirty="0"/>
                  <a:t> QPV protocol (not just </a:t>
                </a:r>
                <a14:m>
                  <m:oMath xmlns:m="http://schemas.openxmlformats.org/officeDocument/2006/math">
                    <m:r>
                      <a:rPr lang="en-US" sz="2400" i="1" smtClean="0">
                        <a:latin typeface="Cambria Math" panose="02040503050406030204" pitchFamily="18" charset="0"/>
                      </a:rPr>
                      <m:t>𝑓</m:t>
                    </m:r>
                  </m:oMath>
                </a14:m>
                <a:r>
                  <a:rPr lang="en-US" sz="2400" dirty="0"/>
                  <a:t>-routing) that requires a lot of resources to spoof?</a:t>
                </a:r>
              </a:p>
            </p:txBody>
          </p:sp>
        </mc:Choice>
        <mc:Fallback>
          <p:sp>
            <p:nvSpPr>
              <p:cNvPr id="4" name="Content Placeholder 2">
                <a:extLst>
                  <a:ext uri="{FF2B5EF4-FFF2-40B4-BE49-F238E27FC236}">
                    <a16:creationId xmlns:a16="http://schemas.microsoft.com/office/drawing/2014/main" id="{29DB6C6F-8707-20B6-0705-45DB93890F2A}"/>
                  </a:ext>
                </a:extLst>
              </p:cNvPr>
              <p:cNvSpPr txBox="1">
                <a:spLocks noRot="1" noChangeAspect="1" noMove="1" noResize="1" noEditPoints="1" noAdjustHandles="1" noChangeArrowheads="1" noChangeShapeType="1" noTextEdit="1"/>
              </p:cNvSpPr>
              <p:nvPr/>
            </p:nvSpPr>
            <p:spPr>
              <a:xfrm>
                <a:off x="838200" y="1924665"/>
                <a:ext cx="10515600" cy="855299"/>
              </a:xfrm>
              <a:prstGeom prst="rect">
                <a:avLst/>
              </a:prstGeom>
              <a:blipFill>
                <a:blip r:embed="rId2"/>
                <a:stretch>
                  <a:fillRect l="-843" t="-8696" r="-361" b="-2899"/>
                </a:stretch>
              </a:blipFill>
              <a:ln>
                <a:solidFill>
                  <a:schemeClr val="tx1"/>
                </a:solidFill>
              </a:ln>
            </p:spPr>
            <p:txBody>
              <a:bodyPr/>
              <a:lstStyle/>
              <a:p>
                <a:r>
                  <a:rPr lang="en-US">
                    <a:noFill/>
                  </a:rPr>
                  <a:t> </a:t>
                </a:r>
              </a:p>
            </p:txBody>
          </p:sp>
        </mc:Fallback>
      </mc:AlternateContent>
      <p:sp>
        <p:nvSpPr>
          <p:cNvPr id="7" name="Content Placeholder 2">
            <a:extLst>
              <a:ext uri="{FF2B5EF4-FFF2-40B4-BE49-F238E27FC236}">
                <a16:creationId xmlns:a16="http://schemas.microsoft.com/office/drawing/2014/main" id="{39E0B641-247B-E934-73AD-F0F8BFF71419}"/>
              </a:ext>
            </a:extLst>
          </p:cNvPr>
          <p:cNvSpPr txBox="1">
            <a:spLocks/>
          </p:cNvSpPr>
          <p:nvPr/>
        </p:nvSpPr>
        <p:spPr>
          <a:xfrm>
            <a:off x="838200" y="5110287"/>
            <a:ext cx="10515600" cy="8864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The security of QPV is equivalent to </a:t>
            </a:r>
            <a:r>
              <a:rPr lang="en-US" sz="2400" b="1" i="1" dirty="0"/>
              <a:t>nonlocally splitting up quantum computation</a:t>
            </a:r>
            <a:r>
              <a:rPr lang="en-US" sz="2400" dirty="0"/>
              <a:t>.</a:t>
            </a:r>
          </a:p>
        </p:txBody>
      </p:sp>
      <p:sp>
        <p:nvSpPr>
          <p:cNvPr id="3" name="Content Placeholder 2">
            <a:extLst>
              <a:ext uri="{FF2B5EF4-FFF2-40B4-BE49-F238E27FC236}">
                <a16:creationId xmlns:a16="http://schemas.microsoft.com/office/drawing/2014/main" id="{93155A2D-F322-4068-D5C5-6ADF68696641}"/>
              </a:ext>
            </a:extLst>
          </p:cNvPr>
          <p:cNvSpPr txBox="1">
            <a:spLocks/>
          </p:cNvSpPr>
          <p:nvPr/>
        </p:nvSpPr>
        <p:spPr>
          <a:xfrm>
            <a:off x="838200" y="3429000"/>
            <a:ext cx="10515600" cy="855299"/>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Theorem</a:t>
            </a:r>
            <a:r>
              <a:rPr lang="en-US" sz="2400" dirty="0"/>
              <a:t>: Assuming some unproven conjectures in Banach space theory, there are QPV protocols requiring spoofers to use exponential entanglement.</a:t>
            </a:r>
          </a:p>
        </p:txBody>
      </p:sp>
      <p:sp>
        <p:nvSpPr>
          <p:cNvPr id="8" name="TextBox 7">
            <a:extLst>
              <a:ext uri="{FF2B5EF4-FFF2-40B4-BE49-F238E27FC236}">
                <a16:creationId xmlns:a16="http://schemas.microsoft.com/office/drawing/2014/main" id="{33CA1ABF-1341-9C2D-963E-D4C35A9FED90}"/>
              </a:ext>
            </a:extLst>
          </p:cNvPr>
          <p:cNvSpPr txBox="1"/>
          <p:nvPr/>
        </p:nvSpPr>
        <p:spPr>
          <a:xfrm>
            <a:off x="9713703" y="4296637"/>
            <a:ext cx="2289026" cy="338554"/>
          </a:xfrm>
          <a:prstGeom prst="rect">
            <a:avLst/>
          </a:prstGeom>
          <a:noFill/>
        </p:spPr>
        <p:txBody>
          <a:bodyPr wrap="square">
            <a:spAutoFit/>
          </a:bodyPr>
          <a:lstStyle/>
          <a:p>
            <a:pPr marL="0" indent="0">
              <a:buNone/>
            </a:pPr>
            <a:r>
              <a:rPr lang="en-US" sz="1600" dirty="0">
                <a:solidFill>
                  <a:schemeClr val="bg1">
                    <a:lumMod val="50000"/>
                  </a:schemeClr>
                </a:solidFill>
              </a:rPr>
              <a:t>(</a:t>
            </a:r>
            <a:r>
              <a:rPr lang="en-US" sz="1600" dirty="0" err="1">
                <a:solidFill>
                  <a:schemeClr val="bg1">
                    <a:lumMod val="50000"/>
                  </a:schemeClr>
                </a:solidFill>
              </a:rPr>
              <a:t>Junge</a:t>
            </a:r>
            <a:r>
              <a:rPr lang="en-US" sz="1600" dirty="0">
                <a:solidFill>
                  <a:schemeClr val="bg1">
                    <a:lumMod val="50000"/>
                  </a:schemeClr>
                </a:solidFill>
              </a:rPr>
              <a:t>, et al. 2021)</a:t>
            </a:r>
          </a:p>
        </p:txBody>
      </p:sp>
    </p:spTree>
    <p:extLst>
      <p:ext uri="{BB962C8B-B14F-4D97-AF65-F5344CB8AC3E}">
        <p14:creationId xmlns:p14="http://schemas.microsoft.com/office/powerpoint/2010/main" val="3554678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animBg="1"/>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2E0CB-A254-F852-0055-4E84C694FD27}"/>
              </a:ext>
            </a:extLst>
          </p:cNvPr>
          <p:cNvSpPr>
            <a:spLocks noGrp="1"/>
          </p:cNvSpPr>
          <p:nvPr>
            <p:ph type="title"/>
          </p:nvPr>
        </p:nvSpPr>
        <p:spPr/>
        <p:txBody>
          <a:bodyPr/>
          <a:lstStyle/>
          <a:p>
            <a:r>
              <a:rPr lang="en-US" dirty="0"/>
              <a:t>Nonlocal Quantum Computation</a:t>
            </a:r>
          </a:p>
        </p:txBody>
      </p:sp>
      <p:sp>
        <p:nvSpPr>
          <p:cNvPr id="4" name="Rectangle 3">
            <a:extLst>
              <a:ext uri="{FF2B5EF4-FFF2-40B4-BE49-F238E27FC236}">
                <a16:creationId xmlns:a16="http://schemas.microsoft.com/office/drawing/2014/main" id="{DF5590DD-C551-D79B-9599-F64EB3BE6E33}"/>
              </a:ext>
            </a:extLst>
          </p:cNvPr>
          <p:cNvSpPr/>
          <p:nvPr/>
        </p:nvSpPr>
        <p:spPr>
          <a:xfrm>
            <a:off x="1532508" y="3340507"/>
            <a:ext cx="1445342" cy="1268362"/>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F1511663-5A64-A217-45D7-D0A75ACA5DA0}"/>
              </a:ext>
            </a:extLst>
          </p:cNvPr>
          <p:cNvCxnSpPr>
            <a:cxnSpLocks/>
          </p:cNvCxnSpPr>
          <p:nvPr/>
        </p:nvCxnSpPr>
        <p:spPr>
          <a:xfrm flipH="1" flipV="1">
            <a:off x="906781" y="2514598"/>
            <a:ext cx="987062" cy="8259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AE04424-1463-8B13-1AA3-9B29F2EB9611}"/>
              </a:ext>
            </a:extLst>
          </p:cNvPr>
          <p:cNvCxnSpPr>
            <a:cxnSpLocks/>
          </p:cNvCxnSpPr>
          <p:nvPr/>
        </p:nvCxnSpPr>
        <p:spPr>
          <a:xfrm flipV="1">
            <a:off x="2671970" y="2514598"/>
            <a:ext cx="931607" cy="8259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8A07775-BF37-814E-49AC-3DCB465955B4}"/>
              </a:ext>
            </a:extLst>
          </p:cNvPr>
          <p:cNvCxnSpPr>
            <a:cxnSpLocks/>
          </p:cNvCxnSpPr>
          <p:nvPr/>
        </p:nvCxnSpPr>
        <p:spPr>
          <a:xfrm flipV="1">
            <a:off x="962236" y="4638365"/>
            <a:ext cx="931607" cy="8259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32ADEC8-6ED1-AF44-3594-071C6B55654B}"/>
              </a:ext>
            </a:extLst>
          </p:cNvPr>
          <p:cNvCxnSpPr>
            <a:cxnSpLocks/>
          </p:cNvCxnSpPr>
          <p:nvPr/>
        </p:nvCxnSpPr>
        <p:spPr>
          <a:xfrm flipH="1" flipV="1">
            <a:off x="2616515" y="4638365"/>
            <a:ext cx="987062" cy="8259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3127B9D0-57F1-603A-C275-FB1A8CC469E2}"/>
              </a:ext>
            </a:extLst>
          </p:cNvPr>
          <p:cNvSpPr/>
          <p:nvPr/>
        </p:nvSpPr>
        <p:spPr>
          <a:xfrm>
            <a:off x="7748603" y="4194761"/>
            <a:ext cx="731422" cy="64186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B3316D42-15BF-AE02-C9CA-1DAAAE052A7A}"/>
              </a:ext>
            </a:extLst>
          </p:cNvPr>
          <p:cNvCxnSpPr>
            <a:cxnSpLocks/>
          </p:cNvCxnSpPr>
          <p:nvPr/>
        </p:nvCxnSpPr>
        <p:spPr>
          <a:xfrm flipH="1" flipV="1">
            <a:off x="6864780" y="1888637"/>
            <a:ext cx="987062" cy="8259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88FC2CE-823A-0249-95C2-045006A1A522}"/>
              </a:ext>
            </a:extLst>
          </p:cNvPr>
          <p:cNvCxnSpPr>
            <a:cxnSpLocks/>
          </p:cNvCxnSpPr>
          <p:nvPr/>
        </p:nvCxnSpPr>
        <p:spPr>
          <a:xfrm flipV="1">
            <a:off x="10253818" y="1931731"/>
            <a:ext cx="931607" cy="8259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8742475-FC3A-BADA-23E6-0E71FBC51DD9}"/>
              </a:ext>
            </a:extLst>
          </p:cNvPr>
          <p:cNvCxnSpPr>
            <a:cxnSpLocks/>
          </p:cNvCxnSpPr>
          <p:nvPr/>
        </p:nvCxnSpPr>
        <p:spPr>
          <a:xfrm flipV="1">
            <a:off x="6920235" y="4872234"/>
            <a:ext cx="931607" cy="8259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3B56762-2953-97C4-9A81-4A0A3FCA61A1}"/>
              </a:ext>
            </a:extLst>
          </p:cNvPr>
          <p:cNvCxnSpPr>
            <a:cxnSpLocks/>
          </p:cNvCxnSpPr>
          <p:nvPr/>
        </p:nvCxnSpPr>
        <p:spPr>
          <a:xfrm flipH="1" flipV="1">
            <a:off x="10253818" y="4886981"/>
            <a:ext cx="987062" cy="8259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D257183A-CB05-8226-671F-5180B549AA27}"/>
              </a:ext>
            </a:extLst>
          </p:cNvPr>
          <p:cNvSpPr/>
          <p:nvPr/>
        </p:nvSpPr>
        <p:spPr>
          <a:xfrm>
            <a:off x="9654147" y="4194761"/>
            <a:ext cx="731422" cy="64186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92A31BA-8C4A-04A9-56D5-E9620F940098}"/>
              </a:ext>
            </a:extLst>
          </p:cNvPr>
          <p:cNvSpPr/>
          <p:nvPr/>
        </p:nvSpPr>
        <p:spPr>
          <a:xfrm>
            <a:off x="7748603" y="2757640"/>
            <a:ext cx="731422" cy="64186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F61F33D-4AA3-B497-80CE-94CB6F513213}"/>
              </a:ext>
            </a:extLst>
          </p:cNvPr>
          <p:cNvSpPr/>
          <p:nvPr/>
        </p:nvSpPr>
        <p:spPr>
          <a:xfrm>
            <a:off x="9654147" y="2757640"/>
            <a:ext cx="731422" cy="64186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Curved Connector 26">
            <a:extLst>
              <a:ext uri="{FF2B5EF4-FFF2-40B4-BE49-F238E27FC236}">
                <a16:creationId xmlns:a16="http://schemas.microsoft.com/office/drawing/2014/main" id="{F20FFC9E-2D3A-DBE0-DD2B-9A282CD24C26}"/>
              </a:ext>
            </a:extLst>
          </p:cNvPr>
          <p:cNvCxnSpPr>
            <a:stCxn id="15" idx="0"/>
            <a:endCxn id="23" idx="2"/>
          </p:cNvCxnSpPr>
          <p:nvPr/>
        </p:nvCxnSpPr>
        <p:spPr>
          <a:xfrm rot="5400000" flipH="1" flipV="1">
            <a:off x="8669456" y="2844359"/>
            <a:ext cx="795261" cy="1905544"/>
          </a:xfrm>
          <a:prstGeom prst="curvedConnector3">
            <a:avLst>
              <a:gd name="adj1" fmla="val 35164"/>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 name="Curved Connector 28">
            <a:extLst>
              <a:ext uri="{FF2B5EF4-FFF2-40B4-BE49-F238E27FC236}">
                <a16:creationId xmlns:a16="http://schemas.microsoft.com/office/drawing/2014/main" id="{547B0761-B17C-379C-A02A-0A3BC19DD045}"/>
              </a:ext>
            </a:extLst>
          </p:cNvPr>
          <p:cNvCxnSpPr>
            <a:cxnSpLocks/>
            <a:stCxn id="21" idx="0"/>
            <a:endCxn id="22" idx="2"/>
          </p:cNvCxnSpPr>
          <p:nvPr/>
        </p:nvCxnSpPr>
        <p:spPr>
          <a:xfrm rot="16200000" flipV="1">
            <a:off x="8669456" y="2844359"/>
            <a:ext cx="795261" cy="1905544"/>
          </a:xfrm>
          <a:prstGeom prst="curvedConnector3">
            <a:avLst>
              <a:gd name="adj1" fmla="val 4629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27A22913-2280-888B-8A7D-D6973DF4F4FC}"/>
              </a:ext>
            </a:extLst>
          </p:cNvPr>
          <p:cNvCxnSpPr/>
          <p:nvPr/>
        </p:nvCxnSpPr>
        <p:spPr>
          <a:xfrm flipV="1">
            <a:off x="7925582" y="3444220"/>
            <a:ext cx="0" cy="72104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1AFC883-12A9-6E46-8749-42D371B330C1}"/>
              </a:ext>
            </a:extLst>
          </p:cNvPr>
          <p:cNvCxnSpPr/>
          <p:nvPr/>
        </p:nvCxnSpPr>
        <p:spPr>
          <a:xfrm flipV="1">
            <a:off x="10209574" y="3421861"/>
            <a:ext cx="0" cy="72104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6" name="Arc 35">
            <a:extLst>
              <a:ext uri="{FF2B5EF4-FFF2-40B4-BE49-F238E27FC236}">
                <a16:creationId xmlns:a16="http://schemas.microsoft.com/office/drawing/2014/main" id="{2FE4D3A6-D89A-D352-75EA-DACC91A7CFCD}"/>
              </a:ext>
            </a:extLst>
          </p:cNvPr>
          <p:cNvSpPr/>
          <p:nvPr/>
        </p:nvSpPr>
        <p:spPr>
          <a:xfrm rot="8789835">
            <a:off x="7921048" y="3116243"/>
            <a:ext cx="2292075" cy="2292075"/>
          </a:xfrm>
          <a:prstGeom prst="arc">
            <a:avLst>
              <a:gd name="adj1" fmla="val 14808087"/>
              <a:gd name="adj2" fmla="val 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TextBox 36">
            <a:extLst>
              <a:ext uri="{FF2B5EF4-FFF2-40B4-BE49-F238E27FC236}">
                <a16:creationId xmlns:a16="http://schemas.microsoft.com/office/drawing/2014/main" id="{CF715254-A1F7-DBDA-45B2-1AD8EE4C0804}"/>
              </a:ext>
            </a:extLst>
          </p:cNvPr>
          <p:cNvSpPr txBox="1"/>
          <p:nvPr/>
        </p:nvSpPr>
        <p:spPr>
          <a:xfrm>
            <a:off x="8410472" y="5437378"/>
            <a:ext cx="1773793" cy="369332"/>
          </a:xfrm>
          <a:prstGeom prst="rect">
            <a:avLst/>
          </a:prstGeom>
          <a:noFill/>
        </p:spPr>
        <p:txBody>
          <a:bodyPr wrap="square" rtlCol="0">
            <a:spAutoFit/>
          </a:bodyPr>
          <a:lstStyle/>
          <a:p>
            <a:r>
              <a:rPr lang="en-US" dirty="0"/>
              <a:t>entanglement</a:t>
            </a:r>
          </a:p>
        </p:txBody>
      </p:sp>
      <p:sp>
        <p:nvSpPr>
          <p:cNvPr id="38" name="TextBox 37">
            <a:extLst>
              <a:ext uri="{FF2B5EF4-FFF2-40B4-BE49-F238E27FC236}">
                <a16:creationId xmlns:a16="http://schemas.microsoft.com/office/drawing/2014/main" id="{C100D189-68D6-F801-F85B-5FC76032CED4}"/>
              </a:ext>
            </a:extLst>
          </p:cNvPr>
          <p:cNvSpPr txBox="1"/>
          <p:nvPr/>
        </p:nvSpPr>
        <p:spPr>
          <a:xfrm>
            <a:off x="10483894" y="3696640"/>
            <a:ext cx="1773793" cy="369332"/>
          </a:xfrm>
          <a:prstGeom prst="rect">
            <a:avLst/>
          </a:prstGeom>
          <a:noFill/>
        </p:spPr>
        <p:txBody>
          <a:bodyPr wrap="square" rtlCol="0">
            <a:spAutoFit/>
          </a:bodyPr>
          <a:lstStyle/>
          <a:p>
            <a:r>
              <a:rPr lang="en-US" dirty="0"/>
              <a:t>communication</a:t>
            </a:r>
          </a:p>
        </p:txBody>
      </p:sp>
      <p:sp>
        <p:nvSpPr>
          <p:cNvPr id="43" name="TextBox 42">
            <a:extLst>
              <a:ext uri="{FF2B5EF4-FFF2-40B4-BE49-F238E27FC236}">
                <a16:creationId xmlns:a16="http://schemas.microsoft.com/office/drawing/2014/main" id="{7CD67FE5-D02B-3D96-5D87-8F2D45D868A3}"/>
              </a:ext>
            </a:extLst>
          </p:cNvPr>
          <p:cNvSpPr txBox="1"/>
          <p:nvPr/>
        </p:nvSpPr>
        <p:spPr>
          <a:xfrm>
            <a:off x="1794151" y="3666270"/>
            <a:ext cx="1183699" cy="646331"/>
          </a:xfrm>
          <a:prstGeom prst="rect">
            <a:avLst/>
          </a:prstGeom>
          <a:noFill/>
        </p:spPr>
        <p:txBody>
          <a:bodyPr wrap="square" rtlCol="0">
            <a:spAutoFit/>
          </a:bodyPr>
          <a:lstStyle/>
          <a:p>
            <a:r>
              <a:rPr lang="en-US" dirty="0"/>
              <a:t>quantum</a:t>
            </a:r>
            <a:br>
              <a:rPr lang="en-US" dirty="0"/>
            </a:br>
            <a:r>
              <a:rPr lang="en-US" dirty="0"/>
              <a:t>process</a:t>
            </a:r>
          </a:p>
        </p:txBody>
      </p:sp>
      <p:sp>
        <p:nvSpPr>
          <p:cNvPr id="44" name="TextBox 43">
            <a:extLst>
              <a:ext uri="{FF2B5EF4-FFF2-40B4-BE49-F238E27FC236}">
                <a16:creationId xmlns:a16="http://schemas.microsoft.com/office/drawing/2014/main" id="{CAC4E1A2-C17D-3689-B9CB-45129631BC3D}"/>
              </a:ext>
            </a:extLst>
          </p:cNvPr>
          <p:cNvSpPr txBox="1"/>
          <p:nvPr/>
        </p:nvSpPr>
        <p:spPr>
          <a:xfrm>
            <a:off x="1139876" y="1631692"/>
            <a:ext cx="4337428" cy="523220"/>
          </a:xfrm>
          <a:prstGeom prst="rect">
            <a:avLst/>
          </a:prstGeom>
          <a:noFill/>
        </p:spPr>
        <p:txBody>
          <a:bodyPr wrap="square" rtlCol="0">
            <a:spAutoFit/>
          </a:bodyPr>
          <a:lstStyle/>
          <a:p>
            <a:r>
              <a:rPr lang="en-US" sz="2800" dirty="0"/>
              <a:t>When can this…</a:t>
            </a:r>
          </a:p>
        </p:txBody>
      </p:sp>
      <p:sp>
        <p:nvSpPr>
          <p:cNvPr id="45" name="TextBox 44">
            <a:extLst>
              <a:ext uri="{FF2B5EF4-FFF2-40B4-BE49-F238E27FC236}">
                <a16:creationId xmlns:a16="http://schemas.microsoft.com/office/drawing/2014/main" id="{AEAB0A43-7D31-767C-F25D-3F40C475068B}"/>
              </a:ext>
            </a:extLst>
          </p:cNvPr>
          <p:cNvSpPr txBox="1"/>
          <p:nvPr/>
        </p:nvSpPr>
        <p:spPr>
          <a:xfrm>
            <a:off x="4291218" y="3576031"/>
            <a:ext cx="4337428" cy="954107"/>
          </a:xfrm>
          <a:prstGeom prst="rect">
            <a:avLst/>
          </a:prstGeom>
          <a:noFill/>
        </p:spPr>
        <p:txBody>
          <a:bodyPr wrap="square" rtlCol="0">
            <a:spAutoFit/>
          </a:bodyPr>
          <a:lstStyle/>
          <a:p>
            <a:r>
              <a:rPr lang="en-US" sz="2800" dirty="0"/>
              <a:t>…be implemented</a:t>
            </a:r>
            <a:br>
              <a:rPr lang="en-US" sz="2800" dirty="0"/>
            </a:br>
            <a:r>
              <a:rPr lang="en-US" sz="2800" dirty="0"/>
              <a:t>non-locally like this?</a:t>
            </a:r>
          </a:p>
        </p:txBody>
      </p:sp>
      <p:sp>
        <p:nvSpPr>
          <p:cNvPr id="46" name="TextBox 45">
            <a:extLst>
              <a:ext uri="{FF2B5EF4-FFF2-40B4-BE49-F238E27FC236}">
                <a16:creationId xmlns:a16="http://schemas.microsoft.com/office/drawing/2014/main" id="{F1568F75-AC31-6760-89F2-D551E992BC9F}"/>
              </a:ext>
            </a:extLst>
          </p:cNvPr>
          <p:cNvSpPr txBox="1"/>
          <p:nvPr/>
        </p:nvSpPr>
        <p:spPr>
          <a:xfrm>
            <a:off x="908496" y="5806710"/>
            <a:ext cx="3393452" cy="646331"/>
          </a:xfrm>
          <a:prstGeom prst="rect">
            <a:avLst/>
          </a:prstGeom>
          <a:noFill/>
        </p:spPr>
        <p:txBody>
          <a:bodyPr wrap="square" rtlCol="0">
            <a:spAutoFit/>
          </a:bodyPr>
          <a:lstStyle/>
          <a:p>
            <a:r>
              <a:rPr lang="en-US" dirty="0"/>
              <a:t>e.g. computation, scattering process, Hamiltonian evolution…</a:t>
            </a:r>
          </a:p>
        </p:txBody>
      </p:sp>
    </p:spTree>
    <p:extLst>
      <p:ext uri="{BB962C8B-B14F-4D97-AF65-F5344CB8AC3E}">
        <p14:creationId xmlns:p14="http://schemas.microsoft.com/office/powerpoint/2010/main" val="158469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animBg="1"/>
      <p:bldP spid="22" grpId="0" animBg="1"/>
      <p:bldP spid="23" grpId="0" animBg="1"/>
      <p:bldP spid="36" grpId="0" animBg="1"/>
      <p:bldP spid="37" grpId="0"/>
      <p:bldP spid="38" grpId="0"/>
      <p:bldP spid="4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AD74A-6316-FDD8-9881-4846C4DEAE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7C7AC7-6003-6394-7B3F-B63F45D4F955}"/>
              </a:ext>
            </a:extLst>
          </p:cNvPr>
          <p:cNvSpPr>
            <a:spLocks noGrp="1"/>
          </p:cNvSpPr>
          <p:nvPr>
            <p:ph type="title"/>
          </p:nvPr>
        </p:nvSpPr>
        <p:spPr/>
        <p:txBody>
          <a:bodyPr/>
          <a:lstStyle/>
          <a:p>
            <a:r>
              <a:rPr lang="en-US" dirty="0"/>
              <a:t>Nonlocal Quantum Computation</a:t>
            </a:r>
          </a:p>
        </p:txBody>
      </p:sp>
      <mc:AlternateContent xmlns:mc="http://schemas.openxmlformats.org/markup-compatibility/2006" xmlns:a14="http://schemas.microsoft.com/office/drawing/2010/main">
        <mc:Choice Requires="a14">
          <p:sp>
            <p:nvSpPr>
              <p:cNvPr id="39" name="Content Placeholder 2">
                <a:extLst>
                  <a:ext uri="{FF2B5EF4-FFF2-40B4-BE49-F238E27FC236}">
                    <a16:creationId xmlns:a16="http://schemas.microsoft.com/office/drawing/2014/main" id="{022712AF-4ABF-D8C2-B0A0-6916894A9D97}"/>
                  </a:ext>
                </a:extLst>
              </p:cNvPr>
              <p:cNvSpPr txBox="1">
                <a:spLocks/>
              </p:cNvSpPr>
              <p:nvPr/>
            </p:nvSpPr>
            <p:spPr>
              <a:xfrm>
                <a:off x="557043" y="4919095"/>
                <a:ext cx="10796757" cy="925212"/>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Theorem</a:t>
                </a:r>
                <a:r>
                  <a:rPr lang="en-US" sz="2400" dirty="0"/>
                  <a:t>: Every quantum process on </a:t>
                </a:r>
                <a14:m>
                  <m:oMath xmlns:m="http://schemas.openxmlformats.org/officeDocument/2006/math">
                    <m:r>
                      <a:rPr lang="en-US" sz="2400" b="0" i="1" smtClean="0">
                        <a:latin typeface="Cambria Math" panose="02040503050406030204" pitchFamily="18" charset="0"/>
                      </a:rPr>
                      <m:t>𝑛</m:t>
                    </m:r>
                  </m:oMath>
                </a14:m>
                <a:r>
                  <a:rPr lang="en-US" sz="2400" dirty="0"/>
                  <a:t> qubits can be implemented nonlocally using </a:t>
                </a:r>
                <a14:m>
                  <m:oMath xmlns:m="http://schemas.openxmlformats.org/officeDocument/2006/math">
                    <m:r>
                      <a:rPr lang="en-US" sz="2400" b="0" i="0" smtClean="0">
                        <a:latin typeface="Cambria Math" panose="02040503050406030204" pitchFamily="18" charset="0"/>
                      </a:rPr>
                      <m:t>~</m:t>
                    </m:r>
                    <m:r>
                      <m:rPr>
                        <m:sty m:val="p"/>
                      </m:rPr>
                      <a:rPr lang="en-US" sz="2400" b="0" i="0" smtClean="0">
                        <a:latin typeface="Cambria Math" panose="02040503050406030204" pitchFamily="18" charset="0"/>
                      </a:rPr>
                      <m:t>exp</m:t>
                    </m:r>
                    <m:r>
                      <a:rPr lang="en-US" sz="2400" b="0" i="1" smtClean="0">
                        <a:latin typeface="Cambria Math" panose="02040503050406030204" pitchFamily="18" charset="0"/>
                      </a:rPr>
                      <m:t>⁡(</m:t>
                    </m:r>
                    <m:r>
                      <a:rPr lang="en-US" sz="2400" b="0" i="1" smtClean="0">
                        <a:latin typeface="Cambria Math" panose="02040503050406030204" pitchFamily="18" charset="0"/>
                      </a:rPr>
                      <m:t>𝑛</m:t>
                    </m:r>
                    <m:r>
                      <a:rPr lang="en-US" sz="2400" b="0" i="1" smtClean="0">
                        <a:latin typeface="Cambria Math" panose="02040503050406030204" pitchFamily="18" charset="0"/>
                      </a:rPr>
                      <m:t>)</m:t>
                    </m:r>
                  </m:oMath>
                </a14:m>
                <a:r>
                  <a:rPr lang="en-US" sz="2400" dirty="0"/>
                  <a:t> qubits of entanglement.</a:t>
                </a:r>
              </a:p>
            </p:txBody>
          </p:sp>
        </mc:Choice>
        <mc:Fallback xmlns="">
          <p:sp>
            <p:nvSpPr>
              <p:cNvPr id="39" name="Content Placeholder 2">
                <a:extLst>
                  <a:ext uri="{FF2B5EF4-FFF2-40B4-BE49-F238E27FC236}">
                    <a16:creationId xmlns:a16="http://schemas.microsoft.com/office/drawing/2014/main" id="{022712AF-4ABF-D8C2-B0A0-6916894A9D97}"/>
                  </a:ext>
                </a:extLst>
              </p:cNvPr>
              <p:cNvSpPr txBox="1">
                <a:spLocks noRot="1" noChangeAspect="1" noMove="1" noResize="1" noEditPoints="1" noAdjustHandles="1" noChangeArrowheads="1" noChangeShapeType="1" noTextEdit="1"/>
              </p:cNvSpPr>
              <p:nvPr/>
            </p:nvSpPr>
            <p:spPr>
              <a:xfrm>
                <a:off x="557043" y="4919095"/>
                <a:ext cx="10796757" cy="925212"/>
              </a:xfrm>
              <a:prstGeom prst="rect">
                <a:avLst/>
              </a:prstGeom>
              <a:blipFill>
                <a:blip r:embed="rId2"/>
                <a:stretch>
                  <a:fillRect l="-822" t="-6667"/>
                </a:stretch>
              </a:blipFill>
              <a:ln>
                <a:solidFill>
                  <a:schemeClr val="tx1"/>
                </a:solidFill>
              </a:ln>
            </p:spPr>
            <p:txBody>
              <a:bodyPr/>
              <a:lstStyle/>
              <a:p>
                <a:r>
                  <a:rPr lang="en-US">
                    <a:noFill/>
                  </a:rPr>
                  <a:t> </a:t>
                </a:r>
              </a:p>
            </p:txBody>
          </p:sp>
        </mc:Fallback>
      </mc:AlternateContent>
      <p:sp>
        <p:nvSpPr>
          <p:cNvPr id="41" name="TextBox 40">
            <a:extLst>
              <a:ext uri="{FF2B5EF4-FFF2-40B4-BE49-F238E27FC236}">
                <a16:creationId xmlns:a16="http://schemas.microsoft.com/office/drawing/2014/main" id="{005548EE-C371-D575-E1AB-3CF7DAE959D0}"/>
              </a:ext>
            </a:extLst>
          </p:cNvPr>
          <p:cNvSpPr txBox="1"/>
          <p:nvPr/>
        </p:nvSpPr>
        <p:spPr>
          <a:xfrm>
            <a:off x="9680205" y="5876704"/>
            <a:ext cx="2289026" cy="338554"/>
          </a:xfrm>
          <a:prstGeom prst="rect">
            <a:avLst/>
          </a:prstGeom>
          <a:noFill/>
        </p:spPr>
        <p:txBody>
          <a:bodyPr wrap="square">
            <a:spAutoFit/>
          </a:bodyPr>
          <a:lstStyle/>
          <a:p>
            <a:pPr marL="0" indent="0">
              <a:buNone/>
            </a:pPr>
            <a:r>
              <a:rPr lang="en-US" sz="1600" dirty="0">
                <a:solidFill>
                  <a:schemeClr val="bg1">
                    <a:lumMod val="50000"/>
                  </a:schemeClr>
                </a:solidFill>
              </a:rPr>
              <a:t>(</a:t>
            </a:r>
            <a:r>
              <a:rPr lang="en-US" sz="1600" dirty="0" err="1">
                <a:solidFill>
                  <a:schemeClr val="bg1">
                    <a:lumMod val="50000"/>
                  </a:schemeClr>
                </a:solidFill>
              </a:rPr>
              <a:t>Beigi</a:t>
            </a:r>
            <a:r>
              <a:rPr lang="en-US" sz="1600" dirty="0">
                <a:solidFill>
                  <a:schemeClr val="bg1">
                    <a:lumMod val="50000"/>
                  </a:schemeClr>
                </a:solidFill>
              </a:rPr>
              <a:t>-Koenig 2011)</a:t>
            </a:r>
          </a:p>
        </p:txBody>
      </p:sp>
      <p:cxnSp>
        <p:nvCxnSpPr>
          <p:cNvPr id="10" name="Straight Arrow Connector 9">
            <a:extLst>
              <a:ext uri="{FF2B5EF4-FFF2-40B4-BE49-F238E27FC236}">
                <a16:creationId xmlns:a16="http://schemas.microsoft.com/office/drawing/2014/main" id="{8B6BC350-6B0F-B076-9802-F89AD1E00F2B}"/>
              </a:ext>
            </a:extLst>
          </p:cNvPr>
          <p:cNvCxnSpPr>
            <a:cxnSpLocks/>
          </p:cNvCxnSpPr>
          <p:nvPr/>
        </p:nvCxnSpPr>
        <p:spPr>
          <a:xfrm flipH="1" flipV="1">
            <a:off x="532106" y="2018367"/>
            <a:ext cx="632412" cy="52916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6B0EA22-ABF5-7EF1-101B-AE16F8E27145}"/>
              </a:ext>
            </a:extLst>
          </p:cNvPr>
          <p:cNvCxnSpPr>
            <a:cxnSpLocks/>
          </p:cNvCxnSpPr>
          <p:nvPr/>
        </p:nvCxnSpPr>
        <p:spPr>
          <a:xfrm flipV="1">
            <a:off x="1454602" y="2005389"/>
            <a:ext cx="607269" cy="53837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ACDA0A0-4D98-2568-287E-6CE951B3D566}"/>
              </a:ext>
            </a:extLst>
          </p:cNvPr>
          <p:cNvCxnSpPr>
            <a:cxnSpLocks/>
          </p:cNvCxnSpPr>
          <p:nvPr/>
        </p:nvCxnSpPr>
        <p:spPr>
          <a:xfrm flipV="1">
            <a:off x="652029" y="3385613"/>
            <a:ext cx="465804" cy="41295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AF8EA41-0F16-09F2-A693-4DECFA7CF6D0}"/>
              </a:ext>
            </a:extLst>
          </p:cNvPr>
          <p:cNvCxnSpPr>
            <a:cxnSpLocks/>
          </p:cNvCxnSpPr>
          <p:nvPr/>
        </p:nvCxnSpPr>
        <p:spPr>
          <a:xfrm flipH="1" flipV="1">
            <a:off x="1497752" y="3367694"/>
            <a:ext cx="497321" cy="41612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A92CDCFD-1051-883B-EB82-F2DCB738E0CC}"/>
              </a:ext>
            </a:extLst>
          </p:cNvPr>
          <p:cNvSpPr/>
          <p:nvPr/>
        </p:nvSpPr>
        <p:spPr>
          <a:xfrm>
            <a:off x="3716324" y="3304416"/>
            <a:ext cx="731422" cy="64186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4A552E4-4966-6198-3338-62FEFA32D63D}"/>
              </a:ext>
            </a:extLst>
          </p:cNvPr>
          <p:cNvSpPr/>
          <p:nvPr/>
        </p:nvSpPr>
        <p:spPr>
          <a:xfrm>
            <a:off x="5621868" y="3304416"/>
            <a:ext cx="731422" cy="64186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BD6D711-C9C9-806A-8552-C58138D26527}"/>
              </a:ext>
            </a:extLst>
          </p:cNvPr>
          <p:cNvSpPr/>
          <p:nvPr/>
        </p:nvSpPr>
        <p:spPr>
          <a:xfrm>
            <a:off x="3716324" y="2210057"/>
            <a:ext cx="731422" cy="64186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CF4A8C3-A7FF-8627-3ACF-989C6B12F4EE}"/>
              </a:ext>
            </a:extLst>
          </p:cNvPr>
          <p:cNvSpPr/>
          <p:nvPr/>
        </p:nvSpPr>
        <p:spPr>
          <a:xfrm>
            <a:off x="5621868" y="2210057"/>
            <a:ext cx="731422" cy="64186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Curved Connector 26">
            <a:extLst>
              <a:ext uri="{FF2B5EF4-FFF2-40B4-BE49-F238E27FC236}">
                <a16:creationId xmlns:a16="http://schemas.microsoft.com/office/drawing/2014/main" id="{D4A03D64-CE2E-38DA-C1D9-EB1645273821}"/>
              </a:ext>
            </a:extLst>
          </p:cNvPr>
          <p:cNvCxnSpPr>
            <a:stCxn id="15" idx="0"/>
            <a:endCxn id="18" idx="2"/>
          </p:cNvCxnSpPr>
          <p:nvPr/>
        </p:nvCxnSpPr>
        <p:spPr>
          <a:xfrm rot="5400000" flipH="1" flipV="1">
            <a:off x="4808558" y="2125395"/>
            <a:ext cx="452499" cy="1905544"/>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8" name="Curved Connector 27">
            <a:extLst>
              <a:ext uri="{FF2B5EF4-FFF2-40B4-BE49-F238E27FC236}">
                <a16:creationId xmlns:a16="http://schemas.microsoft.com/office/drawing/2014/main" id="{E5A0575D-EB13-DB2E-510A-CCFD153BA7C9}"/>
              </a:ext>
            </a:extLst>
          </p:cNvPr>
          <p:cNvCxnSpPr>
            <a:cxnSpLocks/>
            <a:stCxn id="16" idx="0"/>
            <a:endCxn id="17" idx="2"/>
          </p:cNvCxnSpPr>
          <p:nvPr/>
        </p:nvCxnSpPr>
        <p:spPr>
          <a:xfrm rot="16200000" flipV="1">
            <a:off x="4808558" y="2125395"/>
            <a:ext cx="452499" cy="1905544"/>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09451B5B-5011-5E41-B744-FEB9259F7999}"/>
              </a:ext>
            </a:extLst>
          </p:cNvPr>
          <p:cNvCxnSpPr>
            <a:cxnSpLocks/>
          </p:cNvCxnSpPr>
          <p:nvPr/>
        </p:nvCxnSpPr>
        <p:spPr>
          <a:xfrm flipV="1">
            <a:off x="3893303" y="2896637"/>
            <a:ext cx="0" cy="40119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35D66FC2-5FDC-9232-2958-1700C14E3080}"/>
              </a:ext>
            </a:extLst>
          </p:cNvPr>
          <p:cNvCxnSpPr>
            <a:cxnSpLocks/>
          </p:cNvCxnSpPr>
          <p:nvPr/>
        </p:nvCxnSpPr>
        <p:spPr>
          <a:xfrm flipV="1">
            <a:off x="6177295" y="2874278"/>
            <a:ext cx="0" cy="42355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1" name="Arc 30">
            <a:extLst>
              <a:ext uri="{FF2B5EF4-FFF2-40B4-BE49-F238E27FC236}">
                <a16:creationId xmlns:a16="http://schemas.microsoft.com/office/drawing/2014/main" id="{B7D9A118-A9D2-0EB7-B4F9-0D3DE29506B2}"/>
              </a:ext>
            </a:extLst>
          </p:cNvPr>
          <p:cNvSpPr/>
          <p:nvPr/>
        </p:nvSpPr>
        <p:spPr>
          <a:xfrm rot="8789835">
            <a:off x="3866356" y="2282963"/>
            <a:ext cx="2292075" cy="2292075"/>
          </a:xfrm>
          <a:prstGeom prst="arc">
            <a:avLst>
              <a:gd name="adj1" fmla="val 14808087"/>
              <a:gd name="adj2" fmla="val 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7" name="Straight Arrow Connector 36">
            <a:extLst>
              <a:ext uri="{FF2B5EF4-FFF2-40B4-BE49-F238E27FC236}">
                <a16:creationId xmlns:a16="http://schemas.microsoft.com/office/drawing/2014/main" id="{B3EA7C94-50EF-0B90-8F2A-DD10D9AB59D0}"/>
              </a:ext>
            </a:extLst>
          </p:cNvPr>
          <p:cNvCxnSpPr>
            <a:cxnSpLocks/>
          </p:cNvCxnSpPr>
          <p:nvPr/>
        </p:nvCxnSpPr>
        <p:spPr>
          <a:xfrm flipH="1" flipV="1">
            <a:off x="3400118" y="1639106"/>
            <a:ext cx="632412" cy="52916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672071B-48BC-013D-BA0A-B6A9BA9CE94D}"/>
              </a:ext>
            </a:extLst>
          </p:cNvPr>
          <p:cNvCxnSpPr>
            <a:cxnSpLocks/>
          </p:cNvCxnSpPr>
          <p:nvPr/>
        </p:nvCxnSpPr>
        <p:spPr>
          <a:xfrm flipV="1">
            <a:off x="6069005" y="1639106"/>
            <a:ext cx="607269" cy="53837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51127DB-0959-0C08-8216-9C54FA76FF76}"/>
              </a:ext>
            </a:extLst>
          </p:cNvPr>
          <p:cNvCxnSpPr>
            <a:cxnSpLocks/>
          </p:cNvCxnSpPr>
          <p:nvPr/>
        </p:nvCxnSpPr>
        <p:spPr>
          <a:xfrm flipV="1">
            <a:off x="3446586" y="3978802"/>
            <a:ext cx="465804" cy="41295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4" name="Right Arrow 43">
            <a:extLst>
              <a:ext uri="{FF2B5EF4-FFF2-40B4-BE49-F238E27FC236}">
                <a16:creationId xmlns:a16="http://schemas.microsoft.com/office/drawing/2014/main" id="{9318C3F1-CC0E-E548-7795-215C979138BF}"/>
              </a:ext>
            </a:extLst>
          </p:cNvPr>
          <p:cNvSpPr/>
          <p:nvPr/>
        </p:nvSpPr>
        <p:spPr>
          <a:xfrm>
            <a:off x="2476243" y="2704987"/>
            <a:ext cx="1033033" cy="64835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D825E004-3C95-1E9E-97D3-811FCC45609F}"/>
              </a:ext>
            </a:extLst>
          </p:cNvPr>
          <p:cNvCxnSpPr>
            <a:cxnSpLocks/>
          </p:cNvCxnSpPr>
          <p:nvPr/>
        </p:nvCxnSpPr>
        <p:spPr>
          <a:xfrm flipH="1" flipV="1">
            <a:off x="6096000" y="3996048"/>
            <a:ext cx="497321" cy="41612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7DE39ACD-9407-EA13-4486-0FCAE64624C0}"/>
              </a:ext>
            </a:extLst>
          </p:cNvPr>
          <p:cNvSpPr/>
          <p:nvPr/>
        </p:nvSpPr>
        <p:spPr>
          <a:xfrm>
            <a:off x="819156" y="2548646"/>
            <a:ext cx="947128" cy="81904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06476E0-6BF0-8A84-96D0-F879C61B574B}"/>
              </a:ext>
            </a:extLst>
          </p:cNvPr>
          <p:cNvSpPr txBox="1"/>
          <p:nvPr/>
        </p:nvSpPr>
        <p:spPr>
          <a:xfrm>
            <a:off x="7296921" y="2312406"/>
            <a:ext cx="4324247" cy="1569660"/>
          </a:xfrm>
          <a:prstGeom prst="rect">
            <a:avLst/>
          </a:prstGeom>
          <a:noFill/>
        </p:spPr>
        <p:txBody>
          <a:bodyPr wrap="square" rtlCol="0">
            <a:spAutoFit/>
          </a:bodyPr>
          <a:lstStyle/>
          <a:p>
            <a:r>
              <a:rPr lang="en-US" sz="2400" b="1" i="1" dirty="0">
                <a:solidFill>
                  <a:srgbClr val="C00000"/>
                </a:solidFill>
              </a:rPr>
              <a:t>Implication:</a:t>
            </a:r>
            <a:r>
              <a:rPr lang="en-US" sz="2400" dirty="0"/>
              <a:t> the security of </a:t>
            </a:r>
            <a:r>
              <a:rPr lang="en-US" sz="2400" b="1" i="1" dirty="0"/>
              <a:t>any</a:t>
            </a:r>
            <a:r>
              <a:rPr lang="en-US" sz="2400" dirty="0"/>
              <a:t> position verification scheme must assume that spoofers have limited entanglement.</a:t>
            </a:r>
          </a:p>
        </p:txBody>
      </p:sp>
    </p:spTree>
    <p:extLst>
      <p:ext uri="{BB962C8B-B14F-4D97-AF65-F5344CB8AC3E}">
        <p14:creationId xmlns:p14="http://schemas.microsoft.com/office/powerpoint/2010/main" val="1445944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537ED-E7AD-ECCD-6B7E-949CD3A562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72C466-C3E9-77D5-C9DE-AA3A7DA9ED22}"/>
              </a:ext>
            </a:extLst>
          </p:cNvPr>
          <p:cNvSpPr>
            <a:spLocks noGrp="1"/>
          </p:cNvSpPr>
          <p:nvPr>
            <p:ph type="title"/>
          </p:nvPr>
        </p:nvSpPr>
        <p:spPr/>
        <p:txBody>
          <a:bodyPr/>
          <a:lstStyle/>
          <a:p>
            <a:r>
              <a:rPr lang="en-US" dirty="0"/>
              <a:t>Nonlocal Quantum Computation</a:t>
            </a:r>
          </a:p>
        </p:txBody>
      </p:sp>
      <mc:AlternateContent xmlns:mc="http://schemas.openxmlformats.org/markup-compatibility/2006" xmlns:a14="http://schemas.microsoft.com/office/drawing/2010/main">
        <mc:Choice Requires="a14">
          <p:sp>
            <p:nvSpPr>
              <p:cNvPr id="39" name="Content Placeholder 2">
                <a:extLst>
                  <a:ext uri="{FF2B5EF4-FFF2-40B4-BE49-F238E27FC236}">
                    <a16:creationId xmlns:a16="http://schemas.microsoft.com/office/drawing/2014/main" id="{60A59ECA-C00A-93A5-155C-4BFCFC4C8E2E}"/>
                  </a:ext>
                </a:extLst>
              </p:cNvPr>
              <p:cNvSpPr txBox="1">
                <a:spLocks/>
              </p:cNvSpPr>
              <p:nvPr/>
            </p:nvSpPr>
            <p:spPr>
              <a:xfrm>
                <a:off x="557043" y="4919094"/>
                <a:ext cx="10796757" cy="837717"/>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Theorem</a:t>
                </a:r>
                <a:r>
                  <a:rPr lang="en-US" sz="2400" dirty="0"/>
                  <a:t>: Every quantum circuit whose </a:t>
                </a:r>
                <a14:m>
                  <m:oMath xmlns:m="http://schemas.openxmlformats.org/officeDocument/2006/math">
                    <m:r>
                      <a:rPr lang="en-US" sz="2400" i="1">
                        <a:latin typeface="Cambria Math" panose="02040503050406030204" pitchFamily="18" charset="0"/>
                      </a:rPr>
                      <m:t>𝑇</m:t>
                    </m:r>
                  </m:oMath>
                </a14:m>
                <a:r>
                  <a:rPr lang="en-US" sz="2400" dirty="0"/>
                  <a:t>-gate count is </a:t>
                </a:r>
                <a14:m>
                  <m:oMath xmlns:m="http://schemas.openxmlformats.org/officeDocument/2006/math">
                    <m:r>
                      <a:rPr lang="en-US" sz="2400" i="1">
                        <a:latin typeface="Cambria Math" panose="02040503050406030204" pitchFamily="18" charset="0"/>
                      </a:rPr>
                      <m:t>𝑘</m:t>
                    </m:r>
                  </m:oMath>
                </a14:m>
                <a:r>
                  <a:rPr lang="en-US" sz="2400" dirty="0"/>
                  <a:t> can be implemented nonlocally using </a:t>
                </a:r>
                <a14:m>
                  <m:oMath xmlns:m="http://schemas.openxmlformats.org/officeDocument/2006/math">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2</m:t>
                        </m:r>
                      </m:e>
                      <m:sup>
                        <m:r>
                          <a:rPr lang="en-US" sz="2400" i="1">
                            <a:latin typeface="Cambria Math" panose="02040503050406030204" pitchFamily="18" charset="0"/>
                          </a:rPr>
                          <m:t>𝑘</m:t>
                        </m:r>
                      </m:sup>
                    </m:sSup>
                  </m:oMath>
                </a14:m>
                <a:r>
                  <a:rPr lang="en-US" sz="2400" dirty="0"/>
                  <a:t> qubits of entanglement.</a:t>
                </a:r>
              </a:p>
            </p:txBody>
          </p:sp>
        </mc:Choice>
        <mc:Fallback xmlns="">
          <p:sp>
            <p:nvSpPr>
              <p:cNvPr id="39" name="Content Placeholder 2">
                <a:extLst>
                  <a:ext uri="{FF2B5EF4-FFF2-40B4-BE49-F238E27FC236}">
                    <a16:creationId xmlns:a16="http://schemas.microsoft.com/office/drawing/2014/main" id="{60A59ECA-C00A-93A5-155C-4BFCFC4C8E2E}"/>
                  </a:ext>
                </a:extLst>
              </p:cNvPr>
              <p:cNvSpPr txBox="1">
                <a:spLocks noRot="1" noChangeAspect="1" noMove="1" noResize="1" noEditPoints="1" noAdjustHandles="1" noChangeArrowheads="1" noChangeShapeType="1" noTextEdit="1"/>
              </p:cNvSpPr>
              <p:nvPr/>
            </p:nvSpPr>
            <p:spPr>
              <a:xfrm>
                <a:off x="557043" y="4919094"/>
                <a:ext cx="10796757" cy="837717"/>
              </a:xfrm>
              <a:prstGeom prst="rect">
                <a:avLst/>
              </a:prstGeom>
              <a:blipFill>
                <a:blip r:embed="rId2"/>
                <a:stretch>
                  <a:fillRect l="-822" t="-7353" b="-5882"/>
                </a:stretch>
              </a:blipFill>
              <a:ln>
                <a:solidFill>
                  <a:schemeClr val="tx1"/>
                </a:solidFill>
              </a:ln>
            </p:spPr>
            <p:txBody>
              <a:bodyPr/>
              <a:lstStyle/>
              <a:p>
                <a:r>
                  <a:rPr lang="en-US">
                    <a:noFill/>
                  </a:rPr>
                  <a:t> </a:t>
                </a:r>
              </a:p>
            </p:txBody>
          </p:sp>
        </mc:Fallback>
      </mc:AlternateContent>
      <p:sp>
        <p:nvSpPr>
          <p:cNvPr id="41" name="TextBox 40">
            <a:extLst>
              <a:ext uri="{FF2B5EF4-FFF2-40B4-BE49-F238E27FC236}">
                <a16:creationId xmlns:a16="http://schemas.microsoft.com/office/drawing/2014/main" id="{C20FAD25-8A73-906B-D9AD-E5A924E83933}"/>
              </a:ext>
            </a:extLst>
          </p:cNvPr>
          <p:cNvSpPr txBox="1"/>
          <p:nvPr/>
        </p:nvSpPr>
        <p:spPr>
          <a:xfrm>
            <a:off x="9902974" y="5878086"/>
            <a:ext cx="2289026" cy="338554"/>
          </a:xfrm>
          <a:prstGeom prst="rect">
            <a:avLst/>
          </a:prstGeom>
          <a:noFill/>
        </p:spPr>
        <p:txBody>
          <a:bodyPr wrap="square">
            <a:spAutoFit/>
          </a:bodyPr>
          <a:lstStyle/>
          <a:p>
            <a:pPr marL="0" indent="0">
              <a:buNone/>
            </a:pPr>
            <a:r>
              <a:rPr lang="en-US" sz="1600" dirty="0">
                <a:solidFill>
                  <a:schemeClr val="bg1">
                    <a:lumMod val="50000"/>
                  </a:schemeClr>
                </a:solidFill>
              </a:rPr>
              <a:t>(</a:t>
            </a:r>
            <a:r>
              <a:rPr lang="en-US" sz="1600" dirty="0" err="1">
                <a:solidFill>
                  <a:schemeClr val="bg1">
                    <a:lumMod val="50000"/>
                  </a:schemeClr>
                </a:solidFill>
              </a:rPr>
              <a:t>Speelman</a:t>
            </a:r>
            <a:r>
              <a:rPr lang="en-US" sz="1600" dirty="0">
                <a:solidFill>
                  <a:schemeClr val="bg1">
                    <a:lumMod val="50000"/>
                  </a:schemeClr>
                </a:solidFill>
              </a:rPr>
              <a:t> 2015)</a:t>
            </a:r>
          </a:p>
        </p:txBody>
      </p:sp>
      <p:cxnSp>
        <p:nvCxnSpPr>
          <p:cNvPr id="10" name="Straight Arrow Connector 9">
            <a:extLst>
              <a:ext uri="{FF2B5EF4-FFF2-40B4-BE49-F238E27FC236}">
                <a16:creationId xmlns:a16="http://schemas.microsoft.com/office/drawing/2014/main" id="{C7C0E946-D34E-7C9F-580E-1CCDAD8D3DED}"/>
              </a:ext>
            </a:extLst>
          </p:cNvPr>
          <p:cNvCxnSpPr>
            <a:cxnSpLocks/>
          </p:cNvCxnSpPr>
          <p:nvPr/>
        </p:nvCxnSpPr>
        <p:spPr>
          <a:xfrm flipH="1" flipV="1">
            <a:off x="532106" y="2018367"/>
            <a:ext cx="632412" cy="52916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7AEA1D8-77C9-2EE5-BB99-0FE0916D704D}"/>
              </a:ext>
            </a:extLst>
          </p:cNvPr>
          <p:cNvCxnSpPr>
            <a:cxnSpLocks/>
          </p:cNvCxnSpPr>
          <p:nvPr/>
        </p:nvCxnSpPr>
        <p:spPr>
          <a:xfrm flipV="1">
            <a:off x="1454602" y="2005389"/>
            <a:ext cx="607269" cy="53837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BCEC836-983D-B1C4-E42A-A31064600F3D}"/>
              </a:ext>
            </a:extLst>
          </p:cNvPr>
          <p:cNvCxnSpPr>
            <a:cxnSpLocks/>
          </p:cNvCxnSpPr>
          <p:nvPr/>
        </p:nvCxnSpPr>
        <p:spPr>
          <a:xfrm flipV="1">
            <a:off x="652029" y="3385613"/>
            <a:ext cx="465804" cy="41295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F8D37E4-A2F9-BACE-D8F3-46FAC2CFA845}"/>
              </a:ext>
            </a:extLst>
          </p:cNvPr>
          <p:cNvCxnSpPr>
            <a:cxnSpLocks/>
          </p:cNvCxnSpPr>
          <p:nvPr/>
        </p:nvCxnSpPr>
        <p:spPr>
          <a:xfrm flipH="1" flipV="1">
            <a:off x="1497752" y="3367694"/>
            <a:ext cx="497321" cy="41612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708BDD1C-3C6E-3F2D-B15B-B020EC5369E3}"/>
              </a:ext>
            </a:extLst>
          </p:cNvPr>
          <p:cNvSpPr/>
          <p:nvPr/>
        </p:nvSpPr>
        <p:spPr>
          <a:xfrm>
            <a:off x="3716324" y="3304416"/>
            <a:ext cx="731422" cy="64186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2895D64-41CF-5D23-8F5C-1B458AE2EEAA}"/>
              </a:ext>
            </a:extLst>
          </p:cNvPr>
          <p:cNvSpPr/>
          <p:nvPr/>
        </p:nvSpPr>
        <p:spPr>
          <a:xfrm>
            <a:off x="5621868" y="3304416"/>
            <a:ext cx="731422" cy="64186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5CBE5FF-BD03-9EAA-1209-10D8267F9166}"/>
              </a:ext>
            </a:extLst>
          </p:cNvPr>
          <p:cNvSpPr/>
          <p:nvPr/>
        </p:nvSpPr>
        <p:spPr>
          <a:xfrm>
            <a:off x="3716324" y="2210057"/>
            <a:ext cx="731422" cy="64186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8B3E398-B40A-39B8-6068-9D07DFE12F67}"/>
              </a:ext>
            </a:extLst>
          </p:cNvPr>
          <p:cNvSpPr/>
          <p:nvPr/>
        </p:nvSpPr>
        <p:spPr>
          <a:xfrm>
            <a:off x="5621868" y="2210057"/>
            <a:ext cx="731422" cy="64186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Curved Connector 26">
            <a:extLst>
              <a:ext uri="{FF2B5EF4-FFF2-40B4-BE49-F238E27FC236}">
                <a16:creationId xmlns:a16="http://schemas.microsoft.com/office/drawing/2014/main" id="{DB22C14E-A703-AD09-EE6A-652B372E4116}"/>
              </a:ext>
            </a:extLst>
          </p:cNvPr>
          <p:cNvCxnSpPr>
            <a:stCxn id="15" idx="0"/>
            <a:endCxn id="18" idx="2"/>
          </p:cNvCxnSpPr>
          <p:nvPr/>
        </p:nvCxnSpPr>
        <p:spPr>
          <a:xfrm rot="5400000" flipH="1" flipV="1">
            <a:off x="4808558" y="2125395"/>
            <a:ext cx="452499" cy="1905544"/>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8" name="Curved Connector 27">
            <a:extLst>
              <a:ext uri="{FF2B5EF4-FFF2-40B4-BE49-F238E27FC236}">
                <a16:creationId xmlns:a16="http://schemas.microsoft.com/office/drawing/2014/main" id="{243EA35E-B020-265F-4526-C5B7FFE71CF9}"/>
              </a:ext>
            </a:extLst>
          </p:cNvPr>
          <p:cNvCxnSpPr>
            <a:cxnSpLocks/>
            <a:stCxn id="16" idx="0"/>
            <a:endCxn id="17" idx="2"/>
          </p:cNvCxnSpPr>
          <p:nvPr/>
        </p:nvCxnSpPr>
        <p:spPr>
          <a:xfrm rot="16200000" flipV="1">
            <a:off x="4808558" y="2125395"/>
            <a:ext cx="452499" cy="1905544"/>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E4DA4AFC-8432-C02C-9A45-ABF93402BD7E}"/>
              </a:ext>
            </a:extLst>
          </p:cNvPr>
          <p:cNvCxnSpPr>
            <a:cxnSpLocks/>
          </p:cNvCxnSpPr>
          <p:nvPr/>
        </p:nvCxnSpPr>
        <p:spPr>
          <a:xfrm flipV="1">
            <a:off x="3893303" y="2896637"/>
            <a:ext cx="0" cy="40119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5F51792C-8235-0FCE-67DB-13E826EEDDCF}"/>
              </a:ext>
            </a:extLst>
          </p:cNvPr>
          <p:cNvCxnSpPr>
            <a:cxnSpLocks/>
          </p:cNvCxnSpPr>
          <p:nvPr/>
        </p:nvCxnSpPr>
        <p:spPr>
          <a:xfrm flipV="1">
            <a:off x="6177295" y="2874278"/>
            <a:ext cx="0" cy="42355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1" name="Arc 30">
            <a:extLst>
              <a:ext uri="{FF2B5EF4-FFF2-40B4-BE49-F238E27FC236}">
                <a16:creationId xmlns:a16="http://schemas.microsoft.com/office/drawing/2014/main" id="{EEB4CFDA-D299-B7D9-2F76-84C900D848A4}"/>
              </a:ext>
            </a:extLst>
          </p:cNvPr>
          <p:cNvSpPr/>
          <p:nvPr/>
        </p:nvSpPr>
        <p:spPr>
          <a:xfrm rot="8789835">
            <a:off x="3866356" y="2282963"/>
            <a:ext cx="2292075" cy="2292075"/>
          </a:xfrm>
          <a:prstGeom prst="arc">
            <a:avLst>
              <a:gd name="adj1" fmla="val 14808087"/>
              <a:gd name="adj2" fmla="val 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7" name="Straight Arrow Connector 36">
            <a:extLst>
              <a:ext uri="{FF2B5EF4-FFF2-40B4-BE49-F238E27FC236}">
                <a16:creationId xmlns:a16="http://schemas.microsoft.com/office/drawing/2014/main" id="{174515D7-1D29-76D4-BF5A-9273800E24A2}"/>
              </a:ext>
            </a:extLst>
          </p:cNvPr>
          <p:cNvCxnSpPr>
            <a:cxnSpLocks/>
          </p:cNvCxnSpPr>
          <p:nvPr/>
        </p:nvCxnSpPr>
        <p:spPr>
          <a:xfrm flipH="1" flipV="1">
            <a:off x="3400118" y="1639106"/>
            <a:ext cx="632412" cy="52916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9C246D2-6C09-158F-8521-751E01DF487D}"/>
              </a:ext>
            </a:extLst>
          </p:cNvPr>
          <p:cNvCxnSpPr>
            <a:cxnSpLocks/>
          </p:cNvCxnSpPr>
          <p:nvPr/>
        </p:nvCxnSpPr>
        <p:spPr>
          <a:xfrm flipV="1">
            <a:off x="6069005" y="1639106"/>
            <a:ext cx="607269" cy="53837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1607F542-4581-329B-3AF1-29DEF24A903B}"/>
              </a:ext>
            </a:extLst>
          </p:cNvPr>
          <p:cNvCxnSpPr>
            <a:cxnSpLocks/>
          </p:cNvCxnSpPr>
          <p:nvPr/>
        </p:nvCxnSpPr>
        <p:spPr>
          <a:xfrm flipV="1">
            <a:off x="3446586" y="3978802"/>
            <a:ext cx="465804" cy="41295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4" name="Right Arrow 43">
            <a:extLst>
              <a:ext uri="{FF2B5EF4-FFF2-40B4-BE49-F238E27FC236}">
                <a16:creationId xmlns:a16="http://schemas.microsoft.com/office/drawing/2014/main" id="{9CF6FC48-8101-6E51-766F-4DA98F32AEF3}"/>
              </a:ext>
            </a:extLst>
          </p:cNvPr>
          <p:cNvSpPr/>
          <p:nvPr/>
        </p:nvSpPr>
        <p:spPr>
          <a:xfrm>
            <a:off x="2476243" y="2704987"/>
            <a:ext cx="1033033" cy="64835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368DFBF1-9F8E-F487-0CEE-42679B06B37E}"/>
              </a:ext>
            </a:extLst>
          </p:cNvPr>
          <p:cNvCxnSpPr>
            <a:cxnSpLocks/>
          </p:cNvCxnSpPr>
          <p:nvPr/>
        </p:nvCxnSpPr>
        <p:spPr>
          <a:xfrm flipH="1" flipV="1">
            <a:off x="6096000" y="3996048"/>
            <a:ext cx="497321" cy="41612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6D6403C2-4CAE-CB76-B8FF-66B8F88BDFDA}"/>
              </a:ext>
            </a:extLst>
          </p:cNvPr>
          <p:cNvSpPr/>
          <p:nvPr/>
        </p:nvSpPr>
        <p:spPr>
          <a:xfrm>
            <a:off x="819156" y="2548646"/>
            <a:ext cx="947128" cy="81904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Example of a 5-qubit quantum circuit from [18], with each horizontal... |  Download Scientific Diagram">
            <a:extLst>
              <a:ext uri="{FF2B5EF4-FFF2-40B4-BE49-F238E27FC236}">
                <a16:creationId xmlns:a16="http://schemas.microsoft.com/office/drawing/2014/main" id="{5A585AF4-06F8-0998-4997-E6C525282E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38" y="2473692"/>
            <a:ext cx="1903581" cy="1042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717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860C8-1DD4-DDAE-0C38-7A48A2F84B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945903-D8B6-950D-6C92-7100A0E5C3D0}"/>
              </a:ext>
            </a:extLst>
          </p:cNvPr>
          <p:cNvSpPr>
            <a:spLocks noGrp="1"/>
          </p:cNvSpPr>
          <p:nvPr>
            <p:ph type="title"/>
          </p:nvPr>
        </p:nvSpPr>
        <p:spPr/>
        <p:txBody>
          <a:bodyPr/>
          <a:lstStyle/>
          <a:p>
            <a:r>
              <a:rPr lang="en-US" dirty="0"/>
              <a:t>Nonlocal Quantum Computation</a:t>
            </a:r>
          </a:p>
        </p:txBody>
      </p:sp>
      <mc:AlternateContent xmlns:mc="http://schemas.openxmlformats.org/markup-compatibility/2006" xmlns:a14="http://schemas.microsoft.com/office/drawing/2010/main">
        <mc:Choice Requires="a14">
          <p:sp>
            <p:nvSpPr>
              <p:cNvPr id="39" name="Content Placeholder 2">
                <a:extLst>
                  <a:ext uri="{FF2B5EF4-FFF2-40B4-BE49-F238E27FC236}">
                    <a16:creationId xmlns:a16="http://schemas.microsoft.com/office/drawing/2014/main" id="{8317B4E3-B26A-4E21-CE7B-4D3860BC344A}"/>
                  </a:ext>
                </a:extLst>
              </p:cNvPr>
              <p:cNvSpPr txBox="1">
                <a:spLocks/>
              </p:cNvSpPr>
              <p:nvPr/>
            </p:nvSpPr>
            <p:spPr>
              <a:xfrm>
                <a:off x="557043" y="5143947"/>
                <a:ext cx="10796757" cy="837717"/>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Theorem</a:t>
                </a:r>
                <a:r>
                  <a:rPr lang="en-US" sz="2400" dirty="0"/>
                  <a:t>: The </a:t>
                </a:r>
                <a14:m>
                  <m:oMath xmlns:m="http://schemas.openxmlformats.org/officeDocument/2006/math">
                    <m:r>
                      <a:rPr lang="en-US" sz="2400" i="1">
                        <a:latin typeface="Cambria Math" panose="02040503050406030204" pitchFamily="18" charset="0"/>
                      </a:rPr>
                      <m:t>𝑛</m:t>
                    </m:r>
                  </m:oMath>
                </a14:m>
                <a:r>
                  <a:rPr lang="en-US" sz="2400" dirty="0"/>
                  <a:t>-qubit Toffoli gate and the </a:t>
                </a:r>
                <a14:m>
                  <m:oMath xmlns:m="http://schemas.openxmlformats.org/officeDocument/2006/math">
                    <m:r>
                      <a:rPr lang="en-US" sz="2400" i="1">
                        <a:latin typeface="Cambria Math" panose="02040503050406030204" pitchFamily="18" charset="0"/>
                      </a:rPr>
                      <m:t>𝑛</m:t>
                    </m:r>
                  </m:oMath>
                </a14:m>
                <a:r>
                  <a:rPr lang="en-US" sz="2400" dirty="0"/>
                  <a:t>-qubit multiplexer unitary requires </a:t>
                </a:r>
                <a14:m>
                  <m:oMath xmlns:m="http://schemas.openxmlformats.org/officeDocument/2006/math">
                    <m:r>
                      <a:rPr lang="en-US" sz="2400">
                        <a:latin typeface="Cambria Math" panose="02040503050406030204" pitchFamily="18" charset="0"/>
                      </a:rPr>
                      <m:t>~</m:t>
                    </m:r>
                    <m:r>
                      <a:rPr lang="en-US" sz="2400" i="1">
                        <a:latin typeface="Cambria Math" panose="02040503050406030204" pitchFamily="18" charset="0"/>
                      </a:rPr>
                      <m:t>𝑛</m:t>
                    </m:r>
                  </m:oMath>
                </a14:m>
                <a:r>
                  <a:rPr lang="en-US" sz="2400" dirty="0"/>
                  <a:t> many </a:t>
                </a:r>
                <a14:m>
                  <m:oMath xmlns:m="http://schemas.openxmlformats.org/officeDocument/2006/math">
                    <m:r>
                      <a:rPr lang="en-US" sz="2400" i="1">
                        <a:latin typeface="Cambria Math" panose="02040503050406030204" pitchFamily="18" charset="0"/>
                      </a:rPr>
                      <m:t>𝑇</m:t>
                    </m:r>
                  </m:oMath>
                </a14:m>
                <a:r>
                  <a:rPr lang="en-US" sz="2400" dirty="0"/>
                  <a:t> gates to implement, even approximately. </a:t>
                </a:r>
              </a:p>
            </p:txBody>
          </p:sp>
        </mc:Choice>
        <mc:Fallback xmlns="">
          <p:sp>
            <p:nvSpPr>
              <p:cNvPr id="39" name="Content Placeholder 2">
                <a:extLst>
                  <a:ext uri="{FF2B5EF4-FFF2-40B4-BE49-F238E27FC236}">
                    <a16:creationId xmlns:a16="http://schemas.microsoft.com/office/drawing/2014/main" id="{8317B4E3-B26A-4E21-CE7B-4D3860BC344A}"/>
                  </a:ext>
                </a:extLst>
              </p:cNvPr>
              <p:cNvSpPr txBox="1">
                <a:spLocks noRot="1" noChangeAspect="1" noMove="1" noResize="1" noEditPoints="1" noAdjustHandles="1" noChangeArrowheads="1" noChangeShapeType="1" noTextEdit="1"/>
              </p:cNvSpPr>
              <p:nvPr/>
            </p:nvSpPr>
            <p:spPr>
              <a:xfrm>
                <a:off x="557043" y="5143947"/>
                <a:ext cx="10796757" cy="837717"/>
              </a:xfrm>
              <a:prstGeom prst="rect">
                <a:avLst/>
              </a:prstGeom>
              <a:blipFill>
                <a:blip r:embed="rId2"/>
                <a:stretch>
                  <a:fillRect l="-822" t="-7353" b="-5882"/>
                </a:stretch>
              </a:blipFill>
              <a:ln>
                <a:solidFill>
                  <a:schemeClr val="tx1"/>
                </a:solidFill>
              </a:ln>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7B87411D-DE1B-0921-2CE9-8F1CE65BF1B4}"/>
              </a:ext>
            </a:extLst>
          </p:cNvPr>
          <p:cNvCxnSpPr>
            <a:cxnSpLocks/>
          </p:cNvCxnSpPr>
          <p:nvPr/>
        </p:nvCxnSpPr>
        <p:spPr>
          <a:xfrm flipH="1" flipV="1">
            <a:off x="532106" y="2018367"/>
            <a:ext cx="632412" cy="52916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E4C683C-B69A-90DA-C6D4-0934611F47EA}"/>
              </a:ext>
            </a:extLst>
          </p:cNvPr>
          <p:cNvCxnSpPr>
            <a:cxnSpLocks/>
          </p:cNvCxnSpPr>
          <p:nvPr/>
        </p:nvCxnSpPr>
        <p:spPr>
          <a:xfrm flipV="1">
            <a:off x="1454602" y="2005389"/>
            <a:ext cx="607269" cy="53837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971C756-4477-E6F5-6EE2-6BF65542973C}"/>
              </a:ext>
            </a:extLst>
          </p:cNvPr>
          <p:cNvCxnSpPr>
            <a:cxnSpLocks/>
          </p:cNvCxnSpPr>
          <p:nvPr/>
        </p:nvCxnSpPr>
        <p:spPr>
          <a:xfrm flipV="1">
            <a:off x="652029" y="3385613"/>
            <a:ext cx="465804" cy="41295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AE49475-105D-3DC3-7178-7A0BFDA83D51}"/>
              </a:ext>
            </a:extLst>
          </p:cNvPr>
          <p:cNvCxnSpPr>
            <a:cxnSpLocks/>
          </p:cNvCxnSpPr>
          <p:nvPr/>
        </p:nvCxnSpPr>
        <p:spPr>
          <a:xfrm flipH="1" flipV="1">
            <a:off x="1497752" y="3367694"/>
            <a:ext cx="497321" cy="41612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7299BDD-5FE3-2414-61F7-F182219F1922}"/>
              </a:ext>
            </a:extLst>
          </p:cNvPr>
          <p:cNvSpPr/>
          <p:nvPr/>
        </p:nvSpPr>
        <p:spPr>
          <a:xfrm>
            <a:off x="3716324" y="3304416"/>
            <a:ext cx="731422" cy="64186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E30F44E-4BAE-A965-3530-8B31E39B6C6F}"/>
              </a:ext>
            </a:extLst>
          </p:cNvPr>
          <p:cNvSpPr/>
          <p:nvPr/>
        </p:nvSpPr>
        <p:spPr>
          <a:xfrm>
            <a:off x="5621868" y="3304416"/>
            <a:ext cx="731422" cy="64186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A705C24-D3DB-C653-72AF-D5857F731A06}"/>
              </a:ext>
            </a:extLst>
          </p:cNvPr>
          <p:cNvSpPr/>
          <p:nvPr/>
        </p:nvSpPr>
        <p:spPr>
          <a:xfrm>
            <a:off x="3716324" y="2210057"/>
            <a:ext cx="731422" cy="64186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0AEEB18-B128-91BF-F26F-2B392FA54BA4}"/>
              </a:ext>
            </a:extLst>
          </p:cNvPr>
          <p:cNvSpPr/>
          <p:nvPr/>
        </p:nvSpPr>
        <p:spPr>
          <a:xfrm>
            <a:off x="5621868" y="2210057"/>
            <a:ext cx="731422" cy="64186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Curved Connector 26">
            <a:extLst>
              <a:ext uri="{FF2B5EF4-FFF2-40B4-BE49-F238E27FC236}">
                <a16:creationId xmlns:a16="http://schemas.microsoft.com/office/drawing/2014/main" id="{B000D2C7-B2B6-3780-6DC5-6C66C0897454}"/>
              </a:ext>
            </a:extLst>
          </p:cNvPr>
          <p:cNvCxnSpPr>
            <a:stCxn id="15" idx="0"/>
            <a:endCxn id="18" idx="2"/>
          </p:cNvCxnSpPr>
          <p:nvPr/>
        </p:nvCxnSpPr>
        <p:spPr>
          <a:xfrm rot="5400000" flipH="1" flipV="1">
            <a:off x="4808558" y="2125395"/>
            <a:ext cx="452499" cy="1905544"/>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8" name="Curved Connector 27">
            <a:extLst>
              <a:ext uri="{FF2B5EF4-FFF2-40B4-BE49-F238E27FC236}">
                <a16:creationId xmlns:a16="http://schemas.microsoft.com/office/drawing/2014/main" id="{DEE82B8E-8F3A-1872-8816-267BEA38C0E7}"/>
              </a:ext>
            </a:extLst>
          </p:cNvPr>
          <p:cNvCxnSpPr>
            <a:cxnSpLocks/>
            <a:stCxn id="16" idx="0"/>
            <a:endCxn id="17" idx="2"/>
          </p:cNvCxnSpPr>
          <p:nvPr/>
        </p:nvCxnSpPr>
        <p:spPr>
          <a:xfrm rot="16200000" flipV="1">
            <a:off x="4808558" y="2125395"/>
            <a:ext cx="452499" cy="1905544"/>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A058920E-DB7F-1252-2355-5DE6042DD67A}"/>
              </a:ext>
            </a:extLst>
          </p:cNvPr>
          <p:cNvCxnSpPr>
            <a:cxnSpLocks/>
          </p:cNvCxnSpPr>
          <p:nvPr/>
        </p:nvCxnSpPr>
        <p:spPr>
          <a:xfrm flipV="1">
            <a:off x="3893303" y="2896637"/>
            <a:ext cx="0" cy="40119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02BFC95-2C88-6527-8DAB-2DED45FB4D84}"/>
              </a:ext>
            </a:extLst>
          </p:cNvPr>
          <p:cNvCxnSpPr>
            <a:cxnSpLocks/>
          </p:cNvCxnSpPr>
          <p:nvPr/>
        </p:nvCxnSpPr>
        <p:spPr>
          <a:xfrm flipV="1">
            <a:off x="6177295" y="2874278"/>
            <a:ext cx="0" cy="42355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1" name="Arc 30">
            <a:extLst>
              <a:ext uri="{FF2B5EF4-FFF2-40B4-BE49-F238E27FC236}">
                <a16:creationId xmlns:a16="http://schemas.microsoft.com/office/drawing/2014/main" id="{E0F7AE57-B694-693D-9CF0-113963CDF78B}"/>
              </a:ext>
            </a:extLst>
          </p:cNvPr>
          <p:cNvSpPr/>
          <p:nvPr/>
        </p:nvSpPr>
        <p:spPr>
          <a:xfrm rot="8789835">
            <a:off x="3866356" y="2282963"/>
            <a:ext cx="2292075" cy="2292075"/>
          </a:xfrm>
          <a:prstGeom prst="arc">
            <a:avLst>
              <a:gd name="adj1" fmla="val 14808087"/>
              <a:gd name="adj2" fmla="val 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7" name="Straight Arrow Connector 36">
            <a:extLst>
              <a:ext uri="{FF2B5EF4-FFF2-40B4-BE49-F238E27FC236}">
                <a16:creationId xmlns:a16="http://schemas.microsoft.com/office/drawing/2014/main" id="{03B684E4-9F3E-DAD8-4950-A3C79159188A}"/>
              </a:ext>
            </a:extLst>
          </p:cNvPr>
          <p:cNvCxnSpPr>
            <a:cxnSpLocks/>
          </p:cNvCxnSpPr>
          <p:nvPr/>
        </p:nvCxnSpPr>
        <p:spPr>
          <a:xfrm flipH="1" flipV="1">
            <a:off x="3400118" y="1639106"/>
            <a:ext cx="632412" cy="52916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7669AB5-70C8-D6B0-44C0-1A1FB27096EB}"/>
              </a:ext>
            </a:extLst>
          </p:cNvPr>
          <p:cNvCxnSpPr>
            <a:cxnSpLocks/>
          </p:cNvCxnSpPr>
          <p:nvPr/>
        </p:nvCxnSpPr>
        <p:spPr>
          <a:xfrm flipV="1">
            <a:off x="6069005" y="1639106"/>
            <a:ext cx="607269" cy="53837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70428413-7ED7-F47D-5B17-0725EF03A0E0}"/>
              </a:ext>
            </a:extLst>
          </p:cNvPr>
          <p:cNvCxnSpPr>
            <a:cxnSpLocks/>
          </p:cNvCxnSpPr>
          <p:nvPr/>
        </p:nvCxnSpPr>
        <p:spPr>
          <a:xfrm flipV="1">
            <a:off x="3446586" y="3978802"/>
            <a:ext cx="465804" cy="41295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4" name="Right Arrow 43">
            <a:extLst>
              <a:ext uri="{FF2B5EF4-FFF2-40B4-BE49-F238E27FC236}">
                <a16:creationId xmlns:a16="http://schemas.microsoft.com/office/drawing/2014/main" id="{CF922B79-74D1-F25D-F175-9AF66F7A75BD}"/>
              </a:ext>
            </a:extLst>
          </p:cNvPr>
          <p:cNvSpPr/>
          <p:nvPr/>
        </p:nvSpPr>
        <p:spPr>
          <a:xfrm>
            <a:off x="2476243" y="2704987"/>
            <a:ext cx="1033033" cy="64835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94F5A197-683F-D5A3-485B-C627FB165169}"/>
              </a:ext>
            </a:extLst>
          </p:cNvPr>
          <p:cNvCxnSpPr>
            <a:cxnSpLocks/>
          </p:cNvCxnSpPr>
          <p:nvPr/>
        </p:nvCxnSpPr>
        <p:spPr>
          <a:xfrm flipH="1" flipV="1">
            <a:off x="6096000" y="3996048"/>
            <a:ext cx="497321" cy="41612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B6A5A81A-8D18-FF4D-1BF3-7745F89D1C47}"/>
              </a:ext>
            </a:extLst>
          </p:cNvPr>
          <p:cNvSpPr/>
          <p:nvPr/>
        </p:nvSpPr>
        <p:spPr>
          <a:xfrm>
            <a:off x="819156" y="2548646"/>
            <a:ext cx="947128" cy="81904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Example of a 5-qubit quantum circuit from [18], with each horizontal... |  Download Scientific Diagram">
            <a:extLst>
              <a:ext uri="{FF2B5EF4-FFF2-40B4-BE49-F238E27FC236}">
                <a16:creationId xmlns:a16="http://schemas.microsoft.com/office/drawing/2014/main" id="{B90EC4FA-9F26-7CE0-D930-ACE9E99B3C0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69138" y="2473692"/>
            <a:ext cx="1903581" cy="104288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8A35A01-1007-02EE-9839-73516399995B}"/>
                  </a:ext>
                </a:extLst>
              </p:cNvPr>
              <p:cNvSpPr txBox="1"/>
              <p:nvPr/>
            </p:nvSpPr>
            <p:spPr>
              <a:xfrm>
                <a:off x="7360010" y="1824309"/>
                <a:ext cx="4564605" cy="1200329"/>
              </a:xfrm>
              <a:prstGeom prst="rect">
                <a:avLst/>
              </a:prstGeom>
              <a:noFill/>
            </p:spPr>
            <p:txBody>
              <a:bodyPr wrap="square" rtlCol="0">
                <a:spAutoFit/>
              </a:bodyPr>
              <a:lstStyle/>
              <a:p>
                <a:r>
                  <a:rPr lang="en-US" sz="2400" dirty="0"/>
                  <a:t>Using this connection, we can prove that certain quantum subroutines </a:t>
                </a:r>
                <a:r>
                  <a:rPr lang="en-US" sz="2400" i="1" dirty="0"/>
                  <a:t>require</a:t>
                </a:r>
                <a:r>
                  <a:rPr lang="en-US" sz="2400" dirty="0"/>
                  <a:t> many </a:t>
                </a:r>
                <a14:m>
                  <m:oMath xmlns:m="http://schemas.openxmlformats.org/officeDocument/2006/math">
                    <m:r>
                      <a:rPr lang="en-US" sz="2400" i="1" smtClean="0">
                        <a:latin typeface="Cambria Math" panose="02040503050406030204" pitchFamily="18" charset="0"/>
                      </a:rPr>
                      <m:t>𝑇</m:t>
                    </m:r>
                  </m:oMath>
                </a14:m>
                <a:r>
                  <a:rPr lang="en-US" sz="2400" dirty="0"/>
                  <a:t> gates.</a:t>
                </a:r>
              </a:p>
            </p:txBody>
          </p:sp>
        </mc:Choice>
        <mc:Fallback xmlns="">
          <p:sp>
            <p:nvSpPr>
              <p:cNvPr id="5" name="TextBox 4">
                <a:extLst>
                  <a:ext uri="{FF2B5EF4-FFF2-40B4-BE49-F238E27FC236}">
                    <a16:creationId xmlns:a16="http://schemas.microsoft.com/office/drawing/2014/main" id="{18A35A01-1007-02EE-9839-73516399995B}"/>
                  </a:ext>
                </a:extLst>
              </p:cNvPr>
              <p:cNvSpPr txBox="1">
                <a:spLocks noRot="1" noChangeAspect="1" noMove="1" noResize="1" noEditPoints="1" noAdjustHandles="1" noChangeArrowheads="1" noChangeShapeType="1" noTextEdit="1"/>
              </p:cNvSpPr>
              <p:nvPr/>
            </p:nvSpPr>
            <p:spPr>
              <a:xfrm>
                <a:off x="7360010" y="1824309"/>
                <a:ext cx="4564605" cy="1200329"/>
              </a:xfrm>
              <a:prstGeom prst="rect">
                <a:avLst/>
              </a:prstGeom>
              <a:blipFill>
                <a:blip r:embed="rId4"/>
                <a:stretch>
                  <a:fillRect l="-1944" t="-4167" b="-104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DACCC1B-D3C2-E1EB-67CC-134B276C1613}"/>
                  </a:ext>
                </a:extLst>
              </p:cNvPr>
              <p:cNvSpPr txBox="1"/>
              <p:nvPr/>
            </p:nvSpPr>
            <p:spPr>
              <a:xfrm>
                <a:off x="7360010" y="3336159"/>
                <a:ext cx="4564605" cy="1323439"/>
              </a:xfrm>
              <a:prstGeom prst="rect">
                <a:avLst/>
              </a:prstGeom>
              <a:noFill/>
            </p:spPr>
            <p:txBody>
              <a:bodyPr wrap="square" rtlCol="0">
                <a:spAutoFit/>
              </a:bodyPr>
              <a:lstStyle/>
              <a:p>
                <a:r>
                  <a:rPr lang="en-US" sz="2000" b="1" dirty="0"/>
                  <a:t>Idea</a:t>
                </a:r>
                <a:r>
                  <a:rPr lang="en-US" sz="2000" dirty="0"/>
                  <a:t>: If they used few </a:t>
                </a:r>
                <a14:m>
                  <m:oMath xmlns:m="http://schemas.openxmlformats.org/officeDocument/2006/math">
                    <m:r>
                      <a:rPr lang="en-US" sz="2000" i="1">
                        <a:latin typeface="Cambria Math" panose="02040503050406030204" pitchFamily="18" charset="0"/>
                      </a:rPr>
                      <m:t>𝑇</m:t>
                    </m:r>
                  </m:oMath>
                </a14:m>
                <a:r>
                  <a:rPr lang="en-US" sz="2000" dirty="0"/>
                  <a:t> gates, then this would violate known communication complexity lower bounds on certain Boolean functions.</a:t>
                </a:r>
              </a:p>
            </p:txBody>
          </p:sp>
        </mc:Choice>
        <mc:Fallback xmlns="">
          <p:sp>
            <p:nvSpPr>
              <p:cNvPr id="6" name="TextBox 5">
                <a:extLst>
                  <a:ext uri="{FF2B5EF4-FFF2-40B4-BE49-F238E27FC236}">
                    <a16:creationId xmlns:a16="http://schemas.microsoft.com/office/drawing/2014/main" id="{FDACCC1B-D3C2-E1EB-67CC-134B276C1613}"/>
                  </a:ext>
                </a:extLst>
              </p:cNvPr>
              <p:cNvSpPr txBox="1">
                <a:spLocks noRot="1" noChangeAspect="1" noMove="1" noResize="1" noEditPoints="1" noAdjustHandles="1" noChangeArrowheads="1" noChangeShapeType="1" noTextEdit="1"/>
              </p:cNvSpPr>
              <p:nvPr/>
            </p:nvSpPr>
            <p:spPr>
              <a:xfrm>
                <a:off x="7360010" y="3336159"/>
                <a:ext cx="4564605" cy="1323439"/>
              </a:xfrm>
              <a:prstGeom prst="rect">
                <a:avLst/>
              </a:prstGeom>
              <a:blipFill>
                <a:blip r:embed="rId5"/>
                <a:stretch>
                  <a:fillRect l="-1389" t="-1905" b="-7619"/>
                </a:stretch>
              </a:blipFill>
            </p:spPr>
            <p:txBody>
              <a:bodyPr/>
              <a:lstStyle/>
              <a:p>
                <a:r>
                  <a:rPr lang="en-US">
                    <a:noFill/>
                  </a:rPr>
                  <a:t> </a:t>
                </a:r>
              </a:p>
            </p:txBody>
          </p:sp>
        </mc:Fallback>
      </mc:AlternateContent>
      <p:pic>
        <p:nvPicPr>
          <p:cNvPr id="7170" name="Picture 2">
            <a:extLst>
              <a:ext uri="{FF2B5EF4-FFF2-40B4-BE49-F238E27FC236}">
                <a16:creationId xmlns:a16="http://schemas.microsoft.com/office/drawing/2014/main" id="{95DB97AA-3343-5589-7EC9-4F53ED6A23B5}"/>
              </a:ext>
            </a:extLst>
          </p:cNvPr>
          <p:cNvPicPr>
            <a:picLocks noChangeAspect="1" noChangeArrowheads="1"/>
          </p:cNvPicPr>
          <p:nvPr/>
        </p:nvPicPr>
        <p:blipFill>
          <a:blip r:embed="rId6" cstate="hqprint">
            <a:extLst>
              <a:ext uri="{28A0092B-C50C-407E-A947-70E740481C1C}">
                <a14:useLocalDpi xmlns:a14="http://schemas.microsoft.com/office/drawing/2010/main"/>
              </a:ext>
            </a:extLst>
          </a:blip>
          <a:srcRect/>
          <a:stretch>
            <a:fillRect/>
          </a:stretch>
        </p:blipFill>
        <p:spPr bwMode="auto">
          <a:xfrm>
            <a:off x="652029" y="3703905"/>
            <a:ext cx="1407127" cy="122211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676EB4F0-7951-F83B-E243-34B7F80DB087}"/>
              </a:ext>
            </a:extLst>
          </p:cNvPr>
          <p:cNvPicPr>
            <a:picLocks noChangeAspect="1" noChangeArrowheads="1"/>
          </p:cNvPicPr>
          <p:nvPr/>
        </p:nvPicPr>
        <p:blipFill rotWithShape="1">
          <a:blip r:embed="rId7" cstate="hqprint">
            <a:extLst>
              <a:ext uri="{28A0092B-C50C-407E-A947-70E740481C1C}">
                <a14:useLocalDpi xmlns:a14="http://schemas.microsoft.com/office/drawing/2010/main"/>
              </a:ext>
            </a:extLst>
          </a:blip>
          <a:srcRect/>
          <a:stretch/>
        </p:blipFill>
        <p:spPr bwMode="auto">
          <a:xfrm>
            <a:off x="2219144" y="3703905"/>
            <a:ext cx="1077694" cy="1215492"/>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a:extLst>
              <a:ext uri="{FF2B5EF4-FFF2-40B4-BE49-F238E27FC236}">
                <a16:creationId xmlns:a16="http://schemas.microsoft.com/office/drawing/2014/main" id="{89828BAC-D5D8-65C3-F87A-22787C1DD169}"/>
              </a:ext>
            </a:extLst>
          </p:cNvPr>
          <p:cNvPicPr>
            <a:picLocks noChangeAspect="1" noChangeArrowheads="1"/>
          </p:cNvPicPr>
          <p:nvPr/>
        </p:nvPicPr>
        <p:blipFill rotWithShape="1">
          <a:blip r:embed="rId8" cstate="hqprint">
            <a:extLst>
              <a:ext uri="{28A0092B-C50C-407E-A947-70E740481C1C}">
                <a14:useLocalDpi xmlns:a14="http://schemas.microsoft.com/office/drawing/2010/main"/>
              </a:ext>
            </a:extLst>
          </a:blip>
          <a:srcRect/>
          <a:stretch/>
        </p:blipFill>
        <p:spPr bwMode="auto">
          <a:xfrm>
            <a:off x="3482714" y="3718969"/>
            <a:ext cx="1130217" cy="12004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1AB7F76-1A75-2557-9B99-0568D540CFBB}"/>
              </a:ext>
            </a:extLst>
          </p:cNvPr>
          <p:cNvSpPr txBox="1"/>
          <p:nvPr/>
        </p:nvSpPr>
        <p:spPr>
          <a:xfrm>
            <a:off x="7885043" y="6057462"/>
            <a:ext cx="4306958" cy="584775"/>
          </a:xfrm>
          <a:prstGeom prst="rect">
            <a:avLst/>
          </a:prstGeom>
          <a:noFill/>
        </p:spPr>
        <p:txBody>
          <a:bodyPr wrap="square">
            <a:spAutoFit/>
          </a:bodyPr>
          <a:lstStyle/>
          <a:p>
            <a:r>
              <a:rPr lang="en-US" sz="1600" dirty="0">
                <a:solidFill>
                  <a:schemeClr val="bg1">
                    <a:lumMod val="50000"/>
                  </a:schemeClr>
                </a:solidFill>
              </a:rPr>
              <a:t>(Girish, May, Parham, Y.  STOC 2026)</a:t>
            </a:r>
          </a:p>
          <a:p>
            <a:r>
              <a:rPr lang="en-US" sz="1600" dirty="0">
                <a:solidFill>
                  <a:schemeClr val="bg1">
                    <a:lumMod val="50000"/>
                  </a:schemeClr>
                </a:solidFill>
              </a:rPr>
              <a:t>See also: (Gosset, Kothari, Zhang STOC 2026)</a:t>
            </a:r>
          </a:p>
        </p:txBody>
      </p:sp>
    </p:spTree>
    <p:extLst>
      <p:ext uri="{BB962C8B-B14F-4D97-AF65-F5344CB8AC3E}">
        <p14:creationId xmlns:p14="http://schemas.microsoft.com/office/powerpoint/2010/main" val="4133505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7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6"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FBAF4-1EFC-2C64-A667-2F63F4A5C1BA}"/>
            </a:ext>
          </a:extLst>
        </p:cNvPr>
        <p:cNvGrpSpPr/>
        <p:nvPr/>
      </p:nvGrpSpPr>
      <p:grpSpPr>
        <a:xfrm>
          <a:off x="0" y="0"/>
          <a:ext cx="0" cy="0"/>
          <a:chOff x="0" y="0"/>
          <a:chExt cx="0" cy="0"/>
        </a:xfrm>
      </p:grpSpPr>
      <p:pic>
        <p:nvPicPr>
          <p:cNvPr id="1034" name="Picture 10" descr="Explained: P vs. NP | MIT News | Massachusetts Institute of Technology">
            <a:extLst>
              <a:ext uri="{FF2B5EF4-FFF2-40B4-BE49-F238E27FC236}">
                <a16:creationId xmlns:a16="http://schemas.microsoft.com/office/drawing/2014/main" id="{A97DC225-FBB8-375C-2A95-15A733A19801}"/>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48171" y="5023298"/>
            <a:ext cx="1259681" cy="83978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0" name="Picture 6" descr="Non-local quantum computation - Wikipedia">
            <a:extLst>
              <a:ext uri="{FF2B5EF4-FFF2-40B4-BE49-F238E27FC236}">
                <a16:creationId xmlns:a16="http://schemas.microsoft.com/office/drawing/2014/main" id="{5E2A0F42-53F2-1F46-646D-C6050754B9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0815" y="1555848"/>
            <a:ext cx="2112192" cy="107721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AAFD375E-6B5B-B08A-86A8-0C08058AB616}"/>
              </a:ext>
            </a:extLst>
          </p:cNvPr>
          <p:cNvSpPr/>
          <p:nvPr/>
        </p:nvSpPr>
        <p:spPr>
          <a:xfrm>
            <a:off x="3186113" y="2743201"/>
            <a:ext cx="5343525" cy="1685925"/>
          </a:xfrm>
          <a:prstGeom prst="ellipse">
            <a:avLst/>
          </a:prstGeom>
          <a:solidFill>
            <a:schemeClr val="accent1">
              <a:lumMod val="20000"/>
              <a:lumOff val="80000"/>
            </a:schemeClr>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FE1EFEB-6A6F-0F5D-0D62-3BEB8BF0884B}"/>
              </a:ext>
            </a:extLst>
          </p:cNvPr>
          <p:cNvSpPr txBox="1"/>
          <p:nvPr/>
        </p:nvSpPr>
        <p:spPr>
          <a:xfrm>
            <a:off x="3829050" y="3047554"/>
            <a:ext cx="3800475" cy="1077218"/>
          </a:xfrm>
          <a:prstGeom prst="rect">
            <a:avLst/>
          </a:prstGeom>
          <a:noFill/>
        </p:spPr>
        <p:txBody>
          <a:bodyPr wrap="square" rtlCol="0">
            <a:spAutoFit/>
          </a:bodyPr>
          <a:lstStyle/>
          <a:p>
            <a:pPr algn="ctr"/>
            <a:r>
              <a:rPr lang="en-US" sz="3200" dirty="0"/>
              <a:t>Quantum Position Verification</a:t>
            </a:r>
          </a:p>
        </p:txBody>
      </p:sp>
      <p:sp>
        <p:nvSpPr>
          <p:cNvPr id="6" name="Oval 5">
            <a:extLst>
              <a:ext uri="{FF2B5EF4-FFF2-40B4-BE49-F238E27FC236}">
                <a16:creationId xmlns:a16="http://schemas.microsoft.com/office/drawing/2014/main" id="{E25C622E-808A-C7FD-68C6-6F987BAC601D}"/>
              </a:ext>
            </a:extLst>
          </p:cNvPr>
          <p:cNvSpPr/>
          <p:nvPr/>
        </p:nvSpPr>
        <p:spPr>
          <a:xfrm>
            <a:off x="238125" y="185738"/>
            <a:ext cx="5343524" cy="2209407"/>
          </a:xfrm>
          <a:prstGeom prst="ellipse">
            <a:avLst/>
          </a:prstGeom>
          <a:noFill/>
          <a:ln w="571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75000"/>
                </a:schemeClr>
              </a:solidFill>
            </a:endParaRPr>
          </a:p>
        </p:txBody>
      </p:sp>
      <p:sp>
        <p:nvSpPr>
          <p:cNvPr id="7" name="TextBox 6">
            <a:extLst>
              <a:ext uri="{FF2B5EF4-FFF2-40B4-BE49-F238E27FC236}">
                <a16:creationId xmlns:a16="http://schemas.microsoft.com/office/drawing/2014/main" id="{0A133886-089C-6B5F-5528-0B68E5F97DFA}"/>
              </a:ext>
            </a:extLst>
          </p:cNvPr>
          <p:cNvSpPr txBox="1"/>
          <p:nvPr/>
        </p:nvSpPr>
        <p:spPr>
          <a:xfrm>
            <a:off x="170273" y="869229"/>
            <a:ext cx="3800475" cy="584775"/>
          </a:xfrm>
          <a:prstGeom prst="rect">
            <a:avLst/>
          </a:prstGeom>
          <a:noFill/>
          <a:ln>
            <a:noFill/>
          </a:ln>
        </p:spPr>
        <p:txBody>
          <a:bodyPr wrap="square" rtlCol="0">
            <a:spAutoFit/>
          </a:bodyPr>
          <a:lstStyle/>
          <a:p>
            <a:pPr algn="ctr"/>
            <a:r>
              <a:rPr lang="en-US" sz="3200" dirty="0">
                <a:solidFill>
                  <a:schemeClr val="bg1">
                    <a:lumMod val="75000"/>
                  </a:schemeClr>
                </a:solidFill>
              </a:rPr>
              <a:t>Quantum gravity</a:t>
            </a:r>
          </a:p>
        </p:txBody>
      </p:sp>
      <p:sp>
        <p:nvSpPr>
          <p:cNvPr id="10" name="Oval 9">
            <a:extLst>
              <a:ext uri="{FF2B5EF4-FFF2-40B4-BE49-F238E27FC236}">
                <a16:creationId xmlns:a16="http://schemas.microsoft.com/office/drawing/2014/main" id="{9F28A8F5-03FB-6792-5971-621F55A79F38}"/>
              </a:ext>
            </a:extLst>
          </p:cNvPr>
          <p:cNvSpPr/>
          <p:nvPr/>
        </p:nvSpPr>
        <p:spPr>
          <a:xfrm>
            <a:off x="638174" y="4733479"/>
            <a:ext cx="4362451" cy="1685925"/>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19FD00F-823F-7AB9-DF7B-B7C8073D1E47}"/>
              </a:ext>
            </a:extLst>
          </p:cNvPr>
          <p:cNvSpPr txBox="1"/>
          <p:nvPr/>
        </p:nvSpPr>
        <p:spPr>
          <a:xfrm>
            <a:off x="333687" y="5001675"/>
            <a:ext cx="3800475" cy="1077218"/>
          </a:xfrm>
          <a:prstGeom prst="rect">
            <a:avLst/>
          </a:prstGeom>
          <a:noFill/>
        </p:spPr>
        <p:txBody>
          <a:bodyPr wrap="square" rtlCol="0">
            <a:spAutoFit/>
          </a:bodyPr>
          <a:lstStyle/>
          <a:p>
            <a:pPr algn="ctr"/>
            <a:r>
              <a:rPr lang="en-US" sz="3200" dirty="0"/>
              <a:t>Position-based</a:t>
            </a:r>
            <a:br>
              <a:rPr lang="en-US" sz="3200" dirty="0"/>
            </a:br>
            <a:r>
              <a:rPr lang="en-US" sz="3200" dirty="0"/>
              <a:t>Cryptography</a:t>
            </a:r>
          </a:p>
        </p:txBody>
      </p:sp>
      <p:sp>
        <p:nvSpPr>
          <p:cNvPr id="12" name="Oval 11">
            <a:extLst>
              <a:ext uri="{FF2B5EF4-FFF2-40B4-BE49-F238E27FC236}">
                <a16:creationId xmlns:a16="http://schemas.microsoft.com/office/drawing/2014/main" id="{82D7A63D-B86C-1AA7-FB20-5662235D4D32}"/>
              </a:ext>
            </a:extLst>
          </p:cNvPr>
          <p:cNvSpPr/>
          <p:nvPr/>
        </p:nvSpPr>
        <p:spPr>
          <a:xfrm>
            <a:off x="7591423" y="470892"/>
            <a:ext cx="4200527" cy="2272307"/>
          </a:xfrm>
          <a:prstGeom prst="ellipse">
            <a:avLst/>
          </a:prstGeom>
          <a:noFill/>
          <a:ln w="571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3" name="TextBox 12">
            <a:extLst>
              <a:ext uri="{FF2B5EF4-FFF2-40B4-BE49-F238E27FC236}">
                <a16:creationId xmlns:a16="http://schemas.microsoft.com/office/drawing/2014/main" id="{1CC24F6E-A985-312B-6158-74F541AA0027}"/>
              </a:ext>
            </a:extLst>
          </p:cNvPr>
          <p:cNvSpPr txBox="1"/>
          <p:nvPr/>
        </p:nvSpPr>
        <p:spPr>
          <a:xfrm>
            <a:off x="7629525" y="577601"/>
            <a:ext cx="4200527" cy="1077218"/>
          </a:xfrm>
          <a:prstGeom prst="rect">
            <a:avLst/>
          </a:prstGeom>
          <a:noFill/>
          <a:ln>
            <a:noFill/>
          </a:ln>
        </p:spPr>
        <p:txBody>
          <a:bodyPr wrap="square" rtlCol="0">
            <a:spAutoFit/>
          </a:bodyPr>
          <a:lstStyle/>
          <a:p>
            <a:pPr algn="ctr"/>
            <a:r>
              <a:rPr lang="en-US" sz="3200" dirty="0">
                <a:solidFill>
                  <a:schemeClr val="bg1">
                    <a:lumMod val="75000"/>
                  </a:schemeClr>
                </a:solidFill>
              </a:rPr>
              <a:t>Nonlocal</a:t>
            </a:r>
            <a:br>
              <a:rPr lang="en-US" sz="3200" dirty="0">
                <a:solidFill>
                  <a:schemeClr val="bg1">
                    <a:lumMod val="75000"/>
                  </a:schemeClr>
                </a:solidFill>
              </a:rPr>
            </a:br>
            <a:r>
              <a:rPr lang="en-US" sz="3200" dirty="0">
                <a:solidFill>
                  <a:schemeClr val="bg1">
                    <a:lumMod val="75000"/>
                  </a:schemeClr>
                </a:solidFill>
              </a:rPr>
              <a:t>Quantum Computation</a:t>
            </a:r>
          </a:p>
        </p:txBody>
      </p:sp>
      <p:sp>
        <p:nvSpPr>
          <p:cNvPr id="14" name="Oval 13">
            <a:extLst>
              <a:ext uri="{FF2B5EF4-FFF2-40B4-BE49-F238E27FC236}">
                <a16:creationId xmlns:a16="http://schemas.microsoft.com/office/drawing/2014/main" id="{D50C7417-81E2-6C66-65DE-138553D70F34}"/>
              </a:ext>
            </a:extLst>
          </p:cNvPr>
          <p:cNvSpPr/>
          <p:nvPr/>
        </p:nvSpPr>
        <p:spPr>
          <a:xfrm>
            <a:off x="7015163" y="4451450"/>
            <a:ext cx="4938716" cy="1935658"/>
          </a:xfrm>
          <a:prstGeom prst="ellipse">
            <a:avLst/>
          </a:prstGeom>
          <a:noFill/>
          <a:ln w="571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5" name="TextBox 14">
            <a:extLst>
              <a:ext uri="{FF2B5EF4-FFF2-40B4-BE49-F238E27FC236}">
                <a16:creationId xmlns:a16="http://schemas.microsoft.com/office/drawing/2014/main" id="{EFA73FC5-9485-FAF0-E92B-B54D2848CAA6}"/>
              </a:ext>
            </a:extLst>
          </p:cNvPr>
          <p:cNvSpPr txBox="1"/>
          <p:nvPr/>
        </p:nvSpPr>
        <p:spPr>
          <a:xfrm>
            <a:off x="7991473" y="4891088"/>
            <a:ext cx="4200527" cy="1077218"/>
          </a:xfrm>
          <a:prstGeom prst="rect">
            <a:avLst/>
          </a:prstGeom>
          <a:noFill/>
          <a:ln>
            <a:noFill/>
          </a:ln>
        </p:spPr>
        <p:txBody>
          <a:bodyPr wrap="square" rtlCol="0">
            <a:spAutoFit/>
          </a:bodyPr>
          <a:lstStyle/>
          <a:p>
            <a:pPr algn="ctr"/>
            <a:r>
              <a:rPr lang="en-US" sz="3200" dirty="0">
                <a:solidFill>
                  <a:schemeClr val="bg1">
                    <a:lumMod val="75000"/>
                  </a:schemeClr>
                </a:solidFill>
              </a:rPr>
              <a:t>Computational</a:t>
            </a:r>
            <a:br>
              <a:rPr lang="en-US" sz="3200" dirty="0">
                <a:solidFill>
                  <a:schemeClr val="bg1">
                    <a:lumMod val="75000"/>
                  </a:schemeClr>
                </a:solidFill>
              </a:rPr>
            </a:br>
            <a:r>
              <a:rPr lang="en-US" sz="3200" dirty="0">
                <a:solidFill>
                  <a:schemeClr val="bg1">
                    <a:lumMod val="75000"/>
                  </a:schemeClr>
                </a:solidFill>
              </a:rPr>
              <a:t>Complexity Theory</a:t>
            </a:r>
          </a:p>
        </p:txBody>
      </p:sp>
      <p:pic>
        <p:nvPicPr>
          <p:cNvPr id="1028" name="Picture 4" descr="string theory - AdS/CFT spacetime visualization - Physics Stack Exchange">
            <a:extLst>
              <a:ext uri="{FF2B5EF4-FFF2-40B4-BE49-F238E27FC236}">
                <a16:creationId xmlns:a16="http://schemas.microsoft.com/office/drawing/2014/main" id="{E550DD87-D0EF-E475-EFE8-0E1D488C2971}"/>
              </a:ext>
            </a:extLst>
          </p:cNvPr>
          <p:cNvPicPr>
            <a:picLocks noChangeAspect="1" noChangeArrowheads="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l="58239" r="9044"/>
          <a:stretch/>
        </p:blipFill>
        <p:spPr bwMode="auto">
          <a:xfrm>
            <a:off x="3599869" y="620137"/>
            <a:ext cx="877462" cy="137143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Up-Down Arrow 2">
            <a:extLst>
              <a:ext uri="{FF2B5EF4-FFF2-40B4-BE49-F238E27FC236}">
                <a16:creationId xmlns:a16="http://schemas.microsoft.com/office/drawing/2014/main" id="{138B6114-5AD4-D2AA-DFC9-06A444EA2609}"/>
              </a:ext>
            </a:extLst>
          </p:cNvPr>
          <p:cNvSpPr/>
          <p:nvPr/>
        </p:nvSpPr>
        <p:spPr>
          <a:xfrm rot="1800000">
            <a:off x="7570288" y="2078028"/>
            <a:ext cx="542925" cy="915337"/>
          </a:xfrm>
          <a:prstGeom prst="upDownArrow">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8" name="Up-Down Arrow 7">
            <a:extLst>
              <a:ext uri="{FF2B5EF4-FFF2-40B4-BE49-F238E27FC236}">
                <a16:creationId xmlns:a16="http://schemas.microsoft.com/office/drawing/2014/main" id="{2396A4F0-5BDF-B53C-EA9E-9451709F3CC0}"/>
              </a:ext>
            </a:extLst>
          </p:cNvPr>
          <p:cNvSpPr/>
          <p:nvPr/>
        </p:nvSpPr>
        <p:spPr>
          <a:xfrm rot="8100000">
            <a:off x="7679979" y="4128678"/>
            <a:ext cx="542925" cy="915337"/>
          </a:xfrm>
          <a:prstGeom prst="upDownArrow">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9" name="Up-Down Arrow 8">
            <a:extLst>
              <a:ext uri="{FF2B5EF4-FFF2-40B4-BE49-F238E27FC236}">
                <a16:creationId xmlns:a16="http://schemas.microsoft.com/office/drawing/2014/main" id="{666E91D8-AAF1-C6B1-943C-94AC036CAC25}"/>
              </a:ext>
            </a:extLst>
          </p:cNvPr>
          <p:cNvSpPr/>
          <p:nvPr/>
        </p:nvSpPr>
        <p:spPr>
          <a:xfrm rot="13500000">
            <a:off x="3557587" y="4089180"/>
            <a:ext cx="542925" cy="915337"/>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descr="Maps Generic Flat icon | Freepik">
            <a:extLst>
              <a:ext uri="{FF2B5EF4-FFF2-40B4-BE49-F238E27FC236}">
                <a16:creationId xmlns:a16="http://schemas.microsoft.com/office/drawing/2014/main" id="{C5FC6112-8E83-0940-5D9D-9B6777820E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9008" y="5062422"/>
            <a:ext cx="1031148" cy="1031148"/>
          </a:xfrm>
          <a:prstGeom prst="rect">
            <a:avLst/>
          </a:prstGeom>
          <a:noFill/>
          <a:extLst>
            <a:ext uri="{909E8E84-426E-40DD-AFC4-6F175D3DCCD1}">
              <a14:hiddenFill xmlns:a14="http://schemas.microsoft.com/office/drawing/2010/main">
                <a:solidFill>
                  <a:srgbClr val="FFFFFF"/>
                </a:solidFill>
              </a14:hiddenFill>
            </a:ext>
          </a:extLst>
        </p:spPr>
      </p:pic>
      <p:sp>
        <p:nvSpPr>
          <p:cNvPr id="19" name="Up-Down Arrow 18">
            <a:extLst>
              <a:ext uri="{FF2B5EF4-FFF2-40B4-BE49-F238E27FC236}">
                <a16:creationId xmlns:a16="http://schemas.microsoft.com/office/drawing/2014/main" id="{CD544DB9-578F-6AF0-0FC6-FD767185F154}"/>
              </a:ext>
            </a:extLst>
          </p:cNvPr>
          <p:cNvSpPr/>
          <p:nvPr/>
        </p:nvSpPr>
        <p:spPr>
          <a:xfrm rot="18850511">
            <a:off x="3328406" y="2175397"/>
            <a:ext cx="542925" cy="915337"/>
          </a:xfrm>
          <a:prstGeom prst="upDown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1335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C493B-DC7E-9083-73F3-3EB1C8CA6AA4}"/>
              </a:ext>
            </a:extLst>
          </p:cNvPr>
          <p:cNvSpPr>
            <a:spLocks noGrp="1"/>
          </p:cNvSpPr>
          <p:nvPr>
            <p:ph type="title"/>
          </p:nvPr>
        </p:nvSpPr>
        <p:spPr/>
        <p:txBody>
          <a:bodyPr/>
          <a:lstStyle/>
          <a:p>
            <a:r>
              <a:rPr lang="en-US" dirty="0"/>
              <a:t>Position-based cryptography</a:t>
            </a:r>
          </a:p>
        </p:txBody>
      </p:sp>
      <p:sp>
        <p:nvSpPr>
          <p:cNvPr id="3" name="Content Placeholder 2">
            <a:extLst>
              <a:ext uri="{FF2B5EF4-FFF2-40B4-BE49-F238E27FC236}">
                <a16:creationId xmlns:a16="http://schemas.microsoft.com/office/drawing/2014/main" id="{75CB0A56-886B-97D4-09BB-ADC7E73062DD}"/>
              </a:ext>
            </a:extLst>
          </p:cNvPr>
          <p:cNvSpPr>
            <a:spLocks noGrp="1"/>
          </p:cNvSpPr>
          <p:nvPr>
            <p:ph idx="1"/>
          </p:nvPr>
        </p:nvSpPr>
        <p:spPr>
          <a:xfrm>
            <a:off x="838200" y="1825625"/>
            <a:ext cx="10515600" cy="1830388"/>
          </a:xfrm>
        </p:spPr>
        <p:txBody>
          <a:bodyPr>
            <a:normAutofit/>
          </a:bodyPr>
          <a:lstStyle/>
          <a:p>
            <a:pPr marL="0" indent="0">
              <a:buNone/>
            </a:pPr>
            <a:r>
              <a:rPr lang="en-US" sz="2400" dirty="0"/>
              <a:t>Computer security and cryptography is about knowing who to trust/distrust based on their </a:t>
            </a:r>
            <a:r>
              <a:rPr lang="en-US" sz="2400" b="1" i="1" dirty="0"/>
              <a:t>identity</a:t>
            </a:r>
            <a:r>
              <a:rPr lang="en-US" sz="2400" dirty="0"/>
              <a:t>. Identities are determined by knowledge of some secret information, like a password or a private key. </a:t>
            </a:r>
          </a:p>
        </p:txBody>
      </p:sp>
      <p:sp>
        <p:nvSpPr>
          <p:cNvPr id="4" name="Content Placeholder 2">
            <a:extLst>
              <a:ext uri="{FF2B5EF4-FFF2-40B4-BE49-F238E27FC236}">
                <a16:creationId xmlns:a16="http://schemas.microsoft.com/office/drawing/2014/main" id="{53E0380B-88A3-B2BB-0791-5777D807036E}"/>
              </a:ext>
            </a:extLst>
          </p:cNvPr>
          <p:cNvSpPr txBox="1">
            <a:spLocks/>
          </p:cNvSpPr>
          <p:nvPr/>
        </p:nvSpPr>
        <p:spPr>
          <a:xfrm>
            <a:off x="838200" y="3241676"/>
            <a:ext cx="10515600" cy="28368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Position-based cryptography is a different paradigm where identities are determined by </a:t>
            </a:r>
            <a:r>
              <a:rPr lang="en-US" sz="2400" b="1" i="1" dirty="0"/>
              <a:t>physical location</a:t>
            </a:r>
            <a:r>
              <a:rPr lang="en-US" sz="2400" dirty="0"/>
              <a:t>.</a:t>
            </a:r>
          </a:p>
          <a:p>
            <a:r>
              <a:rPr lang="en-US" sz="2400" dirty="0"/>
              <a:t>Bank teller is trusted because they are behind a bullet-proof window, not because they showed us their credentials.</a:t>
            </a:r>
          </a:p>
          <a:p>
            <a:r>
              <a:rPr lang="en-US" sz="2400" dirty="0"/>
              <a:t>Nuclear missile launch should be trusted because the order came from the </a:t>
            </a:r>
            <a:br>
              <a:rPr lang="en-US" sz="2400" dirty="0"/>
            </a:br>
            <a:r>
              <a:rPr lang="en-US" sz="2400" dirty="0"/>
              <a:t>White House.</a:t>
            </a:r>
          </a:p>
        </p:txBody>
      </p:sp>
    </p:spTree>
    <p:extLst>
      <p:ext uri="{BB962C8B-B14F-4D97-AF65-F5344CB8AC3E}">
        <p14:creationId xmlns:p14="http://schemas.microsoft.com/office/powerpoint/2010/main" val="119824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6C3D8-F138-AC68-E7F8-824C88FA5F8F}"/>
              </a:ext>
            </a:extLst>
          </p:cNvPr>
          <p:cNvSpPr>
            <a:spLocks noGrp="1"/>
          </p:cNvSpPr>
          <p:nvPr>
            <p:ph type="title"/>
          </p:nvPr>
        </p:nvSpPr>
        <p:spPr/>
        <p:txBody>
          <a:bodyPr/>
          <a:lstStyle/>
          <a:p>
            <a:r>
              <a:rPr lang="en-US" dirty="0"/>
              <a:t>Position-based cryptography</a:t>
            </a:r>
          </a:p>
        </p:txBody>
      </p:sp>
      <p:sp>
        <p:nvSpPr>
          <p:cNvPr id="3" name="Content Placeholder 2">
            <a:extLst>
              <a:ext uri="{FF2B5EF4-FFF2-40B4-BE49-F238E27FC236}">
                <a16:creationId xmlns:a16="http://schemas.microsoft.com/office/drawing/2014/main" id="{3AB966A0-55FF-E9A9-6082-91D8EC12E847}"/>
              </a:ext>
            </a:extLst>
          </p:cNvPr>
          <p:cNvSpPr>
            <a:spLocks noGrp="1"/>
          </p:cNvSpPr>
          <p:nvPr>
            <p:ph idx="1"/>
          </p:nvPr>
        </p:nvSpPr>
        <p:spPr>
          <a:xfrm>
            <a:off x="838200" y="1825625"/>
            <a:ext cx="10515600" cy="931863"/>
          </a:xfrm>
        </p:spPr>
        <p:txBody>
          <a:bodyPr>
            <a:normAutofit/>
          </a:bodyPr>
          <a:lstStyle/>
          <a:p>
            <a:pPr marL="0" indent="0">
              <a:buNone/>
            </a:pPr>
            <a:r>
              <a:rPr lang="en-US" sz="2400" dirty="0"/>
              <a:t>Quantum position verification is a tantalizing starting point for this paradigm. </a:t>
            </a:r>
            <a:br>
              <a:rPr lang="en-US" sz="2400" dirty="0"/>
            </a:br>
            <a:r>
              <a:rPr lang="en-US" sz="2400" dirty="0"/>
              <a:t>Can we do more?</a:t>
            </a:r>
          </a:p>
        </p:txBody>
      </p:sp>
      <p:sp>
        <p:nvSpPr>
          <p:cNvPr id="5" name="Content Placeholder 2">
            <a:extLst>
              <a:ext uri="{FF2B5EF4-FFF2-40B4-BE49-F238E27FC236}">
                <a16:creationId xmlns:a16="http://schemas.microsoft.com/office/drawing/2014/main" id="{45258698-C631-4304-B7A5-6A97985B965F}"/>
              </a:ext>
            </a:extLst>
          </p:cNvPr>
          <p:cNvSpPr txBox="1">
            <a:spLocks/>
          </p:cNvSpPr>
          <p:nvPr/>
        </p:nvSpPr>
        <p:spPr>
          <a:xfrm>
            <a:off x="838200" y="2932514"/>
            <a:ext cx="10515600" cy="9318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u="sng" dirty="0"/>
              <a:t>Scenario</a:t>
            </a:r>
            <a:r>
              <a:rPr lang="en-US" sz="2400" dirty="0"/>
              <a:t>: QPV allows a person to prove their location </a:t>
            </a:r>
            <a:r>
              <a:rPr lang="en-US" sz="2400" b="1" i="1" dirty="0"/>
              <a:t>in the moment</a:t>
            </a:r>
            <a:r>
              <a:rPr lang="en-US" sz="2400" dirty="0"/>
              <a:t>. Can they prove their location </a:t>
            </a:r>
            <a:r>
              <a:rPr lang="en-US" sz="2400" b="1" i="1" dirty="0"/>
              <a:t>in the past</a:t>
            </a:r>
            <a:r>
              <a:rPr lang="en-US" sz="2400" dirty="0"/>
              <a:t> to a judge?</a:t>
            </a:r>
          </a:p>
        </p:txBody>
      </p:sp>
      <p:sp>
        <p:nvSpPr>
          <p:cNvPr id="6" name="TextBox 5">
            <a:extLst>
              <a:ext uri="{FF2B5EF4-FFF2-40B4-BE49-F238E27FC236}">
                <a16:creationId xmlns:a16="http://schemas.microsoft.com/office/drawing/2014/main" id="{F3933FDF-6DFB-82CF-027D-DEABF4100F08}"/>
              </a:ext>
            </a:extLst>
          </p:cNvPr>
          <p:cNvSpPr txBox="1"/>
          <p:nvPr/>
        </p:nvSpPr>
        <p:spPr>
          <a:xfrm>
            <a:off x="1844675" y="4048393"/>
            <a:ext cx="9045575" cy="461665"/>
          </a:xfrm>
          <a:prstGeom prst="rect">
            <a:avLst/>
          </a:prstGeom>
          <a:noFill/>
        </p:spPr>
        <p:txBody>
          <a:bodyPr wrap="square" rtlCol="0">
            <a:spAutoFit/>
          </a:bodyPr>
          <a:lstStyle/>
          <a:p>
            <a:pPr marL="0" indent="0">
              <a:buNone/>
            </a:pPr>
            <a:r>
              <a:rPr lang="en-US" sz="2400" i="1" dirty="0"/>
              <a:t>E.g., “I was not at the murder scene the night of January 1, 20</a:t>
            </a:r>
          </a:p>
        </p:txBody>
      </p:sp>
      <p:sp>
        <p:nvSpPr>
          <p:cNvPr id="7" name="Content Placeholder 2">
            <a:extLst>
              <a:ext uri="{FF2B5EF4-FFF2-40B4-BE49-F238E27FC236}">
                <a16:creationId xmlns:a16="http://schemas.microsoft.com/office/drawing/2014/main" id="{A5720013-AFFC-FF59-221D-0A4970C4589E}"/>
              </a:ext>
            </a:extLst>
          </p:cNvPr>
          <p:cNvSpPr txBox="1">
            <a:spLocks/>
          </p:cNvSpPr>
          <p:nvPr/>
        </p:nvSpPr>
        <p:spPr>
          <a:xfrm>
            <a:off x="838200" y="4926866"/>
            <a:ext cx="10515600" cy="9318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u="sng" dirty="0"/>
              <a:t>Scenario</a:t>
            </a:r>
            <a:r>
              <a:rPr lang="en-US" sz="2400" dirty="0"/>
              <a:t>: Can a person prove some fact about their location without fully revealing everything about it?</a:t>
            </a:r>
          </a:p>
        </p:txBody>
      </p:sp>
      <p:sp>
        <p:nvSpPr>
          <p:cNvPr id="8" name="TextBox 7">
            <a:extLst>
              <a:ext uri="{FF2B5EF4-FFF2-40B4-BE49-F238E27FC236}">
                <a16:creationId xmlns:a16="http://schemas.microsoft.com/office/drawing/2014/main" id="{22837F64-B819-829B-C44C-DB23D62A7CC9}"/>
              </a:ext>
            </a:extLst>
          </p:cNvPr>
          <p:cNvSpPr txBox="1"/>
          <p:nvPr/>
        </p:nvSpPr>
        <p:spPr>
          <a:xfrm>
            <a:off x="1844674" y="5822993"/>
            <a:ext cx="9045575" cy="461665"/>
          </a:xfrm>
          <a:prstGeom prst="rect">
            <a:avLst/>
          </a:prstGeom>
          <a:noFill/>
        </p:spPr>
        <p:txBody>
          <a:bodyPr wrap="square" rtlCol="0">
            <a:spAutoFit/>
          </a:bodyPr>
          <a:lstStyle/>
          <a:p>
            <a:pPr marL="0" indent="0">
              <a:buNone/>
            </a:pPr>
            <a:r>
              <a:rPr lang="en-US" sz="2400" i="1" dirty="0"/>
              <a:t>E.g., “I am either in location A or B, but you shouldn’t know which.”</a:t>
            </a:r>
          </a:p>
        </p:txBody>
      </p:sp>
      <p:sp>
        <p:nvSpPr>
          <p:cNvPr id="10" name="Rounded Rectangle 9">
            <a:extLst>
              <a:ext uri="{FF2B5EF4-FFF2-40B4-BE49-F238E27FC236}">
                <a16:creationId xmlns:a16="http://schemas.microsoft.com/office/drawing/2014/main" id="{F750E7C1-CDE7-B886-95A9-CAB7ED13C735}"/>
              </a:ext>
            </a:extLst>
          </p:cNvPr>
          <p:cNvSpPr/>
          <p:nvPr/>
        </p:nvSpPr>
        <p:spPr>
          <a:xfrm>
            <a:off x="2446712" y="1738488"/>
            <a:ext cx="7298575" cy="132556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D861AE7-3800-8422-1C58-B03E74B050CA}"/>
              </a:ext>
            </a:extLst>
          </p:cNvPr>
          <p:cNvSpPr txBox="1"/>
          <p:nvPr/>
        </p:nvSpPr>
        <p:spPr>
          <a:xfrm>
            <a:off x="2734885" y="1957604"/>
            <a:ext cx="6722227" cy="830997"/>
          </a:xfrm>
          <a:prstGeom prst="rect">
            <a:avLst/>
          </a:prstGeom>
          <a:noFill/>
        </p:spPr>
        <p:txBody>
          <a:bodyPr wrap="square" rtlCol="0">
            <a:spAutoFit/>
          </a:bodyPr>
          <a:lstStyle/>
          <a:p>
            <a:r>
              <a:rPr lang="en-US" sz="2400" dirty="0">
                <a:solidFill>
                  <a:srgbClr val="FFFF00"/>
                </a:solidFill>
              </a:rPr>
              <a:t>It is possible to achieve privacy-preserving location proofs and location commitments!</a:t>
            </a:r>
          </a:p>
        </p:txBody>
      </p:sp>
      <p:pic>
        <p:nvPicPr>
          <p:cNvPr id="11" name="Picture 10">
            <a:extLst>
              <a:ext uri="{FF2B5EF4-FFF2-40B4-BE49-F238E27FC236}">
                <a16:creationId xmlns:a16="http://schemas.microsoft.com/office/drawing/2014/main" id="{B5F4D47F-23CE-B48E-6A46-93FF891E8625}"/>
              </a:ext>
            </a:extLst>
          </p:cNvPr>
          <p:cNvPicPr>
            <a:picLocks noChangeAspect="1"/>
          </p:cNvPicPr>
          <p:nvPr/>
        </p:nvPicPr>
        <p:blipFill>
          <a:blip r:embed="rId2"/>
          <a:stretch>
            <a:fillRect/>
          </a:stretch>
        </p:blipFill>
        <p:spPr>
          <a:xfrm>
            <a:off x="2209798" y="3035860"/>
            <a:ext cx="7772400" cy="3288690"/>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6085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animBg="1"/>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3190A-802C-D4BD-6B54-B36E2AFE3C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9FCCA9-06AD-8424-33F7-DF8F1986AF7E}"/>
              </a:ext>
            </a:extLst>
          </p:cNvPr>
          <p:cNvSpPr>
            <a:spLocks noGrp="1"/>
          </p:cNvSpPr>
          <p:nvPr>
            <p:ph type="title"/>
          </p:nvPr>
        </p:nvSpPr>
        <p:spPr/>
        <p:txBody>
          <a:bodyPr/>
          <a:lstStyle/>
          <a:p>
            <a:r>
              <a:rPr lang="en-US" dirty="0"/>
              <a:t>Zero-knowledge position verification</a:t>
            </a:r>
          </a:p>
        </p:txBody>
      </p:sp>
      <p:cxnSp>
        <p:nvCxnSpPr>
          <p:cNvPr id="7" name="Straight Arrow Connector 6">
            <a:extLst>
              <a:ext uri="{FF2B5EF4-FFF2-40B4-BE49-F238E27FC236}">
                <a16:creationId xmlns:a16="http://schemas.microsoft.com/office/drawing/2014/main" id="{C7C44DA4-C626-7B10-E410-89B98B93A18D}"/>
              </a:ext>
            </a:extLst>
          </p:cNvPr>
          <p:cNvCxnSpPr>
            <a:cxnSpLocks/>
          </p:cNvCxnSpPr>
          <p:nvPr/>
        </p:nvCxnSpPr>
        <p:spPr>
          <a:xfrm>
            <a:off x="1968500" y="6235700"/>
            <a:ext cx="3158638"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EB2AA9F-8985-774F-3E82-1A62FBE7E109}"/>
              </a:ext>
            </a:extLst>
          </p:cNvPr>
          <p:cNvSpPr txBox="1"/>
          <p:nvPr/>
        </p:nvSpPr>
        <p:spPr>
          <a:xfrm>
            <a:off x="2661525" y="6374007"/>
            <a:ext cx="1197222" cy="369332"/>
          </a:xfrm>
          <a:prstGeom prst="rect">
            <a:avLst/>
          </a:prstGeom>
          <a:noFill/>
        </p:spPr>
        <p:txBody>
          <a:bodyPr wrap="square" rtlCol="0">
            <a:spAutoFit/>
          </a:bodyPr>
          <a:lstStyle/>
          <a:p>
            <a:r>
              <a:rPr lang="en-US" b="0" dirty="0"/>
              <a:t>Position</a:t>
            </a:r>
          </a:p>
        </p:txBody>
      </p:sp>
      <p:cxnSp>
        <p:nvCxnSpPr>
          <p:cNvPr id="4" name="Straight Arrow Connector 3">
            <a:extLst>
              <a:ext uri="{FF2B5EF4-FFF2-40B4-BE49-F238E27FC236}">
                <a16:creationId xmlns:a16="http://schemas.microsoft.com/office/drawing/2014/main" id="{44878CAC-C304-073E-637C-B69170E5FB10}"/>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0F22F03-9C22-9C51-6406-DCB83FDA9B21}"/>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p:cxnSp>
        <p:nvCxnSpPr>
          <p:cNvPr id="27" name="Straight Connector 26">
            <a:extLst>
              <a:ext uri="{FF2B5EF4-FFF2-40B4-BE49-F238E27FC236}">
                <a16:creationId xmlns:a16="http://schemas.microsoft.com/office/drawing/2014/main" id="{90C41F64-1E6B-7065-D235-DA63B9AC5ECB}"/>
              </a:ext>
            </a:extLst>
          </p:cNvPr>
          <p:cNvCxnSpPr>
            <a:cxnSpLocks/>
          </p:cNvCxnSpPr>
          <p:nvPr/>
        </p:nvCxnSpPr>
        <p:spPr>
          <a:xfrm>
            <a:off x="1320800" y="214788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D89AF4B-5249-309C-D4FA-20F0B0C0785C}"/>
              </a:ext>
            </a:extLst>
          </p:cNvPr>
          <p:cNvCxnSpPr>
            <a:cxnSpLocks/>
          </p:cNvCxnSpPr>
          <p:nvPr/>
        </p:nvCxnSpPr>
        <p:spPr>
          <a:xfrm>
            <a:off x="1320800" y="183038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FA819FD-5CF1-D1E3-217B-9DD16C63D228}"/>
              </a:ext>
            </a:extLst>
          </p:cNvPr>
          <p:cNvCxnSpPr>
            <a:cxnSpLocks/>
          </p:cNvCxnSpPr>
          <p:nvPr/>
        </p:nvCxnSpPr>
        <p:spPr>
          <a:xfrm>
            <a:off x="1320800" y="250348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CC2937E-FA2E-989E-39A0-5CB1B3AC6BAA}"/>
              </a:ext>
            </a:extLst>
          </p:cNvPr>
          <p:cNvCxnSpPr>
            <a:cxnSpLocks/>
          </p:cNvCxnSpPr>
          <p:nvPr/>
        </p:nvCxnSpPr>
        <p:spPr>
          <a:xfrm flipH="1">
            <a:off x="1823307" y="1540947"/>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5" name="Straight Connector 1024">
            <a:extLst>
              <a:ext uri="{FF2B5EF4-FFF2-40B4-BE49-F238E27FC236}">
                <a16:creationId xmlns:a16="http://schemas.microsoft.com/office/drawing/2014/main" id="{2942555E-E134-53E4-6B8E-21F890216540}"/>
              </a:ext>
            </a:extLst>
          </p:cNvPr>
          <p:cNvCxnSpPr>
            <a:cxnSpLocks/>
          </p:cNvCxnSpPr>
          <p:nvPr/>
        </p:nvCxnSpPr>
        <p:spPr>
          <a:xfrm flipH="1">
            <a:off x="2167918" y="1520846"/>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7" name="Straight Connector 1026">
            <a:extLst>
              <a:ext uri="{FF2B5EF4-FFF2-40B4-BE49-F238E27FC236}">
                <a16:creationId xmlns:a16="http://schemas.microsoft.com/office/drawing/2014/main" id="{1DA8AD5D-BE2F-7C57-3C3C-C0498C11383A}"/>
              </a:ext>
            </a:extLst>
          </p:cNvPr>
          <p:cNvCxnSpPr>
            <a:cxnSpLocks/>
          </p:cNvCxnSpPr>
          <p:nvPr/>
        </p:nvCxnSpPr>
        <p:spPr>
          <a:xfrm flipH="1">
            <a:off x="2510817" y="1540947"/>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8" name="Straight Connector 1027">
            <a:extLst>
              <a:ext uri="{FF2B5EF4-FFF2-40B4-BE49-F238E27FC236}">
                <a16:creationId xmlns:a16="http://schemas.microsoft.com/office/drawing/2014/main" id="{7D75B6DC-428B-6078-6E9B-3177D1680ACB}"/>
              </a:ext>
            </a:extLst>
          </p:cNvPr>
          <p:cNvCxnSpPr>
            <a:cxnSpLocks/>
          </p:cNvCxnSpPr>
          <p:nvPr/>
        </p:nvCxnSpPr>
        <p:spPr>
          <a:xfrm flipH="1">
            <a:off x="2855428" y="1520846"/>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9" name="Straight Connector 1028">
            <a:extLst>
              <a:ext uri="{FF2B5EF4-FFF2-40B4-BE49-F238E27FC236}">
                <a16:creationId xmlns:a16="http://schemas.microsoft.com/office/drawing/2014/main" id="{5E65A100-7D62-225C-C016-168153DCCF38}"/>
              </a:ext>
            </a:extLst>
          </p:cNvPr>
          <p:cNvCxnSpPr>
            <a:cxnSpLocks/>
          </p:cNvCxnSpPr>
          <p:nvPr/>
        </p:nvCxnSpPr>
        <p:spPr>
          <a:xfrm flipH="1">
            <a:off x="3223727" y="1540947"/>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0" name="Straight Connector 1029">
            <a:extLst>
              <a:ext uri="{FF2B5EF4-FFF2-40B4-BE49-F238E27FC236}">
                <a16:creationId xmlns:a16="http://schemas.microsoft.com/office/drawing/2014/main" id="{8C275894-362D-769E-29E8-C303E722388E}"/>
              </a:ext>
            </a:extLst>
          </p:cNvPr>
          <p:cNvCxnSpPr>
            <a:cxnSpLocks/>
          </p:cNvCxnSpPr>
          <p:nvPr/>
        </p:nvCxnSpPr>
        <p:spPr>
          <a:xfrm flipH="1">
            <a:off x="3568338" y="1520846"/>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1" name="Straight Connector 1030">
            <a:extLst>
              <a:ext uri="{FF2B5EF4-FFF2-40B4-BE49-F238E27FC236}">
                <a16:creationId xmlns:a16="http://schemas.microsoft.com/office/drawing/2014/main" id="{C65FF541-9B16-3BDE-0363-835F693B6E48}"/>
              </a:ext>
            </a:extLst>
          </p:cNvPr>
          <p:cNvCxnSpPr>
            <a:cxnSpLocks/>
          </p:cNvCxnSpPr>
          <p:nvPr/>
        </p:nvCxnSpPr>
        <p:spPr>
          <a:xfrm flipH="1">
            <a:off x="3911237" y="1540947"/>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2" name="Straight Connector 1031">
            <a:extLst>
              <a:ext uri="{FF2B5EF4-FFF2-40B4-BE49-F238E27FC236}">
                <a16:creationId xmlns:a16="http://schemas.microsoft.com/office/drawing/2014/main" id="{21193FE2-4CA8-49D6-59F7-71E9FD76078C}"/>
              </a:ext>
            </a:extLst>
          </p:cNvPr>
          <p:cNvCxnSpPr>
            <a:cxnSpLocks/>
          </p:cNvCxnSpPr>
          <p:nvPr/>
        </p:nvCxnSpPr>
        <p:spPr>
          <a:xfrm flipH="1">
            <a:off x="4255848" y="1520846"/>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3" name="Straight Connector 1032">
            <a:extLst>
              <a:ext uri="{FF2B5EF4-FFF2-40B4-BE49-F238E27FC236}">
                <a16:creationId xmlns:a16="http://schemas.microsoft.com/office/drawing/2014/main" id="{733C3233-ABAD-E4A2-1F98-3488036E5DAE}"/>
              </a:ext>
            </a:extLst>
          </p:cNvPr>
          <p:cNvCxnSpPr>
            <a:cxnSpLocks/>
          </p:cNvCxnSpPr>
          <p:nvPr/>
        </p:nvCxnSpPr>
        <p:spPr>
          <a:xfrm flipH="1">
            <a:off x="4608519" y="1540947"/>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4" name="Straight Connector 1033">
            <a:extLst>
              <a:ext uri="{FF2B5EF4-FFF2-40B4-BE49-F238E27FC236}">
                <a16:creationId xmlns:a16="http://schemas.microsoft.com/office/drawing/2014/main" id="{995FE681-7982-1BE0-6383-2E13CE57C4B7}"/>
              </a:ext>
            </a:extLst>
          </p:cNvPr>
          <p:cNvCxnSpPr>
            <a:cxnSpLocks/>
          </p:cNvCxnSpPr>
          <p:nvPr/>
        </p:nvCxnSpPr>
        <p:spPr>
          <a:xfrm flipH="1">
            <a:off x="4953130" y="1520846"/>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0" name="Straight Connector 1089">
            <a:extLst>
              <a:ext uri="{FF2B5EF4-FFF2-40B4-BE49-F238E27FC236}">
                <a16:creationId xmlns:a16="http://schemas.microsoft.com/office/drawing/2014/main" id="{914CD631-7119-A4B9-625A-574AA8264C9E}"/>
              </a:ext>
            </a:extLst>
          </p:cNvPr>
          <p:cNvCxnSpPr>
            <a:cxnSpLocks/>
          </p:cNvCxnSpPr>
          <p:nvPr/>
        </p:nvCxnSpPr>
        <p:spPr>
          <a:xfrm>
            <a:off x="1320800" y="323467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1" name="Straight Connector 1090">
            <a:extLst>
              <a:ext uri="{FF2B5EF4-FFF2-40B4-BE49-F238E27FC236}">
                <a16:creationId xmlns:a16="http://schemas.microsoft.com/office/drawing/2014/main" id="{705CA3A2-2FA8-8F35-BCC5-76EA0E0AE2D0}"/>
              </a:ext>
            </a:extLst>
          </p:cNvPr>
          <p:cNvCxnSpPr>
            <a:cxnSpLocks/>
          </p:cNvCxnSpPr>
          <p:nvPr/>
        </p:nvCxnSpPr>
        <p:spPr>
          <a:xfrm>
            <a:off x="1320800" y="291717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2" name="Straight Connector 1091">
            <a:extLst>
              <a:ext uri="{FF2B5EF4-FFF2-40B4-BE49-F238E27FC236}">
                <a16:creationId xmlns:a16="http://schemas.microsoft.com/office/drawing/2014/main" id="{C98C353C-A1F1-7DD6-18F2-201310270F2D}"/>
              </a:ext>
            </a:extLst>
          </p:cNvPr>
          <p:cNvCxnSpPr>
            <a:cxnSpLocks/>
          </p:cNvCxnSpPr>
          <p:nvPr/>
        </p:nvCxnSpPr>
        <p:spPr>
          <a:xfrm>
            <a:off x="1320800" y="359027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3" name="Straight Connector 1092">
            <a:extLst>
              <a:ext uri="{FF2B5EF4-FFF2-40B4-BE49-F238E27FC236}">
                <a16:creationId xmlns:a16="http://schemas.microsoft.com/office/drawing/2014/main" id="{F7C258FB-F592-0451-2239-FCBA5A8AE035}"/>
              </a:ext>
            </a:extLst>
          </p:cNvPr>
          <p:cNvCxnSpPr>
            <a:cxnSpLocks/>
          </p:cNvCxnSpPr>
          <p:nvPr/>
        </p:nvCxnSpPr>
        <p:spPr>
          <a:xfrm>
            <a:off x="1320800" y="430688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4" name="Straight Connector 1093">
            <a:extLst>
              <a:ext uri="{FF2B5EF4-FFF2-40B4-BE49-F238E27FC236}">
                <a16:creationId xmlns:a16="http://schemas.microsoft.com/office/drawing/2014/main" id="{396D703B-62C9-49F2-3562-FACB4D5C6389}"/>
              </a:ext>
            </a:extLst>
          </p:cNvPr>
          <p:cNvCxnSpPr>
            <a:cxnSpLocks/>
          </p:cNvCxnSpPr>
          <p:nvPr/>
        </p:nvCxnSpPr>
        <p:spPr>
          <a:xfrm>
            <a:off x="1320800" y="398938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5" name="Straight Connector 1094">
            <a:extLst>
              <a:ext uri="{FF2B5EF4-FFF2-40B4-BE49-F238E27FC236}">
                <a16:creationId xmlns:a16="http://schemas.microsoft.com/office/drawing/2014/main" id="{7D345061-D1B4-374A-BD1F-33D9A35AFC24}"/>
              </a:ext>
            </a:extLst>
          </p:cNvPr>
          <p:cNvCxnSpPr>
            <a:cxnSpLocks/>
          </p:cNvCxnSpPr>
          <p:nvPr/>
        </p:nvCxnSpPr>
        <p:spPr>
          <a:xfrm>
            <a:off x="1320800" y="466248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6" name="Straight Connector 1095">
            <a:extLst>
              <a:ext uri="{FF2B5EF4-FFF2-40B4-BE49-F238E27FC236}">
                <a16:creationId xmlns:a16="http://schemas.microsoft.com/office/drawing/2014/main" id="{67DD0644-8053-0993-EDB9-45BD0BD0166C}"/>
              </a:ext>
            </a:extLst>
          </p:cNvPr>
          <p:cNvCxnSpPr>
            <a:cxnSpLocks/>
          </p:cNvCxnSpPr>
          <p:nvPr/>
        </p:nvCxnSpPr>
        <p:spPr>
          <a:xfrm>
            <a:off x="1320800" y="531129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7" name="Straight Connector 1096">
            <a:extLst>
              <a:ext uri="{FF2B5EF4-FFF2-40B4-BE49-F238E27FC236}">
                <a16:creationId xmlns:a16="http://schemas.microsoft.com/office/drawing/2014/main" id="{89E56EA3-0222-8CBD-B7EC-EEF5E917D000}"/>
              </a:ext>
            </a:extLst>
          </p:cNvPr>
          <p:cNvCxnSpPr>
            <a:cxnSpLocks/>
          </p:cNvCxnSpPr>
          <p:nvPr/>
        </p:nvCxnSpPr>
        <p:spPr>
          <a:xfrm>
            <a:off x="1320800" y="499379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8" name="Straight Connector 1097">
            <a:extLst>
              <a:ext uri="{FF2B5EF4-FFF2-40B4-BE49-F238E27FC236}">
                <a16:creationId xmlns:a16="http://schemas.microsoft.com/office/drawing/2014/main" id="{05040D0C-8302-9483-42B3-8249F097BB24}"/>
              </a:ext>
            </a:extLst>
          </p:cNvPr>
          <p:cNvCxnSpPr>
            <a:cxnSpLocks/>
          </p:cNvCxnSpPr>
          <p:nvPr/>
        </p:nvCxnSpPr>
        <p:spPr>
          <a:xfrm>
            <a:off x="1320800" y="5666898"/>
            <a:ext cx="39751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99" name="Picture 1098">
            <a:extLst>
              <a:ext uri="{FF2B5EF4-FFF2-40B4-BE49-F238E27FC236}">
                <a16:creationId xmlns:a16="http://schemas.microsoft.com/office/drawing/2014/main" id="{788E41E3-5062-4DBD-FE32-223074EEDD4E}"/>
              </a:ext>
            </a:extLst>
          </p:cNvPr>
          <p:cNvPicPr>
            <a:picLocks noChangeAspect="1"/>
          </p:cNvPicPr>
          <p:nvPr/>
        </p:nvPicPr>
        <p:blipFill>
          <a:blip r:embed="rId2">
            <a:alphaModFix/>
          </a:blip>
          <a:stretch>
            <a:fillRect/>
          </a:stretch>
        </p:blipFill>
        <p:spPr>
          <a:xfrm>
            <a:off x="3617004" y="3001309"/>
            <a:ext cx="601165" cy="645793"/>
          </a:xfrm>
          <a:prstGeom prst="rect">
            <a:avLst/>
          </a:prstGeom>
          <a:effectLst>
            <a:glow rad="409049">
              <a:schemeClr val="accent1">
                <a:alpha val="55912"/>
              </a:schemeClr>
            </a:glow>
          </a:effectLst>
        </p:spPr>
      </p:pic>
      <p:pic>
        <p:nvPicPr>
          <p:cNvPr id="1100" name="Picture 1099">
            <a:extLst>
              <a:ext uri="{FF2B5EF4-FFF2-40B4-BE49-F238E27FC236}">
                <a16:creationId xmlns:a16="http://schemas.microsoft.com/office/drawing/2014/main" id="{577CFDE0-169A-2D9B-8B78-41D7E6E9FA9B}"/>
              </a:ext>
            </a:extLst>
          </p:cNvPr>
          <p:cNvPicPr>
            <a:picLocks noChangeAspect="1"/>
          </p:cNvPicPr>
          <p:nvPr/>
        </p:nvPicPr>
        <p:blipFill>
          <a:blip r:embed="rId2">
            <a:alphaModFix amt="50000"/>
          </a:blip>
          <a:stretch>
            <a:fillRect/>
          </a:stretch>
        </p:blipFill>
        <p:spPr>
          <a:xfrm>
            <a:off x="3612241" y="3910931"/>
            <a:ext cx="601165" cy="645793"/>
          </a:xfrm>
          <a:prstGeom prst="rect">
            <a:avLst/>
          </a:prstGeom>
        </p:spPr>
      </p:pic>
      <p:pic>
        <p:nvPicPr>
          <p:cNvPr id="1101" name="Picture 1100">
            <a:extLst>
              <a:ext uri="{FF2B5EF4-FFF2-40B4-BE49-F238E27FC236}">
                <a16:creationId xmlns:a16="http://schemas.microsoft.com/office/drawing/2014/main" id="{228BFDE9-34C4-1152-65EF-D408D9BDAD9B}"/>
              </a:ext>
            </a:extLst>
          </p:cNvPr>
          <p:cNvPicPr>
            <a:picLocks noChangeAspect="1"/>
          </p:cNvPicPr>
          <p:nvPr/>
        </p:nvPicPr>
        <p:blipFill>
          <a:blip r:embed="rId2">
            <a:alphaModFix amt="50000"/>
          </a:blip>
          <a:stretch>
            <a:fillRect/>
          </a:stretch>
        </p:blipFill>
        <p:spPr>
          <a:xfrm>
            <a:off x="3627716" y="4870257"/>
            <a:ext cx="601165" cy="645793"/>
          </a:xfrm>
          <a:prstGeom prst="rect">
            <a:avLst/>
          </a:prstGeom>
        </p:spPr>
      </p:pic>
      <p:pic>
        <p:nvPicPr>
          <p:cNvPr id="1102" name="Picture 1101">
            <a:extLst>
              <a:ext uri="{FF2B5EF4-FFF2-40B4-BE49-F238E27FC236}">
                <a16:creationId xmlns:a16="http://schemas.microsoft.com/office/drawing/2014/main" id="{DEBB1BBD-63FE-51E3-6458-898752A4FABA}"/>
              </a:ext>
            </a:extLst>
          </p:cNvPr>
          <p:cNvPicPr>
            <a:picLocks noChangeAspect="1"/>
          </p:cNvPicPr>
          <p:nvPr/>
        </p:nvPicPr>
        <p:blipFill>
          <a:blip r:embed="rId2">
            <a:alphaModFix amt="50000"/>
          </a:blip>
          <a:stretch>
            <a:fillRect/>
          </a:stretch>
        </p:blipFill>
        <p:spPr>
          <a:xfrm>
            <a:off x="3626702" y="1995961"/>
            <a:ext cx="601165" cy="645793"/>
          </a:xfrm>
          <a:prstGeom prst="rect">
            <a:avLst/>
          </a:prstGeom>
        </p:spPr>
      </p:pic>
      <p:pic>
        <p:nvPicPr>
          <p:cNvPr id="5" name="Picture 2">
            <a:extLst>
              <a:ext uri="{FF2B5EF4-FFF2-40B4-BE49-F238E27FC236}">
                <a16:creationId xmlns:a16="http://schemas.microsoft.com/office/drawing/2014/main" id="{409DB464-3B89-C90E-DFBA-07576A556A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781" y="5193153"/>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0D5A264C-DFBC-B626-8624-91D31B802D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7979" y="5193153"/>
            <a:ext cx="696912" cy="859697"/>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a:extLst>
              <a:ext uri="{FF2B5EF4-FFF2-40B4-BE49-F238E27FC236}">
                <a16:creationId xmlns:a16="http://schemas.microsoft.com/office/drawing/2014/main" id="{9AD09BCB-C29F-9AD9-AA9A-4EB0193B7382}"/>
              </a:ext>
            </a:extLst>
          </p:cNvPr>
          <p:cNvSpPr txBox="1">
            <a:spLocks/>
          </p:cNvSpPr>
          <p:nvPr/>
        </p:nvSpPr>
        <p:spPr>
          <a:xfrm>
            <a:off x="6392166" y="1550990"/>
            <a:ext cx="5167190" cy="3965060"/>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Zero-knowledge Position Verification:</a:t>
            </a:r>
            <a:br>
              <a:rPr lang="en-US" sz="2400" dirty="0"/>
            </a:br>
            <a:br>
              <a:rPr lang="en-US" sz="1100" dirty="0"/>
            </a:br>
            <a:r>
              <a:rPr lang="en-US" sz="2400" dirty="0"/>
              <a:t>1. The verifiers continuously run QPV with the prover.</a:t>
            </a:r>
          </a:p>
          <a:p>
            <a:pPr marL="0" indent="0">
              <a:buNone/>
            </a:pPr>
            <a:r>
              <a:rPr lang="en-US" sz="2400" dirty="0"/>
              <a:t>2. The prover sends a continuous stream of </a:t>
            </a:r>
            <a:r>
              <a:rPr lang="en-US" sz="2400" b="1" i="1" dirty="0"/>
              <a:t>encrypted responses</a:t>
            </a:r>
            <a:r>
              <a:rPr lang="en-US" sz="2400" dirty="0"/>
              <a:t>.</a:t>
            </a:r>
          </a:p>
          <a:p>
            <a:pPr marL="0" indent="0">
              <a:buNone/>
            </a:pPr>
            <a:r>
              <a:rPr lang="en-US" sz="2400" dirty="0"/>
              <a:t>3. Later, the prover can execute a </a:t>
            </a:r>
            <a:r>
              <a:rPr lang="en-US" sz="2400" b="1" i="1" dirty="0"/>
              <a:t>cryptographic zero-knowledge proof </a:t>
            </a:r>
            <a:r>
              <a:rPr lang="en-US" sz="2400" dirty="0"/>
              <a:t>to convince the verifiers of some statement about its past location history, while revealing zero extra info.</a:t>
            </a:r>
          </a:p>
          <a:p>
            <a:pPr marL="0" indent="0">
              <a:buNone/>
            </a:pPr>
            <a:endParaRPr lang="en-US" sz="2400" dirty="0"/>
          </a:p>
        </p:txBody>
      </p:sp>
      <p:sp>
        <p:nvSpPr>
          <p:cNvPr id="13" name="TextBox 12">
            <a:extLst>
              <a:ext uri="{FF2B5EF4-FFF2-40B4-BE49-F238E27FC236}">
                <a16:creationId xmlns:a16="http://schemas.microsoft.com/office/drawing/2014/main" id="{F8305E22-C1B2-31CB-A5C2-A4E06EE31553}"/>
              </a:ext>
            </a:extLst>
          </p:cNvPr>
          <p:cNvSpPr txBox="1"/>
          <p:nvPr/>
        </p:nvSpPr>
        <p:spPr>
          <a:xfrm>
            <a:off x="7024810" y="5666898"/>
            <a:ext cx="5167190" cy="338554"/>
          </a:xfrm>
          <a:prstGeom prst="rect">
            <a:avLst/>
          </a:prstGeom>
          <a:noFill/>
        </p:spPr>
        <p:txBody>
          <a:bodyPr wrap="square">
            <a:spAutoFit/>
          </a:bodyPr>
          <a:lstStyle/>
          <a:p>
            <a:pPr marL="0" indent="0">
              <a:buNone/>
            </a:pPr>
            <a:r>
              <a:rPr lang="en-US" sz="1600" dirty="0">
                <a:solidFill>
                  <a:schemeClr val="bg1">
                    <a:lumMod val="50000"/>
                  </a:schemeClr>
                </a:solidFill>
              </a:rPr>
              <a:t>(Girish, Gluch, Goldwasser, Malkin, </a:t>
            </a:r>
            <a:r>
              <a:rPr lang="en-US" sz="1600" dirty="0" err="1">
                <a:solidFill>
                  <a:schemeClr val="bg1">
                    <a:lumMod val="50000"/>
                  </a:schemeClr>
                </a:solidFill>
              </a:rPr>
              <a:t>Orshansky</a:t>
            </a:r>
            <a:r>
              <a:rPr lang="en-US" sz="1600" dirty="0">
                <a:solidFill>
                  <a:schemeClr val="bg1">
                    <a:lumMod val="50000"/>
                  </a:schemeClr>
                </a:solidFill>
              </a:rPr>
              <a:t>, Y.  2025)</a:t>
            </a:r>
          </a:p>
        </p:txBody>
      </p:sp>
    </p:spTree>
    <p:extLst>
      <p:ext uri="{BB962C8B-B14F-4D97-AF65-F5344CB8AC3E}">
        <p14:creationId xmlns:p14="http://schemas.microsoft.com/office/powerpoint/2010/main" val="23438111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E3250-3506-011D-9481-54728BBAEB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268F56-D06D-C3D1-C507-7EFC33B0E42F}"/>
              </a:ext>
            </a:extLst>
          </p:cNvPr>
          <p:cNvSpPr>
            <a:spLocks noGrp="1"/>
          </p:cNvSpPr>
          <p:nvPr>
            <p:ph type="title"/>
          </p:nvPr>
        </p:nvSpPr>
        <p:spPr/>
        <p:txBody>
          <a:bodyPr/>
          <a:lstStyle/>
          <a:p>
            <a:r>
              <a:rPr lang="en-US" dirty="0"/>
              <a:t>Zero-knowledge position verification</a:t>
            </a:r>
          </a:p>
        </p:txBody>
      </p:sp>
      <p:cxnSp>
        <p:nvCxnSpPr>
          <p:cNvPr id="7" name="Straight Arrow Connector 6">
            <a:extLst>
              <a:ext uri="{FF2B5EF4-FFF2-40B4-BE49-F238E27FC236}">
                <a16:creationId xmlns:a16="http://schemas.microsoft.com/office/drawing/2014/main" id="{A87365CB-C99A-26A2-9093-094FF2E2F2C9}"/>
              </a:ext>
            </a:extLst>
          </p:cNvPr>
          <p:cNvCxnSpPr>
            <a:cxnSpLocks/>
          </p:cNvCxnSpPr>
          <p:nvPr/>
        </p:nvCxnSpPr>
        <p:spPr>
          <a:xfrm>
            <a:off x="1968500" y="6235700"/>
            <a:ext cx="3158638"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11BAAA2-E692-4715-7066-96CA9B62333B}"/>
              </a:ext>
            </a:extLst>
          </p:cNvPr>
          <p:cNvSpPr txBox="1"/>
          <p:nvPr/>
        </p:nvSpPr>
        <p:spPr>
          <a:xfrm>
            <a:off x="2661525" y="6374007"/>
            <a:ext cx="1197222" cy="369332"/>
          </a:xfrm>
          <a:prstGeom prst="rect">
            <a:avLst/>
          </a:prstGeom>
          <a:noFill/>
        </p:spPr>
        <p:txBody>
          <a:bodyPr wrap="square" rtlCol="0">
            <a:spAutoFit/>
          </a:bodyPr>
          <a:lstStyle/>
          <a:p>
            <a:r>
              <a:rPr lang="en-US" b="0" dirty="0"/>
              <a:t>Position</a:t>
            </a:r>
          </a:p>
        </p:txBody>
      </p:sp>
      <p:cxnSp>
        <p:nvCxnSpPr>
          <p:cNvPr id="4" name="Straight Arrow Connector 3">
            <a:extLst>
              <a:ext uri="{FF2B5EF4-FFF2-40B4-BE49-F238E27FC236}">
                <a16:creationId xmlns:a16="http://schemas.microsoft.com/office/drawing/2014/main" id="{16C753BB-E2B9-1622-4082-D8C5FF094333}"/>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1EB3DC4-9E60-A5ED-0BBC-75341D1D4C61}"/>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p:cxnSp>
        <p:nvCxnSpPr>
          <p:cNvPr id="27" name="Straight Connector 26">
            <a:extLst>
              <a:ext uri="{FF2B5EF4-FFF2-40B4-BE49-F238E27FC236}">
                <a16:creationId xmlns:a16="http://schemas.microsoft.com/office/drawing/2014/main" id="{4F09D7F1-9525-99BB-E9A3-5E1289E6358F}"/>
              </a:ext>
            </a:extLst>
          </p:cNvPr>
          <p:cNvCxnSpPr>
            <a:cxnSpLocks/>
          </p:cNvCxnSpPr>
          <p:nvPr/>
        </p:nvCxnSpPr>
        <p:spPr>
          <a:xfrm>
            <a:off x="1320800" y="214788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FC26384-389C-183B-13E0-A9054A590B1F}"/>
              </a:ext>
            </a:extLst>
          </p:cNvPr>
          <p:cNvCxnSpPr>
            <a:cxnSpLocks/>
          </p:cNvCxnSpPr>
          <p:nvPr/>
        </p:nvCxnSpPr>
        <p:spPr>
          <a:xfrm>
            <a:off x="1320800" y="183038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14D7D1F-CAA4-0697-538A-840623F141B9}"/>
              </a:ext>
            </a:extLst>
          </p:cNvPr>
          <p:cNvCxnSpPr>
            <a:cxnSpLocks/>
          </p:cNvCxnSpPr>
          <p:nvPr/>
        </p:nvCxnSpPr>
        <p:spPr>
          <a:xfrm>
            <a:off x="1320800" y="250348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AA8D6E9-612E-9BE7-32D0-21178BA58205}"/>
              </a:ext>
            </a:extLst>
          </p:cNvPr>
          <p:cNvCxnSpPr>
            <a:cxnSpLocks/>
          </p:cNvCxnSpPr>
          <p:nvPr/>
        </p:nvCxnSpPr>
        <p:spPr>
          <a:xfrm flipH="1">
            <a:off x="1823307" y="1540947"/>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5" name="Straight Connector 1024">
            <a:extLst>
              <a:ext uri="{FF2B5EF4-FFF2-40B4-BE49-F238E27FC236}">
                <a16:creationId xmlns:a16="http://schemas.microsoft.com/office/drawing/2014/main" id="{098918BA-93CC-9924-1005-DB856B542571}"/>
              </a:ext>
            </a:extLst>
          </p:cNvPr>
          <p:cNvCxnSpPr>
            <a:cxnSpLocks/>
          </p:cNvCxnSpPr>
          <p:nvPr/>
        </p:nvCxnSpPr>
        <p:spPr>
          <a:xfrm flipH="1">
            <a:off x="2167918" y="1520846"/>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7" name="Straight Connector 1026">
            <a:extLst>
              <a:ext uri="{FF2B5EF4-FFF2-40B4-BE49-F238E27FC236}">
                <a16:creationId xmlns:a16="http://schemas.microsoft.com/office/drawing/2014/main" id="{0AF3836D-9BF9-B6C6-2E32-A114CFAA5360}"/>
              </a:ext>
            </a:extLst>
          </p:cNvPr>
          <p:cNvCxnSpPr>
            <a:cxnSpLocks/>
          </p:cNvCxnSpPr>
          <p:nvPr/>
        </p:nvCxnSpPr>
        <p:spPr>
          <a:xfrm flipH="1">
            <a:off x="2510817" y="1540947"/>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8" name="Straight Connector 1027">
            <a:extLst>
              <a:ext uri="{FF2B5EF4-FFF2-40B4-BE49-F238E27FC236}">
                <a16:creationId xmlns:a16="http://schemas.microsoft.com/office/drawing/2014/main" id="{98EB4374-C2C4-2BDA-D68E-6709A630F7B2}"/>
              </a:ext>
            </a:extLst>
          </p:cNvPr>
          <p:cNvCxnSpPr>
            <a:cxnSpLocks/>
          </p:cNvCxnSpPr>
          <p:nvPr/>
        </p:nvCxnSpPr>
        <p:spPr>
          <a:xfrm flipH="1">
            <a:off x="2855428" y="1520846"/>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9" name="Straight Connector 1028">
            <a:extLst>
              <a:ext uri="{FF2B5EF4-FFF2-40B4-BE49-F238E27FC236}">
                <a16:creationId xmlns:a16="http://schemas.microsoft.com/office/drawing/2014/main" id="{87C83831-531F-9329-7B80-CFA6689E04A2}"/>
              </a:ext>
            </a:extLst>
          </p:cNvPr>
          <p:cNvCxnSpPr>
            <a:cxnSpLocks/>
          </p:cNvCxnSpPr>
          <p:nvPr/>
        </p:nvCxnSpPr>
        <p:spPr>
          <a:xfrm flipH="1">
            <a:off x="3223727" y="1540947"/>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0" name="Straight Connector 1029">
            <a:extLst>
              <a:ext uri="{FF2B5EF4-FFF2-40B4-BE49-F238E27FC236}">
                <a16:creationId xmlns:a16="http://schemas.microsoft.com/office/drawing/2014/main" id="{5405C2B1-9FAE-3ECE-9193-B08C375E0159}"/>
              </a:ext>
            </a:extLst>
          </p:cNvPr>
          <p:cNvCxnSpPr>
            <a:cxnSpLocks/>
          </p:cNvCxnSpPr>
          <p:nvPr/>
        </p:nvCxnSpPr>
        <p:spPr>
          <a:xfrm flipH="1">
            <a:off x="3568338" y="1520846"/>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1" name="Straight Connector 1030">
            <a:extLst>
              <a:ext uri="{FF2B5EF4-FFF2-40B4-BE49-F238E27FC236}">
                <a16:creationId xmlns:a16="http://schemas.microsoft.com/office/drawing/2014/main" id="{5C9077D0-6FB7-F4C5-8D40-056500572C00}"/>
              </a:ext>
            </a:extLst>
          </p:cNvPr>
          <p:cNvCxnSpPr>
            <a:cxnSpLocks/>
          </p:cNvCxnSpPr>
          <p:nvPr/>
        </p:nvCxnSpPr>
        <p:spPr>
          <a:xfrm flipH="1">
            <a:off x="3911237" y="1540947"/>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2" name="Straight Connector 1031">
            <a:extLst>
              <a:ext uri="{FF2B5EF4-FFF2-40B4-BE49-F238E27FC236}">
                <a16:creationId xmlns:a16="http://schemas.microsoft.com/office/drawing/2014/main" id="{52D7DF6A-0BC3-7B85-BB7C-643F954A123D}"/>
              </a:ext>
            </a:extLst>
          </p:cNvPr>
          <p:cNvCxnSpPr>
            <a:cxnSpLocks/>
          </p:cNvCxnSpPr>
          <p:nvPr/>
        </p:nvCxnSpPr>
        <p:spPr>
          <a:xfrm flipH="1">
            <a:off x="4255848" y="1520846"/>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3" name="Straight Connector 1032">
            <a:extLst>
              <a:ext uri="{FF2B5EF4-FFF2-40B4-BE49-F238E27FC236}">
                <a16:creationId xmlns:a16="http://schemas.microsoft.com/office/drawing/2014/main" id="{DA6C432C-780C-44C6-9938-A272E1B77D4D}"/>
              </a:ext>
            </a:extLst>
          </p:cNvPr>
          <p:cNvCxnSpPr>
            <a:cxnSpLocks/>
          </p:cNvCxnSpPr>
          <p:nvPr/>
        </p:nvCxnSpPr>
        <p:spPr>
          <a:xfrm flipH="1">
            <a:off x="4608519" y="1540947"/>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4" name="Straight Connector 1033">
            <a:extLst>
              <a:ext uri="{FF2B5EF4-FFF2-40B4-BE49-F238E27FC236}">
                <a16:creationId xmlns:a16="http://schemas.microsoft.com/office/drawing/2014/main" id="{DEF00E50-6921-B8BA-1CF8-64C58D5BB6AD}"/>
              </a:ext>
            </a:extLst>
          </p:cNvPr>
          <p:cNvCxnSpPr>
            <a:cxnSpLocks/>
          </p:cNvCxnSpPr>
          <p:nvPr/>
        </p:nvCxnSpPr>
        <p:spPr>
          <a:xfrm flipH="1">
            <a:off x="4953130" y="1520846"/>
            <a:ext cx="12700" cy="4694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1" name="Straight Arrow Connector 1040">
            <a:extLst>
              <a:ext uri="{FF2B5EF4-FFF2-40B4-BE49-F238E27FC236}">
                <a16:creationId xmlns:a16="http://schemas.microsoft.com/office/drawing/2014/main" id="{92BC026D-E019-CCBD-F597-20D7B7852137}"/>
              </a:ext>
            </a:extLst>
          </p:cNvPr>
          <p:cNvCxnSpPr>
            <a:cxnSpLocks/>
          </p:cNvCxnSpPr>
          <p:nvPr/>
        </p:nvCxnSpPr>
        <p:spPr>
          <a:xfrm flipV="1">
            <a:off x="1491531" y="1586256"/>
            <a:ext cx="1903192" cy="1330922"/>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42" name="Straight Arrow Connector 1041">
            <a:extLst>
              <a:ext uri="{FF2B5EF4-FFF2-40B4-BE49-F238E27FC236}">
                <a16:creationId xmlns:a16="http://schemas.microsoft.com/office/drawing/2014/main" id="{3C91DE8E-AA85-0B53-F471-2D72009DC183}"/>
              </a:ext>
            </a:extLst>
          </p:cNvPr>
          <p:cNvCxnSpPr>
            <a:cxnSpLocks/>
          </p:cNvCxnSpPr>
          <p:nvPr/>
        </p:nvCxnSpPr>
        <p:spPr>
          <a:xfrm flipV="1">
            <a:off x="1491531" y="2059722"/>
            <a:ext cx="1859044" cy="1300048"/>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43" name="Straight Arrow Connector 1042">
            <a:extLst>
              <a:ext uri="{FF2B5EF4-FFF2-40B4-BE49-F238E27FC236}">
                <a16:creationId xmlns:a16="http://schemas.microsoft.com/office/drawing/2014/main" id="{5036EDA8-2DD3-9748-FAB9-3BE6166DA898}"/>
              </a:ext>
            </a:extLst>
          </p:cNvPr>
          <p:cNvCxnSpPr>
            <a:cxnSpLocks/>
          </p:cNvCxnSpPr>
          <p:nvPr/>
        </p:nvCxnSpPr>
        <p:spPr>
          <a:xfrm flipV="1">
            <a:off x="1491531" y="2485039"/>
            <a:ext cx="1922939" cy="1344731"/>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44" name="Straight Arrow Connector 1043">
            <a:extLst>
              <a:ext uri="{FF2B5EF4-FFF2-40B4-BE49-F238E27FC236}">
                <a16:creationId xmlns:a16="http://schemas.microsoft.com/office/drawing/2014/main" id="{5A662723-D3F7-9EBB-82E0-91A445013A48}"/>
              </a:ext>
            </a:extLst>
          </p:cNvPr>
          <p:cNvCxnSpPr>
            <a:cxnSpLocks/>
          </p:cNvCxnSpPr>
          <p:nvPr/>
        </p:nvCxnSpPr>
        <p:spPr>
          <a:xfrm flipV="1">
            <a:off x="1491531" y="2903867"/>
            <a:ext cx="1956921" cy="1368495"/>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45" name="Straight Arrow Connector 1044">
            <a:extLst>
              <a:ext uri="{FF2B5EF4-FFF2-40B4-BE49-F238E27FC236}">
                <a16:creationId xmlns:a16="http://schemas.microsoft.com/office/drawing/2014/main" id="{66606FD5-64C0-1360-9C0E-96C85A37A964}"/>
              </a:ext>
            </a:extLst>
          </p:cNvPr>
          <p:cNvCxnSpPr>
            <a:cxnSpLocks/>
          </p:cNvCxnSpPr>
          <p:nvPr/>
        </p:nvCxnSpPr>
        <p:spPr>
          <a:xfrm flipV="1">
            <a:off x="1565201" y="3455564"/>
            <a:ext cx="1905402" cy="1332466"/>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46" name="Straight Arrow Connector 1045">
            <a:extLst>
              <a:ext uri="{FF2B5EF4-FFF2-40B4-BE49-F238E27FC236}">
                <a16:creationId xmlns:a16="http://schemas.microsoft.com/office/drawing/2014/main" id="{96DD3DF5-405C-D296-1253-5F6AEFE1616A}"/>
              </a:ext>
            </a:extLst>
          </p:cNvPr>
          <p:cNvCxnSpPr>
            <a:cxnSpLocks/>
          </p:cNvCxnSpPr>
          <p:nvPr/>
        </p:nvCxnSpPr>
        <p:spPr>
          <a:xfrm flipV="1">
            <a:off x="1491531" y="3931433"/>
            <a:ext cx="1922379" cy="1344340"/>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47" name="Straight Arrow Connector 1046">
            <a:extLst>
              <a:ext uri="{FF2B5EF4-FFF2-40B4-BE49-F238E27FC236}">
                <a16:creationId xmlns:a16="http://schemas.microsoft.com/office/drawing/2014/main" id="{FC900D19-2249-DAE3-C77C-00CEB5D20CF6}"/>
              </a:ext>
            </a:extLst>
          </p:cNvPr>
          <p:cNvCxnSpPr>
            <a:cxnSpLocks/>
          </p:cNvCxnSpPr>
          <p:nvPr/>
        </p:nvCxnSpPr>
        <p:spPr>
          <a:xfrm flipV="1">
            <a:off x="1491531" y="4452585"/>
            <a:ext cx="1981557" cy="1385723"/>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48" name="Straight Arrow Connector 1047">
            <a:extLst>
              <a:ext uri="{FF2B5EF4-FFF2-40B4-BE49-F238E27FC236}">
                <a16:creationId xmlns:a16="http://schemas.microsoft.com/office/drawing/2014/main" id="{D0C04F9F-6141-F6D5-A028-F64BE41EBF07}"/>
              </a:ext>
            </a:extLst>
          </p:cNvPr>
          <p:cNvCxnSpPr>
            <a:cxnSpLocks/>
          </p:cNvCxnSpPr>
          <p:nvPr/>
        </p:nvCxnSpPr>
        <p:spPr>
          <a:xfrm flipV="1">
            <a:off x="1491531" y="4883374"/>
            <a:ext cx="1998434" cy="1397526"/>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57" name="Straight Arrow Connector 1056">
            <a:extLst>
              <a:ext uri="{FF2B5EF4-FFF2-40B4-BE49-F238E27FC236}">
                <a16:creationId xmlns:a16="http://schemas.microsoft.com/office/drawing/2014/main" id="{176EAC76-DAB1-B1E9-03A3-FEBC1B80CB58}"/>
              </a:ext>
            </a:extLst>
          </p:cNvPr>
          <p:cNvCxnSpPr>
            <a:cxnSpLocks/>
          </p:cNvCxnSpPr>
          <p:nvPr/>
        </p:nvCxnSpPr>
        <p:spPr>
          <a:xfrm flipH="1" flipV="1">
            <a:off x="4178358" y="3590278"/>
            <a:ext cx="901752" cy="515862"/>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58" name="Straight Arrow Connector 1057">
            <a:extLst>
              <a:ext uri="{FF2B5EF4-FFF2-40B4-BE49-F238E27FC236}">
                <a16:creationId xmlns:a16="http://schemas.microsoft.com/office/drawing/2014/main" id="{390AF5E4-EFB1-E160-8E46-A789906BCCA5}"/>
              </a:ext>
            </a:extLst>
          </p:cNvPr>
          <p:cNvCxnSpPr>
            <a:cxnSpLocks/>
          </p:cNvCxnSpPr>
          <p:nvPr/>
        </p:nvCxnSpPr>
        <p:spPr>
          <a:xfrm flipH="1" flipV="1">
            <a:off x="4369833" y="4096116"/>
            <a:ext cx="710277" cy="429870"/>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59" name="Straight Arrow Connector 1058">
            <a:extLst>
              <a:ext uri="{FF2B5EF4-FFF2-40B4-BE49-F238E27FC236}">
                <a16:creationId xmlns:a16="http://schemas.microsoft.com/office/drawing/2014/main" id="{E67FA74A-8CA6-DC57-2D50-681EDEA24690}"/>
              </a:ext>
            </a:extLst>
          </p:cNvPr>
          <p:cNvCxnSpPr>
            <a:cxnSpLocks/>
          </p:cNvCxnSpPr>
          <p:nvPr/>
        </p:nvCxnSpPr>
        <p:spPr>
          <a:xfrm flipH="1" flipV="1">
            <a:off x="4264666" y="4500279"/>
            <a:ext cx="815444" cy="493519"/>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60" name="Straight Arrow Connector 1059">
            <a:extLst>
              <a:ext uri="{FF2B5EF4-FFF2-40B4-BE49-F238E27FC236}">
                <a16:creationId xmlns:a16="http://schemas.microsoft.com/office/drawing/2014/main" id="{75C90101-1F05-F0AA-A426-BF3AFE85D77D}"/>
              </a:ext>
            </a:extLst>
          </p:cNvPr>
          <p:cNvCxnSpPr>
            <a:cxnSpLocks/>
          </p:cNvCxnSpPr>
          <p:nvPr/>
        </p:nvCxnSpPr>
        <p:spPr>
          <a:xfrm flipH="1" flipV="1">
            <a:off x="4369833" y="4983774"/>
            <a:ext cx="710277" cy="429870"/>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61" name="Straight Arrow Connector 1060">
            <a:extLst>
              <a:ext uri="{FF2B5EF4-FFF2-40B4-BE49-F238E27FC236}">
                <a16:creationId xmlns:a16="http://schemas.microsoft.com/office/drawing/2014/main" id="{E2E1B21C-E1B1-240B-54C8-84D3D10FE9B2}"/>
              </a:ext>
            </a:extLst>
          </p:cNvPr>
          <p:cNvCxnSpPr>
            <a:cxnSpLocks/>
          </p:cNvCxnSpPr>
          <p:nvPr/>
        </p:nvCxnSpPr>
        <p:spPr>
          <a:xfrm flipH="1" flipV="1">
            <a:off x="4169583" y="5398206"/>
            <a:ext cx="908572" cy="549881"/>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90" name="Straight Connector 1089">
            <a:extLst>
              <a:ext uri="{FF2B5EF4-FFF2-40B4-BE49-F238E27FC236}">
                <a16:creationId xmlns:a16="http://schemas.microsoft.com/office/drawing/2014/main" id="{A55146A7-9B30-96C3-4F64-AA5AA081FCDA}"/>
              </a:ext>
            </a:extLst>
          </p:cNvPr>
          <p:cNvCxnSpPr>
            <a:cxnSpLocks/>
          </p:cNvCxnSpPr>
          <p:nvPr/>
        </p:nvCxnSpPr>
        <p:spPr>
          <a:xfrm>
            <a:off x="1320800" y="323467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1" name="Straight Connector 1090">
            <a:extLst>
              <a:ext uri="{FF2B5EF4-FFF2-40B4-BE49-F238E27FC236}">
                <a16:creationId xmlns:a16="http://schemas.microsoft.com/office/drawing/2014/main" id="{85574AE7-3906-9150-8B8E-441699F5C783}"/>
              </a:ext>
            </a:extLst>
          </p:cNvPr>
          <p:cNvCxnSpPr>
            <a:cxnSpLocks/>
          </p:cNvCxnSpPr>
          <p:nvPr/>
        </p:nvCxnSpPr>
        <p:spPr>
          <a:xfrm>
            <a:off x="1320800" y="291717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2" name="Straight Connector 1091">
            <a:extLst>
              <a:ext uri="{FF2B5EF4-FFF2-40B4-BE49-F238E27FC236}">
                <a16:creationId xmlns:a16="http://schemas.microsoft.com/office/drawing/2014/main" id="{05CA5095-D73E-1DDE-C104-3543E8A2287B}"/>
              </a:ext>
            </a:extLst>
          </p:cNvPr>
          <p:cNvCxnSpPr>
            <a:cxnSpLocks/>
          </p:cNvCxnSpPr>
          <p:nvPr/>
        </p:nvCxnSpPr>
        <p:spPr>
          <a:xfrm>
            <a:off x="1320800" y="359027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3" name="Straight Connector 1092">
            <a:extLst>
              <a:ext uri="{FF2B5EF4-FFF2-40B4-BE49-F238E27FC236}">
                <a16:creationId xmlns:a16="http://schemas.microsoft.com/office/drawing/2014/main" id="{47FBA2FD-2F91-14D1-919B-1BF0A5CC83E5}"/>
              </a:ext>
            </a:extLst>
          </p:cNvPr>
          <p:cNvCxnSpPr>
            <a:cxnSpLocks/>
          </p:cNvCxnSpPr>
          <p:nvPr/>
        </p:nvCxnSpPr>
        <p:spPr>
          <a:xfrm>
            <a:off x="1320800" y="430688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4" name="Straight Connector 1093">
            <a:extLst>
              <a:ext uri="{FF2B5EF4-FFF2-40B4-BE49-F238E27FC236}">
                <a16:creationId xmlns:a16="http://schemas.microsoft.com/office/drawing/2014/main" id="{D0D49BD9-AF5D-B3EF-E202-6F58D0687420}"/>
              </a:ext>
            </a:extLst>
          </p:cNvPr>
          <p:cNvCxnSpPr>
            <a:cxnSpLocks/>
          </p:cNvCxnSpPr>
          <p:nvPr/>
        </p:nvCxnSpPr>
        <p:spPr>
          <a:xfrm>
            <a:off x="1320800" y="398938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5" name="Straight Connector 1094">
            <a:extLst>
              <a:ext uri="{FF2B5EF4-FFF2-40B4-BE49-F238E27FC236}">
                <a16:creationId xmlns:a16="http://schemas.microsoft.com/office/drawing/2014/main" id="{EB955FD5-782C-61B1-0CE9-2FD9B5FB8A3B}"/>
              </a:ext>
            </a:extLst>
          </p:cNvPr>
          <p:cNvCxnSpPr>
            <a:cxnSpLocks/>
          </p:cNvCxnSpPr>
          <p:nvPr/>
        </p:nvCxnSpPr>
        <p:spPr>
          <a:xfrm>
            <a:off x="1320800" y="466248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6" name="Straight Connector 1095">
            <a:extLst>
              <a:ext uri="{FF2B5EF4-FFF2-40B4-BE49-F238E27FC236}">
                <a16:creationId xmlns:a16="http://schemas.microsoft.com/office/drawing/2014/main" id="{52ECE958-F6A9-116E-2617-B3BF5CCAF6A3}"/>
              </a:ext>
            </a:extLst>
          </p:cNvPr>
          <p:cNvCxnSpPr>
            <a:cxnSpLocks/>
          </p:cNvCxnSpPr>
          <p:nvPr/>
        </p:nvCxnSpPr>
        <p:spPr>
          <a:xfrm>
            <a:off x="1320800" y="531129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7" name="Straight Connector 1096">
            <a:extLst>
              <a:ext uri="{FF2B5EF4-FFF2-40B4-BE49-F238E27FC236}">
                <a16:creationId xmlns:a16="http://schemas.microsoft.com/office/drawing/2014/main" id="{6BB159DA-2826-F88E-0F9A-937B825322FF}"/>
              </a:ext>
            </a:extLst>
          </p:cNvPr>
          <p:cNvCxnSpPr>
            <a:cxnSpLocks/>
          </p:cNvCxnSpPr>
          <p:nvPr/>
        </p:nvCxnSpPr>
        <p:spPr>
          <a:xfrm>
            <a:off x="1320800" y="4993798"/>
            <a:ext cx="3975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8" name="Straight Connector 1097">
            <a:extLst>
              <a:ext uri="{FF2B5EF4-FFF2-40B4-BE49-F238E27FC236}">
                <a16:creationId xmlns:a16="http://schemas.microsoft.com/office/drawing/2014/main" id="{9E31D934-156A-07DC-A2F5-C051EE641B36}"/>
              </a:ext>
            </a:extLst>
          </p:cNvPr>
          <p:cNvCxnSpPr>
            <a:cxnSpLocks/>
          </p:cNvCxnSpPr>
          <p:nvPr/>
        </p:nvCxnSpPr>
        <p:spPr>
          <a:xfrm>
            <a:off x="1320800" y="5666898"/>
            <a:ext cx="39751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99" name="Picture 1098">
            <a:extLst>
              <a:ext uri="{FF2B5EF4-FFF2-40B4-BE49-F238E27FC236}">
                <a16:creationId xmlns:a16="http://schemas.microsoft.com/office/drawing/2014/main" id="{4D8C1774-6953-4856-26E6-7335FC2C6C7E}"/>
              </a:ext>
            </a:extLst>
          </p:cNvPr>
          <p:cNvPicPr>
            <a:picLocks noChangeAspect="1"/>
          </p:cNvPicPr>
          <p:nvPr/>
        </p:nvPicPr>
        <p:blipFill>
          <a:blip r:embed="rId2">
            <a:alphaModFix/>
          </a:blip>
          <a:stretch>
            <a:fillRect/>
          </a:stretch>
        </p:blipFill>
        <p:spPr>
          <a:xfrm>
            <a:off x="3617004" y="3001309"/>
            <a:ext cx="601165" cy="645793"/>
          </a:xfrm>
          <a:prstGeom prst="rect">
            <a:avLst/>
          </a:prstGeom>
          <a:effectLst>
            <a:glow rad="409049">
              <a:schemeClr val="accent1">
                <a:alpha val="55912"/>
              </a:schemeClr>
            </a:glow>
          </a:effectLst>
        </p:spPr>
      </p:pic>
      <p:pic>
        <p:nvPicPr>
          <p:cNvPr id="1100" name="Picture 1099">
            <a:extLst>
              <a:ext uri="{FF2B5EF4-FFF2-40B4-BE49-F238E27FC236}">
                <a16:creationId xmlns:a16="http://schemas.microsoft.com/office/drawing/2014/main" id="{8E8BC928-A864-A654-E0CC-FFAC11F75A9C}"/>
              </a:ext>
            </a:extLst>
          </p:cNvPr>
          <p:cNvPicPr>
            <a:picLocks noChangeAspect="1"/>
          </p:cNvPicPr>
          <p:nvPr/>
        </p:nvPicPr>
        <p:blipFill>
          <a:blip r:embed="rId2">
            <a:alphaModFix amt="50000"/>
          </a:blip>
          <a:stretch>
            <a:fillRect/>
          </a:stretch>
        </p:blipFill>
        <p:spPr>
          <a:xfrm>
            <a:off x="3612241" y="3910931"/>
            <a:ext cx="601165" cy="645793"/>
          </a:xfrm>
          <a:prstGeom prst="rect">
            <a:avLst/>
          </a:prstGeom>
        </p:spPr>
      </p:pic>
      <p:pic>
        <p:nvPicPr>
          <p:cNvPr id="1101" name="Picture 1100">
            <a:extLst>
              <a:ext uri="{FF2B5EF4-FFF2-40B4-BE49-F238E27FC236}">
                <a16:creationId xmlns:a16="http://schemas.microsoft.com/office/drawing/2014/main" id="{E7FE499D-B7D3-88D4-9CE2-D6D1C070D40E}"/>
              </a:ext>
            </a:extLst>
          </p:cNvPr>
          <p:cNvPicPr>
            <a:picLocks noChangeAspect="1"/>
          </p:cNvPicPr>
          <p:nvPr/>
        </p:nvPicPr>
        <p:blipFill>
          <a:blip r:embed="rId2">
            <a:alphaModFix amt="50000"/>
          </a:blip>
          <a:stretch>
            <a:fillRect/>
          </a:stretch>
        </p:blipFill>
        <p:spPr>
          <a:xfrm>
            <a:off x="3627716" y="4870257"/>
            <a:ext cx="601165" cy="645793"/>
          </a:xfrm>
          <a:prstGeom prst="rect">
            <a:avLst/>
          </a:prstGeom>
        </p:spPr>
      </p:pic>
      <p:pic>
        <p:nvPicPr>
          <p:cNvPr id="1102" name="Picture 1101">
            <a:extLst>
              <a:ext uri="{FF2B5EF4-FFF2-40B4-BE49-F238E27FC236}">
                <a16:creationId xmlns:a16="http://schemas.microsoft.com/office/drawing/2014/main" id="{3BC7498D-2C4E-0D2D-A740-9CC1154FDAB5}"/>
              </a:ext>
            </a:extLst>
          </p:cNvPr>
          <p:cNvPicPr>
            <a:picLocks noChangeAspect="1"/>
          </p:cNvPicPr>
          <p:nvPr/>
        </p:nvPicPr>
        <p:blipFill>
          <a:blip r:embed="rId2">
            <a:alphaModFix amt="50000"/>
          </a:blip>
          <a:stretch>
            <a:fillRect/>
          </a:stretch>
        </p:blipFill>
        <p:spPr>
          <a:xfrm>
            <a:off x="3626702" y="1995961"/>
            <a:ext cx="601165" cy="645793"/>
          </a:xfrm>
          <a:prstGeom prst="rect">
            <a:avLst/>
          </a:prstGeom>
        </p:spPr>
      </p:pic>
      <p:cxnSp>
        <p:nvCxnSpPr>
          <p:cNvPr id="1124" name="Straight Arrow Connector 1123">
            <a:extLst>
              <a:ext uri="{FF2B5EF4-FFF2-40B4-BE49-F238E27FC236}">
                <a16:creationId xmlns:a16="http://schemas.microsoft.com/office/drawing/2014/main" id="{F3CE7D3E-6E20-89C5-6C9E-8597345BC5EC}"/>
              </a:ext>
            </a:extLst>
          </p:cNvPr>
          <p:cNvCxnSpPr>
            <a:cxnSpLocks/>
          </p:cNvCxnSpPr>
          <p:nvPr/>
        </p:nvCxnSpPr>
        <p:spPr>
          <a:xfrm flipH="1" flipV="1">
            <a:off x="4286253" y="2299653"/>
            <a:ext cx="901752" cy="515862"/>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25" name="Straight Arrow Connector 1124">
            <a:extLst>
              <a:ext uri="{FF2B5EF4-FFF2-40B4-BE49-F238E27FC236}">
                <a16:creationId xmlns:a16="http://schemas.microsoft.com/office/drawing/2014/main" id="{5525FB62-FB78-0FA3-7BC5-2A1C8505DB3D}"/>
              </a:ext>
            </a:extLst>
          </p:cNvPr>
          <p:cNvCxnSpPr>
            <a:cxnSpLocks/>
          </p:cNvCxnSpPr>
          <p:nvPr/>
        </p:nvCxnSpPr>
        <p:spPr>
          <a:xfrm flipH="1" flipV="1">
            <a:off x="4477728" y="2805491"/>
            <a:ext cx="710277" cy="429870"/>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26" name="Straight Arrow Connector 1125">
            <a:extLst>
              <a:ext uri="{FF2B5EF4-FFF2-40B4-BE49-F238E27FC236}">
                <a16:creationId xmlns:a16="http://schemas.microsoft.com/office/drawing/2014/main" id="{3556AA2A-74F0-8444-7352-8652EEAD96B3}"/>
              </a:ext>
            </a:extLst>
          </p:cNvPr>
          <p:cNvCxnSpPr>
            <a:cxnSpLocks/>
          </p:cNvCxnSpPr>
          <p:nvPr/>
        </p:nvCxnSpPr>
        <p:spPr>
          <a:xfrm flipH="1" flipV="1">
            <a:off x="4372561" y="3209654"/>
            <a:ext cx="815444" cy="493519"/>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28" name="Straight Arrow Connector 1127">
            <a:extLst>
              <a:ext uri="{FF2B5EF4-FFF2-40B4-BE49-F238E27FC236}">
                <a16:creationId xmlns:a16="http://schemas.microsoft.com/office/drawing/2014/main" id="{759DADF7-D3BE-1A72-BA22-6E5F00D440EE}"/>
              </a:ext>
            </a:extLst>
          </p:cNvPr>
          <p:cNvCxnSpPr>
            <a:cxnSpLocks/>
          </p:cNvCxnSpPr>
          <p:nvPr/>
        </p:nvCxnSpPr>
        <p:spPr>
          <a:xfrm flipH="1" flipV="1">
            <a:off x="4419342" y="1464727"/>
            <a:ext cx="710277" cy="429870"/>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29" name="Straight Arrow Connector 1128">
            <a:extLst>
              <a:ext uri="{FF2B5EF4-FFF2-40B4-BE49-F238E27FC236}">
                <a16:creationId xmlns:a16="http://schemas.microsoft.com/office/drawing/2014/main" id="{9C2E5A33-ED2B-559E-06C9-B040ACB1D02B}"/>
              </a:ext>
            </a:extLst>
          </p:cNvPr>
          <p:cNvCxnSpPr>
            <a:cxnSpLocks/>
          </p:cNvCxnSpPr>
          <p:nvPr/>
        </p:nvCxnSpPr>
        <p:spPr>
          <a:xfrm flipH="1" flipV="1">
            <a:off x="4314175" y="1868890"/>
            <a:ext cx="815444" cy="493519"/>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32" name="Straight Arrow Connector 1131">
            <a:extLst>
              <a:ext uri="{FF2B5EF4-FFF2-40B4-BE49-F238E27FC236}">
                <a16:creationId xmlns:a16="http://schemas.microsoft.com/office/drawing/2014/main" id="{54B21B03-BB7C-CD4F-D6E1-1CE1C3B810BD}"/>
              </a:ext>
            </a:extLst>
          </p:cNvPr>
          <p:cNvCxnSpPr>
            <a:cxnSpLocks/>
          </p:cNvCxnSpPr>
          <p:nvPr/>
        </p:nvCxnSpPr>
        <p:spPr>
          <a:xfrm flipH="1" flipV="1">
            <a:off x="1689728" y="1856121"/>
            <a:ext cx="1754079" cy="1061595"/>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33" name="Straight Arrow Connector 1132">
            <a:extLst>
              <a:ext uri="{FF2B5EF4-FFF2-40B4-BE49-F238E27FC236}">
                <a16:creationId xmlns:a16="http://schemas.microsoft.com/office/drawing/2014/main" id="{27D2263E-2B2D-EE89-F471-BB46BEFFCC0B}"/>
              </a:ext>
            </a:extLst>
          </p:cNvPr>
          <p:cNvCxnSpPr>
            <a:cxnSpLocks/>
          </p:cNvCxnSpPr>
          <p:nvPr/>
        </p:nvCxnSpPr>
        <p:spPr>
          <a:xfrm flipH="1" flipV="1">
            <a:off x="1730976" y="2300931"/>
            <a:ext cx="1712831" cy="1036631"/>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34" name="Straight Arrow Connector 1133">
            <a:extLst>
              <a:ext uri="{FF2B5EF4-FFF2-40B4-BE49-F238E27FC236}">
                <a16:creationId xmlns:a16="http://schemas.microsoft.com/office/drawing/2014/main" id="{CD4057A7-D45B-03D1-F1D1-7FB1D3632AE6}"/>
              </a:ext>
            </a:extLst>
          </p:cNvPr>
          <p:cNvCxnSpPr>
            <a:cxnSpLocks/>
          </p:cNvCxnSpPr>
          <p:nvPr/>
        </p:nvCxnSpPr>
        <p:spPr>
          <a:xfrm flipH="1" flipV="1">
            <a:off x="1571687" y="2672339"/>
            <a:ext cx="1872120" cy="1133035"/>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35" name="Straight Arrow Connector 1134">
            <a:extLst>
              <a:ext uri="{FF2B5EF4-FFF2-40B4-BE49-F238E27FC236}">
                <a16:creationId xmlns:a16="http://schemas.microsoft.com/office/drawing/2014/main" id="{F87A0B79-3B3F-CB4B-9E51-A1ECC5012253}"/>
              </a:ext>
            </a:extLst>
          </p:cNvPr>
          <p:cNvCxnSpPr>
            <a:cxnSpLocks/>
          </p:cNvCxnSpPr>
          <p:nvPr/>
        </p:nvCxnSpPr>
        <p:spPr>
          <a:xfrm flipH="1" flipV="1">
            <a:off x="1531769" y="3068026"/>
            <a:ext cx="1912038" cy="115719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36" name="Straight Arrow Connector 1135">
            <a:extLst>
              <a:ext uri="{FF2B5EF4-FFF2-40B4-BE49-F238E27FC236}">
                <a16:creationId xmlns:a16="http://schemas.microsoft.com/office/drawing/2014/main" id="{09E7454A-D88C-4E9D-30CF-B92AF6265C1B}"/>
              </a:ext>
            </a:extLst>
          </p:cNvPr>
          <p:cNvCxnSpPr>
            <a:cxnSpLocks/>
          </p:cNvCxnSpPr>
          <p:nvPr/>
        </p:nvCxnSpPr>
        <p:spPr>
          <a:xfrm flipH="1" flipV="1">
            <a:off x="1698931" y="3704821"/>
            <a:ext cx="1742921" cy="1054842"/>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37" name="Straight Arrow Connector 1136">
            <a:extLst>
              <a:ext uri="{FF2B5EF4-FFF2-40B4-BE49-F238E27FC236}">
                <a16:creationId xmlns:a16="http://schemas.microsoft.com/office/drawing/2014/main" id="{5AAED0A5-8167-DA8A-5D19-2A936DE248D5}"/>
              </a:ext>
            </a:extLst>
          </p:cNvPr>
          <p:cNvCxnSpPr>
            <a:cxnSpLocks/>
          </p:cNvCxnSpPr>
          <p:nvPr/>
        </p:nvCxnSpPr>
        <p:spPr>
          <a:xfrm flipH="1" flipV="1">
            <a:off x="1655632" y="4098462"/>
            <a:ext cx="1786220" cy="1081047"/>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38" name="Straight Arrow Connector 1137">
            <a:extLst>
              <a:ext uri="{FF2B5EF4-FFF2-40B4-BE49-F238E27FC236}">
                <a16:creationId xmlns:a16="http://schemas.microsoft.com/office/drawing/2014/main" id="{B3E25874-F90C-BC2A-AA1A-4D632A6734EA}"/>
              </a:ext>
            </a:extLst>
          </p:cNvPr>
          <p:cNvCxnSpPr>
            <a:cxnSpLocks/>
          </p:cNvCxnSpPr>
          <p:nvPr/>
        </p:nvCxnSpPr>
        <p:spPr>
          <a:xfrm flipH="1" flipV="1">
            <a:off x="2827728" y="1683051"/>
            <a:ext cx="614124" cy="371677"/>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39" name="Straight Arrow Connector 1138">
            <a:extLst>
              <a:ext uri="{FF2B5EF4-FFF2-40B4-BE49-F238E27FC236}">
                <a16:creationId xmlns:a16="http://schemas.microsoft.com/office/drawing/2014/main" id="{E6A9FAFD-CE60-DF08-0B41-15E35ED303E8}"/>
              </a:ext>
            </a:extLst>
          </p:cNvPr>
          <p:cNvCxnSpPr>
            <a:cxnSpLocks/>
          </p:cNvCxnSpPr>
          <p:nvPr/>
        </p:nvCxnSpPr>
        <p:spPr>
          <a:xfrm flipH="1" flipV="1">
            <a:off x="1857750" y="1515852"/>
            <a:ext cx="1584102" cy="958722"/>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47" name="Straight Arrow Connector 1146">
            <a:extLst>
              <a:ext uri="{FF2B5EF4-FFF2-40B4-BE49-F238E27FC236}">
                <a16:creationId xmlns:a16="http://schemas.microsoft.com/office/drawing/2014/main" id="{F371F0C9-CA29-3ECB-FCDC-5EAFB23BAC89}"/>
              </a:ext>
            </a:extLst>
          </p:cNvPr>
          <p:cNvCxnSpPr>
            <a:cxnSpLocks/>
          </p:cNvCxnSpPr>
          <p:nvPr/>
        </p:nvCxnSpPr>
        <p:spPr>
          <a:xfrm flipV="1">
            <a:off x="4337678" y="1493740"/>
            <a:ext cx="643780" cy="450202"/>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48" name="Straight Arrow Connector 1147">
            <a:extLst>
              <a:ext uri="{FF2B5EF4-FFF2-40B4-BE49-F238E27FC236}">
                <a16:creationId xmlns:a16="http://schemas.microsoft.com/office/drawing/2014/main" id="{42638D77-9E6B-DAAA-B08E-DFEFC1901280}"/>
              </a:ext>
            </a:extLst>
          </p:cNvPr>
          <p:cNvCxnSpPr>
            <a:cxnSpLocks/>
          </p:cNvCxnSpPr>
          <p:nvPr/>
        </p:nvCxnSpPr>
        <p:spPr>
          <a:xfrm flipV="1">
            <a:off x="4337678" y="1936332"/>
            <a:ext cx="643780" cy="450202"/>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49" name="Straight Arrow Connector 1148">
            <a:extLst>
              <a:ext uri="{FF2B5EF4-FFF2-40B4-BE49-F238E27FC236}">
                <a16:creationId xmlns:a16="http://schemas.microsoft.com/office/drawing/2014/main" id="{D5299E04-5DA6-77BC-95C0-ECA509585357}"/>
              </a:ext>
            </a:extLst>
          </p:cNvPr>
          <p:cNvCxnSpPr>
            <a:cxnSpLocks/>
          </p:cNvCxnSpPr>
          <p:nvPr/>
        </p:nvCxnSpPr>
        <p:spPr>
          <a:xfrm flipV="1">
            <a:off x="4337678" y="2406332"/>
            <a:ext cx="643780" cy="450202"/>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50" name="Straight Arrow Connector 1149">
            <a:extLst>
              <a:ext uri="{FF2B5EF4-FFF2-40B4-BE49-F238E27FC236}">
                <a16:creationId xmlns:a16="http://schemas.microsoft.com/office/drawing/2014/main" id="{D89B89F4-382B-8249-B1C5-2505340305CD}"/>
              </a:ext>
            </a:extLst>
          </p:cNvPr>
          <p:cNvCxnSpPr>
            <a:cxnSpLocks/>
          </p:cNvCxnSpPr>
          <p:nvPr/>
        </p:nvCxnSpPr>
        <p:spPr>
          <a:xfrm flipV="1">
            <a:off x="4337678" y="2848924"/>
            <a:ext cx="643780" cy="450202"/>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51" name="Straight Arrow Connector 1150">
            <a:extLst>
              <a:ext uri="{FF2B5EF4-FFF2-40B4-BE49-F238E27FC236}">
                <a16:creationId xmlns:a16="http://schemas.microsoft.com/office/drawing/2014/main" id="{5EE47ADB-CB0D-972B-DC9A-A9A6C5037F2E}"/>
              </a:ext>
            </a:extLst>
          </p:cNvPr>
          <p:cNvCxnSpPr>
            <a:cxnSpLocks/>
          </p:cNvCxnSpPr>
          <p:nvPr/>
        </p:nvCxnSpPr>
        <p:spPr>
          <a:xfrm flipV="1">
            <a:off x="4337678" y="3409743"/>
            <a:ext cx="643780" cy="450202"/>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52" name="Straight Arrow Connector 1151">
            <a:extLst>
              <a:ext uri="{FF2B5EF4-FFF2-40B4-BE49-F238E27FC236}">
                <a16:creationId xmlns:a16="http://schemas.microsoft.com/office/drawing/2014/main" id="{8082BB01-1547-7C7D-1E02-B130DE43384B}"/>
              </a:ext>
            </a:extLst>
          </p:cNvPr>
          <p:cNvCxnSpPr>
            <a:cxnSpLocks/>
          </p:cNvCxnSpPr>
          <p:nvPr/>
        </p:nvCxnSpPr>
        <p:spPr>
          <a:xfrm flipV="1">
            <a:off x="4337678" y="3852335"/>
            <a:ext cx="643780" cy="450202"/>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53" name="Straight Arrow Connector 1152">
            <a:extLst>
              <a:ext uri="{FF2B5EF4-FFF2-40B4-BE49-F238E27FC236}">
                <a16:creationId xmlns:a16="http://schemas.microsoft.com/office/drawing/2014/main" id="{0ABB2310-2F94-FD4A-A671-A7000FD85870}"/>
              </a:ext>
            </a:extLst>
          </p:cNvPr>
          <p:cNvCxnSpPr>
            <a:cxnSpLocks/>
          </p:cNvCxnSpPr>
          <p:nvPr/>
        </p:nvCxnSpPr>
        <p:spPr>
          <a:xfrm flipV="1">
            <a:off x="4337678" y="4414870"/>
            <a:ext cx="643780" cy="450202"/>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54" name="Straight Arrow Connector 1153">
            <a:extLst>
              <a:ext uri="{FF2B5EF4-FFF2-40B4-BE49-F238E27FC236}">
                <a16:creationId xmlns:a16="http://schemas.microsoft.com/office/drawing/2014/main" id="{0BEA8F40-201A-0BEF-350F-363CB8A1C9F1}"/>
              </a:ext>
            </a:extLst>
          </p:cNvPr>
          <p:cNvCxnSpPr>
            <a:cxnSpLocks/>
          </p:cNvCxnSpPr>
          <p:nvPr/>
        </p:nvCxnSpPr>
        <p:spPr>
          <a:xfrm flipV="1">
            <a:off x="4337678" y="4857462"/>
            <a:ext cx="643780" cy="450202"/>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A1F54273-300F-DA2B-F61B-1EE8356A86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781" y="5193153"/>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F4556582-0B78-6364-B86C-51FBFEE80D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7979" y="5193153"/>
            <a:ext cx="696912" cy="859697"/>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a:extLst>
              <a:ext uri="{FF2B5EF4-FFF2-40B4-BE49-F238E27FC236}">
                <a16:creationId xmlns:a16="http://schemas.microsoft.com/office/drawing/2014/main" id="{8A4A0007-4053-4723-35E0-68FBBEAEDE4C}"/>
              </a:ext>
            </a:extLst>
          </p:cNvPr>
          <p:cNvSpPr txBox="1">
            <a:spLocks/>
          </p:cNvSpPr>
          <p:nvPr/>
        </p:nvSpPr>
        <p:spPr>
          <a:xfrm>
            <a:off x="6392166" y="1550990"/>
            <a:ext cx="5167190" cy="3965060"/>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u="sng" dirty="0"/>
              <a:t>Zero-knowledge Position Verification:</a:t>
            </a:r>
            <a:br>
              <a:rPr lang="en-US" sz="2400" dirty="0"/>
            </a:br>
            <a:br>
              <a:rPr lang="en-US" sz="1100" dirty="0"/>
            </a:br>
            <a:r>
              <a:rPr lang="en-US" sz="2400" dirty="0"/>
              <a:t>1. The verifiers continuously run QPV with the prover.</a:t>
            </a:r>
          </a:p>
          <a:p>
            <a:pPr marL="0" indent="0">
              <a:buFont typeface="Arial" panose="020B0604020202020204" pitchFamily="34" charset="0"/>
              <a:buNone/>
            </a:pPr>
            <a:r>
              <a:rPr lang="en-US" sz="2400" dirty="0"/>
              <a:t>2. The prover sends a continuous stream of </a:t>
            </a:r>
            <a:r>
              <a:rPr lang="en-US" sz="2400" b="1" i="1" dirty="0"/>
              <a:t>encrypted responses</a:t>
            </a:r>
            <a:r>
              <a:rPr lang="en-US" sz="2400" dirty="0"/>
              <a:t>.</a:t>
            </a:r>
          </a:p>
          <a:p>
            <a:pPr marL="0" indent="0">
              <a:buFont typeface="Arial" panose="020B0604020202020204" pitchFamily="34" charset="0"/>
              <a:buNone/>
            </a:pPr>
            <a:r>
              <a:rPr lang="en-US" sz="2400" dirty="0"/>
              <a:t>3. Later, the prover can execute a </a:t>
            </a:r>
            <a:r>
              <a:rPr lang="en-US" sz="2400" b="1" i="1" dirty="0"/>
              <a:t>cryptographic zero-knowledge proof </a:t>
            </a:r>
            <a:r>
              <a:rPr lang="en-US" sz="2400" dirty="0"/>
              <a:t>to convince the verifiers of some statement about its past location history, while revealing zero extra info.</a:t>
            </a:r>
          </a:p>
          <a:p>
            <a:pPr marL="0" indent="0">
              <a:buFont typeface="Arial" panose="020B0604020202020204" pitchFamily="34" charset="0"/>
              <a:buNone/>
            </a:pPr>
            <a:endParaRPr lang="en-US" sz="2400" dirty="0"/>
          </a:p>
        </p:txBody>
      </p:sp>
      <p:sp>
        <p:nvSpPr>
          <p:cNvPr id="11" name="TextBox 10">
            <a:extLst>
              <a:ext uri="{FF2B5EF4-FFF2-40B4-BE49-F238E27FC236}">
                <a16:creationId xmlns:a16="http://schemas.microsoft.com/office/drawing/2014/main" id="{49FE4091-154E-3457-E45D-F4540549D544}"/>
              </a:ext>
            </a:extLst>
          </p:cNvPr>
          <p:cNvSpPr txBox="1"/>
          <p:nvPr/>
        </p:nvSpPr>
        <p:spPr>
          <a:xfrm>
            <a:off x="7024810" y="5666898"/>
            <a:ext cx="5167190" cy="338554"/>
          </a:xfrm>
          <a:prstGeom prst="rect">
            <a:avLst/>
          </a:prstGeom>
          <a:noFill/>
        </p:spPr>
        <p:txBody>
          <a:bodyPr wrap="square">
            <a:spAutoFit/>
          </a:bodyPr>
          <a:lstStyle/>
          <a:p>
            <a:pPr marL="0" indent="0">
              <a:buNone/>
            </a:pPr>
            <a:r>
              <a:rPr lang="en-US" sz="1600" dirty="0">
                <a:solidFill>
                  <a:schemeClr val="bg1">
                    <a:lumMod val="50000"/>
                  </a:schemeClr>
                </a:solidFill>
              </a:rPr>
              <a:t>(Girish, Gluch, Goldwasser, Malkin, </a:t>
            </a:r>
            <a:r>
              <a:rPr lang="en-US" sz="1600" dirty="0" err="1">
                <a:solidFill>
                  <a:schemeClr val="bg1">
                    <a:lumMod val="50000"/>
                  </a:schemeClr>
                </a:solidFill>
              </a:rPr>
              <a:t>Orshansky</a:t>
            </a:r>
            <a:r>
              <a:rPr lang="en-US" sz="1600" dirty="0">
                <a:solidFill>
                  <a:schemeClr val="bg1">
                    <a:lumMod val="50000"/>
                  </a:schemeClr>
                </a:solidFill>
              </a:rPr>
              <a:t>, Y.  2025)</a:t>
            </a:r>
          </a:p>
        </p:txBody>
      </p:sp>
    </p:spTree>
    <p:extLst>
      <p:ext uri="{BB962C8B-B14F-4D97-AF65-F5344CB8AC3E}">
        <p14:creationId xmlns:p14="http://schemas.microsoft.com/office/powerpoint/2010/main" val="26637687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FD920-B7E6-BC9A-ECE3-9D796BDEAF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B741E1-B49D-E3CB-00E3-BB235FD34194}"/>
              </a:ext>
            </a:extLst>
          </p:cNvPr>
          <p:cNvSpPr>
            <a:spLocks noGrp="1"/>
          </p:cNvSpPr>
          <p:nvPr>
            <p:ph type="title"/>
          </p:nvPr>
        </p:nvSpPr>
        <p:spPr/>
        <p:txBody>
          <a:bodyPr/>
          <a:lstStyle/>
          <a:p>
            <a:r>
              <a:rPr lang="en-US" dirty="0"/>
              <a:t>Position-based cryptography</a:t>
            </a:r>
          </a:p>
        </p:txBody>
      </p:sp>
      <p:sp>
        <p:nvSpPr>
          <p:cNvPr id="3" name="Content Placeholder 2">
            <a:extLst>
              <a:ext uri="{FF2B5EF4-FFF2-40B4-BE49-F238E27FC236}">
                <a16:creationId xmlns:a16="http://schemas.microsoft.com/office/drawing/2014/main" id="{236DA65D-95FE-A233-6AF0-14EBA843806B}"/>
              </a:ext>
            </a:extLst>
          </p:cNvPr>
          <p:cNvSpPr>
            <a:spLocks noGrp="1"/>
          </p:cNvSpPr>
          <p:nvPr>
            <p:ph idx="1"/>
          </p:nvPr>
        </p:nvSpPr>
        <p:spPr>
          <a:xfrm>
            <a:off x="838200" y="1825625"/>
            <a:ext cx="10515600" cy="931863"/>
          </a:xfrm>
        </p:spPr>
        <p:txBody>
          <a:bodyPr>
            <a:normAutofit/>
          </a:bodyPr>
          <a:lstStyle/>
          <a:p>
            <a:pPr marL="0" indent="0">
              <a:buNone/>
            </a:pPr>
            <a:r>
              <a:rPr lang="en-US" sz="2400" dirty="0"/>
              <a:t>Quantum position verification is a tantalizing starting point for this paradigm. </a:t>
            </a:r>
            <a:br>
              <a:rPr lang="en-US" sz="2400" dirty="0"/>
            </a:br>
            <a:r>
              <a:rPr lang="en-US" sz="2400" dirty="0"/>
              <a:t>Can we do more?</a:t>
            </a:r>
          </a:p>
        </p:txBody>
      </p:sp>
      <p:sp>
        <p:nvSpPr>
          <p:cNvPr id="5" name="Content Placeholder 2">
            <a:extLst>
              <a:ext uri="{FF2B5EF4-FFF2-40B4-BE49-F238E27FC236}">
                <a16:creationId xmlns:a16="http://schemas.microsoft.com/office/drawing/2014/main" id="{0DEEF16B-1419-70BD-30C7-18CD63294635}"/>
              </a:ext>
            </a:extLst>
          </p:cNvPr>
          <p:cNvSpPr txBox="1">
            <a:spLocks/>
          </p:cNvSpPr>
          <p:nvPr/>
        </p:nvSpPr>
        <p:spPr>
          <a:xfrm>
            <a:off x="838200" y="2932514"/>
            <a:ext cx="10515600" cy="9318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u="sng" dirty="0"/>
              <a:t>Scenario</a:t>
            </a:r>
            <a:r>
              <a:rPr lang="en-US" sz="2400" dirty="0"/>
              <a:t>: Can QPV guarantee that a specific </a:t>
            </a:r>
            <a:r>
              <a:rPr lang="en-US" sz="2400" b="1" i="1" dirty="0"/>
              <a:t>computation</a:t>
            </a:r>
            <a:r>
              <a:rPr lang="en-US" sz="2400" dirty="0"/>
              <a:t> was performed at a location, and nowhere else?</a:t>
            </a:r>
          </a:p>
        </p:txBody>
      </p:sp>
      <p:sp>
        <p:nvSpPr>
          <p:cNvPr id="6" name="TextBox 5">
            <a:extLst>
              <a:ext uri="{FF2B5EF4-FFF2-40B4-BE49-F238E27FC236}">
                <a16:creationId xmlns:a16="http://schemas.microsoft.com/office/drawing/2014/main" id="{E92DDEB6-5272-F1CF-376B-C3A219E53171}"/>
              </a:ext>
            </a:extLst>
          </p:cNvPr>
          <p:cNvSpPr txBox="1"/>
          <p:nvPr/>
        </p:nvSpPr>
        <p:spPr>
          <a:xfrm>
            <a:off x="1844675" y="4048393"/>
            <a:ext cx="10175047" cy="461665"/>
          </a:xfrm>
          <a:prstGeom prst="rect">
            <a:avLst/>
          </a:prstGeom>
          <a:noFill/>
        </p:spPr>
        <p:txBody>
          <a:bodyPr wrap="square" rtlCol="0">
            <a:spAutoFit/>
          </a:bodyPr>
          <a:lstStyle/>
          <a:p>
            <a:pPr marL="0" indent="0">
              <a:buNone/>
            </a:pPr>
            <a:r>
              <a:rPr lang="en-US" sz="2400" i="1" dirty="0"/>
              <a:t>E.g., Verifying that a proprietary LLM was run in an authorized data center.</a:t>
            </a:r>
          </a:p>
        </p:txBody>
      </p:sp>
      <p:sp>
        <p:nvSpPr>
          <p:cNvPr id="7" name="Content Placeholder 2">
            <a:extLst>
              <a:ext uri="{FF2B5EF4-FFF2-40B4-BE49-F238E27FC236}">
                <a16:creationId xmlns:a16="http://schemas.microsoft.com/office/drawing/2014/main" id="{297A8531-6DA0-B6B3-E464-E602C47997E6}"/>
              </a:ext>
            </a:extLst>
          </p:cNvPr>
          <p:cNvSpPr txBox="1">
            <a:spLocks/>
          </p:cNvSpPr>
          <p:nvPr/>
        </p:nvSpPr>
        <p:spPr>
          <a:xfrm>
            <a:off x="838200" y="4926866"/>
            <a:ext cx="10515600" cy="9318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u="sng" dirty="0"/>
              <a:t>Scenario</a:t>
            </a:r>
            <a:r>
              <a:rPr lang="en-US" sz="2400" dirty="0"/>
              <a:t>: Can we verify a prover’s </a:t>
            </a:r>
            <a:r>
              <a:rPr lang="en-US" sz="2400" b="1" i="1" dirty="0"/>
              <a:t>trajectory</a:t>
            </a:r>
            <a:r>
              <a:rPr lang="en-US" sz="2400" dirty="0"/>
              <a:t> through space and time?</a:t>
            </a:r>
          </a:p>
        </p:txBody>
      </p:sp>
      <p:sp>
        <p:nvSpPr>
          <p:cNvPr id="8" name="TextBox 7">
            <a:extLst>
              <a:ext uri="{FF2B5EF4-FFF2-40B4-BE49-F238E27FC236}">
                <a16:creationId xmlns:a16="http://schemas.microsoft.com/office/drawing/2014/main" id="{99460EE7-357C-5066-945E-75308AD5CC16}"/>
              </a:ext>
            </a:extLst>
          </p:cNvPr>
          <p:cNvSpPr txBox="1"/>
          <p:nvPr/>
        </p:nvSpPr>
        <p:spPr>
          <a:xfrm>
            <a:off x="1844674" y="5822993"/>
            <a:ext cx="9045575" cy="461665"/>
          </a:xfrm>
          <a:prstGeom prst="rect">
            <a:avLst/>
          </a:prstGeom>
          <a:noFill/>
        </p:spPr>
        <p:txBody>
          <a:bodyPr wrap="square" rtlCol="0">
            <a:spAutoFit/>
          </a:bodyPr>
          <a:lstStyle/>
          <a:p>
            <a:pPr marL="0" indent="0">
              <a:buNone/>
            </a:pPr>
            <a:r>
              <a:rPr lang="en-US" sz="2400" i="1" dirty="0"/>
              <a:t>E.g., “I was in Ukraine for the past year.”</a:t>
            </a:r>
          </a:p>
        </p:txBody>
      </p:sp>
    </p:spTree>
    <p:extLst>
      <p:ext uri="{BB962C8B-B14F-4D97-AF65-F5344CB8AC3E}">
        <p14:creationId xmlns:p14="http://schemas.microsoft.com/office/powerpoint/2010/main" val="1987150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B270D-1011-F689-E164-CDF5996233FD}"/>
            </a:ext>
          </a:extLst>
        </p:cNvPr>
        <p:cNvGrpSpPr/>
        <p:nvPr/>
      </p:nvGrpSpPr>
      <p:grpSpPr>
        <a:xfrm>
          <a:off x="0" y="0"/>
          <a:ext cx="0" cy="0"/>
          <a:chOff x="0" y="0"/>
          <a:chExt cx="0" cy="0"/>
        </a:xfrm>
      </p:grpSpPr>
      <p:sp>
        <p:nvSpPr>
          <p:cNvPr id="14" name="Freeform 13">
            <a:extLst>
              <a:ext uri="{FF2B5EF4-FFF2-40B4-BE49-F238E27FC236}">
                <a16:creationId xmlns:a16="http://schemas.microsoft.com/office/drawing/2014/main" id="{ACA495F1-8BD4-D9B8-F2B5-644DF930E9A8}"/>
              </a:ext>
            </a:extLst>
          </p:cNvPr>
          <p:cNvSpPr/>
          <p:nvPr/>
        </p:nvSpPr>
        <p:spPr>
          <a:xfrm>
            <a:off x="3074504" y="2027583"/>
            <a:ext cx="3036964" cy="3472069"/>
          </a:xfrm>
          <a:custGeom>
            <a:avLst/>
            <a:gdLst>
              <a:gd name="connsiteX0" fmla="*/ 0 w 3036964"/>
              <a:gd name="connsiteY0" fmla="*/ 3472069 h 3472069"/>
              <a:gd name="connsiteX1" fmla="*/ 3034748 w 3036964"/>
              <a:gd name="connsiteY1" fmla="*/ 2637182 h 3472069"/>
              <a:gd name="connsiteX2" fmla="*/ 530087 w 3036964"/>
              <a:gd name="connsiteY2" fmla="*/ 1722782 h 3472069"/>
              <a:gd name="connsiteX3" fmla="*/ 2968487 w 3036964"/>
              <a:gd name="connsiteY3" fmla="*/ 848139 h 3472069"/>
              <a:gd name="connsiteX4" fmla="*/ 1020418 w 3036964"/>
              <a:gd name="connsiteY4" fmla="*/ 0 h 3472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6964" h="3472069">
                <a:moveTo>
                  <a:pt x="0" y="3472069"/>
                </a:moveTo>
                <a:cubicBezTo>
                  <a:pt x="1473200" y="3200399"/>
                  <a:pt x="2946400" y="2928730"/>
                  <a:pt x="3034748" y="2637182"/>
                </a:cubicBezTo>
                <a:cubicBezTo>
                  <a:pt x="3123096" y="2345634"/>
                  <a:pt x="541130" y="2020956"/>
                  <a:pt x="530087" y="1722782"/>
                </a:cubicBezTo>
                <a:cubicBezTo>
                  <a:pt x="519044" y="1424608"/>
                  <a:pt x="2886765" y="1135269"/>
                  <a:pt x="2968487" y="848139"/>
                </a:cubicBezTo>
                <a:cubicBezTo>
                  <a:pt x="3050209" y="561009"/>
                  <a:pt x="1404731" y="156817"/>
                  <a:pt x="1020418" y="0"/>
                </a:cubicBezTo>
              </a:path>
            </a:pathLst>
          </a:custGeom>
          <a:noFill/>
          <a:ln w="57150">
            <a:solidFill>
              <a:srgbClr val="00B05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EB98FE-3F04-13CD-A43B-641DA18B25D8}"/>
              </a:ext>
            </a:extLst>
          </p:cNvPr>
          <p:cNvSpPr>
            <a:spLocks noGrp="1"/>
          </p:cNvSpPr>
          <p:nvPr>
            <p:ph type="title"/>
          </p:nvPr>
        </p:nvSpPr>
        <p:spPr/>
        <p:txBody>
          <a:bodyPr/>
          <a:lstStyle/>
          <a:p>
            <a:r>
              <a:rPr lang="en-US" dirty="0"/>
              <a:t>Trajectory verification</a:t>
            </a:r>
          </a:p>
        </p:txBody>
      </p:sp>
      <p:pic>
        <p:nvPicPr>
          <p:cNvPr id="1026" name="Picture 2">
            <a:extLst>
              <a:ext uri="{FF2B5EF4-FFF2-40B4-BE49-F238E27FC236}">
                <a16:creationId xmlns:a16="http://schemas.microsoft.com/office/drawing/2014/main" id="{FB1B03FC-E4FF-4869-A302-D82DEAEF8018}"/>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EC870854-58D9-CC00-A3D1-04E52892C33F}"/>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86928253-0C30-59FB-8FA9-D66F02A3AB45}"/>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79EADDE-5874-C5C2-59B0-F34471EE4226}"/>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D3D71BA4-DB32-7940-E31B-C68817067106}"/>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4AF6943-9122-5607-E5A6-577728D2F92D}"/>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5D9D9716-AC77-E1FE-111E-458638F5E80D}"/>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043E174-5997-EAFB-DFD1-F69453AB0580}"/>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C1A1491A-D69A-1B97-1A6D-280763C071BD}"/>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6"/>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22CEA04D-555A-FEF8-B9DE-6E54639FDBE3}"/>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6AB870DF-3052-1F55-A809-4BA2BC79DB40}"/>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2882852" y="5120980"/>
            <a:ext cx="601165" cy="645793"/>
          </a:xfrm>
          <a:prstGeom prst="rect">
            <a:avLst/>
          </a:prstGeom>
        </p:spPr>
      </p:pic>
      <p:sp>
        <p:nvSpPr>
          <p:cNvPr id="22" name="TextBox 21">
            <a:extLst>
              <a:ext uri="{FF2B5EF4-FFF2-40B4-BE49-F238E27FC236}">
                <a16:creationId xmlns:a16="http://schemas.microsoft.com/office/drawing/2014/main" id="{6640E9CF-9102-5BB5-9A63-20C2D937D245}"/>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p:sp>
        <p:nvSpPr>
          <p:cNvPr id="3" name="TextBox 2">
            <a:extLst>
              <a:ext uri="{FF2B5EF4-FFF2-40B4-BE49-F238E27FC236}">
                <a16:creationId xmlns:a16="http://schemas.microsoft.com/office/drawing/2014/main" id="{79BEE1FB-52AC-3001-102F-D308230D289F}"/>
              </a:ext>
            </a:extLst>
          </p:cNvPr>
          <p:cNvSpPr txBox="1"/>
          <p:nvPr/>
        </p:nvSpPr>
        <p:spPr>
          <a:xfrm>
            <a:off x="880023" y="6329932"/>
            <a:ext cx="1197222" cy="369332"/>
          </a:xfrm>
          <a:prstGeom prst="rect">
            <a:avLst/>
          </a:prstGeom>
          <a:noFill/>
        </p:spPr>
        <p:txBody>
          <a:bodyPr wrap="square" rtlCol="0">
            <a:spAutoFit/>
          </a:bodyPr>
          <a:lstStyle/>
          <a:p>
            <a:r>
              <a:rPr lang="en-US" b="0" dirty="0"/>
              <a:t>Position</a:t>
            </a:r>
          </a:p>
        </p:txBody>
      </p:sp>
      <p:pic>
        <p:nvPicPr>
          <p:cNvPr id="6" name="Picture 2">
            <a:extLst>
              <a:ext uri="{FF2B5EF4-FFF2-40B4-BE49-F238E27FC236}">
                <a16:creationId xmlns:a16="http://schemas.microsoft.com/office/drawing/2014/main" id="{CC87192F-AC34-C1F6-F42F-0E03E1D8AB4B}"/>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1977480"/>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33F20C91-4767-C197-A806-5395451090F4}"/>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1977481"/>
            <a:ext cx="696912" cy="85969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73AAFD18-4960-CDF7-64DD-24661152CDB8}"/>
              </a:ext>
            </a:extLst>
          </p:cNvPr>
          <p:cNvSpPr txBox="1"/>
          <p:nvPr/>
        </p:nvSpPr>
        <p:spPr>
          <a:xfrm>
            <a:off x="8485190" y="1549040"/>
            <a:ext cx="3326603" cy="1384995"/>
          </a:xfrm>
          <a:prstGeom prst="rect">
            <a:avLst/>
          </a:prstGeom>
          <a:noFill/>
        </p:spPr>
        <p:txBody>
          <a:bodyPr wrap="square" rtlCol="0">
            <a:spAutoFit/>
          </a:bodyPr>
          <a:lstStyle/>
          <a:p>
            <a:r>
              <a:rPr lang="en-US" sz="2800" dirty="0"/>
              <a:t>Can we verify a prover’s trajectory through spacetime?</a:t>
            </a:r>
          </a:p>
        </p:txBody>
      </p:sp>
    </p:spTree>
    <p:extLst>
      <p:ext uri="{BB962C8B-B14F-4D97-AF65-F5344CB8AC3E}">
        <p14:creationId xmlns:p14="http://schemas.microsoft.com/office/powerpoint/2010/main" val="220565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521 0.00625 C 0.12252 -0.03472 0.23997 -0.07569 0.24427 -0.11759 C 0.24857 -0.15949 0.03268 -0.20255 0.03125 -0.24514 C 0.02982 -0.28773 0.22812 -0.33148 0.23554 -0.37269 C 0.24297 -0.41389 0.09179 -0.46736 0.07578 -0.49236 " pathEditMode="relative" ptsTypes="AAAAA">
                                      <p:cBhvr>
                                        <p:cTn id="6" dur="30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054E9-0E0E-5393-EA99-707A4F7F2D00}"/>
            </a:ext>
          </a:extLst>
        </p:cNvPr>
        <p:cNvGrpSpPr/>
        <p:nvPr/>
      </p:nvGrpSpPr>
      <p:grpSpPr>
        <a:xfrm>
          <a:off x="0" y="0"/>
          <a:ext cx="0" cy="0"/>
          <a:chOff x="0" y="0"/>
          <a:chExt cx="0" cy="0"/>
        </a:xfrm>
      </p:grpSpPr>
      <p:sp>
        <p:nvSpPr>
          <p:cNvPr id="14" name="Freeform 13">
            <a:extLst>
              <a:ext uri="{FF2B5EF4-FFF2-40B4-BE49-F238E27FC236}">
                <a16:creationId xmlns:a16="http://schemas.microsoft.com/office/drawing/2014/main" id="{BD6E18BD-0641-2FCB-4926-B2F7FD0289BD}"/>
              </a:ext>
            </a:extLst>
          </p:cNvPr>
          <p:cNvSpPr/>
          <p:nvPr/>
        </p:nvSpPr>
        <p:spPr>
          <a:xfrm>
            <a:off x="3074504" y="2027583"/>
            <a:ext cx="3036964" cy="3472069"/>
          </a:xfrm>
          <a:custGeom>
            <a:avLst/>
            <a:gdLst>
              <a:gd name="connsiteX0" fmla="*/ 0 w 3036964"/>
              <a:gd name="connsiteY0" fmla="*/ 3472069 h 3472069"/>
              <a:gd name="connsiteX1" fmla="*/ 3034748 w 3036964"/>
              <a:gd name="connsiteY1" fmla="*/ 2637182 h 3472069"/>
              <a:gd name="connsiteX2" fmla="*/ 530087 w 3036964"/>
              <a:gd name="connsiteY2" fmla="*/ 1722782 h 3472069"/>
              <a:gd name="connsiteX3" fmla="*/ 2968487 w 3036964"/>
              <a:gd name="connsiteY3" fmla="*/ 848139 h 3472069"/>
              <a:gd name="connsiteX4" fmla="*/ 1020418 w 3036964"/>
              <a:gd name="connsiteY4" fmla="*/ 0 h 3472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6964" h="3472069">
                <a:moveTo>
                  <a:pt x="0" y="3472069"/>
                </a:moveTo>
                <a:cubicBezTo>
                  <a:pt x="1473200" y="3200399"/>
                  <a:pt x="2946400" y="2928730"/>
                  <a:pt x="3034748" y="2637182"/>
                </a:cubicBezTo>
                <a:cubicBezTo>
                  <a:pt x="3123096" y="2345634"/>
                  <a:pt x="541130" y="2020956"/>
                  <a:pt x="530087" y="1722782"/>
                </a:cubicBezTo>
                <a:cubicBezTo>
                  <a:pt x="519044" y="1424608"/>
                  <a:pt x="2886765" y="1135269"/>
                  <a:pt x="2968487" y="848139"/>
                </a:cubicBezTo>
                <a:cubicBezTo>
                  <a:pt x="3050209" y="561009"/>
                  <a:pt x="1404731" y="156817"/>
                  <a:pt x="1020418" y="0"/>
                </a:cubicBezTo>
              </a:path>
            </a:pathLst>
          </a:custGeom>
          <a:noFill/>
          <a:ln w="57150">
            <a:solidFill>
              <a:srgbClr val="00B05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472ED9-6DD4-83A4-9CEE-F036B36FF6AC}"/>
              </a:ext>
            </a:extLst>
          </p:cNvPr>
          <p:cNvSpPr>
            <a:spLocks noGrp="1"/>
          </p:cNvSpPr>
          <p:nvPr>
            <p:ph type="title"/>
          </p:nvPr>
        </p:nvSpPr>
        <p:spPr/>
        <p:txBody>
          <a:bodyPr/>
          <a:lstStyle/>
          <a:p>
            <a:r>
              <a:rPr lang="en-US" dirty="0"/>
              <a:t>Trajectory verification</a:t>
            </a:r>
          </a:p>
        </p:txBody>
      </p:sp>
      <p:pic>
        <p:nvPicPr>
          <p:cNvPr id="1026" name="Picture 2">
            <a:extLst>
              <a:ext uri="{FF2B5EF4-FFF2-40B4-BE49-F238E27FC236}">
                <a16:creationId xmlns:a16="http://schemas.microsoft.com/office/drawing/2014/main" id="{AC223EE8-ED6E-540F-BFF5-F92ADE603E6F}"/>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AABC9CF-F3EA-0760-6F83-B80DA6D31AAE}"/>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BF03C556-5D0C-2866-B8E2-2BBC574CE17A}"/>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0D2EA71-3C2E-CFE4-AACA-73A57632BC85}"/>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C0D2EA71-3C2E-CFE4-AACA-73A57632BC85}"/>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AB962D5-2D42-BB5A-FF8E-98FD8EBD92E6}"/>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DAB962D5-2D42-BB5A-FF8E-98FD8EBD92E6}"/>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F62C9F5-7DB2-7DD4-546C-FFF0A9C041A5}"/>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6F62C9F5-7DB2-7DD4-546C-FFF0A9C041A5}"/>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6"/>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01ED91DE-5C48-7BBE-66E1-6A2F0D75DE84}"/>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08B47F27-E06D-EF6A-6F34-6EC4ADF31D18}"/>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p:sp>
        <p:nvSpPr>
          <p:cNvPr id="3" name="TextBox 2">
            <a:extLst>
              <a:ext uri="{FF2B5EF4-FFF2-40B4-BE49-F238E27FC236}">
                <a16:creationId xmlns:a16="http://schemas.microsoft.com/office/drawing/2014/main" id="{A83604B8-8BDE-5206-42F4-B45C0E4B9A65}"/>
              </a:ext>
            </a:extLst>
          </p:cNvPr>
          <p:cNvSpPr txBox="1"/>
          <p:nvPr/>
        </p:nvSpPr>
        <p:spPr>
          <a:xfrm>
            <a:off x="880023" y="6329932"/>
            <a:ext cx="1197222" cy="369332"/>
          </a:xfrm>
          <a:prstGeom prst="rect">
            <a:avLst/>
          </a:prstGeom>
          <a:noFill/>
        </p:spPr>
        <p:txBody>
          <a:bodyPr wrap="square" rtlCol="0">
            <a:spAutoFit/>
          </a:bodyPr>
          <a:lstStyle/>
          <a:p>
            <a:r>
              <a:rPr lang="en-US" b="0" dirty="0"/>
              <a:t>Position</a:t>
            </a:r>
          </a:p>
        </p:txBody>
      </p:sp>
      <p:pic>
        <p:nvPicPr>
          <p:cNvPr id="6" name="Picture 2">
            <a:extLst>
              <a:ext uri="{FF2B5EF4-FFF2-40B4-BE49-F238E27FC236}">
                <a16:creationId xmlns:a16="http://schemas.microsoft.com/office/drawing/2014/main" id="{58332F08-E7CF-746E-57E1-5F1AA18D12E7}"/>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7073899" y="1977480"/>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877FE9FF-98D4-F055-D716-80DD1DACF347}"/>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728789" y="1977481"/>
            <a:ext cx="696912" cy="85969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058A539A-907C-D753-97F0-5C5F6E08E739}"/>
              </a:ext>
            </a:extLst>
          </p:cNvPr>
          <p:cNvSpPr txBox="1"/>
          <p:nvPr/>
        </p:nvSpPr>
        <p:spPr>
          <a:xfrm>
            <a:off x="8485190" y="3300274"/>
            <a:ext cx="3326603" cy="1384995"/>
          </a:xfrm>
          <a:prstGeom prst="rect">
            <a:avLst/>
          </a:prstGeom>
          <a:noFill/>
        </p:spPr>
        <p:txBody>
          <a:bodyPr wrap="square" rtlCol="0">
            <a:spAutoFit/>
          </a:bodyPr>
          <a:lstStyle/>
          <a:p>
            <a:r>
              <a:rPr lang="en-US" sz="2800" b="1" dirty="0"/>
              <a:t>Idea</a:t>
            </a:r>
            <a:r>
              <a:rPr lang="en-US" sz="2800" dirty="0"/>
              <a:t>: run QPV for each point on discretized trajectory. </a:t>
            </a:r>
            <a:endParaRPr lang="en-US" sz="2800" b="1" dirty="0"/>
          </a:p>
        </p:txBody>
      </p:sp>
      <p:sp>
        <p:nvSpPr>
          <p:cNvPr id="19" name="TextBox 18">
            <a:extLst>
              <a:ext uri="{FF2B5EF4-FFF2-40B4-BE49-F238E27FC236}">
                <a16:creationId xmlns:a16="http://schemas.microsoft.com/office/drawing/2014/main" id="{553C9893-F672-55B7-EF60-85060AD3B8AC}"/>
              </a:ext>
            </a:extLst>
          </p:cNvPr>
          <p:cNvSpPr txBox="1"/>
          <p:nvPr/>
        </p:nvSpPr>
        <p:spPr>
          <a:xfrm>
            <a:off x="8485190" y="1549040"/>
            <a:ext cx="3326603" cy="1384995"/>
          </a:xfrm>
          <a:prstGeom prst="rect">
            <a:avLst/>
          </a:prstGeom>
          <a:noFill/>
        </p:spPr>
        <p:txBody>
          <a:bodyPr wrap="square" rtlCol="0">
            <a:spAutoFit/>
          </a:bodyPr>
          <a:lstStyle/>
          <a:p>
            <a:r>
              <a:rPr lang="en-US" sz="2800" dirty="0"/>
              <a:t>Can we verify a prover’s trajectory through spacetime?</a:t>
            </a:r>
          </a:p>
        </p:txBody>
      </p:sp>
      <p:cxnSp>
        <p:nvCxnSpPr>
          <p:cNvPr id="4" name="Straight Arrow Connector 3">
            <a:extLst>
              <a:ext uri="{FF2B5EF4-FFF2-40B4-BE49-F238E27FC236}">
                <a16:creationId xmlns:a16="http://schemas.microsoft.com/office/drawing/2014/main" id="{1BB9501D-210B-1FCD-ABC7-7CF78FEEF16E}"/>
              </a:ext>
            </a:extLst>
          </p:cNvPr>
          <p:cNvCxnSpPr>
            <a:cxnSpLocks/>
          </p:cNvCxnSpPr>
          <p:nvPr/>
        </p:nvCxnSpPr>
        <p:spPr>
          <a:xfrm flipV="1">
            <a:off x="2553495" y="4179266"/>
            <a:ext cx="1774370" cy="1207878"/>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171E729-B040-934D-057C-031C9BA6C830}"/>
              </a:ext>
            </a:extLst>
          </p:cNvPr>
          <p:cNvCxnSpPr>
            <a:cxnSpLocks/>
          </p:cNvCxnSpPr>
          <p:nvPr/>
        </p:nvCxnSpPr>
        <p:spPr>
          <a:xfrm flipH="1" flipV="1">
            <a:off x="4346971" y="4179266"/>
            <a:ext cx="2599134" cy="1207878"/>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E4BD3A0-997C-3AC4-3003-B22825693607}"/>
              </a:ext>
            </a:extLst>
          </p:cNvPr>
          <p:cNvCxnSpPr>
            <a:cxnSpLocks/>
          </p:cNvCxnSpPr>
          <p:nvPr/>
        </p:nvCxnSpPr>
        <p:spPr>
          <a:xfrm flipH="1" flipV="1">
            <a:off x="2313111" y="2974030"/>
            <a:ext cx="1934337" cy="1105872"/>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6B3D393-646B-714A-9F09-1F0323ECDE6D}"/>
              </a:ext>
            </a:extLst>
          </p:cNvPr>
          <p:cNvCxnSpPr>
            <a:cxnSpLocks/>
          </p:cNvCxnSpPr>
          <p:nvPr/>
        </p:nvCxnSpPr>
        <p:spPr>
          <a:xfrm flipV="1">
            <a:off x="4465192" y="2486907"/>
            <a:ext cx="2480913" cy="161349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07890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8BC4B-FDE9-D641-A184-342CD4BA6D37}"/>
            </a:ext>
          </a:extLst>
        </p:cNvPr>
        <p:cNvGrpSpPr/>
        <p:nvPr/>
      </p:nvGrpSpPr>
      <p:grpSpPr>
        <a:xfrm>
          <a:off x="0" y="0"/>
          <a:ext cx="0" cy="0"/>
          <a:chOff x="0" y="0"/>
          <a:chExt cx="0" cy="0"/>
        </a:xfrm>
      </p:grpSpPr>
      <p:sp>
        <p:nvSpPr>
          <p:cNvPr id="14" name="Freeform 13">
            <a:extLst>
              <a:ext uri="{FF2B5EF4-FFF2-40B4-BE49-F238E27FC236}">
                <a16:creationId xmlns:a16="http://schemas.microsoft.com/office/drawing/2014/main" id="{7E97FBD2-1EFF-5B70-9FAE-004387420A2F}"/>
              </a:ext>
            </a:extLst>
          </p:cNvPr>
          <p:cNvSpPr/>
          <p:nvPr/>
        </p:nvSpPr>
        <p:spPr>
          <a:xfrm>
            <a:off x="3074504" y="2027583"/>
            <a:ext cx="3036964" cy="3472069"/>
          </a:xfrm>
          <a:custGeom>
            <a:avLst/>
            <a:gdLst>
              <a:gd name="connsiteX0" fmla="*/ 0 w 3036964"/>
              <a:gd name="connsiteY0" fmla="*/ 3472069 h 3472069"/>
              <a:gd name="connsiteX1" fmla="*/ 3034748 w 3036964"/>
              <a:gd name="connsiteY1" fmla="*/ 2637182 h 3472069"/>
              <a:gd name="connsiteX2" fmla="*/ 530087 w 3036964"/>
              <a:gd name="connsiteY2" fmla="*/ 1722782 h 3472069"/>
              <a:gd name="connsiteX3" fmla="*/ 2968487 w 3036964"/>
              <a:gd name="connsiteY3" fmla="*/ 848139 h 3472069"/>
              <a:gd name="connsiteX4" fmla="*/ 1020418 w 3036964"/>
              <a:gd name="connsiteY4" fmla="*/ 0 h 3472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6964" h="3472069">
                <a:moveTo>
                  <a:pt x="0" y="3472069"/>
                </a:moveTo>
                <a:cubicBezTo>
                  <a:pt x="1473200" y="3200399"/>
                  <a:pt x="2946400" y="2928730"/>
                  <a:pt x="3034748" y="2637182"/>
                </a:cubicBezTo>
                <a:cubicBezTo>
                  <a:pt x="3123096" y="2345634"/>
                  <a:pt x="541130" y="2020956"/>
                  <a:pt x="530087" y="1722782"/>
                </a:cubicBezTo>
                <a:cubicBezTo>
                  <a:pt x="519044" y="1424608"/>
                  <a:pt x="2886765" y="1135269"/>
                  <a:pt x="2968487" y="848139"/>
                </a:cubicBezTo>
                <a:cubicBezTo>
                  <a:pt x="3050209" y="561009"/>
                  <a:pt x="1404731" y="156817"/>
                  <a:pt x="1020418" y="0"/>
                </a:cubicBezTo>
              </a:path>
            </a:pathLst>
          </a:custGeom>
          <a:noFill/>
          <a:ln w="57150">
            <a:solidFill>
              <a:srgbClr val="00B05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845026-A88D-1179-14BC-29F9395FDF59}"/>
              </a:ext>
            </a:extLst>
          </p:cNvPr>
          <p:cNvSpPr>
            <a:spLocks noGrp="1"/>
          </p:cNvSpPr>
          <p:nvPr>
            <p:ph type="title"/>
          </p:nvPr>
        </p:nvSpPr>
        <p:spPr/>
        <p:txBody>
          <a:bodyPr/>
          <a:lstStyle/>
          <a:p>
            <a:r>
              <a:rPr lang="en-US" dirty="0"/>
              <a:t>Trajectory verification</a:t>
            </a:r>
          </a:p>
        </p:txBody>
      </p:sp>
      <p:pic>
        <p:nvPicPr>
          <p:cNvPr id="1026" name="Picture 2">
            <a:extLst>
              <a:ext uri="{FF2B5EF4-FFF2-40B4-BE49-F238E27FC236}">
                <a16:creationId xmlns:a16="http://schemas.microsoft.com/office/drawing/2014/main" id="{F33E8DD8-CF75-139B-055E-23EA20D748B6}"/>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D6FF4D6B-B96E-640A-2F1F-12EDFCAB5132}"/>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BB6797B0-EB14-157B-1847-B55C491FA61D}"/>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DCE8D55-2E40-1778-DFBF-6D7712DB4D65}"/>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DDCE8D55-2E40-1778-DFBF-6D7712DB4D65}"/>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ACE8FB5-9B96-E340-3DEB-C8DB1496A9BE}"/>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4ACE8FB5-9B96-E340-3DEB-C8DB1496A9BE}"/>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98E3030-3B64-499F-3309-540D765DADA7}"/>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098E3030-3B64-499F-3309-540D765DADA7}"/>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6"/>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3CFBCFE1-70C5-A96E-C29B-CC1154F2ADC4}"/>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D19066F-384A-5226-03BD-F96B9BD76886}"/>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p:sp>
        <p:nvSpPr>
          <p:cNvPr id="3" name="TextBox 2">
            <a:extLst>
              <a:ext uri="{FF2B5EF4-FFF2-40B4-BE49-F238E27FC236}">
                <a16:creationId xmlns:a16="http://schemas.microsoft.com/office/drawing/2014/main" id="{75A6C7FD-EAA5-C45C-7D73-36DF99CDFD30}"/>
              </a:ext>
            </a:extLst>
          </p:cNvPr>
          <p:cNvSpPr txBox="1"/>
          <p:nvPr/>
        </p:nvSpPr>
        <p:spPr>
          <a:xfrm>
            <a:off x="880023" y="6329932"/>
            <a:ext cx="1197222" cy="369332"/>
          </a:xfrm>
          <a:prstGeom prst="rect">
            <a:avLst/>
          </a:prstGeom>
          <a:noFill/>
        </p:spPr>
        <p:txBody>
          <a:bodyPr wrap="square" rtlCol="0">
            <a:spAutoFit/>
          </a:bodyPr>
          <a:lstStyle/>
          <a:p>
            <a:r>
              <a:rPr lang="en-US" b="0" dirty="0"/>
              <a:t>Position</a:t>
            </a:r>
          </a:p>
        </p:txBody>
      </p:sp>
      <p:pic>
        <p:nvPicPr>
          <p:cNvPr id="6" name="Picture 2">
            <a:extLst>
              <a:ext uri="{FF2B5EF4-FFF2-40B4-BE49-F238E27FC236}">
                <a16:creationId xmlns:a16="http://schemas.microsoft.com/office/drawing/2014/main" id="{42337E71-3164-0E7B-B70D-57CD8C2C478B}"/>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7073899" y="1977480"/>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81488241-3BE7-572A-AEB2-D1167F5E778C}"/>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728789" y="1977481"/>
            <a:ext cx="696912" cy="85969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68DFD02A-3FD8-8C3C-120C-015CFE98F14D}"/>
              </a:ext>
            </a:extLst>
          </p:cNvPr>
          <p:cNvSpPr txBox="1"/>
          <p:nvPr/>
        </p:nvSpPr>
        <p:spPr>
          <a:xfrm>
            <a:off x="8485190" y="3300274"/>
            <a:ext cx="3326603" cy="1384995"/>
          </a:xfrm>
          <a:prstGeom prst="rect">
            <a:avLst/>
          </a:prstGeom>
          <a:noFill/>
        </p:spPr>
        <p:txBody>
          <a:bodyPr wrap="square" rtlCol="0">
            <a:spAutoFit/>
          </a:bodyPr>
          <a:lstStyle/>
          <a:p>
            <a:r>
              <a:rPr lang="en-US" sz="2800" b="1" dirty="0"/>
              <a:t>Idea</a:t>
            </a:r>
            <a:r>
              <a:rPr lang="en-US" sz="2800" dirty="0"/>
              <a:t>: run QPV for each point on discretized trajectory. </a:t>
            </a:r>
            <a:endParaRPr lang="en-US" sz="2800" b="1" dirty="0"/>
          </a:p>
        </p:txBody>
      </p:sp>
      <p:sp>
        <p:nvSpPr>
          <p:cNvPr id="19" name="TextBox 18">
            <a:extLst>
              <a:ext uri="{FF2B5EF4-FFF2-40B4-BE49-F238E27FC236}">
                <a16:creationId xmlns:a16="http://schemas.microsoft.com/office/drawing/2014/main" id="{E67C747F-003E-7C6D-FA85-F3A6EED505AF}"/>
              </a:ext>
            </a:extLst>
          </p:cNvPr>
          <p:cNvSpPr txBox="1"/>
          <p:nvPr/>
        </p:nvSpPr>
        <p:spPr>
          <a:xfrm>
            <a:off x="8485190" y="1549040"/>
            <a:ext cx="3326603" cy="1384995"/>
          </a:xfrm>
          <a:prstGeom prst="rect">
            <a:avLst/>
          </a:prstGeom>
          <a:noFill/>
        </p:spPr>
        <p:txBody>
          <a:bodyPr wrap="square" rtlCol="0">
            <a:spAutoFit/>
          </a:bodyPr>
          <a:lstStyle/>
          <a:p>
            <a:r>
              <a:rPr lang="en-US" sz="2800" dirty="0"/>
              <a:t>Can we verify a prover’s trajectory through spacetime?</a:t>
            </a:r>
          </a:p>
        </p:txBody>
      </p:sp>
      <p:cxnSp>
        <p:nvCxnSpPr>
          <p:cNvPr id="27" name="Straight Arrow Connector 26">
            <a:extLst>
              <a:ext uri="{FF2B5EF4-FFF2-40B4-BE49-F238E27FC236}">
                <a16:creationId xmlns:a16="http://schemas.microsoft.com/office/drawing/2014/main" id="{1D4C3C87-3E0A-0505-BEAA-F51AE5219565}"/>
              </a:ext>
            </a:extLst>
          </p:cNvPr>
          <p:cNvCxnSpPr>
            <a:cxnSpLocks/>
          </p:cNvCxnSpPr>
          <p:nvPr/>
        </p:nvCxnSpPr>
        <p:spPr>
          <a:xfrm flipV="1">
            <a:off x="2553495" y="3487471"/>
            <a:ext cx="1774370" cy="1207878"/>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C42FB3B9-1E09-AD74-54C7-45E1D4D877BE}"/>
              </a:ext>
            </a:extLst>
          </p:cNvPr>
          <p:cNvCxnSpPr>
            <a:cxnSpLocks/>
          </p:cNvCxnSpPr>
          <p:nvPr/>
        </p:nvCxnSpPr>
        <p:spPr>
          <a:xfrm flipH="1" flipV="1">
            <a:off x="4346971" y="3487471"/>
            <a:ext cx="2599134" cy="1207878"/>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5201974-D891-F158-D2DD-4064663E3E54}"/>
              </a:ext>
            </a:extLst>
          </p:cNvPr>
          <p:cNvCxnSpPr>
            <a:cxnSpLocks/>
          </p:cNvCxnSpPr>
          <p:nvPr/>
        </p:nvCxnSpPr>
        <p:spPr>
          <a:xfrm flipH="1" flipV="1">
            <a:off x="2313111" y="2282235"/>
            <a:ext cx="1934337" cy="1105872"/>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3A03B4F8-D07D-942C-F06B-129A48F1DC95}"/>
              </a:ext>
            </a:extLst>
          </p:cNvPr>
          <p:cNvCxnSpPr>
            <a:cxnSpLocks/>
          </p:cNvCxnSpPr>
          <p:nvPr/>
        </p:nvCxnSpPr>
        <p:spPr>
          <a:xfrm flipV="1">
            <a:off x="4465192" y="1795112"/>
            <a:ext cx="2480913" cy="161349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82734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DFA8B-D2C3-9D18-80DC-535D75373971}"/>
            </a:ext>
          </a:extLst>
        </p:cNvPr>
        <p:cNvGrpSpPr/>
        <p:nvPr/>
      </p:nvGrpSpPr>
      <p:grpSpPr>
        <a:xfrm>
          <a:off x="0" y="0"/>
          <a:ext cx="0" cy="0"/>
          <a:chOff x="0" y="0"/>
          <a:chExt cx="0" cy="0"/>
        </a:xfrm>
      </p:grpSpPr>
      <p:sp>
        <p:nvSpPr>
          <p:cNvPr id="14" name="Freeform 13">
            <a:extLst>
              <a:ext uri="{FF2B5EF4-FFF2-40B4-BE49-F238E27FC236}">
                <a16:creationId xmlns:a16="http://schemas.microsoft.com/office/drawing/2014/main" id="{3027B3AA-A846-24AF-613A-9AFBF31D0945}"/>
              </a:ext>
            </a:extLst>
          </p:cNvPr>
          <p:cNvSpPr/>
          <p:nvPr/>
        </p:nvSpPr>
        <p:spPr>
          <a:xfrm>
            <a:off x="3074504" y="2027583"/>
            <a:ext cx="3036964" cy="3472069"/>
          </a:xfrm>
          <a:custGeom>
            <a:avLst/>
            <a:gdLst>
              <a:gd name="connsiteX0" fmla="*/ 0 w 3036964"/>
              <a:gd name="connsiteY0" fmla="*/ 3472069 h 3472069"/>
              <a:gd name="connsiteX1" fmla="*/ 3034748 w 3036964"/>
              <a:gd name="connsiteY1" fmla="*/ 2637182 h 3472069"/>
              <a:gd name="connsiteX2" fmla="*/ 530087 w 3036964"/>
              <a:gd name="connsiteY2" fmla="*/ 1722782 h 3472069"/>
              <a:gd name="connsiteX3" fmla="*/ 2968487 w 3036964"/>
              <a:gd name="connsiteY3" fmla="*/ 848139 h 3472069"/>
              <a:gd name="connsiteX4" fmla="*/ 1020418 w 3036964"/>
              <a:gd name="connsiteY4" fmla="*/ 0 h 3472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6964" h="3472069">
                <a:moveTo>
                  <a:pt x="0" y="3472069"/>
                </a:moveTo>
                <a:cubicBezTo>
                  <a:pt x="1473200" y="3200399"/>
                  <a:pt x="2946400" y="2928730"/>
                  <a:pt x="3034748" y="2637182"/>
                </a:cubicBezTo>
                <a:cubicBezTo>
                  <a:pt x="3123096" y="2345634"/>
                  <a:pt x="541130" y="2020956"/>
                  <a:pt x="530087" y="1722782"/>
                </a:cubicBezTo>
                <a:cubicBezTo>
                  <a:pt x="519044" y="1424608"/>
                  <a:pt x="2886765" y="1135269"/>
                  <a:pt x="2968487" y="848139"/>
                </a:cubicBezTo>
                <a:cubicBezTo>
                  <a:pt x="3050209" y="561009"/>
                  <a:pt x="1404731" y="156817"/>
                  <a:pt x="1020418" y="0"/>
                </a:cubicBezTo>
              </a:path>
            </a:pathLst>
          </a:custGeom>
          <a:noFill/>
          <a:ln w="57150">
            <a:solidFill>
              <a:srgbClr val="00B05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8C6682-F317-92A6-1D28-412D511704F5}"/>
              </a:ext>
            </a:extLst>
          </p:cNvPr>
          <p:cNvSpPr>
            <a:spLocks noGrp="1"/>
          </p:cNvSpPr>
          <p:nvPr>
            <p:ph type="title"/>
          </p:nvPr>
        </p:nvSpPr>
        <p:spPr/>
        <p:txBody>
          <a:bodyPr/>
          <a:lstStyle/>
          <a:p>
            <a:r>
              <a:rPr lang="en-US" dirty="0"/>
              <a:t>Trajectory verification</a:t>
            </a:r>
          </a:p>
        </p:txBody>
      </p:sp>
      <p:pic>
        <p:nvPicPr>
          <p:cNvPr id="1026" name="Picture 2">
            <a:extLst>
              <a:ext uri="{FF2B5EF4-FFF2-40B4-BE49-F238E27FC236}">
                <a16:creationId xmlns:a16="http://schemas.microsoft.com/office/drawing/2014/main" id="{02A6A1A8-4093-5706-5508-904BD0B3C971}"/>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2CA47DC7-D80C-ED21-BFA1-F0F83FDD20ED}"/>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073708EA-75C0-CC1F-5F66-356426A79AF1}"/>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5E53B2F-1C05-F3F2-8781-BEB3180031E3}"/>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95E53B2F-1C05-F3F2-8781-BEB3180031E3}"/>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8876CD3-708E-7617-0538-DC4EFAA14E11}"/>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18876CD3-708E-7617-0538-DC4EFAA14E11}"/>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1923A03-7413-C887-230E-7030FC1450D3}"/>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01923A03-7413-C887-230E-7030FC1450D3}"/>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6"/>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E50E28E1-001D-2596-6C98-03A84AB0A576}"/>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476B6E83-6B57-C27F-B3E6-5007DBCB4078}"/>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p:sp>
        <p:nvSpPr>
          <p:cNvPr id="3" name="TextBox 2">
            <a:extLst>
              <a:ext uri="{FF2B5EF4-FFF2-40B4-BE49-F238E27FC236}">
                <a16:creationId xmlns:a16="http://schemas.microsoft.com/office/drawing/2014/main" id="{04767149-2031-F5D9-E2F9-24B123FD477B}"/>
              </a:ext>
            </a:extLst>
          </p:cNvPr>
          <p:cNvSpPr txBox="1"/>
          <p:nvPr/>
        </p:nvSpPr>
        <p:spPr>
          <a:xfrm>
            <a:off x="880023" y="6329932"/>
            <a:ext cx="1197222" cy="369332"/>
          </a:xfrm>
          <a:prstGeom prst="rect">
            <a:avLst/>
          </a:prstGeom>
          <a:noFill/>
        </p:spPr>
        <p:txBody>
          <a:bodyPr wrap="square" rtlCol="0">
            <a:spAutoFit/>
          </a:bodyPr>
          <a:lstStyle/>
          <a:p>
            <a:r>
              <a:rPr lang="en-US" b="0" dirty="0"/>
              <a:t>Position</a:t>
            </a:r>
          </a:p>
        </p:txBody>
      </p:sp>
      <p:pic>
        <p:nvPicPr>
          <p:cNvPr id="6" name="Picture 2">
            <a:extLst>
              <a:ext uri="{FF2B5EF4-FFF2-40B4-BE49-F238E27FC236}">
                <a16:creationId xmlns:a16="http://schemas.microsoft.com/office/drawing/2014/main" id="{A52654BD-3987-D2D5-E9EA-E78A1999EAAF}"/>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7073899" y="1977480"/>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48EE6CC0-DA57-3163-6E1D-25C8A5ECA9EE}"/>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728789" y="1977481"/>
            <a:ext cx="696912" cy="85969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ADC3B242-1BE9-6890-20D7-FF5163BE59C4}"/>
              </a:ext>
            </a:extLst>
          </p:cNvPr>
          <p:cNvSpPr txBox="1"/>
          <p:nvPr/>
        </p:nvSpPr>
        <p:spPr>
          <a:xfrm>
            <a:off x="8485190" y="3300274"/>
            <a:ext cx="3326603" cy="1384995"/>
          </a:xfrm>
          <a:prstGeom prst="rect">
            <a:avLst/>
          </a:prstGeom>
          <a:noFill/>
        </p:spPr>
        <p:txBody>
          <a:bodyPr wrap="square" rtlCol="0">
            <a:spAutoFit/>
          </a:bodyPr>
          <a:lstStyle/>
          <a:p>
            <a:r>
              <a:rPr lang="en-US" sz="2800" b="1" dirty="0"/>
              <a:t>Idea</a:t>
            </a:r>
            <a:r>
              <a:rPr lang="en-US" sz="2800" dirty="0"/>
              <a:t>: run QPV for each point on discretized trajectory. </a:t>
            </a:r>
            <a:endParaRPr lang="en-US" sz="2800" b="1" dirty="0"/>
          </a:p>
        </p:txBody>
      </p:sp>
      <p:sp>
        <p:nvSpPr>
          <p:cNvPr id="19" name="TextBox 18">
            <a:extLst>
              <a:ext uri="{FF2B5EF4-FFF2-40B4-BE49-F238E27FC236}">
                <a16:creationId xmlns:a16="http://schemas.microsoft.com/office/drawing/2014/main" id="{B81D4334-56CA-143E-318D-725D58BCE46D}"/>
              </a:ext>
            </a:extLst>
          </p:cNvPr>
          <p:cNvSpPr txBox="1"/>
          <p:nvPr/>
        </p:nvSpPr>
        <p:spPr>
          <a:xfrm>
            <a:off x="8485190" y="1549040"/>
            <a:ext cx="3326603" cy="1384995"/>
          </a:xfrm>
          <a:prstGeom prst="rect">
            <a:avLst/>
          </a:prstGeom>
          <a:noFill/>
        </p:spPr>
        <p:txBody>
          <a:bodyPr wrap="square" rtlCol="0">
            <a:spAutoFit/>
          </a:bodyPr>
          <a:lstStyle/>
          <a:p>
            <a:r>
              <a:rPr lang="en-US" sz="2800" dirty="0"/>
              <a:t>Can we verify a prover’s trajectory through spacetime?</a:t>
            </a:r>
          </a:p>
        </p:txBody>
      </p:sp>
      <p:cxnSp>
        <p:nvCxnSpPr>
          <p:cNvPr id="24" name="Straight Arrow Connector 23">
            <a:extLst>
              <a:ext uri="{FF2B5EF4-FFF2-40B4-BE49-F238E27FC236}">
                <a16:creationId xmlns:a16="http://schemas.microsoft.com/office/drawing/2014/main" id="{E4869BEA-E4F4-5BA8-247C-71C9696FFFCB}"/>
              </a:ext>
            </a:extLst>
          </p:cNvPr>
          <p:cNvCxnSpPr>
            <a:cxnSpLocks/>
          </p:cNvCxnSpPr>
          <p:nvPr/>
        </p:nvCxnSpPr>
        <p:spPr>
          <a:xfrm flipV="1">
            <a:off x="2313111" y="2342988"/>
            <a:ext cx="2599749" cy="1769743"/>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520B7BF3-9AC0-4C34-DABC-328DD15CB76C}"/>
              </a:ext>
            </a:extLst>
          </p:cNvPr>
          <p:cNvCxnSpPr>
            <a:cxnSpLocks/>
          </p:cNvCxnSpPr>
          <p:nvPr/>
        </p:nvCxnSpPr>
        <p:spPr>
          <a:xfrm flipH="1" flipV="1">
            <a:off x="4931966" y="2342988"/>
            <a:ext cx="1893881" cy="880131"/>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85EAC47-E233-0BBF-E78C-4599BD1D0DE0}"/>
              </a:ext>
            </a:extLst>
          </p:cNvPr>
          <p:cNvCxnSpPr>
            <a:cxnSpLocks/>
          </p:cNvCxnSpPr>
          <p:nvPr/>
        </p:nvCxnSpPr>
        <p:spPr>
          <a:xfrm flipH="1" flipV="1">
            <a:off x="3601803" y="1540060"/>
            <a:ext cx="1230640" cy="703564"/>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86B3D7D9-15F7-3AA5-ECFE-973038A0B367}"/>
              </a:ext>
            </a:extLst>
          </p:cNvPr>
          <p:cNvCxnSpPr>
            <a:cxnSpLocks/>
          </p:cNvCxnSpPr>
          <p:nvPr/>
        </p:nvCxnSpPr>
        <p:spPr>
          <a:xfrm flipV="1">
            <a:off x="5050187" y="1356048"/>
            <a:ext cx="1396259" cy="908075"/>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23037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734B7-4DFB-DD8A-973E-3D31C0A0A5FC}"/>
            </a:ext>
          </a:extLst>
        </p:cNvPr>
        <p:cNvGrpSpPr/>
        <p:nvPr/>
      </p:nvGrpSpPr>
      <p:grpSpPr>
        <a:xfrm>
          <a:off x="0" y="0"/>
          <a:ext cx="0" cy="0"/>
          <a:chOff x="0" y="0"/>
          <a:chExt cx="0" cy="0"/>
        </a:xfrm>
      </p:grpSpPr>
      <p:sp>
        <p:nvSpPr>
          <p:cNvPr id="14" name="Freeform 13">
            <a:extLst>
              <a:ext uri="{FF2B5EF4-FFF2-40B4-BE49-F238E27FC236}">
                <a16:creationId xmlns:a16="http://schemas.microsoft.com/office/drawing/2014/main" id="{E60C54F8-A5A3-8E1F-67D3-AE9A6E200EA8}"/>
              </a:ext>
            </a:extLst>
          </p:cNvPr>
          <p:cNvSpPr/>
          <p:nvPr/>
        </p:nvSpPr>
        <p:spPr>
          <a:xfrm>
            <a:off x="3074504" y="2027583"/>
            <a:ext cx="3036964" cy="3472069"/>
          </a:xfrm>
          <a:custGeom>
            <a:avLst/>
            <a:gdLst>
              <a:gd name="connsiteX0" fmla="*/ 0 w 3036964"/>
              <a:gd name="connsiteY0" fmla="*/ 3472069 h 3472069"/>
              <a:gd name="connsiteX1" fmla="*/ 3034748 w 3036964"/>
              <a:gd name="connsiteY1" fmla="*/ 2637182 h 3472069"/>
              <a:gd name="connsiteX2" fmla="*/ 530087 w 3036964"/>
              <a:gd name="connsiteY2" fmla="*/ 1722782 h 3472069"/>
              <a:gd name="connsiteX3" fmla="*/ 2968487 w 3036964"/>
              <a:gd name="connsiteY3" fmla="*/ 848139 h 3472069"/>
              <a:gd name="connsiteX4" fmla="*/ 1020418 w 3036964"/>
              <a:gd name="connsiteY4" fmla="*/ 0 h 3472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6964" h="3472069">
                <a:moveTo>
                  <a:pt x="0" y="3472069"/>
                </a:moveTo>
                <a:cubicBezTo>
                  <a:pt x="1473200" y="3200399"/>
                  <a:pt x="2946400" y="2928730"/>
                  <a:pt x="3034748" y="2637182"/>
                </a:cubicBezTo>
                <a:cubicBezTo>
                  <a:pt x="3123096" y="2345634"/>
                  <a:pt x="541130" y="2020956"/>
                  <a:pt x="530087" y="1722782"/>
                </a:cubicBezTo>
                <a:cubicBezTo>
                  <a:pt x="519044" y="1424608"/>
                  <a:pt x="2886765" y="1135269"/>
                  <a:pt x="2968487" y="848139"/>
                </a:cubicBezTo>
                <a:cubicBezTo>
                  <a:pt x="3050209" y="561009"/>
                  <a:pt x="1404731" y="156817"/>
                  <a:pt x="1020418" y="0"/>
                </a:cubicBezTo>
              </a:path>
            </a:pathLst>
          </a:custGeom>
          <a:noFill/>
          <a:ln w="57150">
            <a:solidFill>
              <a:srgbClr val="00B05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A20BA3-6086-1005-FE80-95BE2AF6B7DE}"/>
              </a:ext>
            </a:extLst>
          </p:cNvPr>
          <p:cNvSpPr>
            <a:spLocks noGrp="1"/>
          </p:cNvSpPr>
          <p:nvPr>
            <p:ph type="title"/>
          </p:nvPr>
        </p:nvSpPr>
        <p:spPr/>
        <p:txBody>
          <a:bodyPr/>
          <a:lstStyle/>
          <a:p>
            <a:r>
              <a:rPr lang="en-US" dirty="0"/>
              <a:t>Trajectory verification</a:t>
            </a:r>
          </a:p>
        </p:txBody>
      </p:sp>
      <p:pic>
        <p:nvPicPr>
          <p:cNvPr id="1026" name="Picture 2">
            <a:extLst>
              <a:ext uri="{FF2B5EF4-FFF2-40B4-BE49-F238E27FC236}">
                <a16:creationId xmlns:a16="http://schemas.microsoft.com/office/drawing/2014/main" id="{D05861A0-5A59-BB1A-1377-A6FFCA32870C}"/>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C9BD4629-2C81-BACF-048E-4F7921F2BEC9}"/>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B032EBDE-63C8-974E-4FAD-9464F43150F3}"/>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B709711-7671-78E5-7A2B-E1A2EB01B3C0}"/>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D3D71BA4-DB32-7940-E31B-C68817067106}"/>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E0AC85A-E0F3-2672-714E-890B45D1EFD3}"/>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5D9D9716-AC77-E1FE-111E-458638F5E80D}"/>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F064766-9E06-FC59-F590-80D630C0279C}"/>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C1A1491A-D69A-1B97-1A6D-280763C071BD}"/>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6"/>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E2BC7B46-1D68-54FA-52BF-EE5638ECE5A6}"/>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0D3CE1A-D852-BD40-6BF1-FA2A02070DC0}"/>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2882852" y="5120980"/>
            <a:ext cx="601165" cy="645793"/>
          </a:xfrm>
          <a:prstGeom prst="rect">
            <a:avLst/>
          </a:prstGeom>
        </p:spPr>
      </p:pic>
      <p:sp>
        <p:nvSpPr>
          <p:cNvPr id="22" name="TextBox 21">
            <a:extLst>
              <a:ext uri="{FF2B5EF4-FFF2-40B4-BE49-F238E27FC236}">
                <a16:creationId xmlns:a16="http://schemas.microsoft.com/office/drawing/2014/main" id="{C515474C-E971-B918-0BEC-978784C43BFB}"/>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p:sp>
        <p:nvSpPr>
          <p:cNvPr id="3" name="TextBox 2">
            <a:extLst>
              <a:ext uri="{FF2B5EF4-FFF2-40B4-BE49-F238E27FC236}">
                <a16:creationId xmlns:a16="http://schemas.microsoft.com/office/drawing/2014/main" id="{1ABEE6C5-3DAF-6D89-ED8C-FD47A5B41629}"/>
              </a:ext>
            </a:extLst>
          </p:cNvPr>
          <p:cNvSpPr txBox="1"/>
          <p:nvPr/>
        </p:nvSpPr>
        <p:spPr>
          <a:xfrm>
            <a:off x="880023" y="6329932"/>
            <a:ext cx="1197222" cy="369332"/>
          </a:xfrm>
          <a:prstGeom prst="rect">
            <a:avLst/>
          </a:prstGeom>
          <a:noFill/>
        </p:spPr>
        <p:txBody>
          <a:bodyPr wrap="square" rtlCol="0">
            <a:spAutoFit/>
          </a:bodyPr>
          <a:lstStyle/>
          <a:p>
            <a:r>
              <a:rPr lang="en-US" b="0" dirty="0"/>
              <a:t>Position</a:t>
            </a:r>
          </a:p>
        </p:txBody>
      </p:sp>
      <p:pic>
        <p:nvPicPr>
          <p:cNvPr id="6" name="Picture 2">
            <a:extLst>
              <a:ext uri="{FF2B5EF4-FFF2-40B4-BE49-F238E27FC236}">
                <a16:creationId xmlns:a16="http://schemas.microsoft.com/office/drawing/2014/main" id="{CA71BB54-2843-C4AA-0F4C-10F9BAAF0C94}"/>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1977480"/>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2CD5C63E-3D07-A6F3-B578-718CF15E5006}"/>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1977481"/>
            <a:ext cx="696912" cy="8596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E8E7E27-7E64-1E2C-3734-1D04DA0F2228}"/>
              </a:ext>
            </a:extLst>
          </p:cNvPr>
          <p:cNvSpPr txBox="1"/>
          <p:nvPr/>
        </p:nvSpPr>
        <p:spPr>
          <a:xfrm>
            <a:off x="8485190" y="1351554"/>
            <a:ext cx="3326603" cy="2677656"/>
          </a:xfrm>
          <a:prstGeom prst="rect">
            <a:avLst/>
          </a:prstGeom>
          <a:noFill/>
        </p:spPr>
        <p:txBody>
          <a:bodyPr wrap="square" rtlCol="0">
            <a:spAutoFit/>
          </a:bodyPr>
          <a:lstStyle/>
          <a:p>
            <a:r>
              <a:rPr lang="en-US" sz="2800" b="1" dirty="0"/>
              <a:t>Conceptual problem: </a:t>
            </a:r>
            <a:r>
              <a:rPr lang="en-US" sz="2800" dirty="0"/>
              <a:t>QPV can’t tell the difference between a single traveling prover and multiple stationary clones!</a:t>
            </a:r>
            <a:endParaRPr lang="en-US" sz="2800" b="1" dirty="0"/>
          </a:p>
        </p:txBody>
      </p:sp>
    </p:spTree>
    <p:extLst>
      <p:ext uri="{BB962C8B-B14F-4D97-AF65-F5344CB8AC3E}">
        <p14:creationId xmlns:p14="http://schemas.microsoft.com/office/powerpoint/2010/main" val="266008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521 0.00625 C 0.12252 -0.03472 0.23997 -0.07569 0.24427 -0.11759 C 0.24857 -0.15949 0.03268 -0.20255 0.03125 -0.24514 C 0.02982 -0.28773 0.22812 -0.33148 0.23554 -0.37269 C 0.24297 -0.41389 0.09179 -0.46736 0.07578 -0.49236 " pathEditMode="relative" ptsTypes="AAAAA">
                                      <p:cBhvr>
                                        <p:cTn id="6" dur="30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065F2-A741-C231-3E6C-22547B8AEF14}"/>
            </a:ext>
          </a:extLst>
        </p:cNvPr>
        <p:cNvGrpSpPr/>
        <p:nvPr/>
      </p:nvGrpSpPr>
      <p:grpSpPr>
        <a:xfrm>
          <a:off x="0" y="0"/>
          <a:ext cx="0" cy="0"/>
          <a:chOff x="0" y="0"/>
          <a:chExt cx="0" cy="0"/>
        </a:xfrm>
      </p:grpSpPr>
      <p:sp>
        <p:nvSpPr>
          <p:cNvPr id="14" name="Freeform 13">
            <a:extLst>
              <a:ext uri="{FF2B5EF4-FFF2-40B4-BE49-F238E27FC236}">
                <a16:creationId xmlns:a16="http://schemas.microsoft.com/office/drawing/2014/main" id="{6596818C-C5E3-1184-457D-DAE810B2CAD3}"/>
              </a:ext>
            </a:extLst>
          </p:cNvPr>
          <p:cNvSpPr/>
          <p:nvPr/>
        </p:nvSpPr>
        <p:spPr>
          <a:xfrm>
            <a:off x="3074504" y="2027583"/>
            <a:ext cx="3036964" cy="3472069"/>
          </a:xfrm>
          <a:custGeom>
            <a:avLst/>
            <a:gdLst>
              <a:gd name="connsiteX0" fmla="*/ 0 w 3036964"/>
              <a:gd name="connsiteY0" fmla="*/ 3472069 h 3472069"/>
              <a:gd name="connsiteX1" fmla="*/ 3034748 w 3036964"/>
              <a:gd name="connsiteY1" fmla="*/ 2637182 h 3472069"/>
              <a:gd name="connsiteX2" fmla="*/ 530087 w 3036964"/>
              <a:gd name="connsiteY2" fmla="*/ 1722782 h 3472069"/>
              <a:gd name="connsiteX3" fmla="*/ 2968487 w 3036964"/>
              <a:gd name="connsiteY3" fmla="*/ 848139 h 3472069"/>
              <a:gd name="connsiteX4" fmla="*/ 1020418 w 3036964"/>
              <a:gd name="connsiteY4" fmla="*/ 0 h 3472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6964" h="3472069">
                <a:moveTo>
                  <a:pt x="0" y="3472069"/>
                </a:moveTo>
                <a:cubicBezTo>
                  <a:pt x="1473200" y="3200399"/>
                  <a:pt x="2946400" y="2928730"/>
                  <a:pt x="3034748" y="2637182"/>
                </a:cubicBezTo>
                <a:cubicBezTo>
                  <a:pt x="3123096" y="2345634"/>
                  <a:pt x="541130" y="2020956"/>
                  <a:pt x="530087" y="1722782"/>
                </a:cubicBezTo>
                <a:cubicBezTo>
                  <a:pt x="519044" y="1424608"/>
                  <a:pt x="2886765" y="1135269"/>
                  <a:pt x="2968487" y="848139"/>
                </a:cubicBezTo>
                <a:cubicBezTo>
                  <a:pt x="3050209" y="561009"/>
                  <a:pt x="1404731" y="156817"/>
                  <a:pt x="1020418" y="0"/>
                </a:cubicBezTo>
              </a:path>
            </a:pathLst>
          </a:custGeom>
          <a:noFill/>
          <a:ln w="57150">
            <a:solidFill>
              <a:srgbClr val="00B05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3FBA0F-CBBC-C17B-4996-79670EC73BE5}"/>
              </a:ext>
            </a:extLst>
          </p:cNvPr>
          <p:cNvSpPr>
            <a:spLocks noGrp="1"/>
          </p:cNvSpPr>
          <p:nvPr>
            <p:ph type="title"/>
          </p:nvPr>
        </p:nvSpPr>
        <p:spPr/>
        <p:txBody>
          <a:bodyPr/>
          <a:lstStyle/>
          <a:p>
            <a:r>
              <a:rPr lang="en-US" dirty="0"/>
              <a:t>Trajectory verification</a:t>
            </a:r>
          </a:p>
        </p:txBody>
      </p:sp>
      <p:pic>
        <p:nvPicPr>
          <p:cNvPr id="1026" name="Picture 2">
            <a:extLst>
              <a:ext uri="{FF2B5EF4-FFF2-40B4-BE49-F238E27FC236}">
                <a16:creationId xmlns:a16="http://schemas.microsoft.com/office/drawing/2014/main" id="{146ECA96-50FA-5F88-7703-B7EEF41BF009}"/>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4A46110E-3230-0005-9298-6E66FD7CCCED}"/>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4977022"/>
            <a:ext cx="696912" cy="8596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8D09A3F2-1F32-AF70-2099-4033A7314AEB}"/>
              </a:ext>
            </a:extLst>
          </p:cNvPr>
          <p:cNvCxnSpPr>
            <a:cxnSpLocks/>
          </p:cNvCxnSpPr>
          <p:nvPr/>
        </p:nvCxnSpPr>
        <p:spPr>
          <a:xfrm>
            <a:off x="1968500" y="6235700"/>
            <a:ext cx="55626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35972E9-23C5-379F-E3F3-9259F2205ECB}"/>
                  </a:ext>
                </a:extLst>
              </p:cNvPr>
              <p:cNvSpPr txBox="1"/>
              <p:nvPr/>
            </p:nvSpPr>
            <p:spPr>
              <a:xfrm>
                <a:off x="1492250"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8" name="TextBox 7">
                <a:extLst>
                  <a:ext uri="{FF2B5EF4-FFF2-40B4-BE49-F238E27FC236}">
                    <a16:creationId xmlns:a16="http://schemas.microsoft.com/office/drawing/2014/main" id="{C35972E9-23C5-379F-E3F3-9259F2205ECB}"/>
                  </a:ext>
                </a:extLst>
              </p:cNvPr>
              <p:cNvSpPr txBox="1">
                <a:spLocks noRot="1" noChangeAspect="1" noMove="1" noResize="1" noEditPoints="1" noAdjustHandles="1" noChangeArrowheads="1" noChangeShapeType="1" noTextEdit="1"/>
              </p:cNvSpPr>
              <p:nvPr/>
            </p:nvSpPr>
            <p:spPr>
              <a:xfrm>
                <a:off x="1492250" y="6335716"/>
                <a:ext cx="952500"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DB12279-3844-156C-89DB-DC4173B92D7D}"/>
                  </a:ext>
                </a:extLst>
              </p:cNvPr>
              <p:cNvSpPr txBox="1"/>
              <p:nvPr/>
            </p:nvSpPr>
            <p:spPr>
              <a:xfrm>
                <a:off x="6946105" y="633571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+1</m:t>
                      </m:r>
                    </m:oMath>
                  </m:oMathPara>
                </a14:m>
                <a:endParaRPr lang="en-US" b="0" dirty="0"/>
              </a:p>
            </p:txBody>
          </p:sp>
        </mc:Choice>
        <mc:Fallback xmlns="">
          <p:sp>
            <p:nvSpPr>
              <p:cNvPr id="9" name="TextBox 8">
                <a:extLst>
                  <a:ext uri="{FF2B5EF4-FFF2-40B4-BE49-F238E27FC236}">
                    <a16:creationId xmlns:a16="http://schemas.microsoft.com/office/drawing/2014/main" id="{FDB12279-3844-156C-89DB-DC4173B92D7D}"/>
                  </a:ext>
                </a:extLst>
              </p:cNvPr>
              <p:cNvSpPr txBox="1">
                <a:spLocks noRot="1" noChangeAspect="1" noMove="1" noResize="1" noEditPoints="1" noAdjustHandles="1" noChangeArrowheads="1" noChangeShapeType="1" noTextEdit="1"/>
              </p:cNvSpPr>
              <p:nvPr/>
            </p:nvSpPr>
            <p:spPr>
              <a:xfrm>
                <a:off x="6946105" y="6335716"/>
                <a:ext cx="9525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6656DF1-79DE-77EF-E5FF-010307C480C1}"/>
                  </a:ext>
                </a:extLst>
              </p:cNvPr>
              <p:cNvSpPr txBox="1"/>
              <p:nvPr/>
            </p:nvSpPr>
            <p:spPr>
              <a:xfrm>
                <a:off x="4219177" y="6314566"/>
                <a:ext cx="952500" cy="369332"/>
              </a:xfrm>
              <a:prstGeom prst="rect">
                <a:avLst/>
              </a:prstGeom>
              <a:noFill/>
            </p:spPr>
            <p:txBody>
              <a:bodyPr wrap="square" rtlCol="0">
                <a:spAutoFit/>
              </a:bodyPr>
              <a:lstStyle/>
              <a:p>
                <a:pPr/>
                <a14:m>
                  <m:oMathPara xmlns:m="http://schemas.openxmlformats.org/officeDocument/2006/math">
                    <m:oMath>
                      <m:r>
                        <a:rPr lang="en-US" b="0" i="1" dirty="0" smtClean="0">
                          <a:latin typeface="Cambria Math" panose="02040503050406030204" pitchFamily="18" charset="0"/>
                        </a:rPr>
                        <m:t>0</m:t>
                      </m:r>
                    </m:oMath>
                  </m:oMathPara>
                </a14:m>
                <a:endParaRPr lang="en-US" b="0" dirty="0"/>
              </a:p>
            </p:txBody>
          </p:sp>
        </mc:Choice>
        <mc:Fallback xmlns="">
          <p:sp>
            <p:nvSpPr>
              <p:cNvPr id="10" name="TextBox 9">
                <a:extLst>
                  <a:ext uri="{FF2B5EF4-FFF2-40B4-BE49-F238E27FC236}">
                    <a16:creationId xmlns:a16="http://schemas.microsoft.com/office/drawing/2014/main" id="{26656DF1-79DE-77EF-E5FF-010307C480C1}"/>
                  </a:ext>
                </a:extLst>
              </p:cNvPr>
              <p:cNvSpPr txBox="1">
                <a:spLocks noRot="1" noChangeAspect="1" noMove="1" noResize="1" noEditPoints="1" noAdjustHandles="1" noChangeArrowheads="1" noChangeShapeType="1" noTextEdit="1"/>
              </p:cNvSpPr>
              <p:nvPr/>
            </p:nvSpPr>
            <p:spPr>
              <a:xfrm>
                <a:off x="4219177" y="6314566"/>
                <a:ext cx="952500" cy="369332"/>
              </a:xfrm>
              <a:prstGeom prst="rect">
                <a:avLst/>
              </a:prstGeom>
              <a:blipFill>
                <a:blip r:embed="rId5"/>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94ED3C59-756D-F596-DBC5-F99BCB33C714}"/>
              </a:ext>
            </a:extLst>
          </p:cNvPr>
          <p:cNvCxnSpPr/>
          <p:nvPr/>
        </p:nvCxnSpPr>
        <p:spPr>
          <a:xfrm flipV="1">
            <a:off x="1460500" y="1550988"/>
            <a:ext cx="0" cy="45450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F56905FA-27D7-DAF5-3F87-61055642996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2882852" y="5120980"/>
            <a:ext cx="601165" cy="645793"/>
          </a:xfrm>
          <a:prstGeom prst="rect">
            <a:avLst/>
          </a:prstGeom>
        </p:spPr>
      </p:pic>
      <p:sp>
        <p:nvSpPr>
          <p:cNvPr id="22" name="TextBox 21">
            <a:extLst>
              <a:ext uri="{FF2B5EF4-FFF2-40B4-BE49-F238E27FC236}">
                <a16:creationId xmlns:a16="http://schemas.microsoft.com/office/drawing/2014/main" id="{7EE64360-6C9F-BA07-86AA-5EF5A1DEAF4F}"/>
              </a:ext>
            </a:extLst>
          </p:cNvPr>
          <p:cNvSpPr txBox="1"/>
          <p:nvPr/>
        </p:nvSpPr>
        <p:spPr>
          <a:xfrm>
            <a:off x="607890" y="1520846"/>
            <a:ext cx="1197222" cy="369332"/>
          </a:xfrm>
          <a:prstGeom prst="rect">
            <a:avLst/>
          </a:prstGeom>
          <a:noFill/>
        </p:spPr>
        <p:txBody>
          <a:bodyPr wrap="square" rtlCol="0">
            <a:spAutoFit/>
          </a:bodyPr>
          <a:lstStyle/>
          <a:p>
            <a:r>
              <a:rPr lang="en-US" b="0" dirty="0"/>
              <a:t>Time</a:t>
            </a:r>
          </a:p>
        </p:txBody>
      </p:sp>
      <p:sp>
        <p:nvSpPr>
          <p:cNvPr id="3" name="TextBox 2">
            <a:extLst>
              <a:ext uri="{FF2B5EF4-FFF2-40B4-BE49-F238E27FC236}">
                <a16:creationId xmlns:a16="http://schemas.microsoft.com/office/drawing/2014/main" id="{23C61EF6-E655-BA8C-24E4-06F035016653}"/>
              </a:ext>
            </a:extLst>
          </p:cNvPr>
          <p:cNvSpPr txBox="1"/>
          <p:nvPr/>
        </p:nvSpPr>
        <p:spPr>
          <a:xfrm>
            <a:off x="880023" y="6329932"/>
            <a:ext cx="1197222" cy="369332"/>
          </a:xfrm>
          <a:prstGeom prst="rect">
            <a:avLst/>
          </a:prstGeom>
          <a:noFill/>
        </p:spPr>
        <p:txBody>
          <a:bodyPr wrap="square" rtlCol="0">
            <a:spAutoFit/>
          </a:bodyPr>
          <a:lstStyle/>
          <a:p>
            <a:r>
              <a:rPr lang="en-US" b="0" dirty="0"/>
              <a:t>Position</a:t>
            </a:r>
          </a:p>
        </p:txBody>
      </p:sp>
      <p:pic>
        <p:nvPicPr>
          <p:cNvPr id="6" name="Picture 2">
            <a:extLst>
              <a:ext uri="{FF2B5EF4-FFF2-40B4-BE49-F238E27FC236}">
                <a16:creationId xmlns:a16="http://schemas.microsoft.com/office/drawing/2014/main" id="{1112F94E-4B42-85AE-9F0D-8C8AB32BD69F}"/>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7073899" y="1977480"/>
            <a:ext cx="696912" cy="85969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043AFB8-67B5-C839-F82B-0307C2CC0BD4}"/>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728789" y="1977481"/>
            <a:ext cx="696912" cy="8596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8FB14CC-876F-7142-773F-16D07E08C054}"/>
              </a:ext>
            </a:extLst>
          </p:cNvPr>
          <p:cNvSpPr txBox="1"/>
          <p:nvPr/>
        </p:nvSpPr>
        <p:spPr>
          <a:xfrm>
            <a:off x="8485190" y="1351554"/>
            <a:ext cx="3326603" cy="2677656"/>
          </a:xfrm>
          <a:prstGeom prst="rect">
            <a:avLst/>
          </a:prstGeom>
          <a:noFill/>
        </p:spPr>
        <p:txBody>
          <a:bodyPr wrap="square" rtlCol="0">
            <a:spAutoFit/>
          </a:bodyPr>
          <a:lstStyle/>
          <a:p>
            <a:r>
              <a:rPr lang="en-US" sz="2800" b="1" dirty="0"/>
              <a:t>Conceptual problem: </a:t>
            </a:r>
            <a:r>
              <a:rPr lang="en-US" sz="2800" dirty="0"/>
              <a:t>QPV can’t tell the difference between a single traveling prover and multiple stationary clones!</a:t>
            </a:r>
            <a:endParaRPr lang="en-US" sz="2800" b="1" dirty="0"/>
          </a:p>
        </p:txBody>
      </p:sp>
      <p:pic>
        <p:nvPicPr>
          <p:cNvPr id="12" name="Picture 11">
            <a:extLst>
              <a:ext uri="{FF2B5EF4-FFF2-40B4-BE49-F238E27FC236}">
                <a16:creationId xmlns:a16="http://schemas.microsoft.com/office/drawing/2014/main" id="{7C24C3D4-7978-70E3-1C9B-CCB338C45082}"/>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3484017" y="5012151"/>
            <a:ext cx="601165" cy="645793"/>
          </a:xfrm>
          <a:prstGeom prst="rect">
            <a:avLst/>
          </a:prstGeom>
        </p:spPr>
      </p:pic>
      <p:pic>
        <p:nvPicPr>
          <p:cNvPr id="16" name="Picture 15">
            <a:extLst>
              <a:ext uri="{FF2B5EF4-FFF2-40B4-BE49-F238E27FC236}">
                <a16:creationId xmlns:a16="http://schemas.microsoft.com/office/drawing/2014/main" id="{CD5C3F51-0EDD-B07F-3436-DC524B11811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132820" y="4893291"/>
            <a:ext cx="601165" cy="645793"/>
          </a:xfrm>
          <a:prstGeom prst="rect">
            <a:avLst/>
          </a:prstGeom>
        </p:spPr>
      </p:pic>
      <p:pic>
        <p:nvPicPr>
          <p:cNvPr id="17" name="Picture 16">
            <a:extLst>
              <a:ext uri="{FF2B5EF4-FFF2-40B4-BE49-F238E27FC236}">
                <a16:creationId xmlns:a16="http://schemas.microsoft.com/office/drawing/2014/main" id="{5EE61D15-3B6B-1E6E-7580-AE30DE3C858B}"/>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778369" y="4761077"/>
            <a:ext cx="601165" cy="645793"/>
          </a:xfrm>
          <a:prstGeom prst="rect">
            <a:avLst/>
          </a:prstGeom>
        </p:spPr>
      </p:pic>
      <p:pic>
        <p:nvPicPr>
          <p:cNvPr id="18" name="Picture 17">
            <a:extLst>
              <a:ext uri="{FF2B5EF4-FFF2-40B4-BE49-F238E27FC236}">
                <a16:creationId xmlns:a16="http://schemas.microsoft.com/office/drawing/2014/main" id="{BD208534-EFF1-0C2E-5A37-220BB4E8E42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395833" y="4606349"/>
            <a:ext cx="601165" cy="645793"/>
          </a:xfrm>
          <a:prstGeom prst="rect">
            <a:avLst/>
          </a:prstGeom>
        </p:spPr>
      </p:pic>
      <p:pic>
        <p:nvPicPr>
          <p:cNvPr id="19" name="Picture 18">
            <a:extLst>
              <a:ext uri="{FF2B5EF4-FFF2-40B4-BE49-F238E27FC236}">
                <a16:creationId xmlns:a16="http://schemas.microsoft.com/office/drawing/2014/main" id="{A44B4D8B-583A-D013-DB42-9CB3F906EC5A}"/>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991518" y="4269454"/>
            <a:ext cx="601165" cy="645793"/>
          </a:xfrm>
          <a:prstGeom prst="rect">
            <a:avLst/>
          </a:prstGeom>
        </p:spPr>
      </p:pic>
      <p:pic>
        <p:nvPicPr>
          <p:cNvPr id="20" name="Picture 19">
            <a:extLst>
              <a:ext uri="{FF2B5EF4-FFF2-40B4-BE49-F238E27FC236}">
                <a16:creationId xmlns:a16="http://schemas.microsoft.com/office/drawing/2014/main" id="{2EF9A771-064D-3FDF-6449-2D1CD6C571AB}"/>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294527" y="3956992"/>
            <a:ext cx="601165" cy="645793"/>
          </a:xfrm>
          <a:prstGeom prst="rect">
            <a:avLst/>
          </a:prstGeom>
        </p:spPr>
      </p:pic>
      <p:pic>
        <p:nvPicPr>
          <p:cNvPr id="21" name="Picture 20">
            <a:extLst>
              <a:ext uri="{FF2B5EF4-FFF2-40B4-BE49-F238E27FC236}">
                <a16:creationId xmlns:a16="http://schemas.microsoft.com/office/drawing/2014/main" id="{863742C7-886C-8989-1659-1EE799844B50}"/>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695427" y="3919771"/>
            <a:ext cx="601165" cy="645793"/>
          </a:xfrm>
          <a:prstGeom prst="rect">
            <a:avLst/>
          </a:prstGeom>
        </p:spPr>
      </p:pic>
      <p:pic>
        <p:nvPicPr>
          <p:cNvPr id="23" name="Picture 22">
            <a:extLst>
              <a:ext uri="{FF2B5EF4-FFF2-40B4-BE49-F238E27FC236}">
                <a16:creationId xmlns:a16="http://schemas.microsoft.com/office/drawing/2014/main" id="{FBB73CA7-B538-2EF7-A761-E8D9D175C01A}"/>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131539" y="3840906"/>
            <a:ext cx="601165" cy="645793"/>
          </a:xfrm>
          <a:prstGeom prst="rect">
            <a:avLst/>
          </a:prstGeom>
        </p:spPr>
      </p:pic>
      <p:pic>
        <p:nvPicPr>
          <p:cNvPr id="24" name="Picture 23">
            <a:extLst>
              <a:ext uri="{FF2B5EF4-FFF2-40B4-BE49-F238E27FC236}">
                <a16:creationId xmlns:a16="http://schemas.microsoft.com/office/drawing/2014/main" id="{F83D0338-54A8-9944-DFD4-34610ACD223C}"/>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3531407" y="3651570"/>
            <a:ext cx="601165" cy="645793"/>
          </a:xfrm>
          <a:prstGeom prst="rect">
            <a:avLst/>
          </a:prstGeom>
        </p:spPr>
      </p:pic>
      <p:pic>
        <p:nvPicPr>
          <p:cNvPr id="25" name="Picture 24">
            <a:extLst>
              <a:ext uri="{FF2B5EF4-FFF2-40B4-BE49-F238E27FC236}">
                <a16:creationId xmlns:a16="http://schemas.microsoft.com/office/drawing/2014/main" id="{829A840B-9F76-6AC1-BDEA-A2D821B074B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3712040" y="3046288"/>
            <a:ext cx="601165" cy="645793"/>
          </a:xfrm>
          <a:prstGeom prst="rect">
            <a:avLst/>
          </a:prstGeom>
        </p:spPr>
      </p:pic>
      <p:pic>
        <p:nvPicPr>
          <p:cNvPr id="26" name="Picture 25">
            <a:extLst>
              <a:ext uri="{FF2B5EF4-FFF2-40B4-BE49-F238E27FC236}">
                <a16:creationId xmlns:a16="http://schemas.microsoft.com/office/drawing/2014/main" id="{C0EFBF99-1034-5041-05C2-0ED473837FE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212223" y="2960649"/>
            <a:ext cx="601165" cy="645793"/>
          </a:xfrm>
          <a:prstGeom prst="rect">
            <a:avLst/>
          </a:prstGeom>
        </p:spPr>
      </p:pic>
      <p:pic>
        <p:nvPicPr>
          <p:cNvPr id="27" name="Picture 26">
            <a:extLst>
              <a:ext uri="{FF2B5EF4-FFF2-40B4-BE49-F238E27FC236}">
                <a16:creationId xmlns:a16="http://schemas.microsoft.com/office/drawing/2014/main" id="{7A6251A6-E22F-38A5-14D0-F07AAD06C55B}"/>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742712" y="2837177"/>
            <a:ext cx="601165" cy="645793"/>
          </a:xfrm>
          <a:prstGeom prst="rect">
            <a:avLst/>
          </a:prstGeom>
        </p:spPr>
      </p:pic>
      <p:pic>
        <p:nvPicPr>
          <p:cNvPr id="28" name="Picture 27">
            <a:extLst>
              <a:ext uri="{FF2B5EF4-FFF2-40B4-BE49-F238E27FC236}">
                <a16:creationId xmlns:a16="http://schemas.microsoft.com/office/drawing/2014/main" id="{4B16DCB4-98FA-4B81-43A7-EBD2F9C64CDA}"/>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306617" y="2754261"/>
            <a:ext cx="601165" cy="645793"/>
          </a:xfrm>
          <a:prstGeom prst="rect">
            <a:avLst/>
          </a:prstGeom>
        </p:spPr>
      </p:pic>
      <p:pic>
        <p:nvPicPr>
          <p:cNvPr id="29" name="Picture 28">
            <a:extLst>
              <a:ext uri="{FF2B5EF4-FFF2-40B4-BE49-F238E27FC236}">
                <a16:creationId xmlns:a16="http://schemas.microsoft.com/office/drawing/2014/main" id="{DDAB3F19-9769-ACC5-92C9-668A8ADAC478}"/>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858760" y="2537052"/>
            <a:ext cx="601165" cy="645793"/>
          </a:xfrm>
          <a:prstGeom prst="rect">
            <a:avLst/>
          </a:prstGeom>
        </p:spPr>
      </p:pic>
      <p:pic>
        <p:nvPicPr>
          <p:cNvPr id="30" name="Picture 29">
            <a:extLst>
              <a:ext uri="{FF2B5EF4-FFF2-40B4-BE49-F238E27FC236}">
                <a16:creationId xmlns:a16="http://schemas.microsoft.com/office/drawing/2014/main" id="{EA46BADC-ADCD-D3D9-574E-DCE25B1B750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394156" y="2198815"/>
            <a:ext cx="601165" cy="645793"/>
          </a:xfrm>
          <a:prstGeom prst="rect">
            <a:avLst/>
          </a:prstGeom>
        </p:spPr>
      </p:pic>
      <p:pic>
        <p:nvPicPr>
          <p:cNvPr id="31" name="Picture 30">
            <a:extLst>
              <a:ext uri="{FF2B5EF4-FFF2-40B4-BE49-F238E27FC236}">
                <a16:creationId xmlns:a16="http://schemas.microsoft.com/office/drawing/2014/main" id="{02BB6A40-8D37-16E8-DC84-F103D069F11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889887" y="2098800"/>
            <a:ext cx="601165" cy="645793"/>
          </a:xfrm>
          <a:prstGeom prst="rect">
            <a:avLst/>
          </a:prstGeom>
        </p:spPr>
      </p:pic>
      <p:pic>
        <p:nvPicPr>
          <p:cNvPr id="32" name="Picture 31">
            <a:extLst>
              <a:ext uri="{FF2B5EF4-FFF2-40B4-BE49-F238E27FC236}">
                <a16:creationId xmlns:a16="http://schemas.microsoft.com/office/drawing/2014/main" id="{C563D14C-23E2-D554-2570-F6D950178582}"/>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446861" y="1998785"/>
            <a:ext cx="601165" cy="645793"/>
          </a:xfrm>
          <a:prstGeom prst="rect">
            <a:avLst/>
          </a:prstGeom>
        </p:spPr>
      </p:pic>
      <p:sp>
        <p:nvSpPr>
          <p:cNvPr id="34" name="TextBox 33">
            <a:extLst>
              <a:ext uri="{FF2B5EF4-FFF2-40B4-BE49-F238E27FC236}">
                <a16:creationId xmlns:a16="http://schemas.microsoft.com/office/drawing/2014/main" id="{2BFF75F6-4B34-319A-1CDA-E2750EABAA1E}"/>
              </a:ext>
            </a:extLst>
          </p:cNvPr>
          <p:cNvSpPr txBox="1"/>
          <p:nvPr/>
        </p:nvSpPr>
        <p:spPr>
          <a:xfrm>
            <a:off x="8485190" y="4486699"/>
            <a:ext cx="3326603" cy="1384995"/>
          </a:xfrm>
          <a:prstGeom prst="rect">
            <a:avLst/>
          </a:prstGeom>
          <a:noFill/>
        </p:spPr>
        <p:txBody>
          <a:bodyPr wrap="square" rtlCol="0">
            <a:spAutoFit/>
          </a:bodyPr>
          <a:lstStyle/>
          <a:p>
            <a:r>
              <a:rPr lang="en-US" sz="2800" b="1" dirty="0"/>
              <a:t>Philosophical problem: </a:t>
            </a:r>
            <a:r>
              <a:rPr lang="en-US" sz="2800" dirty="0"/>
              <a:t>what defines an identity?</a:t>
            </a:r>
            <a:endParaRPr lang="en-US" sz="2800" b="1" dirty="0"/>
          </a:p>
        </p:txBody>
      </p:sp>
    </p:spTree>
    <p:extLst>
      <p:ext uri="{BB962C8B-B14F-4D97-AF65-F5344CB8AC3E}">
        <p14:creationId xmlns:p14="http://schemas.microsoft.com/office/powerpoint/2010/main" val="24072977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99EA8-FCE3-B705-9B0B-75F3BD228C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250F51-9632-D9A1-C9EA-C43F3D3417A0}"/>
              </a:ext>
            </a:extLst>
          </p:cNvPr>
          <p:cNvSpPr>
            <a:spLocks noGrp="1"/>
          </p:cNvSpPr>
          <p:nvPr>
            <p:ph type="title"/>
          </p:nvPr>
        </p:nvSpPr>
        <p:spPr/>
        <p:txBody>
          <a:bodyPr/>
          <a:lstStyle/>
          <a:p>
            <a:r>
              <a:rPr lang="en-US" dirty="0"/>
              <a:t>Quantum Localization</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E7322A0C-B409-3692-C625-E959CD48B0B5}"/>
                  </a:ext>
                </a:extLst>
              </p:cNvPr>
              <p:cNvSpPr txBox="1"/>
              <p:nvPr/>
            </p:nvSpPr>
            <p:spPr>
              <a:xfrm>
                <a:off x="838200" y="1717914"/>
                <a:ext cx="10515600" cy="830997"/>
              </a:xfrm>
              <a:prstGeom prst="rect">
                <a:avLst/>
              </a:prstGeom>
              <a:noFill/>
            </p:spPr>
            <p:txBody>
              <a:bodyPr wrap="square">
                <a:spAutoFit/>
              </a:bodyPr>
              <a:lstStyle/>
              <a:p>
                <a:r>
                  <a:rPr lang="en-US" sz="2400" dirty="0"/>
                  <a:t>A stronger property of QPV where a unique object is </a:t>
                </a:r>
                <a:r>
                  <a:rPr lang="en-US" sz="2400" b="1" i="1" dirty="0"/>
                  <a:t>localized</a:t>
                </a:r>
                <a:r>
                  <a:rPr lang="en-US" sz="2400" dirty="0"/>
                  <a:t> to the desired position </a:t>
                </a:r>
                <a14:m>
                  <m:oMath xmlns:m="http://schemas.openxmlformats.org/officeDocument/2006/math">
                    <m:r>
                      <a:rPr lang="en-US" sz="2400" i="1" smtClean="0">
                        <a:latin typeface="Cambria Math" panose="02040503050406030204" pitchFamily="18" charset="0"/>
                      </a:rPr>
                      <m:t>𝐿</m:t>
                    </m:r>
                  </m:oMath>
                </a14:m>
                <a:r>
                  <a:rPr lang="en-US" sz="2400" dirty="0"/>
                  <a:t>.</a:t>
                </a:r>
                <a:endParaRPr lang="en-US" sz="2400" b="1" i="1" dirty="0"/>
              </a:p>
            </p:txBody>
          </p:sp>
        </mc:Choice>
        <mc:Fallback xmlns="">
          <p:sp>
            <p:nvSpPr>
              <p:cNvPr id="41" name="TextBox 40">
                <a:extLst>
                  <a:ext uri="{FF2B5EF4-FFF2-40B4-BE49-F238E27FC236}">
                    <a16:creationId xmlns:a16="http://schemas.microsoft.com/office/drawing/2014/main" id="{E7322A0C-B409-3692-C625-E959CD48B0B5}"/>
                  </a:ext>
                </a:extLst>
              </p:cNvPr>
              <p:cNvSpPr txBox="1">
                <a:spLocks noRot="1" noChangeAspect="1" noMove="1" noResize="1" noEditPoints="1" noAdjustHandles="1" noChangeArrowheads="1" noChangeShapeType="1" noTextEdit="1"/>
              </p:cNvSpPr>
              <p:nvPr/>
            </p:nvSpPr>
            <p:spPr>
              <a:xfrm>
                <a:off x="838200" y="1717914"/>
                <a:ext cx="10515600" cy="830997"/>
              </a:xfrm>
              <a:prstGeom prst="rect">
                <a:avLst/>
              </a:prstGeom>
              <a:blipFill>
                <a:blip r:embed="rId2"/>
                <a:stretch>
                  <a:fillRect l="-965" t="-6061" b="-151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A2A196C-F4CD-C2CF-4B73-93C0504BF13A}"/>
                  </a:ext>
                </a:extLst>
              </p:cNvPr>
              <p:cNvSpPr txBox="1"/>
              <p:nvPr/>
            </p:nvSpPr>
            <p:spPr>
              <a:xfrm>
                <a:off x="838200" y="2772330"/>
                <a:ext cx="11120690" cy="2308324"/>
              </a:xfrm>
              <a:prstGeom prst="rect">
                <a:avLst/>
              </a:prstGeom>
              <a:noFill/>
              <a:ln>
                <a:solidFill>
                  <a:schemeClr val="tx1"/>
                </a:solidFill>
              </a:ln>
            </p:spPr>
            <p:txBody>
              <a:bodyPr wrap="square">
                <a:spAutoFit/>
              </a:bodyPr>
              <a:lstStyle/>
              <a:p>
                <a:r>
                  <a:rPr lang="en-US" sz="2400" dirty="0"/>
                  <a:t>We can design QPV protocols achieving:</a:t>
                </a:r>
              </a:p>
              <a:p>
                <a:endParaRPr lang="en-US" sz="2400" dirty="0"/>
              </a:p>
              <a:p>
                <a:pPr marL="457200" indent="-457200">
                  <a:buAutoNum type="arabicPeriod"/>
                </a:pPr>
                <a:r>
                  <a:rPr lang="en-US" sz="2400" b="1" dirty="0"/>
                  <a:t>Entanglement Localization</a:t>
                </a:r>
                <a:r>
                  <a:rPr lang="en-US" sz="2400" dirty="0"/>
                  <a:t>: there must be a specific entangled state between the verifiers and prover at location </a:t>
                </a:r>
                <a14:m>
                  <m:oMath xmlns:m="http://schemas.openxmlformats.org/officeDocument/2006/math">
                    <m:r>
                      <a:rPr lang="en-US" sz="2400" i="1" smtClean="0">
                        <a:latin typeface="Cambria Math" panose="02040503050406030204" pitchFamily="18" charset="0"/>
                      </a:rPr>
                      <m:t>𝐿</m:t>
                    </m:r>
                  </m:oMath>
                </a14:m>
                <a:r>
                  <a:rPr lang="en-US" sz="2400" dirty="0"/>
                  <a:t>.</a:t>
                </a:r>
              </a:p>
              <a:p>
                <a:pPr marL="457200" indent="-457200">
                  <a:buAutoNum type="arabicPeriod"/>
                </a:pPr>
                <a:r>
                  <a:rPr lang="en-US" sz="2400" b="1" dirty="0"/>
                  <a:t>Computation Localization</a:t>
                </a:r>
                <a:r>
                  <a:rPr lang="en-US" sz="2400" dirty="0"/>
                  <a:t>: the prover at location </a:t>
                </a:r>
                <a14:m>
                  <m:oMath xmlns:m="http://schemas.openxmlformats.org/officeDocument/2006/math">
                    <m:r>
                      <a:rPr lang="en-US" sz="2400" i="1" smtClean="0">
                        <a:latin typeface="Cambria Math" panose="02040503050406030204" pitchFamily="18" charset="0"/>
                      </a:rPr>
                      <m:t>𝐿</m:t>
                    </m:r>
                  </m:oMath>
                </a14:m>
                <a:r>
                  <a:rPr lang="en-US" sz="2400" dirty="0"/>
                  <a:t> must be capable of computing a secret function (known to verifiers), and nobody else can.</a:t>
                </a:r>
                <a:endParaRPr lang="en-US" sz="2400" b="1" dirty="0"/>
              </a:p>
            </p:txBody>
          </p:sp>
        </mc:Choice>
        <mc:Fallback xmlns="">
          <p:sp>
            <p:nvSpPr>
              <p:cNvPr id="3" name="TextBox 2">
                <a:extLst>
                  <a:ext uri="{FF2B5EF4-FFF2-40B4-BE49-F238E27FC236}">
                    <a16:creationId xmlns:a16="http://schemas.microsoft.com/office/drawing/2014/main" id="{1A2A196C-F4CD-C2CF-4B73-93C0504BF13A}"/>
                  </a:ext>
                </a:extLst>
              </p:cNvPr>
              <p:cNvSpPr txBox="1">
                <a:spLocks noRot="1" noChangeAspect="1" noMove="1" noResize="1" noEditPoints="1" noAdjustHandles="1" noChangeArrowheads="1" noChangeShapeType="1" noTextEdit="1"/>
              </p:cNvSpPr>
              <p:nvPr/>
            </p:nvSpPr>
            <p:spPr>
              <a:xfrm>
                <a:off x="838200" y="2772330"/>
                <a:ext cx="11120690" cy="2308324"/>
              </a:xfrm>
              <a:prstGeom prst="rect">
                <a:avLst/>
              </a:prstGeom>
              <a:blipFill>
                <a:blip r:embed="rId3"/>
                <a:stretch>
                  <a:fillRect l="-797" t="-1630" b="-4348"/>
                </a:stretch>
              </a:blipFill>
              <a:ln>
                <a:solidFill>
                  <a:schemeClr val="tx1"/>
                </a:solidFill>
              </a:ln>
            </p:spPr>
            <p:txBody>
              <a:bodyPr/>
              <a:lstStyle/>
              <a:p>
                <a:r>
                  <a:rPr lang="en-US">
                    <a:noFill/>
                  </a:rPr>
                  <a:t> </a:t>
                </a:r>
              </a:p>
            </p:txBody>
          </p:sp>
        </mc:Fallback>
      </mc:AlternateContent>
      <p:pic>
        <p:nvPicPr>
          <p:cNvPr id="3074" name="Picture 2">
            <a:extLst>
              <a:ext uri="{FF2B5EF4-FFF2-40B4-BE49-F238E27FC236}">
                <a16:creationId xmlns:a16="http://schemas.microsoft.com/office/drawing/2014/main" id="{B8E406C1-5624-48CE-C394-5C0B4A559E7A}"/>
              </a:ext>
            </a:extLst>
          </p:cNvPr>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7187708" y="5409933"/>
            <a:ext cx="1497355" cy="120032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E3F0DCBB-B966-DB83-8BE1-C28E842E67E7}"/>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9027620" y="5409934"/>
            <a:ext cx="1346662" cy="121870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Leo Orshansky">
            <a:extLst>
              <a:ext uri="{FF2B5EF4-FFF2-40B4-BE49-F238E27FC236}">
                <a16:creationId xmlns:a16="http://schemas.microsoft.com/office/drawing/2014/main" id="{32052FAA-4A51-E1A3-6AEE-9EF0D2BE43B6}"/>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0664533" y="5409933"/>
            <a:ext cx="1294357" cy="120334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C7F2462-6F64-822B-1D0F-0AF951F972EC}"/>
              </a:ext>
            </a:extLst>
          </p:cNvPr>
          <p:cNvSpPr txBox="1"/>
          <p:nvPr/>
        </p:nvSpPr>
        <p:spPr>
          <a:xfrm>
            <a:off x="2226365" y="5686931"/>
            <a:ext cx="4671092" cy="369332"/>
          </a:xfrm>
          <a:prstGeom prst="rect">
            <a:avLst/>
          </a:prstGeom>
          <a:noFill/>
        </p:spPr>
        <p:txBody>
          <a:bodyPr wrap="square">
            <a:spAutoFit/>
          </a:bodyPr>
          <a:lstStyle/>
          <a:p>
            <a:r>
              <a:rPr lang="en-US" sz="1800" dirty="0">
                <a:solidFill>
                  <a:schemeClr val="bg1">
                    <a:lumMod val="65000"/>
                  </a:schemeClr>
                </a:solidFill>
              </a:rPr>
              <a:t>(J. Bartusek, Z. Huang, </a:t>
            </a:r>
            <a:r>
              <a:rPr lang="en-US" dirty="0">
                <a:solidFill>
                  <a:schemeClr val="bg1">
                    <a:lumMod val="65000"/>
                  </a:schemeClr>
                </a:solidFill>
              </a:rPr>
              <a:t>L. </a:t>
            </a:r>
            <a:r>
              <a:rPr lang="en-US" sz="1800" dirty="0" err="1">
                <a:solidFill>
                  <a:schemeClr val="bg1">
                    <a:lumMod val="65000"/>
                  </a:schemeClr>
                </a:solidFill>
              </a:rPr>
              <a:t>Orshansky</a:t>
            </a:r>
            <a:r>
              <a:rPr lang="en-US" sz="1800" dirty="0">
                <a:solidFill>
                  <a:schemeClr val="bg1">
                    <a:lumMod val="65000"/>
                  </a:schemeClr>
                </a:solidFill>
              </a:rPr>
              <a:t>, H.Y. 2026</a:t>
            </a:r>
            <a:r>
              <a:rPr lang="en-US" dirty="0">
                <a:solidFill>
                  <a:schemeClr val="bg1">
                    <a:lumMod val="65000"/>
                  </a:schemeClr>
                </a:solidFill>
              </a:rPr>
              <a:t>)</a:t>
            </a:r>
          </a:p>
        </p:txBody>
      </p:sp>
    </p:spTree>
    <p:extLst>
      <p:ext uri="{BB962C8B-B14F-4D97-AF65-F5344CB8AC3E}">
        <p14:creationId xmlns:p14="http://schemas.microsoft.com/office/powerpoint/2010/main" val="266237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35BE7-76EE-95B4-49A0-FFDD7A0B874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F957EFF-362E-9204-3B4E-E432DD97DB0E}"/>
              </a:ext>
            </a:extLst>
          </p:cNvPr>
          <p:cNvSpPr>
            <a:spLocks noGrp="1"/>
          </p:cNvSpPr>
          <p:nvPr>
            <p:ph type="title"/>
          </p:nvPr>
        </p:nvSpPr>
        <p:spPr/>
        <p:txBody>
          <a:bodyPr/>
          <a:lstStyle/>
          <a:p>
            <a:r>
              <a:rPr lang="en-US" dirty="0"/>
              <a:t>Summary and Outlook</a:t>
            </a:r>
          </a:p>
        </p:txBody>
      </p:sp>
      <p:sp>
        <p:nvSpPr>
          <p:cNvPr id="5" name="Text Placeholder 4">
            <a:extLst>
              <a:ext uri="{FF2B5EF4-FFF2-40B4-BE49-F238E27FC236}">
                <a16:creationId xmlns:a16="http://schemas.microsoft.com/office/drawing/2014/main" id="{E68EBDCD-387C-4ACD-E467-0CE26EA2792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934018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88255-A61B-9933-0B69-6FB68A18F185}"/>
              </a:ext>
            </a:extLst>
          </p:cNvPr>
          <p:cNvSpPr>
            <a:spLocks noGrp="1"/>
          </p:cNvSpPr>
          <p:nvPr>
            <p:ph type="title"/>
          </p:nvPr>
        </p:nvSpPr>
        <p:spPr/>
        <p:txBody>
          <a:bodyPr/>
          <a:lstStyle/>
          <a:p>
            <a:r>
              <a:rPr lang="en-US" dirty="0"/>
              <a:t>NIST experiment</a:t>
            </a:r>
          </a:p>
        </p:txBody>
      </p:sp>
      <p:pic>
        <p:nvPicPr>
          <p:cNvPr id="5" name="Picture 4">
            <a:extLst>
              <a:ext uri="{FF2B5EF4-FFF2-40B4-BE49-F238E27FC236}">
                <a16:creationId xmlns:a16="http://schemas.microsoft.com/office/drawing/2014/main" id="{5C6FEBCA-68B9-CDE6-0A47-5A386F96C8EF}"/>
              </a:ext>
            </a:extLst>
          </p:cNvPr>
          <p:cNvPicPr>
            <a:picLocks noChangeAspect="1"/>
          </p:cNvPicPr>
          <p:nvPr/>
        </p:nvPicPr>
        <p:blipFill>
          <a:blip r:embed="rId2"/>
          <a:stretch>
            <a:fillRect/>
          </a:stretch>
        </p:blipFill>
        <p:spPr>
          <a:xfrm>
            <a:off x="4226600" y="1798820"/>
            <a:ext cx="7736227" cy="4136201"/>
          </a:xfrm>
          <a:prstGeom prst="rect">
            <a:avLst/>
          </a:prstGeom>
        </p:spPr>
      </p:pic>
      <p:sp>
        <p:nvSpPr>
          <p:cNvPr id="6" name="TextBox 5">
            <a:extLst>
              <a:ext uri="{FF2B5EF4-FFF2-40B4-BE49-F238E27FC236}">
                <a16:creationId xmlns:a16="http://schemas.microsoft.com/office/drawing/2014/main" id="{18572EC7-1666-49DF-5D71-F58D0158D310}"/>
              </a:ext>
            </a:extLst>
          </p:cNvPr>
          <p:cNvSpPr txBox="1"/>
          <p:nvPr/>
        </p:nvSpPr>
        <p:spPr>
          <a:xfrm>
            <a:off x="644577" y="1798820"/>
            <a:ext cx="3297836" cy="4524315"/>
          </a:xfrm>
          <a:prstGeom prst="rect">
            <a:avLst/>
          </a:prstGeom>
          <a:noFill/>
        </p:spPr>
        <p:txBody>
          <a:bodyPr wrap="square" rtlCol="0">
            <a:spAutoFit/>
          </a:bodyPr>
          <a:lstStyle/>
          <a:p>
            <a:r>
              <a:rPr lang="en-US" sz="2400" dirty="0"/>
              <a:t>In January 2026, NIST announced the first quantum position verification experiment.</a:t>
            </a:r>
            <a:br>
              <a:rPr lang="en-US" sz="2400" dirty="0"/>
            </a:br>
            <a:endParaRPr lang="en-US" sz="2400" dirty="0"/>
          </a:p>
          <a:p>
            <a:pPr marL="342900" indent="-342900">
              <a:buFont typeface="Arial" panose="020B0604020202020204" pitchFamily="34" charset="0"/>
              <a:buChar char="•"/>
            </a:pPr>
            <a:r>
              <a:rPr lang="en-US" sz="2400" dirty="0"/>
              <a:t>Prover is ~90m from verifiers.</a:t>
            </a:r>
          </a:p>
          <a:p>
            <a:pPr marL="342900" indent="-342900">
              <a:buFont typeface="Arial" panose="020B0604020202020204" pitchFamily="34" charset="0"/>
              <a:buChar char="•"/>
            </a:pPr>
            <a:r>
              <a:rPr lang="en-US" sz="2400" dirty="0"/>
              <a:t>Challenges arrive in 3ns.</a:t>
            </a:r>
          </a:p>
          <a:p>
            <a:pPr marL="342900" indent="-342900">
              <a:buFont typeface="Arial" panose="020B0604020202020204" pitchFamily="34" charset="0"/>
              <a:buChar char="•"/>
            </a:pPr>
            <a:r>
              <a:rPr lang="en-US" sz="2400" dirty="0"/>
              <a:t>Measurement detection efficiency &gt;81%.</a:t>
            </a:r>
          </a:p>
        </p:txBody>
      </p:sp>
    </p:spTree>
    <p:extLst>
      <p:ext uri="{BB962C8B-B14F-4D97-AF65-F5344CB8AC3E}">
        <p14:creationId xmlns:p14="http://schemas.microsoft.com/office/powerpoint/2010/main" val="8095562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4BA78-16C5-385A-7A61-0C556AC5B18D}"/>
              </a:ext>
            </a:extLst>
          </p:cNvPr>
          <p:cNvSpPr>
            <a:spLocks noGrp="1"/>
          </p:cNvSpPr>
          <p:nvPr>
            <p:ph type="title"/>
          </p:nvPr>
        </p:nvSpPr>
        <p:spPr/>
        <p:txBody>
          <a:bodyPr/>
          <a:lstStyle/>
          <a:p>
            <a:r>
              <a:rPr lang="en-US" dirty="0"/>
              <a:t>Future Directions</a:t>
            </a:r>
          </a:p>
        </p:txBody>
      </p:sp>
      <p:sp>
        <p:nvSpPr>
          <p:cNvPr id="3" name="Content Placeholder 2">
            <a:extLst>
              <a:ext uri="{FF2B5EF4-FFF2-40B4-BE49-F238E27FC236}">
                <a16:creationId xmlns:a16="http://schemas.microsoft.com/office/drawing/2014/main" id="{5999C03D-0C9B-56B5-3983-565A2746D39A}"/>
              </a:ext>
            </a:extLst>
          </p:cNvPr>
          <p:cNvSpPr>
            <a:spLocks noGrp="1"/>
          </p:cNvSpPr>
          <p:nvPr>
            <p:ph idx="1"/>
          </p:nvPr>
        </p:nvSpPr>
        <p:spPr/>
        <p:txBody>
          <a:bodyPr>
            <a:normAutofit/>
          </a:bodyPr>
          <a:lstStyle/>
          <a:p>
            <a:r>
              <a:rPr lang="en-US" b="1" dirty="0"/>
              <a:t>Cryptography</a:t>
            </a:r>
            <a:r>
              <a:rPr lang="en-US" dirty="0"/>
              <a:t>: what are applications of position-based cryptography?</a:t>
            </a:r>
          </a:p>
          <a:p>
            <a:endParaRPr lang="en-US" b="1" dirty="0"/>
          </a:p>
          <a:p>
            <a:r>
              <a:rPr lang="en-US" b="1" dirty="0"/>
              <a:t>Complexity</a:t>
            </a:r>
            <a:r>
              <a:rPr lang="en-US" dirty="0"/>
              <a:t>: use QPV/NLQC as lens on complexity of quantum computation?</a:t>
            </a:r>
          </a:p>
          <a:p>
            <a:endParaRPr lang="en-US" b="1" dirty="0"/>
          </a:p>
          <a:p>
            <a:r>
              <a:rPr lang="en-US" b="1" dirty="0"/>
              <a:t>Quantum gravity</a:t>
            </a:r>
            <a:r>
              <a:rPr lang="en-US" dirty="0"/>
              <a:t>: insights into </a:t>
            </a:r>
            <a:r>
              <a:rPr lang="en-US" dirty="0" err="1"/>
              <a:t>AdS</a:t>
            </a:r>
            <a:r>
              <a:rPr lang="en-US" dirty="0"/>
              <a:t>/CFT correspondence can QPV/NLQC give?</a:t>
            </a:r>
          </a:p>
          <a:p>
            <a:endParaRPr lang="en-US" b="1" dirty="0"/>
          </a:p>
          <a:p>
            <a:r>
              <a:rPr lang="en-US" b="1" dirty="0"/>
              <a:t>Experiment</a:t>
            </a:r>
            <a:r>
              <a:rPr lang="en-US" dirty="0"/>
              <a:t>: practical deployments of QPV?</a:t>
            </a:r>
            <a:endParaRPr lang="en-US" b="1" dirty="0"/>
          </a:p>
          <a:p>
            <a:endParaRPr lang="en-US" b="1" dirty="0"/>
          </a:p>
          <a:p>
            <a:endParaRPr lang="en-US" dirty="0"/>
          </a:p>
        </p:txBody>
      </p:sp>
      <p:sp>
        <p:nvSpPr>
          <p:cNvPr id="4" name="TextBox 3">
            <a:extLst>
              <a:ext uri="{FF2B5EF4-FFF2-40B4-BE49-F238E27FC236}">
                <a16:creationId xmlns:a16="http://schemas.microsoft.com/office/drawing/2014/main" id="{4B67A6B4-E081-E75C-F884-FC03E0CB8AF6}"/>
              </a:ext>
            </a:extLst>
          </p:cNvPr>
          <p:cNvSpPr txBox="1"/>
          <p:nvPr/>
        </p:nvSpPr>
        <p:spPr>
          <a:xfrm>
            <a:off x="7939088" y="5884575"/>
            <a:ext cx="3414712" cy="584775"/>
          </a:xfrm>
          <a:prstGeom prst="rect">
            <a:avLst/>
          </a:prstGeom>
          <a:noFill/>
        </p:spPr>
        <p:txBody>
          <a:bodyPr wrap="square" rtlCol="0">
            <a:spAutoFit/>
          </a:bodyPr>
          <a:lstStyle/>
          <a:p>
            <a:pPr algn="r"/>
            <a:r>
              <a:rPr lang="en-US" sz="3200" b="1" dirty="0">
                <a:solidFill>
                  <a:srgbClr val="0070C0"/>
                </a:solidFill>
              </a:rPr>
              <a:t>Thank You!</a:t>
            </a:r>
          </a:p>
        </p:txBody>
      </p:sp>
    </p:spTree>
    <p:extLst>
      <p:ext uri="{BB962C8B-B14F-4D97-AF65-F5344CB8AC3E}">
        <p14:creationId xmlns:p14="http://schemas.microsoft.com/office/powerpoint/2010/main" val="24739534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8590</TotalTime>
  <Words>2442</Words>
  <Application>Microsoft Macintosh PowerPoint</Application>
  <PresentationFormat>Widescreen</PresentationFormat>
  <Paragraphs>373</Paragraphs>
  <Slides>44</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Baskerville</vt:lpstr>
      <vt:lpstr>Calibri</vt:lpstr>
      <vt:lpstr>Calibri Light</vt:lpstr>
      <vt:lpstr>Cambria Math</vt:lpstr>
      <vt:lpstr>Red Hat Text</vt:lpstr>
      <vt:lpstr>Office Theme</vt:lpstr>
      <vt:lpstr>Quantum Position Verification</vt:lpstr>
      <vt:lpstr>PowerPoint Presentation</vt:lpstr>
      <vt:lpstr>PowerPoint Presentation</vt:lpstr>
      <vt:lpstr>Position-based cryptography</vt:lpstr>
      <vt:lpstr>Position verification</vt:lpstr>
      <vt:lpstr>Example: 1D position verification</vt:lpstr>
      <vt:lpstr>Example: 1D position verification</vt:lpstr>
      <vt:lpstr>Example: 1D position verification</vt:lpstr>
      <vt:lpstr>Classical impossibility</vt:lpstr>
      <vt:lpstr>Classical impossibility</vt:lpstr>
      <vt:lpstr>Classical impossibility</vt:lpstr>
      <vt:lpstr>Classical impossibility</vt:lpstr>
      <vt:lpstr>f-routing protocol</vt:lpstr>
      <vt:lpstr>f-routing protocol</vt:lpstr>
      <vt:lpstr>f-routing protocol</vt:lpstr>
      <vt:lpstr>f-routing protocol</vt:lpstr>
      <vt:lpstr>Entanglement attacks on QPV</vt:lpstr>
      <vt:lpstr>Entanglement attacks on QPV</vt:lpstr>
      <vt:lpstr>Entanglement attacks on QPV</vt:lpstr>
      <vt:lpstr>Entanglement attacks on QPV</vt:lpstr>
      <vt:lpstr>Entanglement attacks on QPV</vt:lpstr>
      <vt:lpstr>PowerPoint Presentation</vt:lpstr>
      <vt:lpstr>Connections with complexity and cryptography</vt:lpstr>
      <vt:lpstr>Nonlocal Quantum Computation</vt:lpstr>
      <vt:lpstr>Nonlocal Quantum Computation</vt:lpstr>
      <vt:lpstr>Nonlocal Quantum Computation</vt:lpstr>
      <vt:lpstr>Nonlocal Quantum Computation</vt:lpstr>
      <vt:lpstr>Nonlocal Quantum Computation</vt:lpstr>
      <vt:lpstr>PowerPoint Presentation</vt:lpstr>
      <vt:lpstr>Position-based cryptography</vt:lpstr>
      <vt:lpstr>Position-based cryptography</vt:lpstr>
      <vt:lpstr>Zero-knowledge position verification</vt:lpstr>
      <vt:lpstr>Zero-knowledge position verification</vt:lpstr>
      <vt:lpstr>Position-based cryptography</vt:lpstr>
      <vt:lpstr>Trajectory verification</vt:lpstr>
      <vt:lpstr>Trajectory verification</vt:lpstr>
      <vt:lpstr>Trajectory verification</vt:lpstr>
      <vt:lpstr>Trajectory verification</vt:lpstr>
      <vt:lpstr>Trajectory verification</vt:lpstr>
      <vt:lpstr>Trajectory verification</vt:lpstr>
      <vt:lpstr>Quantum Localization</vt:lpstr>
      <vt:lpstr>Summary and Outlook</vt:lpstr>
      <vt:lpstr>NIST experiment</vt:lpstr>
      <vt:lpstr>Future Directions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Henry Y</dc:creator>
  <cp:lastModifiedBy>Henry Y</cp:lastModifiedBy>
  <cp:revision>1047</cp:revision>
  <cp:lastPrinted>2025-10-20T19:43:48Z</cp:lastPrinted>
  <dcterms:created xsi:type="dcterms:W3CDTF">2025-10-16T02:08:00Z</dcterms:created>
  <dcterms:modified xsi:type="dcterms:W3CDTF">2026-10-22T13:54:46Z</dcterms:modified>
</cp:coreProperties>
</file>