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256" r:id="rId2"/>
    <p:sldId id="343" r:id="rId3"/>
    <p:sldId id="311" r:id="rId4"/>
    <p:sldId id="348" r:id="rId5"/>
    <p:sldId id="344" r:id="rId6"/>
    <p:sldId id="345" r:id="rId7"/>
    <p:sldId id="261" r:id="rId8"/>
    <p:sldId id="306" r:id="rId9"/>
    <p:sldId id="262" r:id="rId10"/>
    <p:sldId id="297" r:id="rId11"/>
    <p:sldId id="298" r:id="rId12"/>
    <p:sldId id="299" r:id="rId13"/>
    <p:sldId id="347" r:id="rId14"/>
    <p:sldId id="355" r:id="rId15"/>
    <p:sldId id="356" r:id="rId16"/>
    <p:sldId id="357" r:id="rId17"/>
    <p:sldId id="358" r:id="rId18"/>
    <p:sldId id="359" r:id="rId19"/>
    <p:sldId id="269" r:id="rId20"/>
    <p:sldId id="380" r:id="rId21"/>
    <p:sldId id="381" r:id="rId22"/>
    <p:sldId id="328" r:id="rId23"/>
    <p:sldId id="325" r:id="rId24"/>
    <p:sldId id="310" r:id="rId25"/>
    <p:sldId id="331" r:id="rId26"/>
    <p:sldId id="383" r:id="rId27"/>
    <p:sldId id="332" r:id="rId28"/>
    <p:sldId id="333" r:id="rId29"/>
    <p:sldId id="384" r:id="rId30"/>
    <p:sldId id="314" r:id="rId31"/>
    <p:sldId id="334" r:id="rId32"/>
    <p:sldId id="385" r:id="rId33"/>
    <p:sldId id="317" r:id="rId34"/>
    <p:sldId id="335" r:id="rId35"/>
    <p:sldId id="338" r:id="rId36"/>
    <p:sldId id="386" r:id="rId37"/>
    <p:sldId id="387" r:id="rId38"/>
    <p:sldId id="389" r:id="rId39"/>
    <p:sldId id="321" r:id="rId40"/>
    <p:sldId id="322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2" r:id="rId50"/>
    <p:sldId id="400" r:id="rId51"/>
    <p:sldId id="409" r:id="rId52"/>
    <p:sldId id="404" r:id="rId53"/>
    <p:sldId id="406" r:id="rId54"/>
    <p:sldId id="407" r:id="rId55"/>
    <p:sldId id="410" r:id="rId56"/>
    <p:sldId id="411" r:id="rId57"/>
    <p:sldId id="413" r:id="rId58"/>
    <p:sldId id="414" r:id="rId59"/>
    <p:sldId id="420" r:id="rId60"/>
    <p:sldId id="415" r:id="rId61"/>
    <p:sldId id="416" r:id="rId62"/>
    <p:sldId id="417" r:id="rId63"/>
    <p:sldId id="418" r:id="rId64"/>
    <p:sldId id="419" r:id="rId65"/>
    <p:sldId id="421" r:id="rId66"/>
    <p:sldId id="422" r:id="rId67"/>
    <p:sldId id="294" r:id="rId68"/>
    <p:sldId id="390" r:id="rId69"/>
    <p:sldId id="391" r:id="rId70"/>
    <p:sldId id="423" r:id="rId71"/>
    <p:sldId id="29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6"/>
    <p:restoredTop sz="89008"/>
  </p:normalViewPr>
  <p:slideViewPr>
    <p:cSldViewPr snapToGrid="0">
      <p:cViewPr>
        <p:scale>
          <a:sx n="77" d="100"/>
          <a:sy n="77" d="100"/>
        </p:scale>
        <p:origin x="55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D5666-CFC4-414C-830C-766A5DFBB7A3}" type="datetimeFigureOut">
              <a:rPr lang="en-US" smtClean="0"/>
              <a:t>3/29/26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E5D6-256C-DE45-A5F3-FE869AD65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everyone. Thanks so much for the invitation to speak here. I work on the theory of quantum computation, usually focusing on complexity theory and cryptography. This talk is going to be about the “marvelous world of QPV”; I’m going to describe a surprisingly rich ecosystem of questions and ideas that have enveloped my research agenda for the past couple of years. I know that UIUC is a hub for QPV research, so I am looking forward to hearing your perspectives and reactions.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E5D6-256C-DE45-A5F3-FE869AD65D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3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consider the following questions. They all seem pretty different – what ties them 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E5D6-256C-DE45-A5F3-FE869AD65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a fundamental, deep questions in various areas such 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E5D6-256C-DE45-A5F3-FE869AD65D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E5D6-256C-DE45-A5F3-FE869AD65D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DCD7F-DF26-74A2-E061-BA054EAF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D1DC9-1EA5-CAF3-DF8E-E1EB1A43E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E3A73-C240-5831-A3FF-4248E9D3F1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F7A0C-C77D-A0FB-265A-654613C971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E5D6-256C-DE45-A5F3-FE869AD65D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4C2D7-1918-C90D-D553-5E9517D04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55C58-34FC-5AF3-90B9-0186B4602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DA948-50AE-7F57-7EB9-BF5B8B103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40F02-9B9F-5E0B-AC67-CD038AB60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E5D6-256C-DE45-A5F3-FE869AD65D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22C7-572D-F695-547A-AB087F3AE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CA1DA-8F39-D5F1-1719-8EC034DC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D3E2C-C09C-C3FE-F387-6F4702F1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63FF-7432-5FAD-1C6C-72C68EA4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5ECC-594B-21AB-8803-EC6F10BD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3428-DDD9-0F2C-8228-290CB49F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F6E39-B3BE-C24E-2E61-D96032F7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DA50A-A871-209B-D8C6-0DC12D42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DC3CA-1418-62E3-4399-A5503BB8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E8C1D-BF84-AB94-36DF-9F4F68CD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6D759-3870-8624-6EBD-F45F957CA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69894-398A-86C2-8F33-5EC6C4B5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7099-D90C-65ED-9903-F4411D9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FB471-E39B-A1E0-B663-A6D89924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E816-09D5-1158-E646-BF3F1316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3130-A7E9-EE66-E19D-1599737C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EDB8-3ADD-DAE0-ECEE-D7D1DA137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EEF5-1495-0723-4B17-E84F8BC8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4F6A-408E-A9B6-E173-51F5CD51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1EA2-0F7A-F0F1-9E56-873D6DBA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4C5C-0A65-4DEB-561C-9110C6BF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FD00-DF61-9108-C1D2-3A1884BA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8728A-3536-A4F4-907F-84FCFC42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BFA53-09AE-C40C-3D7A-8B0E5A36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BDF2E-C20B-E85B-201B-E128306B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5981-E33E-DA8D-870E-76E3C153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99892-F9E2-F1A4-4495-E919B2259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53802-CFE1-5688-6472-DF072DEE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6CD89-B02D-AA3D-8E41-0BED4F38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1172-2A04-80B7-649D-7FBF3CD30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429D8-A55E-723B-C289-09676A08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F5FB-4B06-3496-DEE8-06DAE55D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C648D-7F91-AB34-5BE6-BD98525FC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E9167-D190-0394-927F-07A78977D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EF04A-DBAF-1893-A6F4-6D88AB3B8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2B329-4D8B-9ED2-C340-4A2A2892E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32EE5-BC7A-E55B-18B9-741A75AC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822DA-C214-E25B-C137-51F2E34E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0DB87-1C7A-EAC9-FC13-A19986E5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6124-9F44-F0CC-867F-DC7AF763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A69E6-EA0F-8B30-153C-74BF2697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61D94-211C-335F-DA58-BF1CE29E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67996-1761-66C4-0F17-1732130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7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2CB9C-A35A-2C2E-A735-BD8DAAC0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183105-B0F8-C119-30D2-8930E688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31049-331D-6454-31B6-76730C0F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BDB7-4C13-0256-7373-40EC14D9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7C20-11C0-5275-A41B-B479F29E6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B2DF0-E19B-2148-1057-68F2E4AB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E759C-F74A-B7DB-3FA4-08EE9A0D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46752-DF53-1F3E-821E-8BBACC42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626F0-DA08-3BE1-684F-80BE2670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6490-2821-AB76-A5F2-4B814BE5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83D01-A596-1C44-F207-CB247EB2A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991AF-0D76-D644-C618-C9121748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36781-FE04-530A-BFB5-05445D80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C5127-E86F-03ED-24AC-E326003C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601F-65C6-2318-A5C5-26E74FEB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63F84-288C-D2C7-2E25-2158179F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BB2F0-2D81-F02F-559F-2B0566C9D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3B156-C475-0B06-3143-15A63D927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668C-6AA5-1742-8CB9-B0FECA006E9B}" type="datetimeFigureOut">
              <a:rPr lang="en-US" smtClean="0"/>
              <a:t>3/29/26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309AA-EC0A-94BE-ADFD-F5F3EB1BD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F21FB-3877-0336-1869-C066C820B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62EE-B54A-FA41-8DD3-1E4B90930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60.png"/><Relationship Id="rId7" Type="http://schemas.openxmlformats.org/officeDocument/2006/relationships/image" Target="../media/image3.tiff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1.png"/><Relationship Id="rId10" Type="http://schemas.openxmlformats.org/officeDocument/2006/relationships/image" Target="../media/image160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3" Type="http://schemas.openxmlformats.org/officeDocument/2006/relationships/image" Target="../media/image60.png"/><Relationship Id="rId7" Type="http://schemas.openxmlformats.org/officeDocument/2006/relationships/image" Target="../media/image3.tiff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1.png"/><Relationship Id="rId15" Type="http://schemas.openxmlformats.org/officeDocument/2006/relationships/image" Target="../media/image16.png"/><Relationship Id="rId10" Type="http://schemas.openxmlformats.org/officeDocument/2006/relationships/image" Target="../media/image160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Relationship Id="rId14" Type="http://schemas.openxmlformats.org/officeDocument/2006/relationships/image" Target="../media/image19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3" Type="http://schemas.openxmlformats.org/officeDocument/2006/relationships/image" Target="../media/image60.png"/><Relationship Id="rId7" Type="http://schemas.openxmlformats.org/officeDocument/2006/relationships/image" Target="../media/image3.tiff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1.png"/><Relationship Id="rId15" Type="http://schemas.openxmlformats.org/officeDocument/2006/relationships/image" Target="../media/image17.png"/><Relationship Id="rId10" Type="http://schemas.openxmlformats.org/officeDocument/2006/relationships/image" Target="../media/image160.png"/><Relationship Id="rId4" Type="http://schemas.openxmlformats.org/officeDocument/2006/relationships/image" Target="../media/image101.png"/><Relationship Id="rId9" Type="http://schemas.openxmlformats.org/officeDocument/2006/relationships/image" Target="../media/image150.png"/><Relationship Id="rId14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3.tiff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3.tiff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5.tiff"/><Relationship Id="rId3" Type="http://schemas.openxmlformats.org/officeDocument/2006/relationships/image" Target="../media/image20.png"/><Relationship Id="rId12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110.png"/><Relationship Id="rId5" Type="http://schemas.openxmlformats.org/officeDocument/2006/relationships/image" Target="../media/image410.png"/><Relationship Id="rId10" Type="http://schemas.openxmlformats.org/officeDocument/2006/relationships/image" Target="../media/image100.png"/><Relationship Id="rId4" Type="http://schemas.openxmlformats.org/officeDocument/2006/relationships/image" Target="../media/image31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.tiff"/><Relationship Id="rId3" Type="http://schemas.openxmlformats.org/officeDocument/2006/relationships/image" Target="../media/image60.png"/><Relationship Id="rId12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8.png"/><Relationship Id="rId5" Type="http://schemas.openxmlformats.org/officeDocument/2006/relationships/image" Target="../media/image111.png"/><Relationship Id="rId10" Type="http://schemas.openxmlformats.org/officeDocument/2006/relationships/image" Target="../media/image170.png"/><Relationship Id="rId4" Type="http://schemas.openxmlformats.org/officeDocument/2006/relationships/image" Target="../media/image101.png"/><Relationship Id="rId9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51.png"/><Relationship Id="rId3" Type="http://schemas.openxmlformats.org/officeDocument/2006/relationships/image" Target="../media/image60.png"/><Relationship Id="rId12" Type="http://schemas.openxmlformats.org/officeDocument/2006/relationships/image" Target="../media/image2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8.png"/><Relationship Id="rId5" Type="http://schemas.openxmlformats.org/officeDocument/2006/relationships/image" Target="../media/image111.png"/><Relationship Id="rId15" Type="http://schemas.openxmlformats.org/officeDocument/2006/relationships/image" Target="../media/image15.tiff"/><Relationship Id="rId10" Type="http://schemas.openxmlformats.org/officeDocument/2006/relationships/image" Target="../media/image170.png"/><Relationship Id="rId4" Type="http://schemas.openxmlformats.org/officeDocument/2006/relationships/image" Target="../media/image101.png"/><Relationship Id="rId9" Type="http://schemas.openxmlformats.org/officeDocument/2006/relationships/image" Target="../media/image160.png"/><Relationship Id="rId1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tiff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image" Target="../media/image190.png"/><Relationship Id="rId3" Type="http://schemas.openxmlformats.org/officeDocument/2006/relationships/image" Target="../media/image13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100.png"/><Relationship Id="rId5" Type="http://schemas.openxmlformats.org/officeDocument/2006/relationships/image" Target="../media/image311.png"/><Relationship Id="rId10" Type="http://schemas.openxmlformats.org/officeDocument/2006/relationships/image" Target="../media/image46.png"/><Relationship Id="rId4" Type="http://schemas.openxmlformats.org/officeDocument/2006/relationships/image" Target="../media/image20.png"/><Relationship Id="rId9" Type="http://schemas.openxmlformats.org/officeDocument/2006/relationships/image" Target="../media/image80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image" Target="../media/image270.png"/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12" Type="http://schemas.openxmlformats.org/officeDocument/2006/relationships/image" Target="../media/image54.png"/><Relationship Id="rId2" Type="http://schemas.openxmlformats.org/officeDocument/2006/relationships/image" Target="../media/image5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70.png"/><Relationship Id="rId5" Type="http://schemas.openxmlformats.org/officeDocument/2006/relationships/image" Target="../media/image101.png"/><Relationship Id="rId15" Type="http://schemas.openxmlformats.org/officeDocument/2006/relationships/image" Target="../media/image56.png"/><Relationship Id="rId10" Type="http://schemas.openxmlformats.org/officeDocument/2006/relationships/image" Target="../media/image160.png"/><Relationship Id="rId4" Type="http://schemas.openxmlformats.org/officeDocument/2006/relationships/image" Target="../media/image60.png"/><Relationship Id="rId9" Type="http://schemas.openxmlformats.org/officeDocument/2006/relationships/image" Target="../media/image1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image" Target="../media/image58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5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15.tiff"/><Relationship Id="rId3" Type="http://schemas.openxmlformats.org/officeDocument/2006/relationships/image" Target="../media/image13.png"/><Relationship Id="rId7" Type="http://schemas.openxmlformats.org/officeDocument/2006/relationships/image" Target="../media/image440.png"/><Relationship Id="rId12" Type="http://schemas.openxmlformats.org/officeDocument/2006/relationships/image" Target="../media/image48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14.tiff"/><Relationship Id="rId5" Type="http://schemas.openxmlformats.org/officeDocument/2006/relationships/image" Target="../media/image420.png"/><Relationship Id="rId10" Type="http://schemas.openxmlformats.org/officeDocument/2006/relationships/image" Target="../media/image470.png"/><Relationship Id="rId4" Type="http://schemas.openxmlformats.org/officeDocument/2006/relationships/image" Target="../media/image411.png"/><Relationship Id="rId9" Type="http://schemas.openxmlformats.org/officeDocument/2006/relationships/image" Target="../media/image46.png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3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1.tiff"/><Relationship Id="rId7" Type="http://schemas.microsoft.com/office/2007/relationships/hdphoto" Target="../media/hdphoto2.wdp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tiff"/><Relationship Id="rId4" Type="http://schemas.openxmlformats.org/officeDocument/2006/relationships/image" Target="../media/image5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1.tiff"/><Relationship Id="rId7" Type="http://schemas.microsoft.com/office/2007/relationships/hdphoto" Target="../media/hdphoto3.wdp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tiff"/><Relationship Id="rId4" Type="http://schemas.openxmlformats.org/officeDocument/2006/relationships/image" Target="../media/image5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image" Target="../media/image50.png"/><Relationship Id="rId3" Type="http://schemas.microsoft.com/office/2007/relationships/hdphoto" Target="../media/hdphoto4.wdp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48.png"/><Relationship Id="rId5" Type="http://schemas.microsoft.com/office/2007/relationships/hdphoto" Target="../media/hdphoto5.wdp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microsoft.com/office/2007/relationships/hdphoto" Target="../media/hdphoto8.wdp"/><Relationship Id="rId12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73.png"/><Relationship Id="rId5" Type="http://schemas.microsoft.com/office/2007/relationships/hdphoto" Target="../media/hdphoto7.wdp"/><Relationship Id="rId10" Type="http://schemas.openxmlformats.org/officeDocument/2006/relationships/image" Target="../media/image3.tiff"/><Relationship Id="rId4" Type="http://schemas.openxmlformats.org/officeDocument/2006/relationships/image" Target="../media/image51.png"/><Relationship Id="rId9" Type="http://schemas.openxmlformats.org/officeDocument/2006/relationships/image" Target="../media/image44.png"/><Relationship Id="rId14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microsoft.com/office/2007/relationships/hdphoto" Target="../media/hdphoto9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microsoft.com/office/2007/relationships/hdphoto" Target="../media/hdphoto10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microsoft.com/office/2007/relationships/hdphoto" Target="../media/hdphoto10.wdp"/><Relationship Id="rId7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3.png"/><Relationship Id="rId9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microsoft.com/office/2007/relationships/hdphoto" Target="../media/hdphoto10.wdp"/><Relationship Id="rId7" Type="http://schemas.openxmlformats.org/officeDocument/2006/relationships/image" Target="../media/image11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3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12.png"/><Relationship Id="rId3" Type="http://schemas.microsoft.com/office/2007/relationships/hdphoto" Target="../media/hdphoto10.wdp"/><Relationship Id="rId7" Type="http://schemas.openxmlformats.org/officeDocument/2006/relationships/image" Target="../media/image410.png"/><Relationship Id="rId12" Type="http://schemas.openxmlformats.org/officeDocument/2006/relationships/image" Target="../media/image10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0" Type="http://schemas.openxmlformats.org/officeDocument/2006/relationships/image" Target="../media/image80.png"/><Relationship Id="rId4" Type="http://schemas.openxmlformats.org/officeDocument/2006/relationships/image" Target="../media/image13.png"/><Relationship Id="rId9" Type="http://schemas.openxmlformats.org/officeDocument/2006/relationships/image" Target="../media/image3.tif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2.png"/><Relationship Id="rId3" Type="http://schemas.microsoft.com/office/2007/relationships/hdphoto" Target="../media/hdphoto10.wdp"/><Relationship Id="rId7" Type="http://schemas.openxmlformats.org/officeDocument/2006/relationships/image" Target="../media/image41.png"/><Relationship Id="rId12" Type="http://schemas.openxmlformats.org/officeDocument/2006/relationships/image" Target="../media/image10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115.png"/><Relationship Id="rId5" Type="http://schemas.openxmlformats.org/officeDocument/2006/relationships/image" Target="../media/image113.png"/><Relationship Id="rId10" Type="http://schemas.openxmlformats.org/officeDocument/2006/relationships/image" Target="../media/image114.png"/><Relationship Id="rId4" Type="http://schemas.openxmlformats.org/officeDocument/2006/relationships/image" Target="../media/image13.png"/><Relationship Id="rId9" Type="http://schemas.openxmlformats.org/officeDocument/2006/relationships/image" Target="../media/image3.tiff"/><Relationship Id="rId14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7.png"/><Relationship Id="rId3" Type="http://schemas.microsoft.com/office/2007/relationships/hdphoto" Target="../media/hdphoto10.wdp"/><Relationship Id="rId7" Type="http://schemas.openxmlformats.org/officeDocument/2006/relationships/image" Target="../media/image41.png"/><Relationship Id="rId12" Type="http://schemas.openxmlformats.org/officeDocument/2006/relationships/image" Target="../media/image11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115.png"/><Relationship Id="rId5" Type="http://schemas.openxmlformats.org/officeDocument/2006/relationships/image" Target="../media/image113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3.png"/><Relationship Id="rId9" Type="http://schemas.openxmlformats.org/officeDocument/2006/relationships/image" Target="../media/image3.tiff"/><Relationship Id="rId1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8.png"/><Relationship Id="rId3" Type="http://schemas.microsoft.com/office/2007/relationships/hdphoto" Target="../media/hdphoto10.wdp"/><Relationship Id="rId7" Type="http://schemas.openxmlformats.org/officeDocument/2006/relationships/image" Target="../media/image41.png"/><Relationship Id="rId12" Type="http://schemas.openxmlformats.org/officeDocument/2006/relationships/image" Target="../media/image12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115.png"/><Relationship Id="rId5" Type="http://schemas.openxmlformats.org/officeDocument/2006/relationships/image" Target="../media/image113.png"/><Relationship Id="rId10" Type="http://schemas.openxmlformats.org/officeDocument/2006/relationships/image" Target="../media/image114.png"/><Relationship Id="rId4" Type="http://schemas.openxmlformats.org/officeDocument/2006/relationships/image" Target="../media/image13.png"/><Relationship Id="rId9" Type="http://schemas.openxmlformats.org/officeDocument/2006/relationships/image" Target="../media/image3.tiff"/><Relationship Id="rId14" Type="http://schemas.openxmlformats.org/officeDocument/2006/relationships/image" Target="../media/image11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1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311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5E73-2615-0186-702D-299828E8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210902"/>
            <a:ext cx="10083800" cy="2387600"/>
          </a:xfrm>
        </p:spPr>
        <p:txBody>
          <a:bodyPr/>
          <a:lstStyle/>
          <a:p>
            <a:r>
              <a:rPr lang="en-US" dirty="0">
                <a:ea typeface="Baskerville" panose="02020502070401020303" pitchFamily="18" charset="0"/>
              </a:rPr>
              <a:t>The Marvelous World of</a:t>
            </a:r>
            <a:br>
              <a:rPr lang="en-US" dirty="0">
                <a:ea typeface="Baskerville" panose="02020502070401020303" pitchFamily="18" charset="0"/>
              </a:rPr>
            </a:br>
            <a:r>
              <a:rPr lang="en-US" dirty="0">
                <a:ea typeface="Baskerville" panose="02020502070401020303" pitchFamily="18" charset="0"/>
              </a:rPr>
              <a:t>Quantum Position Verification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85D7F88D-6DDB-2C6D-C396-ED2A59E149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518650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ea typeface="Baskerville" panose="020205020704010203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 dirty="0">
                <a:ea typeface="Baskerville" panose="02020502070401020303" pitchFamily="18" charset="0"/>
              </a:rPr>
              <a:t>Henry Yuen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solidFill>
                  <a:srgbClr val="0070C0"/>
                </a:solidFill>
                <a:ea typeface="Baskerville" panose="02020502070401020303" pitchFamily="18" charset="0"/>
              </a:rPr>
              <a:t>Columbia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CBAC9-AA7A-ED1B-633E-9A1A6F8D88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3090704"/>
            <a:ext cx="2337923" cy="2294467"/>
          </a:xfrm>
          <a:prstGeom prst="rect">
            <a:avLst/>
          </a:prstGeom>
        </p:spPr>
      </p:pic>
      <p:pic>
        <p:nvPicPr>
          <p:cNvPr id="7" name="Picture 2" descr="Example of a 5-qubit quantum circuit from [18], with each horizontal... |  Download Scientific Diagram">
            <a:extLst>
              <a:ext uri="{FF2B5EF4-FFF2-40B4-BE49-F238E27FC236}">
                <a16:creationId xmlns:a16="http://schemas.microsoft.com/office/drawing/2014/main" id="{0EEBBCFA-E911-140F-4CC3-980B79DA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383" y="3310712"/>
            <a:ext cx="2876233" cy="157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513CA16-B2FB-D82F-BE13-17FCFDE5A6B4}"/>
              </a:ext>
            </a:extLst>
          </p:cNvPr>
          <p:cNvSpPr/>
          <p:nvPr/>
        </p:nvSpPr>
        <p:spPr>
          <a:xfrm>
            <a:off x="8494402" y="2613651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F59BF8-5C63-1FD1-657B-482D813D39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0" y="5707048"/>
            <a:ext cx="601165" cy="6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89ED9-F1B6-0F4C-E9C8-CFACFA39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60D4-C4B6-0A3F-5EF2-1CC147D7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B8AB51-D70E-92B1-6FF3-E8A49B65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903D4-F1E7-0B68-1D0B-121566533C8F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903D4-F1E7-0B68-1D0B-121566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6871A74-6BEE-E9A9-F02F-E82F8447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1003FF-707F-42FB-7B80-5E49172B2B23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45C052-AEE0-C006-0814-B4586180675E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45C052-AEE0-C006-0814-B45861806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FB48E3-C280-3DF2-6CBF-953E99F0EFE0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FB48E3-C280-3DF2-6CBF-953E99F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6DA8F8-988C-7533-C533-0A00A0B7E01F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6DA8F8-988C-7533-C533-0A00A0B7E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C39D05-87A8-0626-502F-BDD50DA9DEAF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58E681B-711A-D7BF-34C5-B80BCE550C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021E11-42C6-7ACA-D7D8-3CBD7D59A97A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9AD265-1250-179E-BE68-9BE45B6ADB2E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CAA288-B79B-DC70-1DB6-64853C6C7580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F02965-7042-DE0B-A73D-D76111BB6D21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6B97E-2B1A-B28F-B89F-80F96BB9975B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6B97E-2B1A-B28F-B89F-80F96BB99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77BEA0-9E2A-8BDA-CA0E-7B4075633302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77BEA0-9E2A-8BDA-CA0E-7B4075633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769FDF-9854-838D-3892-B7282F076709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8769FDF-9854-838D-3892-B7282F076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2826AA-80C8-6601-3298-C2F224F5DD90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2826AA-80C8-6601-3298-C2F224F5D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685B619-B7B7-D6BB-3384-F91F847CF200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08A21-3449-F89E-21FA-D921BE55E7A9}"/>
                  </a:ext>
                </a:extLst>
              </p:cNvPr>
              <p:cNvSpPr txBox="1"/>
              <p:nvPr/>
            </p:nvSpPr>
            <p:spPr>
              <a:xfrm>
                <a:off x="8485190" y="3045694"/>
                <a:ext cx="33266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Verifiers sends</a:t>
                </a:r>
              </a:p>
              <a:p>
                <a:r>
                  <a:rPr lang="en-US" sz="2800" b="1" i="1" dirty="0"/>
                  <a:t>challenges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08A21-3449-F89E-21FA-D921BE55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90" y="3045694"/>
                <a:ext cx="3326603" cy="954107"/>
              </a:xfrm>
              <a:prstGeom prst="rect">
                <a:avLst/>
              </a:prstGeom>
              <a:blipFill>
                <a:blip r:embed="rId13"/>
                <a:stretch>
                  <a:fillRect l="-3802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EC0AC9-3FCF-FECB-C8BA-03A326BDEB38}"/>
              </a:ext>
            </a:extLst>
          </p:cNvPr>
          <p:cNvSpPr txBox="1"/>
          <p:nvPr/>
        </p:nvSpPr>
        <p:spPr>
          <a:xfrm>
            <a:off x="8485190" y="1549040"/>
            <a:ext cx="332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: verify prover is in position 0.</a:t>
            </a:r>
          </a:p>
        </p:txBody>
      </p:sp>
    </p:spTree>
    <p:extLst>
      <p:ext uri="{BB962C8B-B14F-4D97-AF65-F5344CB8AC3E}">
        <p14:creationId xmlns:p14="http://schemas.microsoft.com/office/powerpoint/2010/main" val="71218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C97F-22B1-28FA-D3B9-A9F34DF73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61C6-55FD-9323-104E-72351109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46EA15-BB67-7B3E-DE29-55F4CC675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CC213F-C1E3-B0EB-21F9-D1F5DE6F8518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CC213F-C1E3-B0EB-21F9-D1F5DE6F8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A7C3427-21BD-9224-C288-76B8F56BF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6E9C1D-9000-C3CF-CF7D-98E41193F60A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880F2D-DB33-48F8-465D-4456114DA9E8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B8D7FAA-CA4D-BD91-0088-05407D419AE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EA6B0A-2F7A-4F10-3BC2-E4A81C3AEDDF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F41105-8C89-6111-330A-C4331C5C17E1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4761D94-210A-C766-6DDC-6440913CD9FE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60C50A-E16C-E187-149B-7C8007F50AE7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60C50A-E16C-E187-149B-7C8007F5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97E5F7-E8F8-61A7-6676-3E1285BDFC07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97E5F7-E8F8-61A7-6676-3E1285BDF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9AF23A-8024-036E-5F43-BF75217136D1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BFC26D-2177-990C-D176-ACE0A912CD01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B6DDFE-74CF-3656-72CB-30E3604FB870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B6DDFE-74CF-3656-72CB-30E3604F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E68D8F-825A-746A-587F-D0023ABF0DC1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E68D8F-825A-746A-587F-D0023ABF0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DC4923-0814-B612-C5AC-E3F21C3EAB39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EDC4923-0814-B612-C5AC-E3F21C3EA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4334F1-A7F9-F648-1F59-A88CB9BB4E91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94334F1-A7F9-F648-1F59-A88CB9BB4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ED84CA3-B4EE-FE02-2006-2707C882B523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8D7C6-C630-4CC0-71DA-7E33A1B7D163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73D782-3EC2-6544-3DA1-5222EDABFEE5}"/>
                  </a:ext>
                </a:extLst>
              </p:cNvPr>
              <p:cNvSpPr txBox="1"/>
              <p:nvPr/>
            </p:nvSpPr>
            <p:spPr>
              <a:xfrm>
                <a:off x="8485191" y="4489770"/>
                <a:ext cx="33266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 prover generates </a:t>
                </a:r>
                <a:r>
                  <a:rPr lang="en-US" sz="2800" b="1" i="1" dirty="0"/>
                  <a:t>responses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73D782-3EC2-6544-3DA1-5222EDABF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91" y="4489770"/>
                <a:ext cx="3326603" cy="954107"/>
              </a:xfrm>
              <a:prstGeom prst="rect">
                <a:avLst/>
              </a:prstGeom>
              <a:blipFill>
                <a:blip r:embed="rId15"/>
                <a:stretch>
                  <a:fillRect l="-3802" t="-6579" r="-380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105E1649-51DA-3BF1-E0D8-DAFC4DBA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47CC424-22E0-83FE-761B-3132432B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67D68F-713A-27A0-F6DF-6F029D6558ED}"/>
                  </a:ext>
                </a:extLst>
              </p:cNvPr>
              <p:cNvSpPr txBox="1"/>
              <p:nvPr/>
            </p:nvSpPr>
            <p:spPr>
              <a:xfrm>
                <a:off x="8485190" y="3045694"/>
                <a:ext cx="33266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Verifiers sends</a:t>
                </a:r>
              </a:p>
              <a:p>
                <a:r>
                  <a:rPr lang="en-US" sz="2800" b="1" i="1" dirty="0"/>
                  <a:t>challenges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67D68F-713A-27A0-F6DF-6F029D655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90" y="3045694"/>
                <a:ext cx="3326603" cy="954107"/>
              </a:xfrm>
              <a:prstGeom prst="rect">
                <a:avLst/>
              </a:prstGeom>
              <a:blipFill>
                <a:blip r:embed="rId16"/>
                <a:stretch>
                  <a:fillRect l="-3802" t="-800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D18DB10-8AE1-CD67-D299-777C619CB569}"/>
              </a:ext>
            </a:extLst>
          </p:cNvPr>
          <p:cNvSpPr txBox="1"/>
          <p:nvPr/>
        </p:nvSpPr>
        <p:spPr>
          <a:xfrm>
            <a:off x="8485190" y="1549040"/>
            <a:ext cx="332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: verify prover is in position 0.</a:t>
            </a:r>
          </a:p>
        </p:txBody>
      </p:sp>
    </p:spTree>
    <p:extLst>
      <p:ext uri="{BB962C8B-B14F-4D97-AF65-F5344CB8AC3E}">
        <p14:creationId xmlns:p14="http://schemas.microsoft.com/office/powerpoint/2010/main" val="409195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EE148-79B2-940E-6B9D-93D69841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8D942-E64B-DC18-6677-1B055091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36631-E86C-7639-0CA8-3F7DF24B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6345E-800F-8413-70A8-BCFFA2179A3E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6345E-800F-8413-70A8-BCFFA2179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15357880-610E-8243-C313-6F6A9908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6FCDEC-842C-377C-F5EF-84774DEF9568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84F75A-2A7B-E297-459E-E42A5801222A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84F75A-2A7B-E297-459E-E42A58012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C5AA7-C404-AF90-CFF7-4A52574850A1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C5AA7-C404-AF90-CFF7-4A5257485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CB66F7-EF0B-6187-B970-AF3B5089F104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CB66F7-EF0B-6187-B970-AF3B5089F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0AC8F2-0646-7DB9-9768-1C28B8A89E1E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8A4F859-5AC6-A544-066B-4618CCFE15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05B99A-3C12-38E4-F669-35DA11D68F9C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66CB31-C825-C8CA-5509-73926EF27C99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97BE5A-691E-A443-03DE-CF8D92CA2D91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6E6321-75C1-61A2-7790-D9559B7BF42C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6E6321-75C1-61A2-7790-D9559B7BF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F3B31-AEE9-DE35-48EE-D875B9D772D3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AF3B31-AEE9-DE35-48EE-D875B9D77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C43C74-742F-4082-227E-3AB736E0B404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96456E-F546-3AC5-0AC5-989A0A5F1EDB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30014D-36CA-D47A-9969-42686DE5E6D5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30014D-36CA-D47A-9969-42686DE5E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50FA07-2185-70B6-9878-CDB71007CBF8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50FA07-2185-70B6-9878-CDB71007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913DCD-B8DB-0F59-55D7-41DF1EA4E15A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913DCD-B8DB-0F59-55D7-41DF1EA4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C2C6E5-EDA5-5055-76A4-AA0161179007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C2C6E5-EDA5-5055-76A4-AA0161179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ADF648A2-9CDC-338B-C8F1-A13C165C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FFFC8C0-1CB0-4CD3-AF06-0BC1EF69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7AE5F5D-6554-9E6E-49AC-E4AE7B42E9A4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ABDC08-305A-5761-E8E3-50CB4AC632E3}"/>
                  </a:ext>
                </a:extLst>
              </p:cNvPr>
              <p:cNvSpPr txBox="1"/>
              <p:nvPr/>
            </p:nvSpPr>
            <p:spPr>
              <a:xfrm>
                <a:off x="8408869" y="1989584"/>
                <a:ext cx="340292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Verifiers check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Timing constraints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Some function of 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ABDC08-305A-5761-E8E3-50CB4AC63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869" y="1989584"/>
                <a:ext cx="3402925" cy="2246769"/>
              </a:xfrm>
              <a:prstGeom prst="rect">
                <a:avLst/>
              </a:prstGeom>
              <a:blipFill>
                <a:blip r:embed="rId15"/>
                <a:stretch>
                  <a:fillRect l="-3704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03F975-2762-F27C-718B-20C681407B39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88523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9ABB0-6566-490A-49BD-393CBBA46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CCD8-0302-2607-9BA0-332C682B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529BA5-2E18-A91D-01B5-2834455B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9556D-7A74-4E56-5AEA-DB71E2650EF9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9556D-7A74-4E56-5AEA-DB71E2650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3229CAB-9A8C-FFB2-E8B2-4CE27F0C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7460B-F6C6-8DE5-7B4A-F7DE855C9433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FD8E9-2860-6E35-173D-8FB2F3C7702A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FD8E9-2860-6E35-173D-8FB2F3C7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98D89-B6E3-193D-FB1F-F5D609215B48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398D89-B6E3-193D-FB1F-F5D609215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466F4-5716-B3A8-4B85-891DA2909F46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466F4-5716-B3A8-4B85-891DA2909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937655-08FD-9E07-B96F-F0F60C6F1DF5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55FF10D-C54F-4F58-EB70-060CFE35F7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2314BA-4EC2-378C-820A-C07694CE4206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7A4677-0966-CE50-B240-E2AC72E09151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5DDCB4B-7BEE-F70F-CDD9-8452102F942F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3885DB-F151-9EA6-A10B-1237998056E1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3885DB-F151-9EA6-A10B-123799805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B06BBA-9B97-BC25-E1B8-3A41E259454B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B06BBA-9B97-BC25-E1B8-3A41E2594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EB1A81-FA16-93BB-1A46-19AFACF1B134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6ED17F-4F30-E38B-764B-6D6A5E65123E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93E09A-EB0D-B4DF-D820-984F1D4FEC47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093E09A-EB0D-B4DF-D820-984F1D4FE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77B47D-74A6-768A-EF35-1AF24FA23C51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77B47D-74A6-768A-EF35-1AF24FA2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EA75CCD-CC0A-406A-29A2-67885CF95B47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EA75CCD-CC0A-406A-29A2-67885CF9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C5325C-A0E2-7B73-6FBB-E1E9F07CB8AA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C5325C-A0E2-7B73-6FBB-E1E9F07C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60F3B357-0A96-924F-B3B5-6566D3DC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CB6612FE-36FC-7FC9-BC17-E06E0949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0A97E70-BB2B-B71A-95AA-CBBD65F8D514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4DDA898-916E-D7FA-C628-D4E537326220}"/>
                  </a:ext>
                </a:extLst>
              </p:cNvPr>
              <p:cNvSpPr txBox="1"/>
              <p:nvPr/>
            </p:nvSpPr>
            <p:spPr>
              <a:xfrm>
                <a:off x="8408869" y="1989584"/>
                <a:ext cx="340292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Verifiers check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Timing constraints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Some function of 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4DDA898-916E-D7FA-C628-D4E537326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869" y="1989584"/>
                <a:ext cx="3402925" cy="2246769"/>
              </a:xfrm>
              <a:prstGeom prst="rect">
                <a:avLst/>
              </a:prstGeom>
              <a:blipFill>
                <a:blip r:embed="rId14"/>
                <a:stretch>
                  <a:fillRect l="-3704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BDE0687-E449-9C75-C4BD-BC45E751F49B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E07BB-E5D6-1C5F-9B91-DB49AA4645D4}"/>
              </a:ext>
            </a:extLst>
          </p:cNvPr>
          <p:cNvSpPr txBox="1"/>
          <p:nvPr/>
        </p:nvSpPr>
        <p:spPr>
          <a:xfrm>
            <a:off x="8408868" y="4098123"/>
            <a:ext cx="3402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Hope</a:t>
            </a:r>
            <a:r>
              <a:rPr lang="en-US" sz="2800" dirty="0"/>
              <a:t>: only way to generate good, timely responses is to be in correct position.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119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168BC-912C-6B32-36FD-11D759EC1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F840-3DBF-AE40-4EF4-FFAB29C7A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59E439-37EF-C0F3-95E0-41F6D367A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C83C6-B65E-B6F9-5627-C25382A08266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C83C6-B65E-B6F9-5627-C25382A08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2D449D6-3481-345A-C5B2-8DF65F3E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16300E-8613-3E48-714E-5A46560C69B8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F57BE0-5E97-E55C-3840-95B6B6F55D66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F57BE0-5E97-E55C-3840-95B6B6F55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C8D029-0E3A-4CE1-A3A2-6159688BD6D1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C8D029-0E3A-4CE1-A3A2-6159688B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5837B-5D63-89DB-4444-2116B262DB2B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A5837B-5D63-89DB-4444-2116B262D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6EA8FD-1EC7-278B-29D2-181D69145BAB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F09F52A-040D-6DD6-75F5-B824CA0D8E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1F4C0C-484A-CB99-4D7A-A2F5F1DC020D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CC8815-CED6-ED27-7D4C-43D85A87CB1A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6E8B85-7724-3997-8EF2-944DDCFB9CE5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107F1A-9B79-F6CE-D61B-5AE69BF6B7CA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107F1A-9B79-F6CE-D61B-5AE69BF6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F6F570-F444-BA2A-B47C-CD39FF7D48E4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F6F570-F444-BA2A-B47C-CD39FF7D4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C40311-5BA7-A554-AA76-355A860B1D7B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404D61-C446-7A29-43AF-D916E05E4BB9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31F9F9-C04F-75AB-CDFB-C3AB8637B2FA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31F9F9-C04F-75AB-CDFB-C3AB8637B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17B912-C022-4DF2-CD72-EFF0497BB42A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17B912-C022-4DF2-CD72-EFF0497BB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CE4246-D50F-C7B8-D275-C11119B2239C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CE4246-D50F-C7B8-D275-C11119B22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03326F-5EED-0DE0-8ACE-B0B96C1DF5EC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703326F-5EED-0DE0-8ACE-B0B96C1D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>
            <a:extLst>
              <a:ext uri="{FF2B5EF4-FFF2-40B4-BE49-F238E27FC236}">
                <a16:creationId xmlns:a16="http://schemas.microsoft.com/office/drawing/2014/main" id="{ECBAB9E5-8A47-B101-F4C0-826EA74B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9C1DCE9-A710-E09D-1A7D-6F60DFEF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3331EAC-147A-071F-A401-C76EEF0F75D2}"/>
              </a:ext>
            </a:extLst>
          </p:cNvPr>
          <p:cNvSpPr txBox="1"/>
          <p:nvPr/>
        </p:nvSpPr>
        <p:spPr>
          <a:xfrm>
            <a:off x="4285157" y="4269714"/>
            <a:ext cx="96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D5F0E4-E393-5D2A-0F91-689600E43C4B}"/>
              </a:ext>
            </a:extLst>
          </p:cNvPr>
          <p:cNvSpPr txBox="1"/>
          <p:nvPr/>
        </p:nvSpPr>
        <p:spPr>
          <a:xfrm>
            <a:off x="8004865" y="567303"/>
            <a:ext cx="3684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Theorem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Any position verification protocol using only classical resources can be spoofed.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07AE9-8F53-3B45-E9D8-BAF8592C5D40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1D583-3085-E103-B352-6F5D0A4FFC84}"/>
              </a:ext>
            </a:extLst>
          </p:cNvPr>
          <p:cNvSpPr txBox="1"/>
          <p:nvPr/>
        </p:nvSpPr>
        <p:spPr>
          <a:xfrm>
            <a:off x="8057254" y="2817734"/>
            <a:ext cx="3979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(Kent-Munro-Spiller ’11,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Buhrman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‘10)</a:t>
            </a:r>
          </a:p>
        </p:txBody>
      </p:sp>
    </p:spTree>
    <p:extLst>
      <p:ext uri="{BB962C8B-B14F-4D97-AF65-F5344CB8AC3E}">
        <p14:creationId xmlns:p14="http://schemas.microsoft.com/office/powerpoint/2010/main" val="139832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D16D3-AB94-EDB8-2F21-75008983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45E3-C4A2-AC41-6911-D8C7F8C6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5992C8-8455-0E21-9AAC-206D143D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BF10A8-AE9E-1223-8F81-099DA1C865EA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6FDAA8-42CE-FF1C-59AE-2B0A43D1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71CF2568-AED3-0755-1994-D36EF20D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72F975-B56B-B55C-2D10-DCAB7CBCB560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CDB2C5-1B6F-2FDF-BB56-57E9A5619EC8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6647E4-0A58-1038-1674-0FB456967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291B88-03D1-B32F-47D3-CF678A5BB47A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74640-CFCE-3FB8-0D3C-CDA343FF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E1AB8D-AAE7-EE55-509A-F3849A6D0402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807348-18EB-69C8-E151-A163AF5B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534921-2C01-E535-5030-FE8FA0F7CFE8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C49658-F76E-88CC-6A17-0E3E176AE006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B70B0-2F30-F150-FC8D-EE95C0341825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4BB096-3D41-BDA5-0854-F5CF95B4B663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0EDA65-6B84-05C6-2AD5-A18A26E801AF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59340F-2412-23E1-AF1D-3220CA15A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C81CC2-19C0-5587-5731-C0EDFF3C3E7D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DA32AB-C0D1-F4C5-A1DB-AE603EA0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77E1A4-9BD6-72E7-7F2B-E691946734A0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267507E-27D1-616C-21E9-A0917117D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B83632-1A80-5CBF-D2C0-D8E2EE1E30F5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99B5BA-5A99-4338-421A-EA6087598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E56EB4D-2339-AF64-09D3-DEC12A7E8C7F}"/>
              </a:ext>
            </a:extLst>
          </p:cNvPr>
          <p:cNvSpPr txBox="1"/>
          <p:nvPr/>
        </p:nvSpPr>
        <p:spPr>
          <a:xfrm>
            <a:off x="3592990" y="4921026"/>
            <a:ext cx="9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FE4D64-B9AF-FCF4-0AAB-7D796295470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A57415D-B4BF-6600-F2C2-713A5BDECB1F}"/>
              </a:ext>
            </a:extLst>
          </p:cNvPr>
          <p:cNvSpPr txBox="1"/>
          <p:nvPr/>
        </p:nvSpPr>
        <p:spPr>
          <a:xfrm>
            <a:off x="5142438" y="4921026"/>
            <a:ext cx="10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9AF124-756D-8E2C-E7D1-EEB8354B3D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F6A8C-5A4F-2571-444B-0D7834919BD8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EBC1A-25C3-E4E1-7D8A-75C6AE4EB002}"/>
              </a:ext>
            </a:extLst>
          </p:cNvPr>
          <p:cNvSpPr txBox="1"/>
          <p:nvPr/>
        </p:nvSpPr>
        <p:spPr>
          <a:xfrm>
            <a:off x="8004865" y="567303"/>
            <a:ext cx="3684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Theorem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Any position verification protocol using only classical resources can be spoofed.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D5B00-0CF0-26C3-AADE-8222EA2EB583}"/>
              </a:ext>
            </a:extLst>
          </p:cNvPr>
          <p:cNvSpPr txBox="1"/>
          <p:nvPr/>
        </p:nvSpPr>
        <p:spPr>
          <a:xfrm>
            <a:off x="8057254" y="2817734"/>
            <a:ext cx="3979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(Kent-Munro-Spiller ’11,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Buhrman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‘10)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3AA14BE-C1B4-BBBB-1678-6B47B823EE51}"/>
              </a:ext>
            </a:extLst>
          </p:cNvPr>
          <p:cNvCxnSpPr/>
          <p:nvPr/>
        </p:nvCxnSpPr>
        <p:spPr>
          <a:xfrm rot="5400000" flipH="1" flipV="1">
            <a:off x="5174312" y="5408010"/>
            <a:ext cx="449575" cy="357249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88F3073E-C3D1-A0B3-D59E-0A68EAC8F20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49656" y="5436559"/>
            <a:ext cx="377188" cy="300150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FFAA03D-6AA3-9E1A-BA39-0EB4C505F021}"/>
              </a:ext>
            </a:extLst>
          </p:cNvPr>
          <p:cNvSpPr txBox="1"/>
          <p:nvPr/>
        </p:nvSpPr>
        <p:spPr>
          <a:xfrm>
            <a:off x="3974033" y="5766353"/>
            <a:ext cx="192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 in position 0!</a:t>
            </a:r>
          </a:p>
        </p:txBody>
      </p:sp>
    </p:spTree>
    <p:extLst>
      <p:ext uri="{BB962C8B-B14F-4D97-AF65-F5344CB8AC3E}">
        <p14:creationId xmlns:p14="http://schemas.microsoft.com/office/powerpoint/2010/main" val="74780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335FE-E05C-EE4E-E2BE-3997C1B4F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9481D-8031-7161-167F-F9D4D0F6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312A3B-A68E-FE35-9A52-372BC550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70599F-55F4-DBEF-2BA2-2392908D4F25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164BA1-FBE3-F67F-7F6A-E3EF6797B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402A5CB-7E78-7235-0BA7-D8E6A846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E6503E-CA81-241D-8A9D-3FE2DE2AA286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E600F-B18A-C651-CDD5-1792E43F77EB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24E6FC-5F0D-CA67-F860-2069D93A6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53A29D-559A-A84E-0553-A44421AB772C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F177FA-9461-91CE-6874-2CD00DA8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69CF4D-DFF7-3792-9871-580CC90B8E40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9D2A5A-4976-90EF-0E39-181A75D7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AF78F1-4B8D-BF81-FEBF-E5ED202CE591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CD9853-56C3-96E7-9505-097E21BB4A20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C2FAC1-C7B9-9FEB-2B18-C19866712121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9BFB1FC-57A0-7233-F4C4-37E07146B383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8FE5FC-894E-3A6E-1F55-0714D03C3B4B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5D7E52-9D38-1191-007D-7834C100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78C7E1-8D4D-47C9-0989-D3CCA5306CC9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87F9DFB-9F2F-957D-40B6-DC81A29C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1E6452-1916-F7B8-BFEE-51822C9ABBFC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9993BD-6C69-977F-9E5D-24C6C4CFA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B7AF489-3E7E-8C93-0B9B-E9BB8AE0F332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EDB748-BDFD-22F9-5ACC-91085AD67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22D3D97-E807-EBD5-714C-99844EA402A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26FDF4-3AF3-F682-4807-1261912AC8E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7F76F9-6C4F-70B3-CA7A-DEDEF927FF3A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78598C-EF61-FB03-9661-89D37F196010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E5473FC-E78A-4D2F-A46A-8BF13E27E33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7C21E95-35C3-B6E7-3298-8E700A59E01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8BA12-3F80-AAED-FCC7-2FA04D68280B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30F7E-F772-26D0-D0D8-0CE960DED706}"/>
              </a:ext>
            </a:extLst>
          </p:cNvPr>
          <p:cNvSpPr txBox="1"/>
          <p:nvPr/>
        </p:nvSpPr>
        <p:spPr>
          <a:xfrm>
            <a:off x="3592990" y="4921026"/>
            <a:ext cx="9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23955C-47B3-D55A-DC39-8784F10DAF21}"/>
              </a:ext>
            </a:extLst>
          </p:cNvPr>
          <p:cNvSpPr txBox="1"/>
          <p:nvPr/>
        </p:nvSpPr>
        <p:spPr>
          <a:xfrm>
            <a:off x="5142438" y="4921026"/>
            <a:ext cx="10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3ED97-E811-267A-3416-0EFE8B232B7A}"/>
              </a:ext>
            </a:extLst>
          </p:cNvPr>
          <p:cNvSpPr txBox="1"/>
          <p:nvPr/>
        </p:nvSpPr>
        <p:spPr>
          <a:xfrm>
            <a:off x="8004865" y="567303"/>
            <a:ext cx="3684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Theorem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Any position verification protocol using only classical resources can be spoofed.</a:t>
            </a:r>
            <a:endParaRPr lang="en-US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049F7-E449-8DC5-DEDF-BE86A5F25B51}"/>
              </a:ext>
            </a:extLst>
          </p:cNvPr>
          <p:cNvSpPr txBox="1"/>
          <p:nvPr/>
        </p:nvSpPr>
        <p:spPr>
          <a:xfrm>
            <a:off x="8057254" y="2817734"/>
            <a:ext cx="3979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(Kent-Munro-Spiller ’11,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Buhrman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‘10)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921262-EB78-BBE3-D530-8758F655A2C4}"/>
              </a:ext>
            </a:extLst>
          </p:cNvPr>
          <p:cNvSpPr txBox="1"/>
          <p:nvPr/>
        </p:nvSpPr>
        <p:spPr>
          <a:xfrm>
            <a:off x="8004865" y="3628767"/>
            <a:ext cx="3979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because classical information can be </a:t>
            </a:r>
            <a:r>
              <a:rPr lang="en-US" sz="2800" b="1" i="1" dirty="0"/>
              <a:t>copied</a:t>
            </a:r>
            <a:r>
              <a:rPr lang="en-US" sz="2800" dirty="0"/>
              <a:t> and both spoofers can pretend to be the honest prover.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042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2398-CA66-93BF-7933-CC2713179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CF6DE-1B38-3440-AB71-648454C7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CED835-4E5D-E83D-C093-4A5781D8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A7CD13-2081-044D-37AC-1AC2C9B1E879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C60775-5CDC-17A6-1DD6-2A49232B3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DC7BA9DE-4079-E888-A97C-F6B898DB5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1DFEE2-1010-C4F9-9226-2411D85F020F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D2C3EF-AF5F-93DB-7E22-71F84B5574BD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24E97F-BA44-46AC-F3EC-AC3D00FD6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FCED01-26BD-2700-CE83-0409A8813F23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E00F6-3594-EB1B-0C96-D41EA05A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35C080-7147-DE3A-ED10-DCE7D80D7C32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E23EC8-8B65-8ED8-F6CA-771284F5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DB8581-F3FE-2709-A1DB-A5F97165A37C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F9C7D0-9DE8-2852-62F8-9D7C35C40602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5D56BB-4F3E-4AEE-72BF-6FBF0CBFB70A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AE1B57E-0FEA-677F-387C-ACCDDEEBDE38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ED43E1-ED2E-9896-2183-3642CB8ACDA0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BF5304-F5DE-7C11-74BB-8AA633245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0B32B5-797D-2AF2-50AA-10A3A6DD24F4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20D2BE-980B-6A48-BEFD-292F3ECE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3DF81B-76D1-3E7F-DE5B-23B8E8B2E756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B41649-516A-D8B9-26CB-FA1488A964F8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FA25FD-224B-90AA-6531-6E562EE4F39C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61BE9C-7AE1-E699-73F7-C9EEDC038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A76AD5F-780F-9EA5-F673-1AFD93046E8D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36FD5A-7EF3-C269-E4E4-32F052728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E92E9F8-1E48-03FC-D823-456FDCC1F3A6}"/>
                  </a:ext>
                </a:extLst>
              </p:cNvPr>
              <p:cNvSpPr txBox="1"/>
              <p:nvPr/>
            </p:nvSpPr>
            <p:spPr>
              <a:xfrm>
                <a:off x="3068786" y="2672989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B1A9DFF-A400-7263-EC88-28887BC1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2672989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0775934-1B99-CF14-C179-51AA95387650}"/>
                  </a:ext>
                </a:extLst>
              </p:cNvPr>
              <p:cNvSpPr txBox="1"/>
              <p:nvPr/>
            </p:nvSpPr>
            <p:spPr>
              <a:xfrm>
                <a:off x="5390354" y="2672989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054EC6D-41CF-926F-D37B-AE384022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54" y="2672989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1F40EB0-D679-7B97-DB96-135372D770C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81A7B8-DDCA-78B4-F4C2-566C4CC3F86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BC4673-21FA-C0F5-A80D-5574FD18B3BC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1EC1D7-5D9F-5210-D1C9-A1F5CE1678F9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B8DF003-10B9-E03F-1C3F-807022BE931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7082AB0-F6A3-7016-6951-408E201DF7E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B5812-2AE6-F418-E7DC-81D47CD224FD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FA4D7-C25C-8EA6-4BFB-74C286ADF5F4}"/>
              </a:ext>
            </a:extLst>
          </p:cNvPr>
          <p:cNvSpPr txBox="1"/>
          <p:nvPr/>
        </p:nvSpPr>
        <p:spPr>
          <a:xfrm>
            <a:off x="3592990" y="4921026"/>
            <a:ext cx="9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64A0C-C412-8BBD-5E7D-6EE9F7904726}"/>
              </a:ext>
            </a:extLst>
          </p:cNvPr>
          <p:cNvSpPr txBox="1"/>
          <p:nvPr/>
        </p:nvSpPr>
        <p:spPr>
          <a:xfrm>
            <a:off x="5142438" y="4921026"/>
            <a:ext cx="10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D1E7FBC-9FF0-08B0-F20C-43F5B1F1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1AB1DA7-9623-057D-5698-023EA86A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14F9494-20A8-E742-2FF9-8D177CC33B81}"/>
              </a:ext>
            </a:extLst>
          </p:cNvPr>
          <p:cNvSpPr txBox="1"/>
          <p:nvPr/>
        </p:nvSpPr>
        <p:spPr>
          <a:xfrm>
            <a:off x="8004865" y="567303"/>
            <a:ext cx="3684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Theorem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Any position verification protocol using only classical resources can be spoofed.</a:t>
            </a:r>
            <a:endParaRPr lang="en-US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A01A36-DA09-5734-7DAA-D2BA9BF685CC}"/>
              </a:ext>
            </a:extLst>
          </p:cNvPr>
          <p:cNvSpPr txBox="1"/>
          <p:nvPr/>
        </p:nvSpPr>
        <p:spPr>
          <a:xfrm>
            <a:off x="8057254" y="2817734"/>
            <a:ext cx="3979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(Kent-Munro-Spiller ’11,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Buhrman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‘10)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31B8C4-9C8A-3D14-26EF-B7CDD2A54B94}"/>
              </a:ext>
            </a:extLst>
          </p:cNvPr>
          <p:cNvSpPr txBox="1"/>
          <p:nvPr/>
        </p:nvSpPr>
        <p:spPr>
          <a:xfrm>
            <a:off x="8004865" y="3628767"/>
            <a:ext cx="3979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because classical information can be </a:t>
            </a:r>
            <a:r>
              <a:rPr lang="en-US" sz="2800" b="1" i="1" dirty="0"/>
              <a:t>copied</a:t>
            </a:r>
            <a:r>
              <a:rPr lang="en-US" sz="2800" dirty="0"/>
              <a:t> and both spoofers can pretend to be the honest prover.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03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BF8D-A862-86C6-6EC1-C65E0238D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2EE6-4C86-BED7-2B49-4080657E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impossibility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A6F492-CCDF-5356-361C-525CCBB6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5B272F-725A-39C4-2562-83F38531CA9D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5B272F-725A-39C4-2562-83F38531C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8ABB7DA-F8A6-0DD6-8626-05FC11F5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DEA655-CF70-F960-08AB-92E48F61DBC1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FE7EDB-317B-82CB-755C-5772D05CDDB1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FE7EDB-317B-82CB-755C-5772D05CD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D6A71-3E34-ACDB-4797-9033A86D7CF8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7D6A71-3E34-ACDB-4797-9033A86D7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63F542-3FFE-88A8-DF08-1C85F469B6D2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63F542-3FFE-88A8-DF08-1C85F469B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04CA6F-1001-6C9D-FF5D-E8F7BFAA5268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115844-6546-878D-6845-0CA9BF742F63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F13226-720F-9CAC-928E-8708426ABF46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770ED2-3F41-F53B-8548-9EE52B20C925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31A3D8-34A5-F5BC-DF78-30795F8160A3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631A3D8-34A5-F5BC-DF78-30795F816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BFC3F8-8000-E5D0-9B7F-A98C055CD954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BFC3F8-8000-E5D0-9B7F-A98C055CD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C13A97-5BB9-7849-475A-DE93ED412BFB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963B22-B615-4E5F-66EB-D7C967578C5C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9AE85B-0D75-1426-15B9-88BF2E587058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29AE85B-0D75-1426-15B9-88BF2E587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7AE2D6-7172-D9B5-FC36-DAFB26014537}"/>
                  </a:ext>
                </a:extLst>
              </p:cNvPr>
              <p:cNvSpPr txBox="1"/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7AE2D6-7172-D9B5-FC36-DAFB2601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71" y="4343738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BE414D-44B5-44E0-E31E-80B35F6FB25C}"/>
                  </a:ext>
                </a:extLst>
              </p:cNvPr>
              <p:cNvSpPr txBox="1"/>
              <p:nvPr/>
            </p:nvSpPr>
            <p:spPr>
              <a:xfrm>
                <a:off x="3068786" y="2672989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BE414D-44B5-44E0-E31E-80B35F6FB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2672989"/>
                <a:ext cx="83713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BE3FCA-D1B3-8BAD-7264-82DA16ABA634}"/>
                  </a:ext>
                </a:extLst>
              </p:cNvPr>
              <p:cNvSpPr txBox="1"/>
              <p:nvPr/>
            </p:nvSpPr>
            <p:spPr>
              <a:xfrm>
                <a:off x="5390354" y="2672989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BE3FCA-D1B3-8BAD-7264-82DA16AB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54" y="2672989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D87AB77-8F30-3B4C-0E8A-52A2F7AA831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4A2927-70FE-68FC-D2E0-4B75540E129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DC69E6-6C02-5C59-5ACD-1A854282BD60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2D0907-F434-92CF-F770-36BCB4ED3B7C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F178FE8-8E8C-935F-0091-5FF0A8FE28B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B7C7EA-80B4-4D9D-0F02-B019B3F77B8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6E280-732E-0E77-BA49-BECC8DEC91E1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FF348D-4A19-2A5B-9C05-426659869DD3}"/>
              </a:ext>
            </a:extLst>
          </p:cNvPr>
          <p:cNvSpPr txBox="1"/>
          <p:nvPr/>
        </p:nvSpPr>
        <p:spPr>
          <a:xfrm>
            <a:off x="3592990" y="4921026"/>
            <a:ext cx="93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91D6D9-9394-0567-2363-BF76AA499431}"/>
              </a:ext>
            </a:extLst>
          </p:cNvPr>
          <p:cNvSpPr txBox="1"/>
          <p:nvPr/>
        </p:nvSpPr>
        <p:spPr>
          <a:xfrm>
            <a:off x="5142438" y="4921026"/>
            <a:ext cx="10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Spoofer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4936AD9-F02D-C97E-312E-C0B40C377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9321CCD2-C750-9E38-C06B-F4971E65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A8C2222-1756-88B0-CFB9-94949BB740D1}"/>
              </a:ext>
            </a:extLst>
          </p:cNvPr>
          <p:cNvSpPr txBox="1"/>
          <p:nvPr/>
        </p:nvSpPr>
        <p:spPr>
          <a:xfrm>
            <a:off x="7969902" y="2275126"/>
            <a:ext cx="3684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What if we used quantum resources?</a:t>
            </a:r>
            <a:endParaRPr lang="en-US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DF3238-D125-D666-A75D-C826610A40D7}"/>
              </a:ext>
            </a:extLst>
          </p:cNvPr>
          <p:cNvSpPr txBox="1"/>
          <p:nvPr/>
        </p:nvSpPr>
        <p:spPr>
          <a:xfrm>
            <a:off x="8001281" y="3905363"/>
            <a:ext cx="3979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leverage the </a:t>
            </a:r>
            <a:br>
              <a:rPr lang="en-US" sz="2800" dirty="0"/>
            </a:br>
            <a:r>
              <a:rPr lang="en-US" sz="2800" dirty="0"/>
              <a:t>No-Cloning Principle </a:t>
            </a:r>
          </a:p>
          <a:p>
            <a:r>
              <a:rPr lang="en-US" sz="2800" dirty="0"/>
              <a:t>of quantum physics…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6944F-620D-F07D-600F-4FEAB16859F0}"/>
              </a:ext>
            </a:extLst>
          </p:cNvPr>
          <p:cNvSpPr txBox="1"/>
          <p:nvPr/>
        </p:nvSpPr>
        <p:spPr>
          <a:xfrm>
            <a:off x="11174275" y="2381254"/>
            <a:ext cx="125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351955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FB17F-5E8F-11F4-95FB-BF50BB80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56504A-8919-C30C-1DAF-710B91B29C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-routing protocol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56504A-8919-C30C-1DAF-710B91B29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2FC1F88C-8667-712A-C4EF-828BCA50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5C22E-EA30-B9E6-B82D-83B48F25EE3F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5C22E-EA30-B9E6-B82D-83B48F25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FE35BCF-5A86-C6AC-CED2-28281F70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AA6F58-78CA-4954-3ABE-828804A919A5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15189-9457-7134-B036-CFECF97A89AF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15189-9457-7134-B036-CFECF97A8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0497F-BA82-6477-F9C9-15D96AFACF18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0497F-BA82-6477-F9C9-15D96AFA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962A4-CBD9-F173-3A69-720A86344611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962A4-CBD9-F173-3A69-720A86344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7D90DE-4D01-87C8-7133-A715EB6B5412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148D65-6814-E15F-08B1-977274905B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E405A4-2ECD-5DCC-9114-A2E7A87CA577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7605D1-5BC9-161C-4319-AA79AA84F2B4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5F7288-38AA-3AB5-EE8F-37B9E2BAA68A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59CA2-48AB-56E1-ABD3-160187233603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59CA2-48AB-56E1-ABD3-16018723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E434C9-0186-C776-6F7B-A940A94C252C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E434C9-0186-C776-6F7B-A940A94C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CCD159-4631-6FEC-1D31-FC1BA4AE3B92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CCD159-4631-6FEC-1D31-FC1BA4AE3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3443D9F-B2D7-5FF8-CC4A-3786F51814B8}"/>
              </a:ext>
            </a:extLst>
          </p:cNvPr>
          <p:cNvSpPr txBox="1"/>
          <p:nvPr/>
        </p:nvSpPr>
        <p:spPr>
          <a:xfrm>
            <a:off x="4155529" y="4330691"/>
            <a:ext cx="9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Honest</a:t>
            </a:r>
          </a:p>
          <a:p>
            <a:pPr algn="ctr"/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426624-C9E2-9651-DAEF-B391AFC76171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426624-C9E2-9651-DAEF-B391AFC7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39C44D54-DF71-F0E3-A0CC-9E311FCBD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2596" y="3060563"/>
                <a:ext cx="3817247" cy="1705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Fix a Boolean function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In addition to classical challenges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the verifiers will send random qubit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,|−⟩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39C44D54-DF71-F0E3-A0CC-9E311FCBD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96" y="3060563"/>
                <a:ext cx="3817247" cy="1705247"/>
              </a:xfrm>
              <a:prstGeom prst="rect">
                <a:avLst/>
              </a:prstGeom>
              <a:blipFill>
                <a:blip r:embed="rId14"/>
                <a:stretch>
                  <a:fillRect l="-1993" t="-3676" r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99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3C55-FBE7-D86E-BE20-9EC3CCCB8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6" y="5174200"/>
            <a:ext cx="4903694" cy="131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121212"/>
                </a:solidFill>
                <a:effectLst/>
                <a:latin typeface="Red Hat Text"/>
              </a:rPr>
              <a:t>Is it possible to remotely verify someone’s location?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4BEC5E-5028-2E76-531A-E4304BDC6256}"/>
              </a:ext>
            </a:extLst>
          </p:cNvPr>
          <p:cNvSpPr txBox="1">
            <a:spLocks/>
          </p:cNvSpPr>
          <p:nvPr/>
        </p:nvSpPr>
        <p:spPr>
          <a:xfrm>
            <a:off x="6587298" y="4694787"/>
            <a:ext cx="4903694" cy="149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121212"/>
                </a:solidFill>
                <a:latin typeface="Red Hat Text"/>
              </a:rPr>
              <a:t>Can all polynomial-time computable problems be solved using logarithmic memory?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E8A6D3-FE52-0B30-AF85-EB0CEACA6114}"/>
              </a:ext>
            </a:extLst>
          </p:cNvPr>
          <p:cNvSpPr txBox="1">
            <a:spLocks/>
          </p:cNvSpPr>
          <p:nvPr/>
        </p:nvSpPr>
        <p:spPr>
          <a:xfrm>
            <a:off x="6587298" y="510988"/>
            <a:ext cx="4903694" cy="149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121212"/>
                </a:solidFill>
                <a:latin typeface="Red Hat Text"/>
              </a:rPr>
              <a:t>Can quantum computations be efficiently computed in a distributed fashion?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795357-3A74-9C1C-6C3F-5ED35FEDAD07}"/>
              </a:ext>
            </a:extLst>
          </p:cNvPr>
          <p:cNvSpPr txBox="1">
            <a:spLocks/>
          </p:cNvSpPr>
          <p:nvPr/>
        </p:nvSpPr>
        <p:spPr>
          <a:xfrm>
            <a:off x="448236" y="726141"/>
            <a:ext cx="4903694" cy="149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121212"/>
                </a:solidFill>
                <a:latin typeface="Red Hat Text"/>
              </a:rPr>
              <a:t>What does a theory of quantum gravity look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C97A-270A-92C1-E64E-51F64252C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2A1641-AB26-2632-8213-95052899D0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-routing protocol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2A1641-AB26-2632-8213-95052899D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D3227A8-FFAA-F131-BE70-155C69522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2E9BD9-14E2-3D5E-51C4-4F6D48B2A75B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2FFC81-A87F-9B5E-9652-3DCD75E58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28F69D6-925B-5DB5-9903-FF7EA415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4A675B-90EC-C001-DD98-C7F5DE0FB1EA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600F20-D237-C5F5-8ACC-6840197A4808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36BB4B-8AE6-6961-CF58-EE44AE8B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06C21E-F927-CDAF-DFC8-C6F18D655E1A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8B12D5-7423-6560-908F-E95B5DB5B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B5EFF2-771E-6CFC-E5CF-2B37AE57CDAA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7D1888-6D34-D0DA-ED8A-7BABE90E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7D52B0-7BFF-B68B-8222-3465A246739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6CDC642-6687-10F3-FCB3-2DFD67D684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DEE806-087E-FA95-C767-08CBC955A09D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2E0E31-CBD5-0ECA-5567-6362DDEB21D6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9AB4FF-5CC6-C0F9-94C9-15A96A14848B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48A0D8-2D11-A7C1-9DB6-FD870F6D0F4C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0E119A-67DC-6008-F693-8A8768966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DE85EA-C47D-7833-9513-AFDB736975BF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4A9963-B46C-B3B6-76FB-1381AC01F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BAC463-9618-640F-DFB2-E4204DA83077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294586-9BF0-82E8-D88D-3D912EDECC86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D6BD34-1691-81B1-3CE5-5097400A0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2E5387-3085-C925-1B32-F8D4154786D8}"/>
                  </a:ext>
                </a:extLst>
              </p:cNvPr>
              <p:cNvSpPr txBox="1"/>
              <p:nvPr/>
            </p:nvSpPr>
            <p:spPr>
              <a:xfrm>
                <a:off x="3011499" y="2848331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2E5387-3085-C925-1B32-F8D415478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499" y="2848331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70160CF2-B2C7-B7AB-0F5F-271E5706D395}"/>
              </a:ext>
            </a:extLst>
          </p:cNvPr>
          <p:cNvSpPr txBox="1"/>
          <p:nvPr/>
        </p:nvSpPr>
        <p:spPr>
          <a:xfrm>
            <a:off x="4155529" y="4330691"/>
            <a:ext cx="9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Honest</a:t>
            </a:r>
          </a:p>
          <a:p>
            <a:pPr algn="ctr"/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5B3B55-423B-4E01-1C7E-488E0C66771D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CA9C66-26BB-3FFD-6C05-BBBCE763C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44EDCC23-DD48-3300-319B-F461D2C9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E9155E-299C-8EA8-D9A7-33A6AD7D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EAA242-7154-C974-ABC1-C3BDACBD5F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0358" y="4842519"/>
                <a:ext cx="3691706" cy="749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0" dirty="0"/>
                  <a:t>The honest prover is supposed to </a:t>
                </a:r>
                <a:r>
                  <a:rPr lang="en-US" sz="2000" b="1" i="1" dirty="0"/>
                  <a:t>route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depending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EAA242-7154-C974-ABC1-C3BDACBD5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358" y="4842519"/>
                <a:ext cx="3691706" cy="749017"/>
              </a:xfrm>
              <a:prstGeom prst="rect">
                <a:avLst/>
              </a:prstGeom>
              <a:blipFill>
                <a:blip r:embed="rId14"/>
                <a:stretch>
                  <a:fillRect l="-1712" t="-10000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2861D680-26AD-4872-3871-F80F6D398C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53073" y="3375596"/>
            <a:ext cx="549349" cy="418961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3A082E-A82B-5DFE-1A24-DA05AAF139BF}"/>
                  </a:ext>
                </a:extLst>
              </p:cNvPr>
              <p:cNvSpPr txBox="1"/>
              <p:nvPr/>
            </p:nvSpPr>
            <p:spPr>
              <a:xfrm>
                <a:off x="1855356" y="3911190"/>
                <a:ext cx="192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3A082E-A82B-5DFE-1A24-DA05AAF1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56" y="3911190"/>
                <a:ext cx="1921304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C3FB7B-0DFA-EBF7-2EE4-C30A134CA5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2596" y="3060563"/>
                <a:ext cx="3817247" cy="1705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Fix a Boolean function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In addition to classical challenges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the verifiers will send random qubit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,|−⟩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C3FB7B-0DFA-EBF7-2EE4-C30A134CA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96" y="3060563"/>
                <a:ext cx="3817247" cy="1705247"/>
              </a:xfrm>
              <a:prstGeom prst="rect">
                <a:avLst/>
              </a:prstGeom>
              <a:blipFill>
                <a:blip r:embed="rId16"/>
                <a:stretch>
                  <a:fillRect l="-1993" t="-3676" r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25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25FDB-ECE0-203D-32E0-AE0ECB5A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E9C15C-D4B7-63B2-B983-FFF07CF94A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-routing protocol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E9C15C-D4B7-63B2-B983-FFF07CF94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225D22F-6142-EB86-9FC4-7BCA213F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2B3A76-34A8-5051-7320-EC26FCC2EACB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E2B3A76-34A8-5051-7320-EC26FCC2E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4A701FD-3590-69FE-5A65-8A1922BC2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C306F4-B927-238C-D288-885E4C20920E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63DF3-077C-4B7B-6856-4128B51F1C43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363DF3-077C-4B7B-6856-4128B51F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73A9A-738B-67FD-ECCE-AA995AFDE8C1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C773A9A-738B-67FD-ECCE-AA995AFD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4B1EAE-A0CD-3147-BF93-97C7B8E972C0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4B1EAE-A0CD-3147-BF93-97C7B8E97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596F483-A8AB-3877-28EF-ACCE85041189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25A6AD3-8D10-776E-C4EF-750B6D807E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DD1866-0247-E3EC-D656-21A955936805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2DF369-FDCD-29D5-3F64-735D1D4FECA2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127D04E-C2A8-633C-A507-7D25F6318287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5EC9E-84A2-7E84-988E-28D8564E3266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35EC9E-84A2-7E84-988E-28D8564E3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1E61EA-6523-791C-4517-DD814AD9867F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1E61EA-6523-791C-4517-DD814AD98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2F3974-806A-1BD9-D876-68608CAC246A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EBCA1A-18B4-2C46-84DD-D45D8C885E18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1EBCA1A-18B4-2C46-84DD-D45D8C885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C86BDA-01BA-996C-D3A2-1C178340FEC2}"/>
                  </a:ext>
                </a:extLst>
              </p:cNvPr>
              <p:cNvSpPr txBox="1"/>
              <p:nvPr/>
            </p:nvSpPr>
            <p:spPr>
              <a:xfrm>
                <a:off x="5350386" y="2846137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C86BDA-01BA-996C-D3A2-1C178340F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86" y="2846137"/>
                <a:ext cx="837134" cy="369332"/>
              </a:xfrm>
              <a:prstGeom prst="rect">
                <a:avLst/>
              </a:prstGeom>
              <a:blipFill>
                <a:blip r:embed="rId1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CD19C353-E974-C2E2-BCD1-7E9B14EAA926}"/>
              </a:ext>
            </a:extLst>
          </p:cNvPr>
          <p:cNvSpPr txBox="1"/>
          <p:nvPr/>
        </p:nvSpPr>
        <p:spPr>
          <a:xfrm>
            <a:off x="4155529" y="4330691"/>
            <a:ext cx="96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Honest</a:t>
            </a:r>
          </a:p>
          <a:p>
            <a:pPr algn="ctr"/>
            <a:r>
              <a:rPr lang="en-US" dirty="0"/>
              <a:t>Prover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AFC75-8BD0-13C3-BC07-3EE44DB8438F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7AFC75-8BD0-13C3-BC07-3EE44DB84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A11A0F64-0F8D-A46D-657E-EBE4F53D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85B28EB-08C6-F0EF-F02F-8464C3C6E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EE7C7D8-55E1-02D4-9181-91E0DD01DEDC}"/>
              </a:ext>
            </a:extLst>
          </p:cNvPr>
          <p:cNvCxnSpPr>
            <a:cxnSpLocks/>
          </p:cNvCxnSpPr>
          <p:nvPr/>
        </p:nvCxnSpPr>
        <p:spPr>
          <a:xfrm rot="16200000" flipV="1">
            <a:off x="6054493" y="3286075"/>
            <a:ext cx="483242" cy="349247"/>
          </a:xfrm>
          <a:prstGeom prst="curved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80713-B05E-6D71-87AE-C9C9F6367E03}"/>
                  </a:ext>
                </a:extLst>
              </p:cNvPr>
              <p:cNvSpPr txBox="1"/>
              <p:nvPr/>
            </p:nvSpPr>
            <p:spPr>
              <a:xfrm>
                <a:off x="5620446" y="3744394"/>
                <a:ext cx="192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280713-B05E-6D71-87AE-C9C9F6367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446" y="3744394"/>
                <a:ext cx="1921304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432D93D-9421-5527-B469-5C2E7F355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10358" y="4842519"/>
                <a:ext cx="3691706" cy="749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0" dirty="0"/>
                  <a:t>The honest prover is supposed to </a:t>
                </a:r>
                <a:r>
                  <a:rPr lang="en-US" sz="2000" b="1" i="1" dirty="0"/>
                  <a:t>route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b="0" dirty="0"/>
                  <a:t> depending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432D93D-9421-5527-B469-5C2E7F355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358" y="4842519"/>
                <a:ext cx="3691706" cy="749017"/>
              </a:xfrm>
              <a:prstGeom prst="rect">
                <a:avLst/>
              </a:prstGeom>
              <a:blipFill>
                <a:blip r:embed="rId15"/>
                <a:stretch>
                  <a:fillRect l="-1712" t="-10000" r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1F5E19A9-24C8-0448-A4EC-881D7883F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2596" y="3060563"/>
                <a:ext cx="3817247" cy="17052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dirty="0"/>
                  <a:t>Fix a Boolean function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In addition to classical challenges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the verifiers will send random qubit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,|−⟩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1F5E19A9-24C8-0448-A4EC-881D7883F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96" y="3060563"/>
                <a:ext cx="3817247" cy="1705247"/>
              </a:xfrm>
              <a:prstGeom prst="rect">
                <a:avLst/>
              </a:prstGeom>
              <a:blipFill>
                <a:blip r:embed="rId16"/>
                <a:stretch>
                  <a:fillRect l="-1993" t="-3676" r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032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A21B-6D51-1614-F6AE-76531E1A9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6B96A3-4BEB-2EF0-F254-752FF4CCE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-routing protocol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6B96A3-4BEB-2EF0-F254-752FF4CCE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BB97CA3-9F51-1BBD-AB1C-B17F32C2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551F7A-2335-403E-8F6F-DC937F925DF8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551F7A-2335-403E-8F6F-DC937F925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049E9319-7FA7-46CC-FD27-1AC3B4624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47923-9BAB-2CB3-000F-17B72E59F9E7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8CABEC-BB1B-DE81-A40A-2C810874E7B8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8CABEC-BB1B-DE81-A40A-2C810874E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ABEE8-2B73-EB07-C93A-EF6C298505D4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ABEE8-2B73-EB07-C93A-EF6C29850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B38CD4-4B9F-6748-510F-C770B18E5A63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B38CD4-4B9F-6748-510F-C770B18E5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F34E84-DBAC-CB48-2FEF-4F22FADEC9FD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E3D8C8-E150-D415-3215-C9603B7AE63C}"/>
              </a:ext>
            </a:extLst>
          </p:cNvPr>
          <p:cNvCxnSpPr>
            <a:cxnSpLocks/>
          </p:cNvCxnSpPr>
          <p:nvPr/>
        </p:nvCxnSpPr>
        <p:spPr>
          <a:xfrm flipV="1">
            <a:off x="2553495" y="4661865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D44F4C-EDAB-C7BC-F16E-475F6C379CE3}"/>
              </a:ext>
            </a:extLst>
          </p:cNvPr>
          <p:cNvCxnSpPr>
            <a:cxnSpLocks/>
          </p:cNvCxnSpPr>
          <p:nvPr/>
        </p:nvCxnSpPr>
        <p:spPr>
          <a:xfrm flipH="1" flipV="1">
            <a:off x="5725475" y="4624170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BCEA5-7B16-F1BB-7931-9EA8AD2712D2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7C6165-1C87-DB18-FD30-15894287A082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7C6165-1C87-DB18-FD30-15894287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36F04E-2FFA-E4E6-3F5E-16A3D7487BF1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36F04E-2FFA-E4E6-3F5E-16A3D7487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7AC4FE-06E1-A78C-ACCF-CB138C5E677B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B924C0-59EE-27BF-D361-EB353EE4AB29}"/>
              </a:ext>
            </a:extLst>
          </p:cNvPr>
          <p:cNvCxnSpPr>
            <a:cxnSpLocks/>
          </p:cNvCxnSpPr>
          <p:nvPr/>
        </p:nvCxnSpPr>
        <p:spPr>
          <a:xfrm flipV="1">
            <a:off x="5466492" y="2604710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FB77BD-1AFE-3692-F8C9-648D16D31186}"/>
                  </a:ext>
                </a:extLst>
              </p:cNvPr>
              <p:cNvSpPr txBox="1"/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FB77BD-1AFE-3692-F8C9-648D16D3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786" y="4418926"/>
                <a:ext cx="43601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F8148A4-2C13-ACA6-1D54-DA00E68234D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4357743"/>
            <a:ext cx="502372" cy="5396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E0003C-4369-2273-364B-61A46133CA1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475" y="3235948"/>
            <a:ext cx="502372" cy="53966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7B5F0E-49D3-EF22-3C5C-4E10D77CEBD9}"/>
              </a:ext>
            </a:extLst>
          </p:cNvPr>
          <p:cNvCxnSpPr>
            <a:cxnSpLocks/>
          </p:cNvCxnSpPr>
          <p:nvPr/>
        </p:nvCxnSpPr>
        <p:spPr>
          <a:xfrm flipV="1">
            <a:off x="4398150" y="3786188"/>
            <a:ext cx="685798" cy="46684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A48C76-7BE6-A303-C664-8EC805330986}"/>
              </a:ext>
            </a:extLst>
          </p:cNvPr>
          <p:cNvCxnSpPr>
            <a:cxnSpLocks/>
          </p:cNvCxnSpPr>
          <p:nvPr/>
        </p:nvCxnSpPr>
        <p:spPr>
          <a:xfrm flipH="1" flipV="1">
            <a:off x="4229308" y="3760734"/>
            <a:ext cx="883780" cy="55242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CF7D56-F023-A91B-CF84-C261E6CD3BF4}"/>
                  </a:ext>
                </a:extLst>
              </p:cNvPr>
              <p:cNvSpPr txBox="1"/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CF7D56-F023-A91B-CF84-C261E6CD3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14" y="4341587"/>
                <a:ext cx="1753027" cy="369332"/>
              </a:xfrm>
              <a:prstGeom prst="rect">
                <a:avLst/>
              </a:prstGeom>
              <a:blipFill>
                <a:blip r:embed="rId1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61A40FF0-C002-4B86-FDCC-CC7D66EDEB8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3301482"/>
            <a:ext cx="376322" cy="7117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8F40B3-93C5-CFB1-81C7-4F646AE8B66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928" y="4187277"/>
            <a:ext cx="376322" cy="71172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7828D5C-4256-1C48-BE8D-24F12CE2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AEBF58E-6B65-4767-1A88-C2E2BD3FD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4FECBB-33CF-3281-3E79-809E2C095227}"/>
                  </a:ext>
                </a:extLst>
              </p:cNvPr>
              <p:cNvSpPr txBox="1"/>
              <p:nvPr/>
            </p:nvSpPr>
            <p:spPr>
              <a:xfrm>
                <a:off x="7770811" y="2960339"/>
                <a:ext cx="431840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-routing secure against spoofing?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4FECBB-33CF-3281-3E79-809E2C095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811" y="2960339"/>
                <a:ext cx="4318404" cy="954107"/>
              </a:xfrm>
              <a:prstGeom prst="rect">
                <a:avLst/>
              </a:prstGeom>
              <a:blipFill>
                <a:blip r:embed="rId14"/>
                <a:stretch>
                  <a:fillRect l="-3235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11E460-2E17-9591-AC6B-6E85F51E4BB1}"/>
              </a:ext>
            </a:extLst>
          </p:cNvPr>
          <p:cNvSpPr txBox="1">
            <a:spLocks/>
          </p:cNvSpPr>
          <p:nvPr/>
        </p:nvSpPr>
        <p:spPr>
          <a:xfrm>
            <a:off x="7770811" y="4383412"/>
            <a:ext cx="4146369" cy="74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Classical attack no longer works!</a:t>
            </a:r>
          </a:p>
        </p:txBody>
      </p:sp>
    </p:spTree>
    <p:extLst>
      <p:ext uri="{BB962C8B-B14F-4D97-AF65-F5344CB8AC3E}">
        <p14:creationId xmlns:p14="http://schemas.microsoft.com/office/powerpoint/2010/main" val="185975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C266-1424-A26A-E150-04DA834E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attacks on QPV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32C0-86B1-37EC-0303-8E96E721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7298" cy="1962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Spoofers can do more than keep or forward qubits.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Quantum entanglement gives rise to a richer, </a:t>
            </a:r>
            <a:br>
              <a:rPr lang="en-US" sz="2400" dirty="0"/>
            </a:br>
            <a:r>
              <a:rPr lang="en-US" sz="2400" dirty="0"/>
              <a:t>nontrivial set of spoofing strategies.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56D9D15-8B20-CEE2-A773-A7FB361BFB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8374" y="3664682"/>
                <a:ext cx="5562379" cy="1177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With entanglement, spoofers can utilize </a:t>
                </a:r>
                <a:r>
                  <a:rPr lang="en-US" sz="2400" b="1" i="1" dirty="0"/>
                  <a:t>quantum teleportation</a:t>
                </a:r>
                <a:r>
                  <a:rPr lang="en-US" sz="2400" dirty="0"/>
                  <a:t> to perform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in a </a:t>
                </a:r>
                <a:r>
                  <a:rPr lang="en-US" sz="2400" b="1" i="1" dirty="0"/>
                  <a:t>distributed way.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56D9D15-8B20-CEE2-A773-A7FB361BF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74" y="3664682"/>
                <a:ext cx="5562379" cy="1177011"/>
              </a:xfrm>
              <a:prstGeom prst="rect">
                <a:avLst/>
              </a:prstGeom>
              <a:blipFill>
                <a:blip r:embed="rId2"/>
                <a:stretch>
                  <a:fillRect l="-1595" t="-6383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8188858A-C0CA-4617-71BA-8BE64BABB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6633" y="5021549"/>
            <a:ext cx="2256744" cy="2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8504E3-97EB-97C8-D617-E2BFCE7B3914}"/>
              </a:ext>
            </a:extLst>
          </p:cNvPr>
          <p:cNvSpPr/>
          <p:nvPr/>
        </p:nvSpPr>
        <p:spPr>
          <a:xfrm>
            <a:off x="10205585" y="4925437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C4933A-4466-96E7-C331-9D2AFCD746E5}"/>
              </a:ext>
            </a:extLst>
          </p:cNvPr>
          <p:cNvSpPr/>
          <p:nvPr/>
        </p:nvSpPr>
        <p:spPr>
          <a:xfrm>
            <a:off x="7874437" y="4925436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3953E-5290-10BC-5C2A-E1C6A7AA058C}"/>
                  </a:ext>
                </a:extLst>
              </p:cNvPr>
              <p:cNvSpPr txBox="1"/>
              <p:nvPr/>
            </p:nvSpPr>
            <p:spPr>
              <a:xfrm>
                <a:off x="7358896" y="5268805"/>
                <a:ext cx="3570274" cy="85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+|11⟩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3953E-5290-10BC-5C2A-E1C6A7AA0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896" y="5268805"/>
                <a:ext cx="3570274" cy="855299"/>
              </a:xfrm>
              <a:prstGeom prst="rect">
                <a:avLst/>
              </a:prstGeom>
              <a:blipFill>
                <a:blip r:embed="rId5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8A4A796C-AAF9-188C-4016-FC14B0650741}"/>
              </a:ext>
            </a:extLst>
          </p:cNvPr>
          <p:cNvSpPr/>
          <p:nvPr/>
        </p:nvSpPr>
        <p:spPr>
          <a:xfrm>
            <a:off x="11183504" y="5643354"/>
            <a:ext cx="224391" cy="2472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05A57-6725-DA84-99B7-9373A83CB5D5}"/>
                  </a:ext>
                </a:extLst>
              </p:cNvPr>
              <p:cNvSpPr txBox="1"/>
              <p:nvPr/>
            </p:nvSpPr>
            <p:spPr>
              <a:xfrm>
                <a:off x="11234057" y="5696454"/>
                <a:ext cx="8563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A05A57-6725-DA84-99B7-9373A83CB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4057" y="5696454"/>
                <a:ext cx="856343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1D6478E5-DE10-9F00-E8ED-ABC40C49C045}"/>
              </a:ext>
            </a:extLst>
          </p:cNvPr>
          <p:cNvCxnSpPr>
            <a:cxnSpLocks/>
          </p:cNvCxnSpPr>
          <p:nvPr/>
        </p:nvCxnSpPr>
        <p:spPr>
          <a:xfrm rot="10800000">
            <a:off x="10513921" y="5100298"/>
            <a:ext cx="604509" cy="596157"/>
          </a:xfrm>
          <a:prstGeom prst="curvedConnector3">
            <a:avLst>
              <a:gd name="adj1" fmla="val 11584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05DD3-31AD-4861-9E85-492C626EB7D2}"/>
              </a:ext>
            </a:extLst>
          </p:cNvPr>
          <p:cNvCxnSpPr>
            <a:cxnSpLocks/>
          </p:cNvCxnSpPr>
          <p:nvPr/>
        </p:nvCxnSpPr>
        <p:spPr>
          <a:xfrm flipH="1" flipV="1">
            <a:off x="8367682" y="3429000"/>
            <a:ext cx="1950098" cy="141269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C58E4-83C2-DB7A-80EE-426A9F102C23}"/>
              </a:ext>
            </a:extLst>
          </p:cNvPr>
          <p:cNvCxnSpPr>
            <a:cxnSpLocks/>
          </p:cNvCxnSpPr>
          <p:nvPr/>
        </p:nvCxnSpPr>
        <p:spPr>
          <a:xfrm flipH="1" flipV="1">
            <a:off x="8271442" y="3533563"/>
            <a:ext cx="1904282" cy="137950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CA5BF7-5EEB-6E97-4CD5-E53D3031612E}"/>
              </a:ext>
            </a:extLst>
          </p:cNvPr>
          <p:cNvCxnSpPr>
            <a:cxnSpLocks/>
          </p:cNvCxnSpPr>
          <p:nvPr/>
        </p:nvCxnSpPr>
        <p:spPr>
          <a:xfrm flipV="1">
            <a:off x="7986632" y="3722249"/>
            <a:ext cx="0" cy="11595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4521EE-01EC-143E-5216-A10B43EC5A60}"/>
              </a:ext>
            </a:extLst>
          </p:cNvPr>
          <p:cNvSpPr/>
          <p:nvPr/>
        </p:nvSpPr>
        <p:spPr>
          <a:xfrm>
            <a:off x="7607111" y="3097385"/>
            <a:ext cx="912546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77D56B-D4A0-4463-4882-5EFCA2FD8F48}"/>
              </a:ext>
            </a:extLst>
          </p:cNvPr>
          <p:cNvSpPr/>
          <p:nvPr/>
        </p:nvSpPr>
        <p:spPr>
          <a:xfrm>
            <a:off x="9947420" y="4749587"/>
            <a:ext cx="816306" cy="5961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D4FCA2-0DE1-0FB1-3D5A-A8327CC73800}"/>
              </a:ext>
            </a:extLst>
          </p:cNvPr>
          <p:cNvCxnSpPr>
            <a:cxnSpLocks/>
          </p:cNvCxnSpPr>
          <p:nvPr/>
        </p:nvCxnSpPr>
        <p:spPr>
          <a:xfrm flipV="1">
            <a:off x="7986632" y="2750692"/>
            <a:ext cx="0" cy="5418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EF411C-1025-B1C4-3C87-402059273E44}"/>
                  </a:ext>
                </a:extLst>
              </p:cNvPr>
              <p:cNvSpPr txBox="1"/>
              <p:nvPr/>
            </p:nvSpPr>
            <p:spPr>
              <a:xfrm>
                <a:off x="7982502" y="2301771"/>
                <a:ext cx="8563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EF411C-1025-B1C4-3C87-402059273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502" y="2301771"/>
                <a:ext cx="856343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3AA7C7E5-D5CF-49C3-4992-56E125D8B61C}"/>
              </a:ext>
            </a:extLst>
          </p:cNvPr>
          <p:cNvSpPr/>
          <p:nvPr/>
        </p:nvSpPr>
        <p:spPr>
          <a:xfrm>
            <a:off x="7870307" y="2444036"/>
            <a:ext cx="224391" cy="24725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D6C4097-9DC6-8C30-AB31-A0C6D78F970B}"/>
              </a:ext>
            </a:extLst>
          </p:cNvPr>
          <p:cNvCxnSpPr>
            <a:cxnSpLocks/>
          </p:cNvCxnSpPr>
          <p:nvPr/>
        </p:nvCxnSpPr>
        <p:spPr>
          <a:xfrm flipV="1">
            <a:off x="7358896" y="2337020"/>
            <a:ext cx="0" cy="4121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FB28D11-FB4B-4535-3C85-021214EB9677}"/>
              </a:ext>
            </a:extLst>
          </p:cNvPr>
          <p:cNvSpPr txBox="1"/>
          <p:nvPr/>
        </p:nvSpPr>
        <p:spPr>
          <a:xfrm>
            <a:off x="6647354" y="4104407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899E9A-6178-A5EC-F2D7-4C0C2F4E2EDF}"/>
              </a:ext>
            </a:extLst>
          </p:cNvPr>
          <p:cNvSpPr txBox="1"/>
          <p:nvPr/>
        </p:nvSpPr>
        <p:spPr>
          <a:xfrm>
            <a:off x="10383866" y="4028889"/>
            <a:ext cx="182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Teleportation measurement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EF4F84-E3CB-2494-F193-6348F9156EB6}"/>
              </a:ext>
            </a:extLst>
          </p:cNvPr>
          <p:cNvSpPr txBox="1"/>
          <p:nvPr/>
        </p:nvSpPr>
        <p:spPr>
          <a:xfrm>
            <a:off x="8642516" y="2859686"/>
            <a:ext cx="182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Teleportation corrections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39151214-C1AD-C6A9-ED57-ED27AACA6752}"/>
              </a:ext>
            </a:extLst>
          </p:cNvPr>
          <p:cNvSpPr txBox="1">
            <a:spLocks/>
          </p:cNvSpPr>
          <p:nvPr/>
        </p:nvSpPr>
        <p:spPr>
          <a:xfrm>
            <a:off x="858374" y="5112848"/>
            <a:ext cx="5984982" cy="13082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Quantum teleportation is a protocol for transferring qubits using classical communication and pre-shared entanglement.</a:t>
            </a:r>
          </a:p>
        </p:txBody>
      </p:sp>
    </p:spTree>
    <p:extLst>
      <p:ext uri="{BB962C8B-B14F-4D97-AF65-F5344CB8AC3E}">
        <p14:creationId xmlns:p14="http://schemas.microsoft.com/office/powerpoint/2010/main" val="7674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/>
      <p:bldP spid="11" grpId="0" animBg="1"/>
      <p:bldP spid="13" grpId="0"/>
      <p:bldP spid="31" grpId="0" animBg="1"/>
      <p:bldP spid="32" grpId="0" animBg="1"/>
      <p:bldP spid="35" grpId="0"/>
      <p:bldP spid="36" grpId="0" animBg="1"/>
      <p:bldP spid="38" grpId="0"/>
      <p:bldP spid="41" grpId="0"/>
      <p:bldP spid="42" grpId="0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B336-A38A-A71E-7805-0C1DD67D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attacks on QPV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D3B43D-8C6A-22C0-6600-5AB7DB4D968F}"/>
              </a:ext>
            </a:extLst>
          </p:cNvPr>
          <p:cNvCxnSpPr>
            <a:cxnSpLocks/>
          </p:cNvCxnSpPr>
          <p:nvPr/>
        </p:nvCxnSpPr>
        <p:spPr>
          <a:xfrm flipV="1">
            <a:off x="3154938" y="5423528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8B3D96-4DBC-10F0-EF4A-0C0AE828D122}"/>
              </a:ext>
            </a:extLst>
          </p:cNvPr>
          <p:cNvCxnSpPr>
            <a:cxnSpLocks/>
          </p:cNvCxnSpPr>
          <p:nvPr/>
        </p:nvCxnSpPr>
        <p:spPr>
          <a:xfrm flipH="1" flipV="1">
            <a:off x="7660296" y="5318562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2E725-85C4-D4D3-815A-CCB6ADC361F5}"/>
                  </a:ext>
                </a:extLst>
              </p:cNvPr>
              <p:cNvSpPr txBox="1"/>
              <p:nvPr/>
            </p:nvSpPr>
            <p:spPr>
              <a:xfrm>
                <a:off x="2819307" y="611102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F2E725-85C4-D4D3-815A-CCB6ADC36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07" y="6111028"/>
                <a:ext cx="4360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DF99A67-7FFD-5F5C-EB72-F719BA4A6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917" y="5311395"/>
            <a:ext cx="781453" cy="839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85EEA8-22B6-DD64-1DC8-ACAABA7433CE}"/>
                  </a:ext>
                </a:extLst>
              </p:cNvPr>
              <p:cNvSpPr txBox="1"/>
              <p:nvPr/>
            </p:nvSpPr>
            <p:spPr>
              <a:xfrm>
                <a:off x="8384270" y="6060639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85EEA8-22B6-DD64-1DC8-ACAABA743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70" y="6060639"/>
                <a:ext cx="175302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5AC7740-18E4-B7E9-2291-AB8EE9731C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987" y="5197223"/>
            <a:ext cx="564605" cy="1067811"/>
          </a:xfrm>
          <a:prstGeom prst="rect">
            <a:avLst/>
          </a:prstGeom>
        </p:spPr>
      </p:pic>
      <p:pic>
        <p:nvPicPr>
          <p:cNvPr id="7170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C2F8271E-BC57-B4EA-AF19-5EA865DE4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36" y="4924529"/>
            <a:ext cx="2256744" cy="2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76BAEE5-D4B3-0C90-B2B7-74136CC0D2C6}"/>
              </a:ext>
            </a:extLst>
          </p:cNvPr>
          <p:cNvSpPr/>
          <p:nvPr/>
        </p:nvSpPr>
        <p:spPr>
          <a:xfrm>
            <a:off x="7106588" y="4828417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62AC76-77B3-0349-A1E9-A575A86DBB09}"/>
              </a:ext>
            </a:extLst>
          </p:cNvPr>
          <p:cNvSpPr/>
          <p:nvPr/>
        </p:nvSpPr>
        <p:spPr>
          <a:xfrm>
            <a:off x="4775440" y="4828416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5A0A1-E21C-9054-B6C1-0A92E50D3D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3985" y="2978367"/>
                <a:ext cx="3846623" cy="15577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Spoofers can use quantum teleportation to route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400" dirty="0"/>
                  <a:t> even though they don’t know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the beginning.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85A0A1-E21C-9054-B6C1-0A92E50D3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985" y="2978367"/>
                <a:ext cx="3846623" cy="1557741"/>
              </a:xfrm>
              <a:prstGeom prst="rect">
                <a:avLst/>
              </a:prstGeom>
              <a:blipFill>
                <a:blip r:embed="rId8"/>
                <a:stretch>
                  <a:fillRect l="-2303" t="-4839" r="-3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9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923E2-C0F7-B84A-5204-344ADA02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7FE1-5294-02C3-AFC7-CCEC3B94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attacks on QPV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205A30-98EA-1598-4329-4630BE0BB3DD}"/>
              </a:ext>
            </a:extLst>
          </p:cNvPr>
          <p:cNvCxnSpPr>
            <a:cxnSpLocks/>
          </p:cNvCxnSpPr>
          <p:nvPr/>
        </p:nvCxnSpPr>
        <p:spPr>
          <a:xfrm flipV="1">
            <a:off x="3154938" y="5423528"/>
            <a:ext cx="1065433" cy="7252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5E4FF5-1213-2082-0C06-C2CB7B1E5763}"/>
              </a:ext>
            </a:extLst>
          </p:cNvPr>
          <p:cNvCxnSpPr>
            <a:cxnSpLocks/>
          </p:cNvCxnSpPr>
          <p:nvPr/>
        </p:nvCxnSpPr>
        <p:spPr>
          <a:xfrm flipH="1" flipV="1">
            <a:off x="7660296" y="5318562"/>
            <a:ext cx="1220630" cy="7629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08A2A1-3353-0708-2282-F173EF2C48FE}"/>
              </a:ext>
            </a:extLst>
          </p:cNvPr>
          <p:cNvCxnSpPr>
            <a:cxnSpLocks/>
          </p:cNvCxnSpPr>
          <p:nvPr/>
        </p:nvCxnSpPr>
        <p:spPr>
          <a:xfrm flipH="1" flipV="1">
            <a:off x="2855182" y="1863316"/>
            <a:ext cx="1397000" cy="84548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4E9751-0D45-B62D-74FB-96A3C76BD8DF}"/>
              </a:ext>
            </a:extLst>
          </p:cNvPr>
          <p:cNvCxnSpPr>
            <a:cxnSpLocks/>
          </p:cNvCxnSpPr>
          <p:nvPr/>
        </p:nvCxnSpPr>
        <p:spPr>
          <a:xfrm flipV="1">
            <a:off x="7939820" y="1711811"/>
            <a:ext cx="1320964" cy="92376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903E46-1838-18C9-0FED-A098C1C48501}"/>
                  </a:ext>
                </a:extLst>
              </p:cNvPr>
              <p:cNvSpPr txBox="1"/>
              <p:nvPr/>
            </p:nvSpPr>
            <p:spPr>
              <a:xfrm>
                <a:off x="2819307" y="6111028"/>
                <a:ext cx="436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903E46-1838-18C9-0FED-A098C1C48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07" y="6111028"/>
                <a:ext cx="4360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81EA2766-45CE-D740-524C-5A557DE9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917" y="5311395"/>
            <a:ext cx="781453" cy="839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855882-1A97-B33F-EEF9-81D72F0DE05D}"/>
                  </a:ext>
                </a:extLst>
              </p:cNvPr>
              <p:cNvSpPr txBox="1"/>
              <p:nvPr/>
            </p:nvSpPr>
            <p:spPr>
              <a:xfrm>
                <a:off x="8384270" y="6060639"/>
                <a:ext cx="17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855882-1A97-B33F-EEF9-81D72F0DE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70" y="6060639"/>
                <a:ext cx="175302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7524916D-B295-E624-CFEE-9F1CD02CCD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987" y="5197223"/>
            <a:ext cx="564605" cy="1067811"/>
          </a:xfrm>
          <a:prstGeom prst="rect">
            <a:avLst/>
          </a:prstGeom>
        </p:spPr>
      </p:pic>
      <p:pic>
        <p:nvPicPr>
          <p:cNvPr id="7170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53857A33-0D98-C8DA-5F65-AC13F69A7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7636" y="4924529"/>
            <a:ext cx="2256744" cy="2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11370CBD-F0AB-905F-DB3C-57BA02F609E4}"/>
              </a:ext>
            </a:extLst>
          </p:cNvPr>
          <p:cNvSpPr/>
          <p:nvPr/>
        </p:nvSpPr>
        <p:spPr>
          <a:xfrm>
            <a:off x="7106588" y="4828417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E04419-91AF-39B9-C7A8-407A8179F2C8}"/>
              </a:ext>
            </a:extLst>
          </p:cNvPr>
          <p:cNvSpPr/>
          <p:nvPr/>
        </p:nvSpPr>
        <p:spPr>
          <a:xfrm>
            <a:off x="4775440" y="4828416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4E6E5A2-FD59-0ABE-3D1A-0029A6F78D17}"/>
              </a:ext>
            </a:extLst>
          </p:cNvPr>
          <p:cNvCxnSpPr/>
          <p:nvPr/>
        </p:nvCxnSpPr>
        <p:spPr>
          <a:xfrm flipH="1" flipV="1">
            <a:off x="4994701" y="3221561"/>
            <a:ext cx="2097702" cy="143547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226400-6D9B-488E-66AE-68865A0C7FCC}"/>
              </a:ext>
            </a:extLst>
          </p:cNvPr>
          <p:cNvCxnSpPr/>
          <p:nvPr/>
        </p:nvCxnSpPr>
        <p:spPr>
          <a:xfrm flipH="1" flipV="1">
            <a:off x="4926756" y="3291309"/>
            <a:ext cx="2097702" cy="1435471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D29D48-1B23-9DDC-CE9E-19158FD99E1E}"/>
              </a:ext>
            </a:extLst>
          </p:cNvPr>
          <p:cNvCxnSpPr>
            <a:cxnSpLocks/>
          </p:cNvCxnSpPr>
          <p:nvPr/>
        </p:nvCxnSpPr>
        <p:spPr>
          <a:xfrm flipV="1">
            <a:off x="4925120" y="3317365"/>
            <a:ext cx="1953430" cy="1401263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F1DB627-05E1-9F88-72FC-2C595A342B2A}"/>
              </a:ext>
            </a:extLst>
          </p:cNvPr>
          <p:cNvCxnSpPr>
            <a:cxnSpLocks/>
          </p:cNvCxnSpPr>
          <p:nvPr/>
        </p:nvCxnSpPr>
        <p:spPr>
          <a:xfrm flipV="1">
            <a:off x="4965905" y="3399504"/>
            <a:ext cx="1972910" cy="1415237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" name="Picture 7167">
            <a:extLst>
              <a:ext uri="{FF2B5EF4-FFF2-40B4-BE49-F238E27FC236}">
                <a16:creationId xmlns:a16="http://schemas.microsoft.com/office/drawing/2014/main" id="{9FCBE22C-2153-D479-8F90-566E8A3A4C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528" y="2404548"/>
            <a:ext cx="564605" cy="1067811"/>
          </a:xfrm>
          <a:prstGeom prst="rect">
            <a:avLst/>
          </a:prstGeom>
        </p:spPr>
      </p:pic>
      <p:pic>
        <p:nvPicPr>
          <p:cNvPr id="7169" name="Picture 7168">
            <a:extLst>
              <a:ext uri="{FF2B5EF4-FFF2-40B4-BE49-F238E27FC236}">
                <a16:creationId xmlns:a16="http://schemas.microsoft.com/office/drawing/2014/main" id="{1372FEB5-578B-D487-264A-E131E0D6E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481" y="2560039"/>
            <a:ext cx="781453" cy="839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1CA00E7-6DB0-CA8F-AD1A-FAEDBC3C2F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13985" y="2978367"/>
                <a:ext cx="3846623" cy="15577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Spoofers can use quantum teleportation to route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400" dirty="0"/>
                  <a:t> even though they don’t know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in the beginning.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1CA00E7-6DB0-CA8F-AD1A-FAEDBC3C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985" y="2978367"/>
                <a:ext cx="3846623" cy="1557741"/>
              </a:xfrm>
              <a:prstGeom prst="rect">
                <a:avLst/>
              </a:prstGeom>
              <a:blipFill>
                <a:blip r:embed="rId8"/>
                <a:stretch>
                  <a:fillRect l="-2303" t="-4839" r="-3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48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B236E-EEB8-D030-286F-04A65B11C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EF0C9-5C0F-D580-DCAD-EE79EC8D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attacks on QPV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E389C96-618C-DF8D-71D3-A4DEF81B20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37800"/>
                <a:ext cx="10515600" cy="855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can be spoofed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~2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400" dirty="0"/>
                  <a:t> qubits of entanglement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Boolean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1E389C96-618C-DF8D-71D3-A4DEF81B2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37800"/>
                <a:ext cx="10515600" cy="855299"/>
              </a:xfrm>
              <a:prstGeom prst="rect">
                <a:avLst/>
              </a:prstGeom>
              <a:blipFill>
                <a:blip r:embed="rId2"/>
                <a:stretch>
                  <a:fillRect l="-843" t="-1449" r="-843" b="-115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D9ED3C7-7CA0-02D1-44A8-A6DC74AF6E25}"/>
              </a:ext>
            </a:extLst>
          </p:cNvPr>
          <p:cNvSpPr txBox="1"/>
          <p:nvPr/>
        </p:nvSpPr>
        <p:spPr>
          <a:xfrm>
            <a:off x="9258961" y="2869242"/>
            <a:ext cx="228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Allerstorfer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2024)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181EE-31AB-182C-25D0-DD529655BF37}"/>
              </a:ext>
            </a:extLst>
          </p:cNvPr>
          <p:cNvSpPr txBox="1"/>
          <p:nvPr/>
        </p:nvSpPr>
        <p:spPr>
          <a:xfrm>
            <a:off x="838200" y="3560565"/>
            <a:ext cx="1070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attack is highly nontrivial; it uses a breakthrough in </a:t>
            </a:r>
            <a:r>
              <a:rPr lang="en-US" sz="2400" b="1" i="1" dirty="0"/>
              <a:t>classical cryptography</a:t>
            </a:r>
            <a:r>
              <a:rPr lang="en-US" sz="2400" dirty="0"/>
              <a:t> about Conditional Disclosure of Secrets (CDS) protocols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(Liu,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Vaikuntanathan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Wee 2017).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EA74EB-2817-0ACC-FCC8-88F14123ACF8}"/>
                  </a:ext>
                </a:extLst>
              </p:cNvPr>
              <p:cNvSpPr txBox="1"/>
              <p:nvPr/>
            </p:nvSpPr>
            <p:spPr>
              <a:xfrm>
                <a:off x="838200" y="4976499"/>
                <a:ext cx="10709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Any low-communication CDS protocol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/>
                  <a:t>can be generically converted into an low-entanglement attack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-</a:t>
                </a:r>
                <a:r>
                  <a:rPr lang="en-US" sz="2400" dirty="0"/>
                  <a:t>routing.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Allerstorfer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et al. 2024)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EA74EB-2817-0ACC-FCC8-88F14123A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76499"/>
                <a:ext cx="10709787" cy="830997"/>
              </a:xfrm>
              <a:prstGeom prst="rect">
                <a:avLst/>
              </a:prstGeom>
              <a:blipFill>
                <a:blip r:embed="rId3"/>
                <a:stretch>
                  <a:fillRect l="-948" t="-4478" r="-23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78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D509D-D523-BCFA-9A01-04F21DCD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F53E-B0A9-4F26-B416-A4D54AB8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QPV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17C810D-2139-2830-1121-6EF8197128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91506"/>
                <a:ext cx="10515600" cy="855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Theorem</a:t>
                </a:r>
                <a:r>
                  <a:rPr lang="en-US" sz="2400" dirty="0"/>
                  <a:t>: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computes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inner product function, spoofing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 requires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 qubits of entanglement.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17C810D-2139-2830-1121-6EF819712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91506"/>
                <a:ext cx="10515600" cy="855299"/>
              </a:xfrm>
              <a:prstGeom prst="rect">
                <a:avLst/>
              </a:prstGeom>
              <a:blipFill>
                <a:blip r:embed="rId2"/>
                <a:stretch>
                  <a:fillRect l="-843" t="-8696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43F41CF-A27B-57D4-F5A6-DC93DFD9E02F}"/>
              </a:ext>
            </a:extLst>
          </p:cNvPr>
          <p:cNvSpPr txBox="1"/>
          <p:nvPr/>
        </p:nvSpPr>
        <p:spPr>
          <a:xfrm>
            <a:off x="8436077" y="2874961"/>
            <a:ext cx="3168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(Bluhm,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Christandl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Speelman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2021)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CDA0A4-4816-C4D9-B233-8E17B0C6AE14}"/>
                  </a:ext>
                </a:extLst>
              </p:cNvPr>
              <p:cNvSpPr txBox="1"/>
              <p:nvPr/>
            </p:nvSpPr>
            <p:spPr>
              <a:xfrm>
                <a:off x="838200" y="3797623"/>
                <a:ext cx="10515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Honest parties have to compute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inner product function very quickly, but only have to perform a very simple quantum operation: route a qubit left or right.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Spoofers, on the other hand, must manipulate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/>
                  <a:t> qubits of entanglement, which for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may be technologically infeasible (for now).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CDA0A4-4816-C4D9-B233-8E17B0C6A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97623"/>
                <a:ext cx="10515600" cy="1938992"/>
              </a:xfrm>
              <a:prstGeom prst="rect">
                <a:avLst/>
              </a:prstGeom>
              <a:blipFill>
                <a:blip r:embed="rId3"/>
                <a:stretch>
                  <a:fillRect l="-965" t="-1961" r="-724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5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F42DD-AE0E-7C91-5FE6-8889AA8F1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94C3-F44F-6AD6-A441-DC3ED458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attacks on QPV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D247A92-77B0-6C8E-BF04-CC0D5A2D82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676832"/>
                <a:ext cx="10515600" cy="855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Open question</a:t>
                </a:r>
                <a:r>
                  <a:rPr lang="en-US" sz="2400" dirty="0"/>
                  <a:t>: Is there a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spoofing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requires exponentially many qubits of pre-shared entanglement?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5D247A92-77B0-6C8E-BF04-CC0D5A2D8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76832"/>
                <a:ext cx="10515600" cy="855299"/>
              </a:xfrm>
              <a:prstGeom prst="rect">
                <a:avLst/>
              </a:prstGeom>
              <a:blipFill>
                <a:blip r:embed="rId2"/>
                <a:stretch>
                  <a:fillRect l="-843" t="-8696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E65EFE-BED2-65DF-5D77-4F2A1A49499C}"/>
              </a:ext>
            </a:extLst>
          </p:cNvPr>
          <p:cNvSpPr txBox="1"/>
          <p:nvPr/>
        </p:nvSpPr>
        <p:spPr>
          <a:xfrm>
            <a:off x="838200" y="4181168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question is immensely difficult, because of unexpected and deep connections to complexity theory and cryptography.</a:t>
            </a:r>
          </a:p>
        </p:txBody>
      </p:sp>
    </p:spTree>
    <p:extLst>
      <p:ext uri="{BB962C8B-B14F-4D97-AF65-F5344CB8AC3E}">
        <p14:creationId xmlns:p14="http://schemas.microsoft.com/office/powerpoint/2010/main" val="12449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5656-B031-9E2B-D4E4-02368A8CF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9258971C-A63D-6EEC-33DF-EBC00623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303C7F1E-9A8B-F4E9-2144-6B611021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085EB5-844C-7437-3433-BE295A7053FB}"/>
              </a:ext>
            </a:extLst>
          </p:cNvPr>
          <p:cNvSpPr/>
          <p:nvPr/>
        </p:nvSpPr>
        <p:spPr>
          <a:xfrm>
            <a:off x="3186113" y="2743201"/>
            <a:ext cx="5343525" cy="168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4C5BE-B483-E536-C64E-766CA86D3194}"/>
              </a:ext>
            </a:extLst>
          </p:cNvPr>
          <p:cNvSpPr txBox="1"/>
          <p:nvPr/>
        </p:nvSpPr>
        <p:spPr>
          <a:xfrm>
            <a:off x="3829050" y="3047554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Position Verification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5A7314-F640-CB45-7A21-AA5B947AF424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D6CC1-8676-8D6D-9B1D-34E914D1DD15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4C6683-CAF7-A7FF-462D-ECE5F4BDE8F7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6428D4-912A-DA6A-F50F-B41FA40112BB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AB9F2-E419-6C99-7DED-F34479B43B31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Nonlocal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0413D6-2113-137A-6A6E-C21EE348FA91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2CB90-1687-2935-2709-17B91487D732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Computational</a:t>
            </a:r>
            <a:br>
              <a:rPr lang="en-US" sz="3200" dirty="0"/>
            </a:br>
            <a:r>
              <a:rPr lang="en-US" sz="3200" dirty="0"/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A062DBE5-8470-15F6-C1A1-72FF6DBDC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-Down Arrow 1">
            <a:extLst>
              <a:ext uri="{FF2B5EF4-FFF2-40B4-BE49-F238E27FC236}">
                <a16:creationId xmlns:a16="http://schemas.microsoft.com/office/drawing/2014/main" id="{A623B99A-1615-1E77-AAAC-A40EEBD9DC46}"/>
              </a:ext>
            </a:extLst>
          </p:cNvPr>
          <p:cNvSpPr/>
          <p:nvPr/>
        </p:nvSpPr>
        <p:spPr>
          <a:xfrm rot="18850511">
            <a:off x="3328406" y="2175397"/>
            <a:ext cx="542925" cy="9153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2B582675-0C94-A3CB-5DB2-0FDB17FA8E4B}"/>
              </a:ext>
            </a:extLst>
          </p:cNvPr>
          <p:cNvSpPr/>
          <p:nvPr/>
        </p:nvSpPr>
        <p:spPr>
          <a:xfrm rot="1800000">
            <a:off x="7570288" y="2078028"/>
            <a:ext cx="542925" cy="9153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C13B3274-210D-1CB2-2C27-C8E7B01752F3}"/>
              </a:ext>
            </a:extLst>
          </p:cNvPr>
          <p:cNvSpPr/>
          <p:nvPr/>
        </p:nvSpPr>
        <p:spPr>
          <a:xfrm rot="8100000">
            <a:off x="7679979" y="4128678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1121396C-51C2-5318-65EA-3DCDCBC7A0C0}"/>
              </a:ext>
            </a:extLst>
          </p:cNvPr>
          <p:cNvSpPr/>
          <p:nvPr/>
        </p:nvSpPr>
        <p:spPr>
          <a:xfrm rot="13500000">
            <a:off x="3557587" y="4089180"/>
            <a:ext cx="542925" cy="9153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2AB46-E8EB-F81A-0340-5022CFB9B583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Position-based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Cryptography</a:t>
            </a:r>
          </a:p>
        </p:txBody>
      </p:sp>
      <p:pic>
        <p:nvPicPr>
          <p:cNvPr id="1026" name="Picture 2" descr="Maps Generic Flat icon | Freepik">
            <a:extLst>
              <a:ext uri="{FF2B5EF4-FFF2-40B4-BE49-F238E27FC236}">
                <a16:creationId xmlns:a16="http://schemas.microsoft.com/office/drawing/2014/main" id="{FD95A041-C5DA-828A-6B5E-8282C2BB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5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8781DF20-68D3-30EB-157B-AD3FA45F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095622B5-DC8C-DA25-BA37-A9DDF3282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0BD8C1B-88AE-9D32-DF73-9D88B3BF33FE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0CFEF-6C63-B0E1-68B7-4D06F6E41E46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37FE7C-F7BD-C689-140B-C24E340E59E3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B63EC3-B429-2410-E0FA-31FD2B998D2A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2DB4C-662D-7589-E6E1-3556E79EDEEC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Nonlocal</a:t>
            </a:r>
            <a:br>
              <a:rPr lang="en-US" sz="3200" dirty="0"/>
            </a:br>
            <a:r>
              <a:rPr lang="en-US" sz="3200" dirty="0"/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1DAFB9-69FB-D1F4-6776-61F413673454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B5910-B87E-3365-4D0A-6594F2A9FD5E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Computational</a:t>
            </a:r>
            <a:br>
              <a:rPr lang="en-US" sz="3200" dirty="0"/>
            </a:br>
            <a:r>
              <a:rPr lang="en-US" sz="3200" dirty="0"/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429B5469-4DD0-2339-21EE-F83052927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1976E0-00D8-6FD6-30CE-512ECCB68B0A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Position-based</a:t>
            </a:r>
            <a:br>
              <a:rPr lang="en-US" sz="3200" dirty="0"/>
            </a:br>
            <a:r>
              <a:rPr lang="en-US" sz="3200" dirty="0"/>
              <a:t>Cryptography</a:t>
            </a:r>
          </a:p>
        </p:txBody>
      </p:sp>
      <p:pic>
        <p:nvPicPr>
          <p:cNvPr id="1026" name="Picture 2" descr="Maps Generic Flat icon | Freepik">
            <a:extLst>
              <a:ext uri="{FF2B5EF4-FFF2-40B4-BE49-F238E27FC236}">
                <a16:creationId xmlns:a16="http://schemas.microsoft.com/office/drawing/2014/main" id="{78B539C5-5EF4-1D00-0136-C6D3EFD3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47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0BBA-E672-BB93-552B-CF11E31D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0006" cy="1325563"/>
          </a:xfrm>
        </p:spPr>
        <p:txBody>
          <a:bodyPr/>
          <a:lstStyle/>
          <a:p>
            <a:r>
              <a:rPr lang="en-US" dirty="0"/>
              <a:t>Connections with complexity and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876A-1FD0-D06E-EEAB-627DAD71F2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830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Quantum key distribution (QKD) gets its security from laws of quantum physics, </a:t>
                </a:r>
                <a:br>
                  <a:rPr lang="en-US" sz="2400" dirty="0"/>
                </a:br>
                <a:r>
                  <a:rPr lang="en-US" sz="2400" dirty="0"/>
                  <a:t>not unproven mathematical conjectures (such as hardness of factoring integers or </a:t>
                </a:r>
                <a:br>
                  <a:rPr lang="en-US" sz="2400" dirty="0"/>
                </a:br>
                <a:r>
                  <a:rPr lang="en-US" sz="2400" dirty="0"/>
                  <a:t>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NP).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876A-1FD0-D06E-EEAB-627DAD71F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83046"/>
              </a:xfrm>
              <a:blipFill>
                <a:blip r:embed="rId2"/>
                <a:stretch>
                  <a:fillRect l="-965" t="-6316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062426-B81F-CE4D-FEBB-CC61DB2391C2}"/>
              </a:ext>
            </a:extLst>
          </p:cNvPr>
          <p:cNvSpPr txBox="1">
            <a:spLocks/>
          </p:cNvSpPr>
          <p:nvPr/>
        </p:nvSpPr>
        <p:spPr>
          <a:xfrm>
            <a:off x="838200" y="3143608"/>
            <a:ext cx="10515600" cy="88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Though QPV resembles QKD, it has deeper and unavoidable connections to the theory of computation.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6838553-089B-7AEB-96BD-F8FF600EAD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258742"/>
                <a:ext cx="10515600" cy="855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Theorem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can be computed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bits of memory on a classical computer,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can be spoofed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qubits of entanglement.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6838553-089B-7AEB-96BD-F8FF600EA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8742"/>
                <a:ext cx="10515600" cy="855299"/>
              </a:xfrm>
              <a:prstGeom prst="rect">
                <a:avLst/>
              </a:prstGeom>
              <a:blipFill>
                <a:blip r:embed="rId3"/>
                <a:stretch>
                  <a:fillRect l="-843" t="-8696"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F54E1E-0176-8FC7-BF1A-BE6EEC82BF2C}"/>
              </a:ext>
            </a:extLst>
          </p:cNvPr>
          <p:cNvSpPr txBox="1"/>
          <p:nvPr/>
        </p:nvSpPr>
        <p:spPr>
          <a:xfrm>
            <a:off x="9902974" y="5112344"/>
            <a:ext cx="228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Allerstorfer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2024)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1FA3A2D-4F57-AE30-BAC9-1CA39F80F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06385"/>
                <a:ext cx="10515600" cy="8864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This is because such 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admits a CDS protocol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communication. 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Feige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, Kilian, </a:t>
                </a:r>
                <a:r>
                  <a:rPr lang="en-US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Naor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 1994)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1FA3A2D-4F57-AE30-BAC9-1CA39F80F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06385"/>
                <a:ext cx="10515600" cy="886490"/>
              </a:xfrm>
              <a:prstGeom prst="rect">
                <a:avLst/>
              </a:prstGeom>
              <a:blipFill>
                <a:blip r:embed="rId4"/>
                <a:stretch>
                  <a:fillRect l="-965" t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0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FC0BF-775A-730A-E00E-1F5D05A6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9E5B-BA6B-DECD-71F9-C10B9F3B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0006" cy="1325563"/>
          </a:xfrm>
        </p:spPr>
        <p:txBody>
          <a:bodyPr/>
          <a:lstStyle/>
          <a:p>
            <a:r>
              <a:rPr lang="en-US" dirty="0"/>
              <a:t>Connections with complexity and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D44E201-B017-4D7D-9147-A77422A605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27822"/>
                <a:ext cx="10515600" cy="8003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Corollary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computable in polynomial time, but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is secure against spoofers with polynomial qubits of entanglement, then 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2400" dirty="0"/>
                  <a:t>L.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D44E201-B017-4D7D-9147-A77422A60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27822"/>
                <a:ext cx="10515600" cy="800388"/>
              </a:xfrm>
              <a:prstGeom prst="rect">
                <a:avLst/>
              </a:prstGeom>
              <a:blipFill>
                <a:blip r:embed="rId2"/>
                <a:stretch>
                  <a:fillRect l="-843" t="-9231" b="-1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7F38FA8-1605-2DB0-870C-A793F98F4D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86133"/>
                <a:ext cx="10515600" cy="856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P vs.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L is one of the hardest open problems in computational complexity! </a:t>
                </a:r>
                <a:br>
                  <a:rPr lang="en-US" sz="2400" dirty="0"/>
                </a:br>
                <a:r>
                  <a:rPr lang="en-US" sz="2400" dirty="0"/>
                  <a:t>Similar in flavor to 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NP: we don’t have good approaches to solving this problem.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7F38FA8-1605-2DB0-870C-A793F98F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86133"/>
                <a:ext cx="10515600" cy="856187"/>
              </a:xfrm>
              <a:prstGeom prst="rect">
                <a:avLst/>
              </a:prstGeom>
              <a:blipFill>
                <a:blip r:embed="rId3"/>
                <a:stretch>
                  <a:fillRect l="-965" t="-8824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E61A16-7F55-D5C8-C0BC-9F3B4B73FC05}"/>
              </a:ext>
            </a:extLst>
          </p:cNvPr>
          <p:cNvSpPr txBox="1">
            <a:spLocks/>
          </p:cNvSpPr>
          <p:nvPr/>
        </p:nvSpPr>
        <p:spPr>
          <a:xfrm>
            <a:off x="2372033" y="5226445"/>
            <a:ext cx="8246806" cy="125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What does security of quantum position verification have anything to do with the space complexity of functions on classical computers?!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9613A-7F42-8852-FC19-74BD4E7818D4}"/>
              </a:ext>
            </a:extLst>
          </p:cNvPr>
          <p:cNvSpPr txBox="1"/>
          <p:nvPr/>
        </p:nvSpPr>
        <p:spPr>
          <a:xfrm>
            <a:off x="1165123" y="534771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8ECDB-AAB9-C724-C366-AE967250329C}"/>
              </a:ext>
            </a:extLst>
          </p:cNvPr>
          <p:cNvSpPr txBox="1"/>
          <p:nvPr/>
        </p:nvSpPr>
        <p:spPr>
          <a:xfrm>
            <a:off x="838200" y="304300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computable in </a:t>
            </a:r>
            <a:r>
              <a:rPr lang="en-US" b="1" i="1" dirty="0"/>
              <a:t>polynomial time</a:t>
            </a:r>
            <a:r>
              <a:rPr lang="en-US" dirty="0"/>
              <a:t>. L = computable in </a:t>
            </a:r>
            <a:r>
              <a:rPr lang="en-US" b="1" i="1" dirty="0"/>
              <a:t>logarithmic memory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B389B-FC6F-D730-4D12-98CB472CC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B812A030-EC40-EB48-E3C2-7AB799226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CA524990-FDBC-5DFC-E62E-9A5FBEA0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C4C19E-59F0-B1A9-6603-F8846A3776D6}"/>
              </a:ext>
            </a:extLst>
          </p:cNvPr>
          <p:cNvSpPr/>
          <p:nvPr/>
        </p:nvSpPr>
        <p:spPr>
          <a:xfrm>
            <a:off x="3186113" y="2743201"/>
            <a:ext cx="5343525" cy="168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D8E94-CC86-4BD5-68C1-BE58CD50D1A2}"/>
              </a:ext>
            </a:extLst>
          </p:cNvPr>
          <p:cNvSpPr txBox="1"/>
          <p:nvPr/>
        </p:nvSpPr>
        <p:spPr>
          <a:xfrm>
            <a:off x="3829050" y="3047554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Position Verification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D3323E-E2AB-269F-26ED-10DD90FBD810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1D08E-F5DC-DEC0-7E0E-D5937CC93726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79E086-AB73-E9C3-3DE8-CEDB7E1315FE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CDEE89-E300-5946-0221-FA65BACF505E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8F965-1C73-71FD-5C15-26A19F02609A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Nonlocal</a:t>
            </a:r>
            <a:br>
              <a:rPr lang="en-US" sz="3200" dirty="0"/>
            </a:br>
            <a:r>
              <a:rPr lang="en-US" sz="3200" dirty="0"/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F116B4-84E1-C698-75F1-AF431E32F0F8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701A8-1918-912E-3BAE-F4E5ED6B2274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Computational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0C8B4590-EB2E-30A1-346E-8A4744F54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-Down Arrow 1">
            <a:extLst>
              <a:ext uri="{FF2B5EF4-FFF2-40B4-BE49-F238E27FC236}">
                <a16:creationId xmlns:a16="http://schemas.microsoft.com/office/drawing/2014/main" id="{130CCA49-1524-E67E-5E85-0363B05CB613}"/>
              </a:ext>
            </a:extLst>
          </p:cNvPr>
          <p:cNvSpPr/>
          <p:nvPr/>
        </p:nvSpPr>
        <p:spPr>
          <a:xfrm rot="18850511">
            <a:off x="3328406" y="2175397"/>
            <a:ext cx="542925" cy="9153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251C6807-E6D4-7AAE-11C9-235F43E8E9FD}"/>
              </a:ext>
            </a:extLst>
          </p:cNvPr>
          <p:cNvSpPr/>
          <p:nvPr/>
        </p:nvSpPr>
        <p:spPr>
          <a:xfrm rot="8100000">
            <a:off x="7679979" y="4128678"/>
            <a:ext cx="542925" cy="9153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B245CFA2-4095-D666-FC31-ADF9BA6FE592}"/>
              </a:ext>
            </a:extLst>
          </p:cNvPr>
          <p:cNvSpPr/>
          <p:nvPr/>
        </p:nvSpPr>
        <p:spPr>
          <a:xfrm rot="13500000">
            <a:off x="3557587" y="4089180"/>
            <a:ext cx="542925" cy="915337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A01F6B-4A68-207F-DB4A-326B8F429621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Position-based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Cryptography</a:t>
            </a:r>
          </a:p>
        </p:txBody>
      </p:sp>
      <p:pic>
        <p:nvPicPr>
          <p:cNvPr id="1026" name="Picture 2" descr="Maps Generic Flat icon | Freepik">
            <a:extLst>
              <a:ext uri="{FF2B5EF4-FFF2-40B4-BE49-F238E27FC236}">
                <a16:creationId xmlns:a16="http://schemas.microsoft.com/office/drawing/2014/main" id="{CBC1E8DE-8AC7-1862-69BA-8F35B2E9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p-Down Arrow 10">
            <a:extLst>
              <a:ext uri="{FF2B5EF4-FFF2-40B4-BE49-F238E27FC236}">
                <a16:creationId xmlns:a16="http://schemas.microsoft.com/office/drawing/2014/main" id="{6AD7A005-E28A-49F9-23B7-0F96F5FA5FEE}"/>
              </a:ext>
            </a:extLst>
          </p:cNvPr>
          <p:cNvSpPr/>
          <p:nvPr/>
        </p:nvSpPr>
        <p:spPr>
          <a:xfrm rot="1800000">
            <a:off x="7570288" y="2078028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BA31-6FD4-81E7-8EBE-AB1298B9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Quantum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DB6C6F-8707-20B6-0705-45DB93890F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24665"/>
                <a:ext cx="10515600" cy="8552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Open question</a:t>
                </a:r>
                <a:r>
                  <a:rPr lang="en-US" sz="2400" dirty="0"/>
                  <a:t>: Is there </a:t>
                </a:r>
                <a:r>
                  <a:rPr lang="en-US" sz="2400" b="1" i="1" dirty="0"/>
                  <a:t>any</a:t>
                </a:r>
                <a:r>
                  <a:rPr lang="en-US" sz="2400" dirty="0"/>
                  <a:t> QPV protocol (not just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-routing) that requires a lot of resources in order to spoof?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DB6C6F-8707-20B6-0705-45DB93890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24665"/>
                <a:ext cx="10515600" cy="855299"/>
              </a:xfrm>
              <a:prstGeom prst="rect">
                <a:avLst/>
              </a:prstGeom>
              <a:blipFill>
                <a:blip r:embed="rId2"/>
                <a:stretch>
                  <a:fillRect l="-843" t="-8696" r="-361" b="-28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E0B641-247B-E934-73AD-F0F8BFF71419}"/>
              </a:ext>
            </a:extLst>
          </p:cNvPr>
          <p:cNvSpPr txBox="1">
            <a:spLocks/>
          </p:cNvSpPr>
          <p:nvPr/>
        </p:nvSpPr>
        <p:spPr>
          <a:xfrm>
            <a:off x="838200" y="5110287"/>
            <a:ext cx="10515600" cy="88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security of QPV is equivalent to </a:t>
            </a:r>
            <a:r>
              <a:rPr lang="en-US" sz="2400" b="1" i="1" dirty="0"/>
              <a:t>nonlocally splitting up quantum computation</a:t>
            </a:r>
            <a:r>
              <a:rPr lang="en-US" sz="24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5A2D-F322-4068-D5C5-6ADF68696641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8552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Theorem</a:t>
            </a:r>
            <a:r>
              <a:rPr lang="en-US" sz="2400" dirty="0"/>
              <a:t>: Assuming some unproven conjectures in Banach space theory, there are QPV protocols requiring spoofers to use exponential entanglement.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A1ABF-1341-9C2D-963E-D4C35A9FED90}"/>
              </a:ext>
            </a:extLst>
          </p:cNvPr>
          <p:cNvSpPr txBox="1"/>
          <p:nvPr/>
        </p:nvSpPr>
        <p:spPr>
          <a:xfrm>
            <a:off x="9713703" y="4296637"/>
            <a:ext cx="228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Junge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et al. 2021)</a:t>
            </a:r>
          </a:p>
        </p:txBody>
      </p:sp>
    </p:spTree>
    <p:extLst>
      <p:ext uri="{BB962C8B-B14F-4D97-AF65-F5344CB8AC3E}">
        <p14:creationId xmlns:p14="http://schemas.microsoft.com/office/powerpoint/2010/main" val="35546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E0CB-A254-F852-0055-4E84C694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Quantum Computation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590DD-C551-D79B-9599-F64EB3BE6E33}"/>
              </a:ext>
            </a:extLst>
          </p:cNvPr>
          <p:cNvSpPr/>
          <p:nvPr/>
        </p:nvSpPr>
        <p:spPr>
          <a:xfrm>
            <a:off x="1532508" y="3340507"/>
            <a:ext cx="1445342" cy="12683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511663-5A64-A217-45D7-D0A75ACA5DA0}"/>
              </a:ext>
            </a:extLst>
          </p:cNvPr>
          <p:cNvCxnSpPr>
            <a:cxnSpLocks/>
          </p:cNvCxnSpPr>
          <p:nvPr/>
        </p:nvCxnSpPr>
        <p:spPr>
          <a:xfrm flipH="1" flipV="1">
            <a:off x="906781" y="2514598"/>
            <a:ext cx="987062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E04424-1463-8B13-1AA3-9B29F2EB9611}"/>
              </a:ext>
            </a:extLst>
          </p:cNvPr>
          <p:cNvCxnSpPr>
            <a:cxnSpLocks/>
          </p:cNvCxnSpPr>
          <p:nvPr/>
        </p:nvCxnSpPr>
        <p:spPr>
          <a:xfrm flipV="1">
            <a:off x="2671970" y="2514598"/>
            <a:ext cx="931607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A07775-BF37-814E-49AC-3DCB465955B4}"/>
              </a:ext>
            </a:extLst>
          </p:cNvPr>
          <p:cNvCxnSpPr>
            <a:cxnSpLocks/>
          </p:cNvCxnSpPr>
          <p:nvPr/>
        </p:nvCxnSpPr>
        <p:spPr>
          <a:xfrm flipV="1">
            <a:off x="962236" y="4638365"/>
            <a:ext cx="931607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2ADEC8-6ED1-AF44-3594-071C6B55654B}"/>
              </a:ext>
            </a:extLst>
          </p:cNvPr>
          <p:cNvCxnSpPr>
            <a:cxnSpLocks/>
          </p:cNvCxnSpPr>
          <p:nvPr/>
        </p:nvCxnSpPr>
        <p:spPr>
          <a:xfrm flipH="1" flipV="1">
            <a:off x="2616515" y="4638365"/>
            <a:ext cx="987062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7B9D0-57F1-603A-C275-FB1A8CC469E2}"/>
              </a:ext>
            </a:extLst>
          </p:cNvPr>
          <p:cNvSpPr/>
          <p:nvPr/>
        </p:nvSpPr>
        <p:spPr>
          <a:xfrm>
            <a:off x="7748603" y="4194761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316D42-15BF-AE02-C9CA-1DAAAE052A7A}"/>
              </a:ext>
            </a:extLst>
          </p:cNvPr>
          <p:cNvCxnSpPr>
            <a:cxnSpLocks/>
          </p:cNvCxnSpPr>
          <p:nvPr/>
        </p:nvCxnSpPr>
        <p:spPr>
          <a:xfrm flipH="1" flipV="1">
            <a:off x="6864780" y="1888637"/>
            <a:ext cx="987062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8FC2CE-823A-0249-95C2-045006A1A522}"/>
              </a:ext>
            </a:extLst>
          </p:cNvPr>
          <p:cNvCxnSpPr>
            <a:cxnSpLocks/>
          </p:cNvCxnSpPr>
          <p:nvPr/>
        </p:nvCxnSpPr>
        <p:spPr>
          <a:xfrm flipV="1">
            <a:off x="10253818" y="1931731"/>
            <a:ext cx="931607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742475-FC3A-BADA-23E6-0E71FBC51DD9}"/>
              </a:ext>
            </a:extLst>
          </p:cNvPr>
          <p:cNvCxnSpPr>
            <a:cxnSpLocks/>
          </p:cNvCxnSpPr>
          <p:nvPr/>
        </p:nvCxnSpPr>
        <p:spPr>
          <a:xfrm flipV="1">
            <a:off x="6920235" y="4872234"/>
            <a:ext cx="931607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B56762-2953-97C4-9A81-4A0A3FCA61A1}"/>
              </a:ext>
            </a:extLst>
          </p:cNvPr>
          <p:cNvCxnSpPr>
            <a:cxnSpLocks/>
          </p:cNvCxnSpPr>
          <p:nvPr/>
        </p:nvCxnSpPr>
        <p:spPr>
          <a:xfrm flipH="1" flipV="1">
            <a:off x="10253818" y="4886981"/>
            <a:ext cx="987062" cy="825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257183A-CB05-8226-671F-5180B549AA27}"/>
              </a:ext>
            </a:extLst>
          </p:cNvPr>
          <p:cNvSpPr/>
          <p:nvPr/>
        </p:nvSpPr>
        <p:spPr>
          <a:xfrm>
            <a:off x="9654147" y="4194761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2A31BA-8C4A-04A9-56D5-E9620F940098}"/>
              </a:ext>
            </a:extLst>
          </p:cNvPr>
          <p:cNvSpPr/>
          <p:nvPr/>
        </p:nvSpPr>
        <p:spPr>
          <a:xfrm>
            <a:off x="7748603" y="2757640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61F33D-4AA3-B497-80CE-94CB6F513213}"/>
              </a:ext>
            </a:extLst>
          </p:cNvPr>
          <p:cNvSpPr/>
          <p:nvPr/>
        </p:nvSpPr>
        <p:spPr>
          <a:xfrm>
            <a:off x="9654147" y="2757640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F20FFC9E-2D3A-DBE0-DD2B-9A282CD24C26}"/>
              </a:ext>
            </a:extLst>
          </p:cNvPr>
          <p:cNvCxnSpPr>
            <a:stCxn id="15" idx="0"/>
            <a:endCxn id="23" idx="2"/>
          </p:cNvCxnSpPr>
          <p:nvPr/>
        </p:nvCxnSpPr>
        <p:spPr>
          <a:xfrm rot="5400000" flipH="1" flipV="1">
            <a:off x="8669456" y="2844359"/>
            <a:ext cx="795261" cy="1905544"/>
          </a:xfrm>
          <a:prstGeom prst="curvedConnector3">
            <a:avLst>
              <a:gd name="adj1" fmla="val 3516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547B0761-B17C-379C-A02A-0A3BC19DD045}"/>
              </a:ext>
            </a:extLst>
          </p:cNvPr>
          <p:cNvCxnSpPr>
            <a:cxnSpLocks/>
            <a:stCxn id="21" idx="0"/>
            <a:endCxn id="22" idx="2"/>
          </p:cNvCxnSpPr>
          <p:nvPr/>
        </p:nvCxnSpPr>
        <p:spPr>
          <a:xfrm rot="16200000" flipV="1">
            <a:off x="8669456" y="2844359"/>
            <a:ext cx="795261" cy="1905544"/>
          </a:xfrm>
          <a:prstGeom prst="curvedConnector3">
            <a:avLst>
              <a:gd name="adj1" fmla="val 462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A22913-2280-888B-8A7D-D6973DF4F4FC}"/>
              </a:ext>
            </a:extLst>
          </p:cNvPr>
          <p:cNvCxnSpPr/>
          <p:nvPr/>
        </p:nvCxnSpPr>
        <p:spPr>
          <a:xfrm flipV="1">
            <a:off x="7925582" y="3444220"/>
            <a:ext cx="0" cy="721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1AFC883-12A9-6E46-8749-42D371B330C1}"/>
              </a:ext>
            </a:extLst>
          </p:cNvPr>
          <p:cNvCxnSpPr/>
          <p:nvPr/>
        </p:nvCxnSpPr>
        <p:spPr>
          <a:xfrm flipV="1">
            <a:off x="10209574" y="3421861"/>
            <a:ext cx="0" cy="721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2FE4D3A6-D89A-D352-75EA-DACC91A7CFCD}"/>
              </a:ext>
            </a:extLst>
          </p:cNvPr>
          <p:cNvSpPr/>
          <p:nvPr/>
        </p:nvSpPr>
        <p:spPr>
          <a:xfrm rot="8789835">
            <a:off x="7921048" y="3116243"/>
            <a:ext cx="2292075" cy="2292075"/>
          </a:xfrm>
          <a:prstGeom prst="arc">
            <a:avLst>
              <a:gd name="adj1" fmla="val 14808087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15254-A1F7-DBDA-45B2-1AD8EE4C0804}"/>
              </a:ext>
            </a:extLst>
          </p:cNvPr>
          <p:cNvSpPr txBox="1"/>
          <p:nvPr/>
        </p:nvSpPr>
        <p:spPr>
          <a:xfrm>
            <a:off x="8410472" y="5437378"/>
            <a:ext cx="17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entanglement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00D189-68D6-F801-F85B-5FC76032CED4}"/>
              </a:ext>
            </a:extLst>
          </p:cNvPr>
          <p:cNvSpPr txBox="1"/>
          <p:nvPr/>
        </p:nvSpPr>
        <p:spPr>
          <a:xfrm>
            <a:off x="10483894" y="3696640"/>
            <a:ext cx="177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D67FE5-D02B-3D96-5D87-8F2D45D868A3}"/>
              </a:ext>
            </a:extLst>
          </p:cNvPr>
          <p:cNvSpPr txBox="1"/>
          <p:nvPr/>
        </p:nvSpPr>
        <p:spPr>
          <a:xfrm>
            <a:off x="1794151" y="3666270"/>
            <a:ext cx="118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quantum</a:t>
            </a:r>
            <a:br>
              <a:rPr lang="en-US" dirty="0"/>
            </a:br>
            <a:r>
              <a:rPr lang="en-US" dirty="0"/>
              <a:t>process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4E1A2-C17D-3689-B9CB-45129631BC3D}"/>
              </a:ext>
            </a:extLst>
          </p:cNvPr>
          <p:cNvSpPr txBox="1"/>
          <p:nvPr/>
        </p:nvSpPr>
        <p:spPr>
          <a:xfrm>
            <a:off x="1139876" y="1631692"/>
            <a:ext cx="4337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can this…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AB0A43-7D31-767C-F25D-3F40C475068B}"/>
              </a:ext>
            </a:extLst>
          </p:cNvPr>
          <p:cNvSpPr txBox="1"/>
          <p:nvPr/>
        </p:nvSpPr>
        <p:spPr>
          <a:xfrm>
            <a:off x="4291218" y="3576031"/>
            <a:ext cx="433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…be implemented</a:t>
            </a:r>
            <a:br>
              <a:rPr lang="en-US" sz="2800" dirty="0"/>
            </a:br>
            <a:r>
              <a:rPr lang="en-US" sz="2800" dirty="0"/>
              <a:t>non-locally like this?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568F75-AC31-6760-89F2-D551E992BC9F}"/>
              </a:ext>
            </a:extLst>
          </p:cNvPr>
          <p:cNvSpPr txBox="1"/>
          <p:nvPr/>
        </p:nvSpPr>
        <p:spPr>
          <a:xfrm>
            <a:off x="908496" y="5806710"/>
            <a:ext cx="339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computation, scattering process, Hamiltonian evolution…</a:t>
            </a:r>
          </a:p>
        </p:txBody>
      </p:sp>
    </p:spTree>
    <p:extLst>
      <p:ext uri="{BB962C8B-B14F-4D97-AF65-F5344CB8AC3E}">
        <p14:creationId xmlns:p14="http://schemas.microsoft.com/office/powerpoint/2010/main" val="15846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36" grpId="0" animBg="1"/>
      <p:bldP spid="37" grpId="0"/>
      <p:bldP spid="38" grpId="0"/>
      <p:bldP spid="4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AD74A-6316-FDD8-9881-4846C4DEA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7AC7-6003-6394-7B3F-B63F45D4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Quantum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022712AF-4ABF-D8C2-B0A0-6916894A9D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043" y="4919095"/>
                <a:ext cx="10796757" cy="9252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Theorem</a:t>
                </a:r>
                <a:r>
                  <a:rPr lang="en-US" sz="2400" dirty="0"/>
                  <a:t>: Every quantum process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qubits can be implemented nonlocally using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qubits of entanglement.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022712AF-4ABF-D8C2-B0A0-6916894A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3" y="4919095"/>
                <a:ext cx="10796757" cy="925212"/>
              </a:xfrm>
              <a:prstGeom prst="rect">
                <a:avLst/>
              </a:prstGeom>
              <a:blipFill>
                <a:blip r:embed="rId2"/>
                <a:stretch>
                  <a:fillRect l="-822" t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005548EE-C371-D575-E1AB-3CF7DAE959D0}"/>
              </a:ext>
            </a:extLst>
          </p:cNvPr>
          <p:cNvSpPr txBox="1"/>
          <p:nvPr/>
        </p:nvSpPr>
        <p:spPr>
          <a:xfrm>
            <a:off x="9680205" y="5876704"/>
            <a:ext cx="228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Beigi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-Koenig 2011)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6BC350-6B0F-B076-9802-F89AD1E00F2B}"/>
              </a:ext>
            </a:extLst>
          </p:cNvPr>
          <p:cNvCxnSpPr>
            <a:cxnSpLocks/>
          </p:cNvCxnSpPr>
          <p:nvPr/>
        </p:nvCxnSpPr>
        <p:spPr>
          <a:xfrm flipH="1" flipV="1">
            <a:off x="532106" y="2018367"/>
            <a:ext cx="632412" cy="529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B0EA22-ABF5-7EF1-101B-AE16F8E27145}"/>
              </a:ext>
            </a:extLst>
          </p:cNvPr>
          <p:cNvCxnSpPr>
            <a:cxnSpLocks/>
          </p:cNvCxnSpPr>
          <p:nvPr/>
        </p:nvCxnSpPr>
        <p:spPr>
          <a:xfrm flipV="1">
            <a:off x="1454602" y="2005389"/>
            <a:ext cx="607269" cy="53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CDA0A0-4D98-2568-287E-6CE951B3D566}"/>
              </a:ext>
            </a:extLst>
          </p:cNvPr>
          <p:cNvCxnSpPr>
            <a:cxnSpLocks/>
          </p:cNvCxnSpPr>
          <p:nvPr/>
        </p:nvCxnSpPr>
        <p:spPr>
          <a:xfrm flipV="1">
            <a:off x="652029" y="3385613"/>
            <a:ext cx="465804" cy="412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F8EA41-0F16-09F2-A693-4DECFA7CF6D0}"/>
              </a:ext>
            </a:extLst>
          </p:cNvPr>
          <p:cNvCxnSpPr>
            <a:cxnSpLocks/>
          </p:cNvCxnSpPr>
          <p:nvPr/>
        </p:nvCxnSpPr>
        <p:spPr>
          <a:xfrm flipH="1" flipV="1">
            <a:off x="1497752" y="3367694"/>
            <a:ext cx="497321" cy="41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CDCFD-1051-883B-EB82-F2DCB738E0CC}"/>
              </a:ext>
            </a:extLst>
          </p:cNvPr>
          <p:cNvSpPr/>
          <p:nvPr/>
        </p:nvSpPr>
        <p:spPr>
          <a:xfrm>
            <a:off x="3716324" y="3304416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552E4-4966-6198-3338-62FEFA32D63D}"/>
              </a:ext>
            </a:extLst>
          </p:cNvPr>
          <p:cNvSpPr/>
          <p:nvPr/>
        </p:nvSpPr>
        <p:spPr>
          <a:xfrm>
            <a:off x="5621868" y="3304416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6D711-C9C9-806A-8552-C58138D26527}"/>
              </a:ext>
            </a:extLst>
          </p:cNvPr>
          <p:cNvSpPr/>
          <p:nvPr/>
        </p:nvSpPr>
        <p:spPr>
          <a:xfrm>
            <a:off x="3716324" y="2210057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4A8C3-A7FF-8627-3ACF-989C6B12F4EE}"/>
              </a:ext>
            </a:extLst>
          </p:cNvPr>
          <p:cNvSpPr/>
          <p:nvPr/>
        </p:nvSpPr>
        <p:spPr>
          <a:xfrm>
            <a:off x="5621868" y="2210057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D4A03D64-CE2E-38DA-C1D9-EB1645273821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rot="5400000" flipH="1" flipV="1">
            <a:off x="4808558" y="2125395"/>
            <a:ext cx="452499" cy="1905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E5A0575D-EB13-DB2E-510A-CCFD153BA7C9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16200000" flipV="1">
            <a:off x="4808558" y="2125395"/>
            <a:ext cx="452499" cy="1905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451B5B-5011-5E41-B744-FEB9259F7999}"/>
              </a:ext>
            </a:extLst>
          </p:cNvPr>
          <p:cNvCxnSpPr>
            <a:cxnSpLocks/>
          </p:cNvCxnSpPr>
          <p:nvPr/>
        </p:nvCxnSpPr>
        <p:spPr>
          <a:xfrm flipV="1">
            <a:off x="3893303" y="2896637"/>
            <a:ext cx="0" cy="401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5D66FC2-5FDC-9232-2958-1700C14E3080}"/>
              </a:ext>
            </a:extLst>
          </p:cNvPr>
          <p:cNvCxnSpPr>
            <a:cxnSpLocks/>
          </p:cNvCxnSpPr>
          <p:nvPr/>
        </p:nvCxnSpPr>
        <p:spPr>
          <a:xfrm flipV="1">
            <a:off x="6177295" y="2874278"/>
            <a:ext cx="0" cy="423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B7D9A118-A9D2-0EB7-B4F9-0D3DE29506B2}"/>
              </a:ext>
            </a:extLst>
          </p:cNvPr>
          <p:cNvSpPr/>
          <p:nvPr/>
        </p:nvSpPr>
        <p:spPr>
          <a:xfrm rot="8789835">
            <a:off x="3866356" y="2282963"/>
            <a:ext cx="2292075" cy="2292075"/>
          </a:xfrm>
          <a:prstGeom prst="arc">
            <a:avLst>
              <a:gd name="adj1" fmla="val 14808087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3EA7C94-50EF-0B90-8F2A-DD10D9AB59D0}"/>
              </a:ext>
            </a:extLst>
          </p:cNvPr>
          <p:cNvCxnSpPr>
            <a:cxnSpLocks/>
          </p:cNvCxnSpPr>
          <p:nvPr/>
        </p:nvCxnSpPr>
        <p:spPr>
          <a:xfrm flipH="1" flipV="1">
            <a:off x="3400118" y="1639106"/>
            <a:ext cx="632412" cy="529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72071B-48BC-013D-BA0A-B6A9BA9CE94D}"/>
              </a:ext>
            </a:extLst>
          </p:cNvPr>
          <p:cNvCxnSpPr>
            <a:cxnSpLocks/>
          </p:cNvCxnSpPr>
          <p:nvPr/>
        </p:nvCxnSpPr>
        <p:spPr>
          <a:xfrm flipV="1">
            <a:off x="6069005" y="1639106"/>
            <a:ext cx="607269" cy="53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1127DB-0959-0C08-8216-9C54FA76FF76}"/>
              </a:ext>
            </a:extLst>
          </p:cNvPr>
          <p:cNvCxnSpPr>
            <a:cxnSpLocks/>
          </p:cNvCxnSpPr>
          <p:nvPr/>
        </p:nvCxnSpPr>
        <p:spPr>
          <a:xfrm flipV="1">
            <a:off x="3446586" y="3978802"/>
            <a:ext cx="465804" cy="412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318C3F1-CC0E-E548-7795-215C979138BF}"/>
              </a:ext>
            </a:extLst>
          </p:cNvPr>
          <p:cNvSpPr/>
          <p:nvPr/>
        </p:nvSpPr>
        <p:spPr>
          <a:xfrm>
            <a:off x="2476243" y="2704987"/>
            <a:ext cx="1033033" cy="6483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825E004-3C95-1E9E-97D3-811FCC45609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996048"/>
            <a:ext cx="497321" cy="41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DE39ACD-9407-EA13-4486-0FCAE64624C0}"/>
              </a:ext>
            </a:extLst>
          </p:cNvPr>
          <p:cNvSpPr/>
          <p:nvPr/>
        </p:nvSpPr>
        <p:spPr>
          <a:xfrm>
            <a:off x="819156" y="2548646"/>
            <a:ext cx="947128" cy="819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6476E0-6BF0-8A84-96D0-F879C61B574B}"/>
              </a:ext>
            </a:extLst>
          </p:cNvPr>
          <p:cNvSpPr txBox="1"/>
          <p:nvPr/>
        </p:nvSpPr>
        <p:spPr>
          <a:xfrm>
            <a:off x="7296921" y="2312406"/>
            <a:ext cx="4324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Implication:</a:t>
            </a:r>
            <a:r>
              <a:rPr lang="en-US" sz="2400" dirty="0"/>
              <a:t> the security of </a:t>
            </a:r>
            <a:r>
              <a:rPr lang="en-US" sz="2400" b="1" i="1" dirty="0"/>
              <a:t>any</a:t>
            </a:r>
            <a:r>
              <a:rPr lang="en-US" sz="2400" dirty="0"/>
              <a:t> position verification scheme must assume that spoofers have limited entanglement.</a:t>
            </a:r>
          </a:p>
        </p:txBody>
      </p:sp>
    </p:spTree>
    <p:extLst>
      <p:ext uri="{BB962C8B-B14F-4D97-AF65-F5344CB8AC3E}">
        <p14:creationId xmlns:p14="http://schemas.microsoft.com/office/powerpoint/2010/main" val="14459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537ED-E7AD-ECCD-6B7E-949CD3A56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C466-C3E9-77D5-C9DE-AA3A7DA9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Quantum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60A59ECA-C00A-93A5-155C-4BFCFC4C8E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043" y="4919094"/>
                <a:ext cx="10796757" cy="8377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Theorem</a:t>
                </a:r>
                <a:r>
                  <a:rPr lang="en-US" sz="2400" dirty="0"/>
                  <a:t>: Every quantum circuit whose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-gate count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can be implemented nonlocally using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 qubits of entanglement.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60A59ECA-C00A-93A5-155C-4BFCFC4C8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3" y="4919094"/>
                <a:ext cx="10796757" cy="837717"/>
              </a:xfrm>
              <a:prstGeom prst="rect">
                <a:avLst/>
              </a:prstGeom>
              <a:blipFill>
                <a:blip r:embed="rId2"/>
                <a:stretch>
                  <a:fillRect l="-822" t="-7353" b="-58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20FAD25-8A73-906B-D9AD-E5A924E83933}"/>
              </a:ext>
            </a:extLst>
          </p:cNvPr>
          <p:cNvSpPr txBox="1"/>
          <p:nvPr/>
        </p:nvSpPr>
        <p:spPr>
          <a:xfrm>
            <a:off x="9902974" y="5878086"/>
            <a:ext cx="22890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Speelman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2015)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C0E946-D34E-7C9F-580E-1CCDAD8D3DED}"/>
              </a:ext>
            </a:extLst>
          </p:cNvPr>
          <p:cNvCxnSpPr>
            <a:cxnSpLocks/>
          </p:cNvCxnSpPr>
          <p:nvPr/>
        </p:nvCxnSpPr>
        <p:spPr>
          <a:xfrm flipH="1" flipV="1">
            <a:off x="532106" y="2018367"/>
            <a:ext cx="632412" cy="529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AEA1D8-77C9-2EE5-BB99-0FE0916D704D}"/>
              </a:ext>
            </a:extLst>
          </p:cNvPr>
          <p:cNvCxnSpPr>
            <a:cxnSpLocks/>
          </p:cNvCxnSpPr>
          <p:nvPr/>
        </p:nvCxnSpPr>
        <p:spPr>
          <a:xfrm flipV="1">
            <a:off x="1454602" y="2005389"/>
            <a:ext cx="607269" cy="53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CEC836-983D-B1C4-E42A-A31064600F3D}"/>
              </a:ext>
            </a:extLst>
          </p:cNvPr>
          <p:cNvCxnSpPr>
            <a:cxnSpLocks/>
          </p:cNvCxnSpPr>
          <p:nvPr/>
        </p:nvCxnSpPr>
        <p:spPr>
          <a:xfrm flipV="1">
            <a:off x="652029" y="3385613"/>
            <a:ext cx="465804" cy="412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8D37E4-A2F9-BACE-D8F3-46FAC2CFA845}"/>
              </a:ext>
            </a:extLst>
          </p:cNvPr>
          <p:cNvCxnSpPr>
            <a:cxnSpLocks/>
          </p:cNvCxnSpPr>
          <p:nvPr/>
        </p:nvCxnSpPr>
        <p:spPr>
          <a:xfrm flipH="1" flipV="1">
            <a:off x="1497752" y="3367694"/>
            <a:ext cx="497321" cy="41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08BDD1C-3C6E-3F2D-B15B-B020EC5369E3}"/>
              </a:ext>
            </a:extLst>
          </p:cNvPr>
          <p:cNvSpPr/>
          <p:nvPr/>
        </p:nvSpPr>
        <p:spPr>
          <a:xfrm>
            <a:off x="3716324" y="3304416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895D64-41CF-5D23-8F5C-1B458AE2EEAA}"/>
              </a:ext>
            </a:extLst>
          </p:cNvPr>
          <p:cNvSpPr/>
          <p:nvPr/>
        </p:nvSpPr>
        <p:spPr>
          <a:xfrm>
            <a:off x="5621868" y="3304416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BE5FF-BD03-9EAA-1209-10D8267F9166}"/>
              </a:ext>
            </a:extLst>
          </p:cNvPr>
          <p:cNvSpPr/>
          <p:nvPr/>
        </p:nvSpPr>
        <p:spPr>
          <a:xfrm>
            <a:off x="3716324" y="2210057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3E398-B40A-39B8-6068-9D07DFE12F67}"/>
              </a:ext>
            </a:extLst>
          </p:cNvPr>
          <p:cNvSpPr/>
          <p:nvPr/>
        </p:nvSpPr>
        <p:spPr>
          <a:xfrm>
            <a:off x="5621868" y="2210057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DB22C14E-A703-AD09-EE6A-652B372E4116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rot="5400000" flipH="1" flipV="1">
            <a:off x="4808558" y="2125395"/>
            <a:ext cx="452499" cy="1905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243EA35E-B020-265F-4526-C5B7FFE71CF9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16200000" flipV="1">
            <a:off x="4808558" y="2125395"/>
            <a:ext cx="452499" cy="1905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DA4AFC-8432-C02C-9A45-ABF93402BD7E}"/>
              </a:ext>
            </a:extLst>
          </p:cNvPr>
          <p:cNvCxnSpPr>
            <a:cxnSpLocks/>
          </p:cNvCxnSpPr>
          <p:nvPr/>
        </p:nvCxnSpPr>
        <p:spPr>
          <a:xfrm flipV="1">
            <a:off x="3893303" y="2896637"/>
            <a:ext cx="0" cy="401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F51792C-8235-0FCE-67DB-13E826EEDDCF}"/>
              </a:ext>
            </a:extLst>
          </p:cNvPr>
          <p:cNvCxnSpPr>
            <a:cxnSpLocks/>
          </p:cNvCxnSpPr>
          <p:nvPr/>
        </p:nvCxnSpPr>
        <p:spPr>
          <a:xfrm flipV="1">
            <a:off x="6177295" y="2874278"/>
            <a:ext cx="0" cy="423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EEB4CFDA-D299-B7D9-2F76-84C900D848A4}"/>
              </a:ext>
            </a:extLst>
          </p:cNvPr>
          <p:cNvSpPr/>
          <p:nvPr/>
        </p:nvSpPr>
        <p:spPr>
          <a:xfrm rot="8789835">
            <a:off x="3866356" y="2282963"/>
            <a:ext cx="2292075" cy="2292075"/>
          </a:xfrm>
          <a:prstGeom prst="arc">
            <a:avLst>
              <a:gd name="adj1" fmla="val 14808087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4515D7-1D29-76D4-BF5A-9273800E24A2}"/>
              </a:ext>
            </a:extLst>
          </p:cNvPr>
          <p:cNvCxnSpPr>
            <a:cxnSpLocks/>
          </p:cNvCxnSpPr>
          <p:nvPr/>
        </p:nvCxnSpPr>
        <p:spPr>
          <a:xfrm flipH="1" flipV="1">
            <a:off x="3400118" y="1639106"/>
            <a:ext cx="632412" cy="529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9C246D2-6C09-158F-8521-751E01DF487D}"/>
              </a:ext>
            </a:extLst>
          </p:cNvPr>
          <p:cNvCxnSpPr>
            <a:cxnSpLocks/>
          </p:cNvCxnSpPr>
          <p:nvPr/>
        </p:nvCxnSpPr>
        <p:spPr>
          <a:xfrm flipV="1">
            <a:off x="6069005" y="1639106"/>
            <a:ext cx="607269" cy="53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07F542-4581-329B-3AF1-29DEF24A903B}"/>
              </a:ext>
            </a:extLst>
          </p:cNvPr>
          <p:cNvCxnSpPr>
            <a:cxnSpLocks/>
          </p:cNvCxnSpPr>
          <p:nvPr/>
        </p:nvCxnSpPr>
        <p:spPr>
          <a:xfrm flipV="1">
            <a:off x="3446586" y="3978802"/>
            <a:ext cx="465804" cy="412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>
            <a:extLst>
              <a:ext uri="{FF2B5EF4-FFF2-40B4-BE49-F238E27FC236}">
                <a16:creationId xmlns:a16="http://schemas.microsoft.com/office/drawing/2014/main" id="{9CF6FC48-8101-6E51-766F-4DA98F32AEF3}"/>
              </a:ext>
            </a:extLst>
          </p:cNvPr>
          <p:cNvSpPr/>
          <p:nvPr/>
        </p:nvSpPr>
        <p:spPr>
          <a:xfrm>
            <a:off x="2476243" y="2704987"/>
            <a:ext cx="1033033" cy="6483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68DFBF1-9F8E-F487-0CEE-42679B06B37E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996048"/>
            <a:ext cx="497321" cy="41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D6403C2-4CAE-CB76-B8FF-66B8F88BDFDA}"/>
              </a:ext>
            </a:extLst>
          </p:cNvPr>
          <p:cNvSpPr/>
          <p:nvPr/>
        </p:nvSpPr>
        <p:spPr>
          <a:xfrm>
            <a:off x="819156" y="2548646"/>
            <a:ext cx="947128" cy="819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ample of a 5-qubit quantum circuit from [18], with each horizontal... |  Download Scientific Diagram">
            <a:extLst>
              <a:ext uri="{FF2B5EF4-FFF2-40B4-BE49-F238E27FC236}">
                <a16:creationId xmlns:a16="http://schemas.microsoft.com/office/drawing/2014/main" id="{5A585AF4-06F8-0998-4997-E6C52528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38" y="2473692"/>
            <a:ext cx="1903581" cy="10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33A0DD-A2DD-D851-30B0-29B337C8FDF1}"/>
                  </a:ext>
                </a:extLst>
              </p:cNvPr>
              <p:cNvSpPr txBox="1"/>
              <p:nvPr/>
            </p:nvSpPr>
            <p:spPr>
              <a:xfrm>
                <a:off x="7539815" y="1868458"/>
                <a:ext cx="4336208" cy="2564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/8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is a special single-qubit gate that makes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Quantum computations hard for classical computers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Quantum error correction expensive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33A0DD-A2DD-D851-30B0-29B337C8F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815" y="1868458"/>
                <a:ext cx="4336208" cy="2564228"/>
              </a:xfrm>
              <a:prstGeom prst="rect">
                <a:avLst/>
              </a:prstGeom>
              <a:blipFill>
                <a:blip r:embed="rId4"/>
                <a:stretch>
                  <a:fillRect l="-2041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7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860C8-1DD4-DDAE-0C38-7A48A2F84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5903-D8B6-950D-6C92-7100A0E5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Nonlocal Quantum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317B4E3-B26A-4E21-CE7B-4D3860BC34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043" y="5143947"/>
                <a:ext cx="10796757" cy="8377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/>
                  <a:t>Theorem</a:t>
                </a:r>
                <a:r>
                  <a:rPr lang="en-US" sz="2400" dirty="0"/>
                  <a:t>: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-qubit Toffoli gate and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-qubit multiplexer unitary requires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many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gates to implement, even approximately. 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317B4E3-B26A-4E21-CE7B-4D3860BC3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3" y="5143947"/>
                <a:ext cx="10796757" cy="837717"/>
              </a:xfrm>
              <a:prstGeom prst="rect">
                <a:avLst/>
              </a:prstGeom>
              <a:blipFill>
                <a:blip r:embed="rId2"/>
                <a:stretch>
                  <a:fillRect l="-822" t="-7353" b="-58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D0E32CF-70BB-121B-2D75-A2B7F8432770}"/>
              </a:ext>
            </a:extLst>
          </p:cNvPr>
          <p:cNvSpPr txBox="1"/>
          <p:nvPr/>
        </p:nvSpPr>
        <p:spPr>
          <a:xfrm>
            <a:off x="8394493" y="6057462"/>
            <a:ext cx="3797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(Girish, May, Parham, Y.  STOC 2026)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87411D-DE1B-0921-2CE9-8F1CE65BF1B4}"/>
              </a:ext>
            </a:extLst>
          </p:cNvPr>
          <p:cNvCxnSpPr>
            <a:cxnSpLocks/>
          </p:cNvCxnSpPr>
          <p:nvPr/>
        </p:nvCxnSpPr>
        <p:spPr>
          <a:xfrm flipH="1" flipV="1">
            <a:off x="532106" y="2018367"/>
            <a:ext cx="632412" cy="529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4C683C-B69A-90DA-C6D4-0934611F47EA}"/>
              </a:ext>
            </a:extLst>
          </p:cNvPr>
          <p:cNvCxnSpPr>
            <a:cxnSpLocks/>
          </p:cNvCxnSpPr>
          <p:nvPr/>
        </p:nvCxnSpPr>
        <p:spPr>
          <a:xfrm flipV="1">
            <a:off x="1454602" y="2005389"/>
            <a:ext cx="607269" cy="53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71C756-4477-E6F5-6EE2-6BF65542973C}"/>
              </a:ext>
            </a:extLst>
          </p:cNvPr>
          <p:cNvCxnSpPr>
            <a:cxnSpLocks/>
          </p:cNvCxnSpPr>
          <p:nvPr/>
        </p:nvCxnSpPr>
        <p:spPr>
          <a:xfrm flipV="1">
            <a:off x="652029" y="3385613"/>
            <a:ext cx="465804" cy="412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E49475-105D-3DC3-7178-7A0BFDA83D51}"/>
              </a:ext>
            </a:extLst>
          </p:cNvPr>
          <p:cNvCxnSpPr>
            <a:cxnSpLocks/>
          </p:cNvCxnSpPr>
          <p:nvPr/>
        </p:nvCxnSpPr>
        <p:spPr>
          <a:xfrm flipH="1" flipV="1">
            <a:off x="1497752" y="3367694"/>
            <a:ext cx="497321" cy="41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99BDD-5FE3-2414-61F7-F182219F1922}"/>
              </a:ext>
            </a:extLst>
          </p:cNvPr>
          <p:cNvSpPr/>
          <p:nvPr/>
        </p:nvSpPr>
        <p:spPr>
          <a:xfrm>
            <a:off x="3716324" y="3304416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30F44E-4BAE-A965-3530-8B31E39B6C6F}"/>
              </a:ext>
            </a:extLst>
          </p:cNvPr>
          <p:cNvSpPr/>
          <p:nvPr/>
        </p:nvSpPr>
        <p:spPr>
          <a:xfrm>
            <a:off x="5621868" y="3304416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705C24-D3DB-C653-72AF-D5857F731A06}"/>
              </a:ext>
            </a:extLst>
          </p:cNvPr>
          <p:cNvSpPr/>
          <p:nvPr/>
        </p:nvSpPr>
        <p:spPr>
          <a:xfrm>
            <a:off x="3716324" y="2210057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EEB18-B128-91BF-F26F-2B392FA54BA4}"/>
              </a:ext>
            </a:extLst>
          </p:cNvPr>
          <p:cNvSpPr/>
          <p:nvPr/>
        </p:nvSpPr>
        <p:spPr>
          <a:xfrm>
            <a:off x="5621868" y="2210057"/>
            <a:ext cx="731422" cy="6418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B000D2C7-B2B6-3780-6DC5-6C66C0897454}"/>
              </a:ext>
            </a:extLst>
          </p:cNvPr>
          <p:cNvCxnSpPr>
            <a:stCxn id="15" idx="0"/>
            <a:endCxn id="18" idx="2"/>
          </p:cNvCxnSpPr>
          <p:nvPr/>
        </p:nvCxnSpPr>
        <p:spPr>
          <a:xfrm rot="5400000" flipH="1" flipV="1">
            <a:off x="4808558" y="2125395"/>
            <a:ext cx="452499" cy="1905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DEE82B8E-8F3A-1872-8816-267BEA38C0E7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rot="16200000" flipV="1">
            <a:off x="4808558" y="2125395"/>
            <a:ext cx="452499" cy="190554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58920E-DB7F-1252-2355-5DE6042DD67A}"/>
              </a:ext>
            </a:extLst>
          </p:cNvPr>
          <p:cNvCxnSpPr>
            <a:cxnSpLocks/>
          </p:cNvCxnSpPr>
          <p:nvPr/>
        </p:nvCxnSpPr>
        <p:spPr>
          <a:xfrm flipV="1">
            <a:off x="3893303" y="2896637"/>
            <a:ext cx="0" cy="401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2BFC95-2C88-6527-8DAB-2DED45FB4D84}"/>
              </a:ext>
            </a:extLst>
          </p:cNvPr>
          <p:cNvCxnSpPr>
            <a:cxnSpLocks/>
          </p:cNvCxnSpPr>
          <p:nvPr/>
        </p:nvCxnSpPr>
        <p:spPr>
          <a:xfrm flipV="1">
            <a:off x="6177295" y="2874278"/>
            <a:ext cx="0" cy="4235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E0F7AE57-B694-693D-9CF0-113963CDF78B}"/>
              </a:ext>
            </a:extLst>
          </p:cNvPr>
          <p:cNvSpPr/>
          <p:nvPr/>
        </p:nvSpPr>
        <p:spPr>
          <a:xfrm rot="8789835">
            <a:off x="3866356" y="2282963"/>
            <a:ext cx="2292075" cy="2292075"/>
          </a:xfrm>
          <a:prstGeom prst="arc">
            <a:avLst>
              <a:gd name="adj1" fmla="val 14808087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B684E4-9F3E-DAD8-4950-A3C79159188A}"/>
              </a:ext>
            </a:extLst>
          </p:cNvPr>
          <p:cNvCxnSpPr>
            <a:cxnSpLocks/>
          </p:cNvCxnSpPr>
          <p:nvPr/>
        </p:nvCxnSpPr>
        <p:spPr>
          <a:xfrm flipH="1" flipV="1">
            <a:off x="3400118" y="1639106"/>
            <a:ext cx="632412" cy="529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669AB5-70C8-D6B0-44C0-1A1FB27096EB}"/>
              </a:ext>
            </a:extLst>
          </p:cNvPr>
          <p:cNvCxnSpPr>
            <a:cxnSpLocks/>
          </p:cNvCxnSpPr>
          <p:nvPr/>
        </p:nvCxnSpPr>
        <p:spPr>
          <a:xfrm flipV="1">
            <a:off x="6069005" y="1639106"/>
            <a:ext cx="607269" cy="538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0428413-7ED7-F47D-5B17-0725EF03A0E0}"/>
              </a:ext>
            </a:extLst>
          </p:cNvPr>
          <p:cNvCxnSpPr>
            <a:cxnSpLocks/>
          </p:cNvCxnSpPr>
          <p:nvPr/>
        </p:nvCxnSpPr>
        <p:spPr>
          <a:xfrm flipV="1">
            <a:off x="3446586" y="3978802"/>
            <a:ext cx="465804" cy="4129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>
            <a:extLst>
              <a:ext uri="{FF2B5EF4-FFF2-40B4-BE49-F238E27FC236}">
                <a16:creationId xmlns:a16="http://schemas.microsoft.com/office/drawing/2014/main" id="{CF922B79-74D1-F25D-F175-9AF66F7A75BD}"/>
              </a:ext>
            </a:extLst>
          </p:cNvPr>
          <p:cNvSpPr/>
          <p:nvPr/>
        </p:nvSpPr>
        <p:spPr>
          <a:xfrm>
            <a:off x="2476243" y="2704987"/>
            <a:ext cx="1033033" cy="6483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F5A197-683F-D5A3-485B-C627FB165169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996048"/>
            <a:ext cx="497321" cy="416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6A5A81A-8D18-FF4D-1BF3-7745F89D1C47}"/>
              </a:ext>
            </a:extLst>
          </p:cNvPr>
          <p:cNvSpPr/>
          <p:nvPr/>
        </p:nvSpPr>
        <p:spPr>
          <a:xfrm>
            <a:off x="819156" y="2548646"/>
            <a:ext cx="947128" cy="8190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ample of a 5-qubit quantum circuit from [18], with each horizontal... |  Download Scientific Diagram">
            <a:extLst>
              <a:ext uri="{FF2B5EF4-FFF2-40B4-BE49-F238E27FC236}">
                <a16:creationId xmlns:a16="http://schemas.microsoft.com/office/drawing/2014/main" id="{B90EC4FA-9F26-7CE0-D930-ACE9E99B3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38" y="2473692"/>
            <a:ext cx="1903581" cy="10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A35A01-1007-02EE-9839-73516399995B}"/>
                  </a:ext>
                </a:extLst>
              </p:cNvPr>
              <p:cNvSpPr txBox="1"/>
              <p:nvPr/>
            </p:nvSpPr>
            <p:spPr>
              <a:xfrm>
                <a:off x="7360010" y="1824309"/>
                <a:ext cx="45646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Using this connection, we can prove that certain quantum subroutines </a:t>
                </a:r>
                <a:r>
                  <a:rPr lang="en-US" sz="2400" i="1" dirty="0"/>
                  <a:t>require</a:t>
                </a:r>
                <a:r>
                  <a:rPr lang="en-US" sz="2400" dirty="0"/>
                  <a:t> many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gates.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A35A01-1007-02EE-9839-735163999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10" y="1824309"/>
                <a:ext cx="4564605" cy="1200329"/>
              </a:xfrm>
              <a:prstGeom prst="rect">
                <a:avLst/>
              </a:prstGeom>
              <a:blipFill>
                <a:blip r:embed="rId4"/>
                <a:stretch>
                  <a:fillRect l="-194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ACCC1B-D3C2-E1EB-67CC-134B276C1613}"/>
                  </a:ext>
                </a:extLst>
              </p:cNvPr>
              <p:cNvSpPr txBox="1"/>
              <p:nvPr/>
            </p:nvSpPr>
            <p:spPr>
              <a:xfrm>
                <a:off x="7360010" y="3336159"/>
                <a:ext cx="456460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Idea</a:t>
                </a:r>
                <a:r>
                  <a:rPr lang="en-US" sz="2000" dirty="0"/>
                  <a:t>: If they used few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gates, then this would violate known communication complexity lower bounds on certain Boolean functions.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ACCC1B-D3C2-E1EB-67CC-134B276C1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10" y="3336159"/>
                <a:ext cx="4564605" cy="1323439"/>
              </a:xfrm>
              <a:prstGeom prst="rect">
                <a:avLst/>
              </a:prstGeom>
              <a:blipFill>
                <a:blip r:embed="rId5"/>
                <a:stretch>
                  <a:fillRect l="-1389" t="-1905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95DB97AA-3343-5589-7EC9-4F53ED6A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29" y="3703905"/>
            <a:ext cx="1407127" cy="12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76EB4F0-7951-F83B-E243-34B7F80D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9144" y="3703905"/>
            <a:ext cx="1077694" cy="12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89828BAC-D5D8-65C3-F87A-22787C1DD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2714" y="3718969"/>
            <a:ext cx="1130217" cy="12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FBAF4-1EFC-2C64-A667-2F63F4A5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A97DC225-FBB8-375C-2A95-15A733A1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5E2A0F42-53F2-1F46-646D-C6050754B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FD375E-6B5B-B08A-86A8-0C08058AB616}"/>
              </a:ext>
            </a:extLst>
          </p:cNvPr>
          <p:cNvSpPr/>
          <p:nvPr/>
        </p:nvSpPr>
        <p:spPr>
          <a:xfrm>
            <a:off x="3186113" y="2743201"/>
            <a:ext cx="5343525" cy="168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1EFEB-6A6F-0F5D-0D62-3BEB8BF0884B}"/>
              </a:ext>
            </a:extLst>
          </p:cNvPr>
          <p:cNvSpPr txBox="1"/>
          <p:nvPr/>
        </p:nvSpPr>
        <p:spPr>
          <a:xfrm>
            <a:off x="3829050" y="3047554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Position Verification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5C622E-808A-C7FD-68C6-6F987BAC601D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33886-089C-6B5F-5528-0B68E5F97DFA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28A8F5-03FB-6792-5971-621F55A79F38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9FD00F-823F-7AB9-DF7B-B7C8073D1E47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Position-based</a:t>
            </a:r>
            <a:br>
              <a:rPr lang="en-US" sz="3200" dirty="0"/>
            </a:br>
            <a:r>
              <a:rPr lang="en-US" sz="3200" dirty="0"/>
              <a:t>Cryptography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D7A63D-B86C-1AA7-FB20-5662235D4D32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24F6E-A985-312B-6158-74F541AA0027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Nonlocal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0C7417-81E2-6C66-65DE-138553D70F34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73FC5-9485-FAF0-E92B-B54D2848CAA6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Computational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E550DD87-D0EF-E475-EFE8-0E1D488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-Down Arrow 2">
            <a:extLst>
              <a:ext uri="{FF2B5EF4-FFF2-40B4-BE49-F238E27FC236}">
                <a16:creationId xmlns:a16="http://schemas.microsoft.com/office/drawing/2014/main" id="{138B6114-5AD4-D2AA-DFC9-06A444EA2609}"/>
              </a:ext>
            </a:extLst>
          </p:cNvPr>
          <p:cNvSpPr/>
          <p:nvPr/>
        </p:nvSpPr>
        <p:spPr>
          <a:xfrm rot="1800000">
            <a:off x="7570288" y="2078028"/>
            <a:ext cx="542925" cy="91533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2396A4F0-5BDF-B53C-EA9E-9451709F3CC0}"/>
              </a:ext>
            </a:extLst>
          </p:cNvPr>
          <p:cNvSpPr/>
          <p:nvPr/>
        </p:nvSpPr>
        <p:spPr>
          <a:xfrm rot="8100000">
            <a:off x="7679979" y="4128678"/>
            <a:ext cx="542925" cy="91533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666E91D8-AAF1-C6B1-943C-94AC036CAC25}"/>
              </a:ext>
            </a:extLst>
          </p:cNvPr>
          <p:cNvSpPr/>
          <p:nvPr/>
        </p:nvSpPr>
        <p:spPr>
          <a:xfrm rot="13500000">
            <a:off x="3557587" y="4089180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Maps Generic Flat icon | Freepik">
            <a:extLst>
              <a:ext uri="{FF2B5EF4-FFF2-40B4-BE49-F238E27FC236}">
                <a16:creationId xmlns:a16="http://schemas.microsoft.com/office/drawing/2014/main" id="{C5FC6112-8E83-0940-5D9D-9B677782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-Down Arrow 18">
            <a:extLst>
              <a:ext uri="{FF2B5EF4-FFF2-40B4-BE49-F238E27FC236}">
                <a16:creationId xmlns:a16="http://schemas.microsoft.com/office/drawing/2014/main" id="{CD544DB9-578F-6AF0-0FC6-FD767185F154}"/>
              </a:ext>
            </a:extLst>
          </p:cNvPr>
          <p:cNvSpPr/>
          <p:nvPr/>
        </p:nvSpPr>
        <p:spPr>
          <a:xfrm rot="18850511">
            <a:off x="3328406" y="2175397"/>
            <a:ext cx="542925" cy="91533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35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493B-DC7E-9083-73F3-3EB1C8CA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0A56-886B-97D4-09BB-ADC7E7306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30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Computer security and cryptography is about knowing who to trust/distrust based on their </a:t>
            </a:r>
            <a:r>
              <a:rPr lang="en-US" sz="2400" b="1" i="1" dirty="0"/>
              <a:t>identity</a:t>
            </a:r>
            <a:r>
              <a:rPr lang="en-US" sz="2400" dirty="0"/>
              <a:t>. Identities are determined by knowledge of some secret information, like a password or a private key.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E0380B-88A3-B2BB-0791-5777D807036E}"/>
              </a:ext>
            </a:extLst>
          </p:cNvPr>
          <p:cNvSpPr txBox="1">
            <a:spLocks/>
          </p:cNvSpPr>
          <p:nvPr/>
        </p:nvSpPr>
        <p:spPr>
          <a:xfrm>
            <a:off x="838200" y="3241676"/>
            <a:ext cx="10515600" cy="283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Position-based cryptography is a different paradigm where identities are determined by </a:t>
            </a:r>
            <a:r>
              <a:rPr lang="en-US" sz="2400" b="1" i="1" dirty="0"/>
              <a:t>physical location</a:t>
            </a:r>
            <a:r>
              <a:rPr lang="en-US" sz="2400" dirty="0"/>
              <a:t>.</a:t>
            </a:r>
          </a:p>
          <a:p>
            <a:r>
              <a:rPr lang="en-US" sz="2400" dirty="0"/>
              <a:t>Bank teller is trusted because they are behind a bullet-proof window, not because they showed us their credentials.</a:t>
            </a:r>
          </a:p>
          <a:p>
            <a:r>
              <a:rPr lang="en-US" sz="2400" dirty="0"/>
              <a:t>Missile launch order should be trusted because it came from the </a:t>
            </a:r>
            <a:br>
              <a:rPr lang="en-US" sz="2400" dirty="0"/>
            </a:br>
            <a:r>
              <a:rPr lang="en-US" sz="2400" dirty="0"/>
              <a:t>Pentagon.</a:t>
            </a:r>
          </a:p>
        </p:txBody>
      </p:sp>
    </p:spTree>
    <p:extLst>
      <p:ext uri="{BB962C8B-B14F-4D97-AF65-F5344CB8AC3E}">
        <p14:creationId xmlns:p14="http://schemas.microsoft.com/office/powerpoint/2010/main" val="11982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D728-409A-D8A4-32E1-736B77FE6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D92E5E2A-2F51-EDF9-6800-4608017B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5FCFD4C6-9B73-606D-A4AC-77CDD1E4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9C2D09-D830-5068-23C1-1AB9B2A84C5A}"/>
              </a:ext>
            </a:extLst>
          </p:cNvPr>
          <p:cNvSpPr/>
          <p:nvPr/>
        </p:nvSpPr>
        <p:spPr>
          <a:xfrm>
            <a:off x="3186113" y="2743201"/>
            <a:ext cx="5343525" cy="168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EF64E-BA5D-2BC2-A380-DD924B069DA5}"/>
              </a:ext>
            </a:extLst>
          </p:cNvPr>
          <p:cNvSpPr txBox="1"/>
          <p:nvPr/>
        </p:nvSpPr>
        <p:spPr>
          <a:xfrm>
            <a:off x="3829050" y="3047554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Position Verification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1A0DF6-3E25-88DE-2A09-393C4C6B49A6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5E10-B93F-8E0F-12C4-6C5C8ABF3BDE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B2AF7A-C187-82E7-6B4A-FF19E910D982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8ACBE8-40E2-0A02-7387-284414413A51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76AB9-BD0E-C4B4-236E-0638B15172DC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Nonlocal</a:t>
            </a:r>
            <a:br>
              <a:rPr lang="en-US" sz="3200" dirty="0"/>
            </a:br>
            <a:r>
              <a:rPr lang="en-US" sz="3200" dirty="0"/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5348E9-F557-807B-113D-6992205D1A5B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0C4C63-A534-4032-5858-EA0A995D39DF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Computational</a:t>
            </a:r>
            <a:br>
              <a:rPr lang="en-US" sz="3200" dirty="0"/>
            </a:br>
            <a:r>
              <a:rPr lang="en-US" sz="3200" dirty="0"/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5CA92C5B-C9B9-2F38-6BEE-55CB57AC0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-Down Arrow 1">
            <a:extLst>
              <a:ext uri="{FF2B5EF4-FFF2-40B4-BE49-F238E27FC236}">
                <a16:creationId xmlns:a16="http://schemas.microsoft.com/office/drawing/2014/main" id="{F12E61E4-5695-4D5C-8F68-D14D1DEAE84A}"/>
              </a:ext>
            </a:extLst>
          </p:cNvPr>
          <p:cNvSpPr/>
          <p:nvPr/>
        </p:nvSpPr>
        <p:spPr>
          <a:xfrm rot="18850511">
            <a:off x="3328406" y="2175397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74874D53-F9C1-0D80-EFDB-5B7BA6C9ECAC}"/>
              </a:ext>
            </a:extLst>
          </p:cNvPr>
          <p:cNvSpPr/>
          <p:nvPr/>
        </p:nvSpPr>
        <p:spPr>
          <a:xfrm rot="1800000">
            <a:off x="7570288" y="2078028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4AD2F966-706B-F246-EC58-155AB982BDAA}"/>
              </a:ext>
            </a:extLst>
          </p:cNvPr>
          <p:cNvSpPr/>
          <p:nvPr/>
        </p:nvSpPr>
        <p:spPr>
          <a:xfrm rot="8100000">
            <a:off x="7679979" y="4128678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2018D37F-FD17-53FF-3907-6F0EB59699B3}"/>
              </a:ext>
            </a:extLst>
          </p:cNvPr>
          <p:cNvSpPr/>
          <p:nvPr/>
        </p:nvSpPr>
        <p:spPr>
          <a:xfrm rot="13500000">
            <a:off x="3557587" y="4089180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D3720A-66EF-72E0-E4B4-C9845465DA79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Position-based</a:t>
            </a:r>
            <a:br>
              <a:rPr lang="en-US" sz="3200" dirty="0"/>
            </a:br>
            <a:r>
              <a:rPr lang="en-US" sz="3200" dirty="0"/>
              <a:t>Cryptography</a:t>
            </a:r>
          </a:p>
        </p:txBody>
      </p:sp>
      <p:pic>
        <p:nvPicPr>
          <p:cNvPr id="1026" name="Picture 2" descr="Maps Generic Flat icon | Freepik">
            <a:extLst>
              <a:ext uri="{FF2B5EF4-FFF2-40B4-BE49-F238E27FC236}">
                <a16:creationId xmlns:a16="http://schemas.microsoft.com/office/drawing/2014/main" id="{BEBEAF7B-7FA6-6746-E2E9-6A85A977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90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C3D8-F138-AC68-E7F8-824C88FA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966A0-55FF-E9A9-6082-91D8EC12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Quantum position verification is a tantalizing starting point for this paradigm. </a:t>
            </a:r>
            <a:br>
              <a:rPr lang="en-US" sz="2400" dirty="0"/>
            </a:br>
            <a:r>
              <a:rPr lang="en-US" sz="2400" dirty="0"/>
              <a:t>Can we do more?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58698-C631-4304-B7A5-6A97985B965F}"/>
              </a:ext>
            </a:extLst>
          </p:cNvPr>
          <p:cNvSpPr txBox="1">
            <a:spLocks/>
          </p:cNvSpPr>
          <p:nvPr/>
        </p:nvSpPr>
        <p:spPr>
          <a:xfrm>
            <a:off x="838200" y="2932514"/>
            <a:ext cx="10515600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Scenario</a:t>
            </a:r>
            <a:r>
              <a:rPr lang="en-US" sz="2400" dirty="0"/>
              <a:t>: QPV allows a person to prove their location </a:t>
            </a:r>
            <a:r>
              <a:rPr lang="en-US" sz="2400" b="1" i="1" dirty="0"/>
              <a:t>in the moment</a:t>
            </a:r>
            <a:r>
              <a:rPr lang="en-US" sz="2400" dirty="0"/>
              <a:t>. Can they prove their location </a:t>
            </a:r>
            <a:r>
              <a:rPr lang="en-US" sz="2400" b="1" i="1" dirty="0"/>
              <a:t>in the past</a:t>
            </a:r>
            <a:r>
              <a:rPr lang="en-US" sz="2400" dirty="0"/>
              <a:t> to a judge?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33FDF-6DFB-82CF-027D-DEABF4100F08}"/>
              </a:ext>
            </a:extLst>
          </p:cNvPr>
          <p:cNvSpPr txBox="1"/>
          <p:nvPr/>
        </p:nvSpPr>
        <p:spPr>
          <a:xfrm>
            <a:off x="1844675" y="4048393"/>
            <a:ext cx="904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E.g., “I was not at the murder scene the night of January 1, 2007”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720013-AFFC-FF59-221D-0A4970C4589E}"/>
              </a:ext>
            </a:extLst>
          </p:cNvPr>
          <p:cNvSpPr txBox="1">
            <a:spLocks/>
          </p:cNvSpPr>
          <p:nvPr/>
        </p:nvSpPr>
        <p:spPr>
          <a:xfrm>
            <a:off x="838200" y="4926866"/>
            <a:ext cx="10515600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Scenario</a:t>
            </a:r>
            <a:r>
              <a:rPr lang="en-US" sz="2400" dirty="0"/>
              <a:t>: Can a person prove some fact about their location without fully revealing everything about it?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37F64-B819-829B-C44C-DB23D62A7CC9}"/>
              </a:ext>
            </a:extLst>
          </p:cNvPr>
          <p:cNvSpPr txBox="1"/>
          <p:nvPr/>
        </p:nvSpPr>
        <p:spPr>
          <a:xfrm>
            <a:off x="1844674" y="5822993"/>
            <a:ext cx="904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E.g., “I am either in location A or B, but you shouldn’t know which.”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750E7C1-CDE7-B886-95A9-CAB7ED13C735}"/>
              </a:ext>
            </a:extLst>
          </p:cNvPr>
          <p:cNvSpPr/>
          <p:nvPr/>
        </p:nvSpPr>
        <p:spPr>
          <a:xfrm>
            <a:off x="2446712" y="1738488"/>
            <a:ext cx="7298575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61AE7-3800-8422-1C58-B03E74B050CA}"/>
              </a:ext>
            </a:extLst>
          </p:cNvPr>
          <p:cNvSpPr txBox="1"/>
          <p:nvPr/>
        </p:nvSpPr>
        <p:spPr>
          <a:xfrm>
            <a:off x="2734885" y="1957604"/>
            <a:ext cx="672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It is possible to achieve privacy-preserving location proofs and location commitments!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F4D47F-23CE-B48E-6A46-93FF891E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8" y="3035860"/>
            <a:ext cx="7772400" cy="32886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085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FD920-B7E6-BC9A-ECE3-9D796BDE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41E1-B49D-E3CB-00E3-BB235FD3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A65D-95FE-A233-6AF0-14EBA843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Quantum position verification is a tantalizing starting point for this paradigm. </a:t>
            </a:r>
            <a:br>
              <a:rPr lang="en-US" sz="2400" dirty="0"/>
            </a:br>
            <a:r>
              <a:rPr lang="en-US" sz="2400" dirty="0"/>
              <a:t>Can we do more?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EEF16B-1419-70BD-30C7-18CD63294635}"/>
              </a:ext>
            </a:extLst>
          </p:cNvPr>
          <p:cNvSpPr txBox="1">
            <a:spLocks/>
          </p:cNvSpPr>
          <p:nvPr/>
        </p:nvSpPr>
        <p:spPr>
          <a:xfrm>
            <a:off x="838200" y="2932514"/>
            <a:ext cx="10515600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Scenario</a:t>
            </a:r>
            <a:r>
              <a:rPr lang="en-US" sz="2400" dirty="0"/>
              <a:t>: Can QPV guarantee that a specific </a:t>
            </a:r>
            <a:r>
              <a:rPr lang="en-US" sz="2400" b="1" i="1" dirty="0"/>
              <a:t>computation</a:t>
            </a:r>
            <a:r>
              <a:rPr lang="en-US" sz="2400" dirty="0"/>
              <a:t> was performed at a location, and nowhere else?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DDEB6-5272-F1CF-376B-C3A219E53171}"/>
              </a:ext>
            </a:extLst>
          </p:cNvPr>
          <p:cNvSpPr txBox="1"/>
          <p:nvPr/>
        </p:nvSpPr>
        <p:spPr>
          <a:xfrm>
            <a:off x="1844675" y="4048393"/>
            <a:ext cx="10175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E.g., Verifying that a proprietary LLM was run in an authorized data center.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7A8531-6DA0-B6B3-E464-E602C47997E6}"/>
              </a:ext>
            </a:extLst>
          </p:cNvPr>
          <p:cNvSpPr txBox="1">
            <a:spLocks/>
          </p:cNvSpPr>
          <p:nvPr/>
        </p:nvSpPr>
        <p:spPr>
          <a:xfrm>
            <a:off x="838200" y="4926866"/>
            <a:ext cx="10515600" cy="93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/>
              <a:t>Scenario</a:t>
            </a:r>
            <a:r>
              <a:rPr lang="en-US" sz="2400" dirty="0"/>
              <a:t>: Can we verify a prover’s </a:t>
            </a:r>
            <a:r>
              <a:rPr lang="en-US" sz="2400" b="1" i="1" dirty="0"/>
              <a:t>trajectory</a:t>
            </a:r>
            <a:r>
              <a:rPr lang="en-US" sz="2400" dirty="0"/>
              <a:t> through space and time?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60EE7-357C-5066-945E-75308AD5CC16}"/>
              </a:ext>
            </a:extLst>
          </p:cNvPr>
          <p:cNvSpPr txBox="1"/>
          <p:nvPr/>
        </p:nvSpPr>
        <p:spPr>
          <a:xfrm>
            <a:off x="1844674" y="5822993"/>
            <a:ext cx="904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i="1" dirty="0"/>
              <a:t>E.g., “I was in Ukraine for the past year.”</a:t>
            </a:r>
          </a:p>
        </p:txBody>
      </p:sp>
    </p:spTree>
    <p:extLst>
      <p:ext uri="{BB962C8B-B14F-4D97-AF65-F5344CB8AC3E}">
        <p14:creationId xmlns:p14="http://schemas.microsoft.com/office/powerpoint/2010/main" val="19871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B270D-1011-F689-E164-CDF59962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CA495F1-8BD4-D9B8-F2B5-644DF930E9A8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B98FE-3F04-13CD-A43B-641DA18B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1B03FC-E4FF-4869-A302-D82DEAEF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C870854-58D9-CC00-A3D1-04E52892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928253-0C30-59FB-8FA9-D66F02A3AB45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EADDE-5874-C5C2-59B0-F34471EE4226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AF6943-9122-5607-E5A6-577728D2F92D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43E174-5997-EAFB-DFD1-F69453AB0580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EA04D-555A-FEF8-B9DE-6E54639FDBE3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AB870DF-3052-1F55-A809-4BA2BC79DB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52" y="5120980"/>
            <a:ext cx="601165" cy="6457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40E9CF-9102-5BB5-9A63-20C2D937D245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EE1FB-52AC-3001-102F-D308230D289F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87192F-AC34-C1F6-F42F-0E03E1D8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3F20C91-4767-C197-A806-53954510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AAFD18-4960-CDF7-64DD-24661152CDB8}"/>
              </a:ext>
            </a:extLst>
          </p:cNvPr>
          <p:cNvSpPr txBox="1"/>
          <p:nvPr/>
        </p:nvSpPr>
        <p:spPr>
          <a:xfrm>
            <a:off x="8485190" y="1549040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verify a prover’s trajectory through spacetime?</a:t>
            </a:r>
          </a:p>
        </p:txBody>
      </p:sp>
    </p:spTree>
    <p:extLst>
      <p:ext uri="{BB962C8B-B14F-4D97-AF65-F5344CB8AC3E}">
        <p14:creationId xmlns:p14="http://schemas.microsoft.com/office/powerpoint/2010/main" val="220565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625 C 0.12252 -0.03472 0.23997 -0.07569 0.24427 -0.11759 C 0.24857 -0.15949 0.03268 -0.20255 0.03125 -0.24514 C 0.02982 -0.28773 0.22812 -0.33148 0.23554 -0.37269 C 0.24297 -0.41389 0.09179 -0.46736 0.07578 -0.49236 " pathEditMode="relative" ptsTypes="AA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54E9-0E0E-5393-EA99-707A4F7F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BD6E18BD-0641-2FCB-4926-B2F7FD0289BD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72ED9-6DD4-83A4-9CEE-F036B36F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223EE8-ED6E-540F-BFF5-F92ADE603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AABC9CF-F3EA-0760-6F83-B80DA6D3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03C556-5D0C-2866-B8E2-2BBC574CE17A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D2EA71-3C2E-CFE4-AACA-73A57632BC85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D2EA71-3C2E-CFE4-AACA-73A57632B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962D5-2D42-BB5A-FF8E-98FD8EBD92E6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B962D5-2D42-BB5A-FF8E-98FD8EBD9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62C9F5-7DB2-7DD4-546C-FFF0A9C041A5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62C9F5-7DB2-7DD4-546C-FFF0A9C04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D91DE-5C48-7BBE-66E1-6A2F0D75DE8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B47F27-E06D-EF6A-6F34-6EC4ADF31D18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604B8-8BDE-5206-42F4-B45C0E4B9A65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332F08-E7CF-746E-57E1-5F1AA18D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77FE9FF-98D4-F055-D716-80DD1DAC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8A539A-907C-D753-97F0-5C5F6E08E739}"/>
              </a:ext>
            </a:extLst>
          </p:cNvPr>
          <p:cNvSpPr txBox="1"/>
          <p:nvPr/>
        </p:nvSpPr>
        <p:spPr>
          <a:xfrm>
            <a:off x="8485190" y="3300274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</a:t>
            </a:r>
            <a:r>
              <a:rPr lang="en-US" sz="2800" dirty="0"/>
              <a:t>: run QPV for each point on discretized trajectory. 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3C9893-F672-55B7-EF60-85060AD3B8AC}"/>
              </a:ext>
            </a:extLst>
          </p:cNvPr>
          <p:cNvSpPr txBox="1"/>
          <p:nvPr/>
        </p:nvSpPr>
        <p:spPr>
          <a:xfrm>
            <a:off x="8485190" y="1549040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verify a prover’s trajectory through spacetime?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B9501D-210B-1FCD-ABC7-7CF78FEEF16E}"/>
              </a:ext>
            </a:extLst>
          </p:cNvPr>
          <p:cNvCxnSpPr>
            <a:cxnSpLocks/>
          </p:cNvCxnSpPr>
          <p:nvPr/>
        </p:nvCxnSpPr>
        <p:spPr>
          <a:xfrm flipV="1">
            <a:off x="2553495" y="4179266"/>
            <a:ext cx="1774370" cy="12078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71E729-B040-934D-057C-031C9BA6C830}"/>
              </a:ext>
            </a:extLst>
          </p:cNvPr>
          <p:cNvCxnSpPr>
            <a:cxnSpLocks/>
          </p:cNvCxnSpPr>
          <p:nvPr/>
        </p:nvCxnSpPr>
        <p:spPr>
          <a:xfrm flipH="1" flipV="1">
            <a:off x="4346971" y="4179266"/>
            <a:ext cx="2599134" cy="12078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4BD3A0-997C-3AC4-3003-B22825693607}"/>
              </a:ext>
            </a:extLst>
          </p:cNvPr>
          <p:cNvCxnSpPr>
            <a:cxnSpLocks/>
          </p:cNvCxnSpPr>
          <p:nvPr/>
        </p:nvCxnSpPr>
        <p:spPr>
          <a:xfrm flipH="1" flipV="1">
            <a:off x="2313111" y="2974030"/>
            <a:ext cx="1934337" cy="110587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B3D393-646B-714A-9F09-1F0323ECDE6D}"/>
              </a:ext>
            </a:extLst>
          </p:cNvPr>
          <p:cNvCxnSpPr>
            <a:cxnSpLocks/>
          </p:cNvCxnSpPr>
          <p:nvPr/>
        </p:nvCxnSpPr>
        <p:spPr>
          <a:xfrm flipV="1">
            <a:off x="4465192" y="2486907"/>
            <a:ext cx="2480913" cy="161349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89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8BC4B-FDE9-D641-A184-342CD4BA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E97FBD2-1EFF-5B70-9FAE-004387420A2F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45026-A88D-1179-14BC-29F9395F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3E8DD8-CF75-139B-055E-23EA20D7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6FF4D6B-B96E-640A-2F1F-12EDFCAB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6797B0-EB14-157B-1847-B55C491FA61D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E8D55-2E40-1778-DFBF-6D7712DB4D65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CE8D55-2E40-1778-DFBF-6D7712DB4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E8FB5-9B96-E340-3DEB-C8DB1496A9BE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E8FB5-9B96-E340-3DEB-C8DB1496A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8E3030-3B64-499F-3309-540D765DADA7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8E3030-3B64-499F-3309-540D765DA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FBCFE1-70C5-A96E-C29B-CC1154F2ADC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19066F-384A-5226-03BD-F96B9BD76886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6C7FD-EAA5-C45C-7D73-36DF99CDFD30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2337E71-3164-0E7B-B70D-57CD8C2C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1488241-3BE7-572A-AEB2-D1167F5E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DFD02A-3FD8-8C3C-120C-015CFE98F14D}"/>
              </a:ext>
            </a:extLst>
          </p:cNvPr>
          <p:cNvSpPr txBox="1"/>
          <p:nvPr/>
        </p:nvSpPr>
        <p:spPr>
          <a:xfrm>
            <a:off x="8485190" y="3300274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</a:t>
            </a:r>
            <a:r>
              <a:rPr lang="en-US" sz="2800" dirty="0"/>
              <a:t>: run QPV for each point on discretized trajectory. 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7C747F-003E-7C6D-FA85-F3A6EED505AF}"/>
              </a:ext>
            </a:extLst>
          </p:cNvPr>
          <p:cNvSpPr txBox="1"/>
          <p:nvPr/>
        </p:nvSpPr>
        <p:spPr>
          <a:xfrm>
            <a:off x="8485190" y="1549040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verify a prover’s trajectory through spacetime?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4C3C87-3E0A-0505-BEAA-F51AE5219565}"/>
              </a:ext>
            </a:extLst>
          </p:cNvPr>
          <p:cNvCxnSpPr>
            <a:cxnSpLocks/>
          </p:cNvCxnSpPr>
          <p:nvPr/>
        </p:nvCxnSpPr>
        <p:spPr>
          <a:xfrm flipV="1">
            <a:off x="2553495" y="3487471"/>
            <a:ext cx="1774370" cy="12078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42FB3B9-1E09-AD74-54C7-45E1D4D877BE}"/>
              </a:ext>
            </a:extLst>
          </p:cNvPr>
          <p:cNvCxnSpPr>
            <a:cxnSpLocks/>
          </p:cNvCxnSpPr>
          <p:nvPr/>
        </p:nvCxnSpPr>
        <p:spPr>
          <a:xfrm flipH="1" flipV="1">
            <a:off x="4346971" y="3487471"/>
            <a:ext cx="2599134" cy="120787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201974-D891-F158-D2DD-4064663E3E54}"/>
              </a:ext>
            </a:extLst>
          </p:cNvPr>
          <p:cNvCxnSpPr>
            <a:cxnSpLocks/>
          </p:cNvCxnSpPr>
          <p:nvPr/>
        </p:nvCxnSpPr>
        <p:spPr>
          <a:xfrm flipH="1" flipV="1">
            <a:off x="2313111" y="2282235"/>
            <a:ext cx="1934337" cy="110587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03B4F8-D07D-942C-F06B-129A48F1DC95}"/>
              </a:ext>
            </a:extLst>
          </p:cNvPr>
          <p:cNvCxnSpPr>
            <a:cxnSpLocks/>
          </p:cNvCxnSpPr>
          <p:nvPr/>
        </p:nvCxnSpPr>
        <p:spPr>
          <a:xfrm flipV="1">
            <a:off x="4465192" y="1795112"/>
            <a:ext cx="2480913" cy="161349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73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DFA8B-D2C3-9D18-80DC-535D75373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027B3AA-A846-24AF-613A-9AFBF31D0945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C6682-F317-92A6-1D28-412D5117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A6A1A8-4093-5706-5508-904BD0B3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CA47DC7-D80C-ED21-BFA1-F0F83FDD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3708EA-75C0-CC1F-5F66-356426A79AF1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E53B2F-1C05-F3F2-8781-BEB3180031E3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E53B2F-1C05-F3F2-8781-BEB318003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876CD3-708E-7617-0538-DC4EFAA14E11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876CD3-708E-7617-0538-DC4EFAA14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23A03-7413-C887-230E-7030FC1450D3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923A03-7413-C887-230E-7030FC14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0E28E1-001D-2596-6C98-03A84AB0A576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76B6E83-6B57-C27F-B3E6-5007DBCB4078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767149-2031-F5D9-E2F9-24B123FD477B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2654BD-3987-D2D5-E9EA-E78A1999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8EE6CC0-DA57-3163-6E1D-25C8A5EC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C3B242-1BE9-6890-20D7-FF5163BE59C4}"/>
              </a:ext>
            </a:extLst>
          </p:cNvPr>
          <p:cNvSpPr txBox="1"/>
          <p:nvPr/>
        </p:nvSpPr>
        <p:spPr>
          <a:xfrm>
            <a:off x="8485190" y="3300274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Idea</a:t>
            </a:r>
            <a:r>
              <a:rPr lang="en-US" sz="2800" dirty="0"/>
              <a:t>: run QPV for each point on discretized trajectory. 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1D4334-56CA-143E-318D-725D58BCE46D}"/>
              </a:ext>
            </a:extLst>
          </p:cNvPr>
          <p:cNvSpPr txBox="1"/>
          <p:nvPr/>
        </p:nvSpPr>
        <p:spPr>
          <a:xfrm>
            <a:off x="8485190" y="1549040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we verify a prover’s trajectory through spacetime?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869BEA-E4F4-5BA8-247C-71C9696FFFCB}"/>
              </a:ext>
            </a:extLst>
          </p:cNvPr>
          <p:cNvCxnSpPr>
            <a:cxnSpLocks/>
          </p:cNvCxnSpPr>
          <p:nvPr/>
        </p:nvCxnSpPr>
        <p:spPr>
          <a:xfrm flipV="1">
            <a:off x="2313111" y="2342988"/>
            <a:ext cx="2599749" cy="1769743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0B7BF3-9AC0-4C34-DABC-328DD15CB76C}"/>
              </a:ext>
            </a:extLst>
          </p:cNvPr>
          <p:cNvCxnSpPr>
            <a:cxnSpLocks/>
          </p:cNvCxnSpPr>
          <p:nvPr/>
        </p:nvCxnSpPr>
        <p:spPr>
          <a:xfrm flipH="1" flipV="1">
            <a:off x="4931966" y="2342988"/>
            <a:ext cx="1893881" cy="88013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5EAC47-E233-0BBF-E78C-4599BD1D0DE0}"/>
              </a:ext>
            </a:extLst>
          </p:cNvPr>
          <p:cNvCxnSpPr>
            <a:cxnSpLocks/>
          </p:cNvCxnSpPr>
          <p:nvPr/>
        </p:nvCxnSpPr>
        <p:spPr>
          <a:xfrm flipH="1" flipV="1">
            <a:off x="3601803" y="1540060"/>
            <a:ext cx="1230640" cy="70356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B3D7D9-15F7-3AA5-ECFE-973038A0B367}"/>
              </a:ext>
            </a:extLst>
          </p:cNvPr>
          <p:cNvCxnSpPr>
            <a:cxnSpLocks/>
          </p:cNvCxnSpPr>
          <p:nvPr/>
        </p:nvCxnSpPr>
        <p:spPr>
          <a:xfrm flipV="1">
            <a:off x="5050187" y="1356048"/>
            <a:ext cx="1396259" cy="908075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03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34B7-4DFB-DD8A-973E-3D31C0A0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60C54F8-A5A3-8E1F-67D3-AE9A6E200EA8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20BA3-6086-1005-FE80-95BE2AF6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5861A0-5A59-BB1A-1377-A6FFCA32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9BD4629-2C81-BACF-048E-4F7921F2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32EBDE-63C8-974E-4FAD-9464F43150F3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709711-7671-78E5-7A2B-E1A2EB01B3C0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0AC85A-E0F3-2672-714E-890B45D1EFD3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064766-9E06-FC59-F590-80D630C0279C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BC7B46-1D68-54FA-52BF-EE5638ECE5A6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0D3CE1A-D852-BD40-6BF1-FA2A02070D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52" y="5120980"/>
            <a:ext cx="601165" cy="6457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15474C-E971-B918-0BEC-978784C43BFB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EE6C5-3DAF-6D89-ED8C-FD47A5B41629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A71BB54-2843-C4AA-0F4C-10F9BAAF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CD5C63E-3D07-A6F3-B578-718CF15E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E7E27-7E64-1E2C-3734-1D04DA0F2228}"/>
              </a:ext>
            </a:extLst>
          </p:cNvPr>
          <p:cNvSpPr txBox="1"/>
          <p:nvPr/>
        </p:nvSpPr>
        <p:spPr>
          <a:xfrm>
            <a:off x="8485190" y="1351554"/>
            <a:ext cx="3326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Conceptual problem: </a:t>
            </a:r>
            <a:r>
              <a:rPr lang="en-US" sz="2800" dirty="0"/>
              <a:t>QPV can’t tell the difference between a single traveling prover and multiple stationary clones!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00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625 C 0.12252 -0.03472 0.23997 -0.07569 0.24427 -0.11759 C 0.24857 -0.15949 0.03268 -0.20255 0.03125 -0.24514 C 0.02982 -0.28773 0.22812 -0.33148 0.23554 -0.37269 C 0.24297 -0.41389 0.09179 -0.46736 0.07578 -0.49236 " pathEditMode="relative" ptsTypes="AAA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065F2-A741-C231-3E6C-22547B8AE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596818C-C5E3-1184-457D-DAE810B2CAD3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FBA0F-CBBC-C17B-4996-79670EC7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6ECA96-50FA-5F88-7703-B7EEF41BF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A46110E-3230-0005-9298-6E66FD7CC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09A3F2-1F32-AF70-2099-4033A7314AEB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5972E9-23C5-379F-E3F3-9259F2205ECB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5972E9-23C5-379F-E3F3-9259F220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B12279-3844-156C-89DB-DC4173B92D7D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B12279-3844-156C-89DB-DC4173B92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56DF1-79DE-77EF-E5FF-010307C480C1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656DF1-79DE-77EF-E5FF-010307C48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ED3C59-756D-F596-DBC5-F99BCB33C714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56905FA-27D7-DAF5-3F87-61055642996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852" y="5120980"/>
            <a:ext cx="601165" cy="6457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E64360-6C9F-BA07-86AA-5EF5A1DEAF4F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61EF6-E655-BA8C-24E4-06F035016653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112F94E-4B42-85AE-9F0D-8C8AB32BD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043AFB8-67B5-C839-F82B-0307C2CC0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B14CC-876F-7142-773F-16D07E08C054}"/>
              </a:ext>
            </a:extLst>
          </p:cNvPr>
          <p:cNvSpPr txBox="1"/>
          <p:nvPr/>
        </p:nvSpPr>
        <p:spPr>
          <a:xfrm>
            <a:off x="8485190" y="1351554"/>
            <a:ext cx="33266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Conceptual problem: </a:t>
            </a:r>
            <a:r>
              <a:rPr lang="en-US" sz="2800" dirty="0"/>
              <a:t>QPV can’t tell the difference between a single traveling prover and multiple stationary clones!</a:t>
            </a:r>
            <a:endParaRPr lang="en-US" sz="2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24C3D4-7978-70E3-1C9B-CCB338C4508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017" y="5012151"/>
            <a:ext cx="601165" cy="645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5C3F51-0EDD-B07F-3436-DC524B118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820" y="4893291"/>
            <a:ext cx="601165" cy="645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E61D15-3B6B-1E6E-7580-AE30DE3C85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369" y="4761077"/>
            <a:ext cx="601165" cy="64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208534-EFF1-0C2E-5A37-220BB4E8E4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833" y="4606349"/>
            <a:ext cx="601165" cy="645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4B4D8B-583A-D013-DB42-9CB3F906EC5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518" y="4269454"/>
            <a:ext cx="601165" cy="645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F9A771-064D-3FDF-6449-2D1CD6C571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527" y="3956992"/>
            <a:ext cx="601165" cy="6457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3742C7-886C-8989-1659-1EE799844B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27" y="3919771"/>
            <a:ext cx="601165" cy="645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B73CA7-B538-2EF7-A761-E8D9D175C01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539" y="3840906"/>
            <a:ext cx="601165" cy="6457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3D0338-54A8-9944-DFD4-34610ACD223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407" y="3651570"/>
            <a:ext cx="601165" cy="6457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9A840B-9F76-6AC1-BDEA-A2D821B074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040" y="3046288"/>
            <a:ext cx="601165" cy="6457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EFBF99-1034-5041-05C2-0ED473837F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223" y="2960649"/>
            <a:ext cx="601165" cy="6457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6251A6-E22F-38A5-14D0-F07AAD06C5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712" y="2837177"/>
            <a:ext cx="601165" cy="6457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16DCB4-98FA-4B81-43A7-EBD2F9C64C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617" y="2754261"/>
            <a:ext cx="601165" cy="6457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AB3F19-9769-ACC5-92C9-668A8ADAC47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760" y="2537052"/>
            <a:ext cx="601165" cy="6457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46BADC-ADCD-D3D9-574E-DCE25B1B75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156" y="2198815"/>
            <a:ext cx="601165" cy="6457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BB6A40-8D37-16E8-DC84-F103D069F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887" y="2098800"/>
            <a:ext cx="601165" cy="6457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63D14C-23E2-D554-2570-F6D95017858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861" y="1998785"/>
            <a:ext cx="601165" cy="6457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BFF75F6-4B34-319A-1CDA-E2750EABAA1E}"/>
              </a:ext>
            </a:extLst>
          </p:cNvPr>
          <p:cNvSpPr txBox="1"/>
          <p:nvPr/>
        </p:nvSpPr>
        <p:spPr>
          <a:xfrm>
            <a:off x="8485190" y="4486699"/>
            <a:ext cx="3326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Philosophical problem: </a:t>
            </a:r>
            <a:r>
              <a:rPr lang="en-US" sz="2800" dirty="0"/>
              <a:t>what defines an identity?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7297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9A607-7B72-8279-1DED-24EAB916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31FED91A-C1AE-6208-9FE7-BC9B2E1FC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3120" y="2977704"/>
            <a:ext cx="2256744" cy="2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44FAEC5C-6E97-140F-FDDB-5602C52B6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03441">
            <a:off x="8035926" y="3750967"/>
            <a:ext cx="1504297" cy="1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ABAE7E9C-588A-3178-5552-5C59E9F02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55982">
            <a:off x="9083111" y="3927589"/>
            <a:ext cx="2256744" cy="2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0549B-A18E-B111-A445-7F6A357D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issue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86A150B-2B6B-9FB3-D925-A2161E4A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must confront a difficulty with how position verification has been formalized.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B9A38D-34E7-8D7E-22DC-AA9A7C1198B6}"/>
                  </a:ext>
                </a:extLst>
              </p:cNvPr>
              <p:cNvSpPr txBox="1"/>
              <p:nvPr/>
            </p:nvSpPr>
            <p:spPr>
              <a:xfrm>
                <a:off x="838200" y="2467705"/>
                <a:ext cx="668997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/>
                  <a:t>Buhrman</a:t>
                </a:r>
                <a:r>
                  <a:rPr lang="en-US" sz="2400" dirty="0"/>
                  <a:t>, et al. 2010] A positioning protocol for 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secure against class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b="1" dirty="0"/>
                  <a:t> of spoofers </a:t>
                </a:r>
                <a:r>
                  <a:rPr lang="en-US" sz="2400" dirty="0"/>
                  <a:t> if all spoofing teams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where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must fail the protocol with high probability.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BB9A38D-34E7-8D7E-22DC-AA9A7C119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67705"/>
                <a:ext cx="6689975" cy="2308324"/>
              </a:xfrm>
              <a:prstGeom prst="rect">
                <a:avLst/>
              </a:prstGeom>
              <a:blipFill>
                <a:blip r:embed="rId7"/>
                <a:stretch>
                  <a:fillRect l="-1518" t="-2198" r="-1139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06D3CEF0-A7E1-DABA-327D-8A8B19041F3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192" y="4355961"/>
            <a:ext cx="601165" cy="6457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9BE2BC3-8CAE-833C-A8E5-F73C6F73E7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755" y="2676026"/>
            <a:ext cx="601165" cy="6457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1E6CC9-3606-DC71-AABC-3F0534FA69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34" y="2709664"/>
            <a:ext cx="601165" cy="645793"/>
          </a:xfrm>
          <a:prstGeom prst="rect">
            <a:avLst/>
          </a:prstGeom>
        </p:spPr>
      </p:pic>
      <p:sp>
        <p:nvSpPr>
          <p:cNvPr id="47" name="5-Point Star 46">
            <a:extLst>
              <a:ext uri="{FF2B5EF4-FFF2-40B4-BE49-F238E27FC236}">
                <a16:creationId xmlns:a16="http://schemas.microsoft.com/office/drawing/2014/main" id="{3A9EF610-DAEB-F641-11D3-2DF8DAB119AB}"/>
              </a:ext>
            </a:extLst>
          </p:cNvPr>
          <p:cNvSpPr/>
          <p:nvPr/>
        </p:nvSpPr>
        <p:spPr>
          <a:xfrm>
            <a:off x="9146254" y="3362470"/>
            <a:ext cx="61514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090B4E-923E-479C-C99A-0AE294D6DA27}"/>
                  </a:ext>
                </a:extLst>
              </p:cNvPr>
              <p:cNvSpPr txBox="1"/>
              <p:nvPr/>
            </p:nvSpPr>
            <p:spPr>
              <a:xfrm>
                <a:off x="9576288" y="3462189"/>
                <a:ext cx="623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A090B4E-923E-479C-C99A-0AE294D6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288" y="3462189"/>
                <a:ext cx="62345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9D7710-79F6-3D98-5F49-A843602B0BBD}"/>
                  </a:ext>
                </a:extLst>
              </p:cNvPr>
              <p:cNvSpPr txBox="1"/>
              <p:nvPr/>
            </p:nvSpPr>
            <p:spPr>
              <a:xfrm>
                <a:off x="11042071" y="3179591"/>
                <a:ext cx="833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B9D7710-79F6-3D98-5F49-A843602B0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071" y="3179591"/>
                <a:ext cx="833687" cy="584775"/>
              </a:xfrm>
              <a:prstGeom prst="rect">
                <a:avLst/>
              </a:prstGeom>
              <a:blipFill>
                <a:blip r:embed="rId10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13037B-B819-C41B-0FA9-10AAC8B7F6EE}"/>
                  </a:ext>
                </a:extLst>
              </p:cNvPr>
              <p:cNvSpPr txBox="1"/>
              <p:nvPr/>
            </p:nvSpPr>
            <p:spPr>
              <a:xfrm>
                <a:off x="8050134" y="3295875"/>
                <a:ext cx="833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F13037B-B819-C41B-0FA9-10AAC8B7F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34" y="3295875"/>
                <a:ext cx="833687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BB19A5-FA8B-0799-5CBB-0AB056ADFC8E}"/>
                  </a:ext>
                </a:extLst>
              </p:cNvPr>
              <p:cNvSpPr txBox="1"/>
              <p:nvPr/>
            </p:nvSpPr>
            <p:spPr>
              <a:xfrm>
                <a:off x="9313246" y="4591811"/>
                <a:ext cx="833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BB19A5-FA8B-0799-5CBB-0AB056ADF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246" y="4591811"/>
                <a:ext cx="833687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EA1B2A37-E087-88BD-F4AE-396E3B590A27}"/>
              </a:ext>
            </a:extLst>
          </p:cNvPr>
          <p:cNvSpPr/>
          <p:nvPr/>
        </p:nvSpPr>
        <p:spPr>
          <a:xfrm>
            <a:off x="1080655" y="5318752"/>
            <a:ext cx="6166605" cy="1271243"/>
          </a:xfrm>
          <a:prstGeom prst="wedgeRoundRectCallout">
            <a:avLst>
              <a:gd name="adj1" fmla="val 81318"/>
              <a:gd name="adj2" fmla="val -6625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6FD184-765A-FDE4-D7A2-257E2C3ABC20}"/>
                  </a:ext>
                </a:extLst>
              </p:cNvPr>
              <p:cNvSpPr txBox="1"/>
              <p:nvPr/>
            </p:nvSpPr>
            <p:spPr>
              <a:xfrm>
                <a:off x="1354255" y="5538874"/>
                <a:ext cx="56194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FF00"/>
                    </a:solidFill>
                  </a:rPr>
                  <a:t>These provers (assuming they’re in class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) cannot succeed in the protocol.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D6FD184-765A-FDE4-D7A2-257E2C3AB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255" y="5538874"/>
                <a:ext cx="5619403" cy="830997"/>
              </a:xfrm>
              <a:prstGeom prst="rect">
                <a:avLst/>
              </a:prstGeom>
              <a:blipFill>
                <a:blip r:embed="rId13"/>
                <a:stretch>
                  <a:fillRect l="-1802" t="-4545" r="-45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 animBg="1"/>
      <p:bldP spid="49" grpId="0"/>
      <p:bldP spid="50" grpId="0"/>
      <p:bldP spid="51" grpId="0"/>
      <p:bldP spid="52" grpId="0"/>
      <p:bldP spid="56" grpId="0" animBg="1"/>
      <p:bldP spid="5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BA190-79F3-6271-0683-C2041D0EB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E23579CE-C193-6C74-81C0-934AD278E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83120" y="2977704"/>
            <a:ext cx="2256744" cy="2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EDAE1166-4454-BCA8-F8C8-F1B131D33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6685">
            <a:off x="8415770" y="3518397"/>
            <a:ext cx="947973" cy="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D3730524-0B76-EBF1-065F-78D3991B6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787545">
            <a:off x="9404066" y="3329154"/>
            <a:ext cx="1591355" cy="1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DF4236-CBF2-3210-7121-26135A6B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issue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A56E8EF-9CA5-ED0F-D443-4674218C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68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must confront a difficulty with how position verification has been formalized.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3CD9283-8963-644B-2408-999A2C79E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471302"/>
                <a:ext cx="10515600" cy="909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/>
                  <a:t>Equivalently</a:t>
                </a:r>
                <a:r>
                  <a:rPr lang="en-US" sz="2400" dirty="0"/>
                  <a:t>: if any team of spoofers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succeeds with noticeable probability, then </a:t>
                </a:r>
                <a:r>
                  <a:rPr lang="en-US" sz="2400" b="1" i="1" dirty="0"/>
                  <a:t>at least one</a:t>
                </a:r>
                <a:r>
                  <a:rPr lang="en-US" sz="2400" dirty="0"/>
                  <a:t> spoofer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must be at location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3CD9283-8963-644B-2408-999A2C79E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71302"/>
                <a:ext cx="10515600" cy="909031"/>
              </a:xfrm>
              <a:prstGeom prst="rect">
                <a:avLst/>
              </a:prstGeom>
              <a:blipFill>
                <a:blip r:embed="rId8"/>
                <a:stretch>
                  <a:fillRect l="-965" t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93EB94A-520E-61FB-7018-2617C7EB2767}"/>
                  </a:ext>
                </a:extLst>
              </p:cNvPr>
              <p:cNvSpPr txBox="1"/>
              <p:nvPr/>
            </p:nvSpPr>
            <p:spPr>
              <a:xfrm>
                <a:off x="838200" y="2467705"/>
                <a:ext cx="668997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[</a:t>
                </a:r>
                <a:r>
                  <a:rPr lang="en-US" sz="2400" dirty="0" err="1"/>
                  <a:t>Buhrman</a:t>
                </a:r>
                <a:r>
                  <a:rPr lang="en-US" sz="2400" dirty="0"/>
                  <a:t>, et al. 2010] A positioning protocol for location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secure against class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400" b="1" dirty="0"/>
                  <a:t> of spoofers </a:t>
                </a:r>
                <a:r>
                  <a:rPr lang="en-US" sz="2400" dirty="0"/>
                  <a:t> if all spoofing teams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where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must fail the protocol with high probability.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93EB94A-520E-61FB-7018-2617C7EB2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67705"/>
                <a:ext cx="6689975" cy="2308324"/>
              </a:xfrm>
              <a:prstGeom prst="rect">
                <a:avLst/>
              </a:prstGeom>
              <a:blipFill>
                <a:blip r:embed="rId9"/>
                <a:stretch>
                  <a:fillRect l="-1518" t="-2198" r="-1139" b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4D0610EB-34B9-3AF7-0E21-03C331577E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755" y="2676026"/>
            <a:ext cx="601165" cy="6457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C7EA712-B45E-2424-6109-8929D21A50C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34" y="2709664"/>
            <a:ext cx="601165" cy="645793"/>
          </a:xfrm>
          <a:prstGeom prst="rect">
            <a:avLst/>
          </a:prstGeom>
        </p:spPr>
      </p:pic>
      <p:sp>
        <p:nvSpPr>
          <p:cNvPr id="47" name="5-Point Star 46">
            <a:extLst>
              <a:ext uri="{FF2B5EF4-FFF2-40B4-BE49-F238E27FC236}">
                <a16:creationId xmlns:a16="http://schemas.microsoft.com/office/drawing/2014/main" id="{BC43C6CA-90F1-0B36-AAB4-AD35D0FB50A0}"/>
              </a:ext>
            </a:extLst>
          </p:cNvPr>
          <p:cNvSpPr/>
          <p:nvPr/>
        </p:nvSpPr>
        <p:spPr>
          <a:xfrm>
            <a:off x="9146254" y="3362470"/>
            <a:ext cx="61514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52B95F-01D3-94D3-CD92-05B213304E41}"/>
                  </a:ext>
                </a:extLst>
              </p:cNvPr>
              <p:cNvSpPr txBox="1"/>
              <p:nvPr/>
            </p:nvSpPr>
            <p:spPr>
              <a:xfrm>
                <a:off x="9623425" y="3592646"/>
                <a:ext cx="623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452B95F-01D3-94D3-CD92-05B213304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425" y="3592646"/>
                <a:ext cx="62345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A62DBC-2D28-ED40-9DF2-35F74306A5B3}"/>
                  </a:ext>
                </a:extLst>
              </p:cNvPr>
              <p:cNvSpPr txBox="1"/>
              <p:nvPr/>
            </p:nvSpPr>
            <p:spPr>
              <a:xfrm>
                <a:off x="11042071" y="3179591"/>
                <a:ext cx="833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A62DBC-2D28-ED40-9DF2-35F74306A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071" y="3179591"/>
                <a:ext cx="833687" cy="584775"/>
              </a:xfrm>
              <a:prstGeom prst="rect">
                <a:avLst/>
              </a:prstGeom>
              <a:blipFill>
                <a:blip r:embed="rId1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FD3366-9123-012A-54F3-1527CEF51436}"/>
                  </a:ext>
                </a:extLst>
              </p:cNvPr>
              <p:cNvSpPr txBox="1"/>
              <p:nvPr/>
            </p:nvSpPr>
            <p:spPr>
              <a:xfrm>
                <a:off x="8050134" y="3295875"/>
                <a:ext cx="833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FD3366-9123-012A-54F3-1527CEF5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34" y="3295875"/>
                <a:ext cx="833687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838C61C-200E-25D2-CFA0-AF0156ACB1C8}"/>
                  </a:ext>
                </a:extLst>
              </p:cNvPr>
              <p:cNvSpPr txBox="1"/>
              <p:nvPr/>
            </p:nvSpPr>
            <p:spPr>
              <a:xfrm>
                <a:off x="9036981" y="4141286"/>
                <a:ext cx="8336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838C61C-200E-25D2-CFA0-AF0156ACB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981" y="4141286"/>
                <a:ext cx="833687" cy="584775"/>
              </a:xfrm>
              <a:prstGeom prst="rect">
                <a:avLst/>
              </a:prstGeom>
              <a:blipFill>
                <a:blip r:embed="rId1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272C2342-8CFD-ABDF-CE3B-50F77BE391B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231" y="3514340"/>
            <a:ext cx="601165" cy="645793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2461B0FC-B0B0-B23A-9AD5-DF409E4FE61B}"/>
              </a:ext>
            </a:extLst>
          </p:cNvPr>
          <p:cNvSpPr/>
          <p:nvPr/>
        </p:nvSpPr>
        <p:spPr>
          <a:xfrm>
            <a:off x="2430604" y="4001250"/>
            <a:ext cx="4833282" cy="1389819"/>
          </a:xfrm>
          <a:prstGeom prst="wedgeRoundRectCallout">
            <a:avLst>
              <a:gd name="adj1" fmla="val 81318"/>
              <a:gd name="adj2" fmla="val -6625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279C2-27E5-5D20-D6A5-0F2E53A02382}"/>
              </a:ext>
            </a:extLst>
          </p:cNvPr>
          <p:cNvSpPr txBox="1"/>
          <p:nvPr/>
        </p:nvSpPr>
        <p:spPr>
          <a:xfrm>
            <a:off x="2683780" y="4072165"/>
            <a:ext cx="431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This definition of security does not rule out a nontrivial collusion strategy.</a:t>
            </a:r>
          </a:p>
        </p:txBody>
      </p:sp>
    </p:spTree>
    <p:extLst>
      <p:ext uri="{BB962C8B-B14F-4D97-AF65-F5344CB8AC3E}">
        <p14:creationId xmlns:p14="http://schemas.microsoft.com/office/powerpoint/2010/main" val="4578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C9306-8A17-85D2-2D18-8E349B739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EC0666BF-08EF-7007-A4A6-C6D86AC4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D004ED74-EEFB-A826-2F29-C9E305FE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6E905B-DF16-B753-951A-004928F6D2CA}"/>
              </a:ext>
            </a:extLst>
          </p:cNvPr>
          <p:cNvSpPr/>
          <p:nvPr/>
        </p:nvSpPr>
        <p:spPr>
          <a:xfrm>
            <a:off x="3186113" y="2743201"/>
            <a:ext cx="5343525" cy="168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FB864-E198-C697-8090-876D821236A4}"/>
              </a:ext>
            </a:extLst>
          </p:cNvPr>
          <p:cNvSpPr txBox="1"/>
          <p:nvPr/>
        </p:nvSpPr>
        <p:spPr>
          <a:xfrm>
            <a:off x="3829050" y="3047554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Position Verification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9106AE-BB39-0C39-751D-08C8BE78F8C8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EC6A07-514B-F5DD-0BDD-110BAAC221D5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6DFB68-5CEC-40F0-72AD-40F928F8F926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4A62-0067-5606-0660-9D9A23604BEE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Position-based</a:t>
            </a:r>
            <a:br>
              <a:rPr lang="en-US" sz="3200" dirty="0"/>
            </a:br>
            <a:r>
              <a:rPr lang="en-US" sz="3200" dirty="0"/>
              <a:t>Cryptography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BE73C4-5F6F-A335-E364-0A095A311581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4893DC-EBC4-D1F1-1F41-60D594EC6C10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Nonlocal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2FA97-10B3-D2AC-F87F-5598A8328527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D3644-1C59-0BCA-0E6D-B86BD31EBD63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Computational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954649E6-31C0-C55F-9598-1A3513BDB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-Down Arrow 2">
            <a:extLst>
              <a:ext uri="{FF2B5EF4-FFF2-40B4-BE49-F238E27FC236}">
                <a16:creationId xmlns:a16="http://schemas.microsoft.com/office/drawing/2014/main" id="{311602AE-1005-B993-4D20-C65D0692BB4E}"/>
              </a:ext>
            </a:extLst>
          </p:cNvPr>
          <p:cNvSpPr/>
          <p:nvPr/>
        </p:nvSpPr>
        <p:spPr>
          <a:xfrm rot="1800000">
            <a:off x="7570288" y="2078028"/>
            <a:ext cx="542925" cy="91533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39EF38D4-E8F0-6C83-4F5A-07889F38C48B}"/>
              </a:ext>
            </a:extLst>
          </p:cNvPr>
          <p:cNvSpPr/>
          <p:nvPr/>
        </p:nvSpPr>
        <p:spPr>
          <a:xfrm rot="8100000">
            <a:off x="7679979" y="4128678"/>
            <a:ext cx="542925" cy="91533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8737DA69-B52D-8D5D-3FC6-C2D3516B7152}"/>
              </a:ext>
            </a:extLst>
          </p:cNvPr>
          <p:cNvSpPr/>
          <p:nvPr/>
        </p:nvSpPr>
        <p:spPr>
          <a:xfrm rot="13500000">
            <a:off x="3557587" y="4089180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Maps Generic Flat icon | Freepik">
            <a:extLst>
              <a:ext uri="{FF2B5EF4-FFF2-40B4-BE49-F238E27FC236}">
                <a16:creationId xmlns:a16="http://schemas.microsoft.com/office/drawing/2014/main" id="{2E4718D0-C16D-6D9B-DC01-BA84DD1F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Up-Down Arrow 18">
            <a:extLst>
              <a:ext uri="{FF2B5EF4-FFF2-40B4-BE49-F238E27FC236}">
                <a16:creationId xmlns:a16="http://schemas.microsoft.com/office/drawing/2014/main" id="{382D48B9-578A-C961-0D3A-F6505F908E4D}"/>
              </a:ext>
            </a:extLst>
          </p:cNvPr>
          <p:cNvSpPr/>
          <p:nvPr/>
        </p:nvSpPr>
        <p:spPr>
          <a:xfrm rot="18850511">
            <a:off x="3328406" y="2175397"/>
            <a:ext cx="542925" cy="91533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1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5636F-4F4A-CBC3-8200-332E6435B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79A8-B3AB-242B-9CD6-3E63B0DC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issue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F3AF9D-5C13-502F-1743-C12CE10C4319}"/>
                  </a:ext>
                </a:extLst>
              </p:cNvPr>
              <p:cNvSpPr txBox="1"/>
              <p:nvPr/>
            </p:nvSpPr>
            <p:spPr>
              <a:xfrm>
                <a:off x="838200" y="1986832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In other words, the standard definition of position verification only establishes </a:t>
                </a:r>
                <a:r>
                  <a:rPr lang="en-US" sz="2400" b="1" i="1" dirty="0"/>
                  <a:t>presence</a:t>
                </a:r>
                <a:r>
                  <a:rPr lang="en-US" sz="2400" dirty="0"/>
                  <a:t> of a prover at a location, but does not </a:t>
                </a:r>
                <a:r>
                  <a:rPr lang="en-US" sz="2400" b="1" i="1" dirty="0"/>
                  <a:t>localize</a:t>
                </a:r>
                <a:r>
                  <a:rPr lang="en-US" sz="2400" dirty="0"/>
                  <a:t> the prover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CF3AF9D-5C13-502F-1743-C12CE10C4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6832"/>
                <a:ext cx="10515600" cy="830997"/>
              </a:xfrm>
              <a:prstGeom prst="rect">
                <a:avLst/>
              </a:prstGeom>
              <a:blipFill>
                <a:blip r:embed="rId2"/>
                <a:stretch>
                  <a:fillRect l="-965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2F7B36-9A3E-A30E-201E-EA34B83C29AC}"/>
              </a:ext>
            </a:extLst>
          </p:cNvPr>
          <p:cNvSpPr txBox="1">
            <a:spLocks/>
          </p:cNvSpPr>
          <p:nvPr/>
        </p:nvSpPr>
        <p:spPr>
          <a:xfrm>
            <a:off x="838199" y="3113973"/>
            <a:ext cx="10515600" cy="90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This guarantee is </a:t>
            </a:r>
            <a:r>
              <a:rPr lang="en-US" sz="2400" b="1" dirty="0"/>
              <a:t>not</a:t>
            </a:r>
            <a:r>
              <a:rPr lang="en-US" sz="2400" dirty="0"/>
              <a:t> satisfactory for many natural applications of QPV </a:t>
            </a:r>
            <a:br>
              <a:rPr lang="en-US" sz="2400" dirty="0"/>
            </a:br>
            <a:r>
              <a:rPr lang="en-US" sz="2400" dirty="0"/>
              <a:t>(e.g., proving an alibi, authenticating messages, etc.). </a:t>
            </a:r>
          </a:p>
        </p:txBody>
      </p:sp>
      <p:pic>
        <p:nvPicPr>
          <p:cNvPr id="1026" name="Picture 2" descr="criminal vector clipart Stock Vector | Adobe Stock">
            <a:extLst>
              <a:ext uri="{FF2B5EF4-FFF2-40B4-BE49-F238E27FC236}">
                <a16:creationId xmlns:a16="http://schemas.microsoft.com/office/drawing/2014/main" id="{080AD4D7-7906-7F46-E74E-E10BA01D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11" y="4843184"/>
            <a:ext cx="1571105" cy="15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iminal person. stock vector. Illustration of male, graphic - 79291345">
            <a:extLst>
              <a:ext uri="{FF2B5EF4-FFF2-40B4-BE49-F238E27FC236}">
                <a16:creationId xmlns:a16="http://schemas.microsoft.com/office/drawing/2014/main" id="{C8F55F10-6B42-8589-2442-840F81D76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04" r="-2346"/>
          <a:stretch/>
        </p:blipFill>
        <p:spPr bwMode="auto">
          <a:xfrm>
            <a:off x="4292397" y="4477520"/>
            <a:ext cx="1944661" cy="20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riminal vector clipart Stock Vector | Adobe Stock">
            <a:extLst>
              <a:ext uri="{FF2B5EF4-FFF2-40B4-BE49-F238E27FC236}">
                <a16:creationId xmlns:a16="http://schemas.microsoft.com/office/drawing/2014/main" id="{11CD5575-60E0-1260-F01E-301B47816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782694" y="4871258"/>
            <a:ext cx="1571105" cy="15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3D196471-7664-9F07-30B9-320F929E12D7}"/>
              </a:ext>
            </a:extLst>
          </p:cNvPr>
          <p:cNvSpPr/>
          <p:nvPr/>
        </p:nvSpPr>
        <p:spPr>
          <a:xfrm>
            <a:off x="5885412" y="4023004"/>
            <a:ext cx="3897282" cy="1143838"/>
          </a:xfrm>
          <a:prstGeom prst="wedgeEllipseCallout">
            <a:avLst>
              <a:gd name="adj1" fmla="val -51393"/>
              <a:gd name="adj2" fmla="val 712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ADA0F-6BB4-D5E0-8294-1867B37A2F9A}"/>
              </a:ext>
            </a:extLst>
          </p:cNvPr>
          <p:cNvSpPr txBox="1"/>
          <p:nvPr/>
        </p:nvSpPr>
        <p:spPr>
          <a:xfrm>
            <a:off x="6253295" y="4240980"/>
            <a:ext cx="315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Officer, I was nowhere near the scene of the crime…</a:t>
            </a:r>
          </a:p>
        </p:txBody>
      </p:sp>
    </p:spTree>
    <p:extLst>
      <p:ext uri="{BB962C8B-B14F-4D97-AF65-F5344CB8AC3E}">
        <p14:creationId xmlns:p14="http://schemas.microsoft.com/office/powerpoint/2010/main" val="20335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99EA8-FCE3-B705-9B0B-75F3BD228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0F51-9632-D9A1-C9EA-C43F3D3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Localization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322A0C-B409-3692-C625-E959CD48B0B5}"/>
                  </a:ext>
                </a:extLst>
              </p:cNvPr>
              <p:cNvSpPr txBox="1"/>
              <p:nvPr/>
            </p:nvSpPr>
            <p:spPr>
              <a:xfrm>
                <a:off x="838200" y="1717914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stronger property of QPV where a unique object is </a:t>
                </a:r>
                <a:r>
                  <a:rPr lang="en-US" sz="2400" b="1" i="1" dirty="0"/>
                  <a:t>localized</a:t>
                </a:r>
                <a:r>
                  <a:rPr lang="en-US" sz="2400" dirty="0"/>
                  <a:t> to the desired position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i="1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322A0C-B409-3692-C625-E959CD48B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914"/>
                <a:ext cx="10515600" cy="830997"/>
              </a:xfrm>
              <a:prstGeom prst="rect">
                <a:avLst/>
              </a:prstGeom>
              <a:blipFill>
                <a:blip r:embed="rId2"/>
                <a:stretch>
                  <a:fillRect l="-965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2A196C-F4CD-C2CF-4B73-93C0504BF13A}"/>
                  </a:ext>
                </a:extLst>
              </p:cNvPr>
              <p:cNvSpPr txBox="1"/>
              <p:nvPr/>
            </p:nvSpPr>
            <p:spPr>
              <a:xfrm>
                <a:off x="838200" y="2772330"/>
                <a:ext cx="11120690" cy="2308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can design QPV protocols achieving:</a:t>
                </a:r>
              </a:p>
              <a:p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b="1" dirty="0"/>
                  <a:t>Entanglement Localization</a:t>
                </a:r>
                <a:r>
                  <a:rPr lang="en-US" sz="2400" dirty="0"/>
                  <a:t>: there must be a specific entangled state between the verifiers and prover at location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/>
                  <a:t>Computation Localization</a:t>
                </a:r>
                <a:r>
                  <a:rPr lang="en-US" sz="2400" dirty="0"/>
                  <a:t>: the prover at location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must be capable of computing a secret function (known to verifiers), and nobody else can.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2A196C-F4CD-C2CF-4B73-93C0504BF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72330"/>
                <a:ext cx="11120690" cy="2308324"/>
              </a:xfrm>
              <a:prstGeom prst="rect">
                <a:avLst/>
              </a:prstGeom>
              <a:blipFill>
                <a:blip r:embed="rId3"/>
                <a:stretch>
                  <a:fillRect l="-797" t="-1630" b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>
            <a:extLst>
              <a:ext uri="{FF2B5EF4-FFF2-40B4-BE49-F238E27FC236}">
                <a16:creationId xmlns:a16="http://schemas.microsoft.com/office/drawing/2014/main" id="{B8E406C1-5624-48CE-C394-5C0B4A55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708" y="5409933"/>
            <a:ext cx="149735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3F0DCBB-B966-DB83-8BE1-C28E842E6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27620" y="5409934"/>
            <a:ext cx="1346662" cy="12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o Orshansky">
            <a:extLst>
              <a:ext uri="{FF2B5EF4-FFF2-40B4-BE49-F238E27FC236}">
                <a16:creationId xmlns:a16="http://schemas.microsoft.com/office/drawing/2014/main" id="{32052FAA-4A51-E1A3-6AEE-9EF0D2BE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4533" y="5409933"/>
            <a:ext cx="1294357" cy="12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7F2462-6F64-822B-1D0F-0AF951F972EC}"/>
              </a:ext>
            </a:extLst>
          </p:cNvPr>
          <p:cNvSpPr txBox="1"/>
          <p:nvPr/>
        </p:nvSpPr>
        <p:spPr>
          <a:xfrm>
            <a:off x="2935087" y="5686931"/>
            <a:ext cx="3962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(Upcoming work with James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Bartusek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Zikuan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Huang, and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Leo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Orshansky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23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81383-D92A-8633-85F1-DE2A7BEAB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0754-174D-5046-6F7C-E3A34C9F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Localization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F6C479-CD57-5C70-B243-74C4988A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04F49A-EFEF-45F1-D285-877F76D9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89FB319A-63C0-1038-850C-42BC0A1C5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057" y="5514657"/>
            <a:ext cx="696912" cy="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1836A73-B5D5-2269-645A-44C195FE6610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406409-87E5-1802-EB28-C11010E0C8C7}"/>
              </a:ext>
            </a:extLst>
          </p:cNvPr>
          <p:cNvSpPr/>
          <p:nvPr/>
        </p:nvSpPr>
        <p:spPr>
          <a:xfrm>
            <a:off x="6237861" y="5483256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E9E38C-4D55-AB29-3399-316C2094E57A}"/>
                  </a:ext>
                </a:extLst>
              </p:cNvPr>
              <p:cNvSpPr txBox="1"/>
              <p:nvPr/>
            </p:nvSpPr>
            <p:spPr>
              <a:xfrm>
                <a:off x="6096000" y="5812272"/>
                <a:ext cx="36379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: entangled state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E9E38C-4D55-AB29-3399-316C2094E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12272"/>
                <a:ext cx="3637980" cy="461665"/>
              </a:xfrm>
              <a:prstGeom prst="rect">
                <a:avLst/>
              </a:prstGeom>
              <a:blipFill>
                <a:blip r:embed="rId5"/>
                <a:stretch>
                  <a:fillRect l="-13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763CD1C3-A917-318A-6A59-C3079834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505" y="1690688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5-Point Star 31">
            <a:extLst>
              <a:ext uri="{FF2B5EF4-FFF2-40B4-BE49-F238E27FC236}">
                <a16:creationId xmlns:a16="http://schemas.microsoft.com/office/drawing/2014/main" id="{E03F2970-809E-EF78-41BF-64B2D0DD6E86}"/>
              </a:ext>
            </a:extLst>
          </p:cNvPr>
          <p:cNvSpPr/>
          <p:nvPr/>
        </p:nvSpPr>
        <p:spPr>
          <a:xfrm>
            <a:off x="4402390" y="3613431"/>
            <a:ext cx="61514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56C377-4C7D-26C9-7EB4-09DB1FFBA07E}"/>
                  </a:ext>
                </a:extLst>
              </p:cNvPr>
              <p:cNvSpPr txBox="1"/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256C377-4C7D-26C9-7EB4-09DB1FFBA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1397B5E-CD2B-1732-4915-2E8AFD3738C7}"/>
              </a:ext>
            </a:extLst>
          </p:cNvPr>
          <p:cNvSpPr txBox="1"/>
          <p:nvPr/>
        </p:nvSpPr>
        <p:spPr>
          <a:xfrm>
            <a:off x="8362604" y="2726575"/>
            <a:ext cx="2991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Verifiers will send an entangled state as part of protocol.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AA9AF95-83BA-2724-8A92-C0B1C82AB95C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2265C3-C5C6-CFE9-550D-325F8E5A24EB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5CE976-39CC-DA0B-BF9C-3291C0505E96}"/>
              </a:ext>
            </a:extLst>
          </p:cNvPr>
          <p:cNvCxnSpPr>
            <a:cxnSpLocks/>
          </p:cNvCxnSpPr>
          <p:nvPr/>
        </p:nvCxnSpPr>
        <p:spPr>
          <a:xfrm>
            <a:off x="4716782" y="2668326"/>
            <a:ext cx="0" cy="7606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80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23585-73F9-A433-D4A5-50539281D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E3C1-38BA-4EE9-426D-748FD6C2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Localization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F0060-5CB4-F9E5-1E2F-52C520F0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C32705-7C0D-3F86-7A26-55E842CD8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43B9D1D7-182A-8E3A-E9BF-4F29675D3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92595">
            <a:off x="5467153" y="4810297"/>
            <a:ext cx="1604591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F241C94-D168-A3BC-4A30-F0774ED6D9B2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1A3C1D-68F4-E77F-3CFF-917D3705F7E4}"/>
                  </a:ext>
                </a:extLst>
              </p:cNvPr>
              <p:cNvSpPr txBox="1"/>
              <p:nvPr/>
            </p:nvSpPr>
            <p:spPr>
              <a:xfrm>
                <a:off x="6096000" y="5812272"/>
                <a:ext cx="36379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: entangled state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1A3C1D-68F4-E77F-3CFF-917D3705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12272"/>
                <a:ext cx="3637980" cy="461665"/>
              </a:xfrm>
              <a:prstGeom prst="rect">
                <a:avLst/>
              </a:prstGeom>
              <a:blipFill>
                <a:blip r:embed="rId5"/>
                <a:stretch>
                  <a:fillRect l="-13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F7090A74-81A2-EE63-1031-39E0379E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505" y="1690688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5-Point Star 31">
            <a:extLst>
              <a:ext uri="{FF2B5EF4-FFF2-40B4-BE49-F238E27FC236}">
                <a16:creationId xmlns:a16="http://schemas.microsoft.com/office/drawing/2014/main" id="{43FF9A57-4E5E-A0D1-2313-17048BA1C452}"/>
              </a:ext>
            </a:extLst>
          </p:cNvPr>
          <p:cNvSpPr/>
          <p:nvPr/>
        </p:nvSpPr>
        <p:spPr>
          <a:xfrm>
            <a:off x="4402390" y="3613431"/>
            <a:ext cx="61514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17CA5F-76C0-C70F-8774-3DA91382F8B4}"/>
                  </a:ext>
                </a:extLst>
              </p:cNvPr>
              <p:cNvSpPr txBox="1"/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17CA5F-76C0-C70F-8774-3DA91382F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D8CB786E-5216-6553-2D62-3A312E3C3A2A}"/>
              </a:ext>
            </a:extLst>
          </p:cNvPr>
          <p:cNvSpPr txBox="1"/>
          <p:nvPr/>
        </p:nvSpPr>
        <p:spPr>
          <a:xfrm>
            <a:off x="8362604" y="2726575"/>
            <a:ext cx="2991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provers can intercept and perform arbitrary operations.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8E20DF0-D187-DE3D-57F8-456541EF6734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B319D6-A687-DCDB-DB79-1491805F08FC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040DBFA-DEB0-6A78-8A03-8A8386B74A45}"/>
              </a:ext>
            </a:extLst>
          </p:cNvPr>
          <p:cNvCxnSpPr>
            <a:cxnSpLocks/>
          </p:cNvCxnSpPr>
          <p:nvPr/>
        </p:nvCxnSpPr>
        <p:spPr>
          <a:xfrm>
            <a:off x="4716782" y="2668326"/>
            <a:ext cx="0" cy="7606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ECD6BB4D-AB2E-8B61-9AF8-5B5F0F3DB750}"/>
              </a:ext>
            </a:extLst>
          </p:cNvPr>
          <p:cNvSpPr/>
          <p:nvPr/>
        </p:nvSpPr>
        <p:spPr>
          <a:xfrm>
            <a:off x="3574473" y="3208713"/>
            <a:ext cx="2521527" cy="1911927"/>
          </a:xfrm>
          <a:prstGeom prst="cloud">
            <a:avLst/>
          </a:prstGeom>
          <a:solidFill>
            <a:srgbClr val="FF85B1">
              <a:alpha val="3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5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A7194-F191-8C55-AC75-BEF24AF8A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605568B8-0A92-9ABE-B45E-9E0656387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1591">
            <a:off x="4808125" y="4634472"/>
            <a:ext cx="2310529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3ECCD-3534-C6EA-B07E-2F9A2A8D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Localization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93E6C3-8C5F-FBB2-50B8-67EC0294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C1895FB-07FC-D82F-4E56-5A670819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7CD0262-520E-B860-FD3D-4AA17EF1673C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BFEFEA-583C-439C-98FD-92D2D8A2FEE7}"/>
                  </a:ext>
                </a:extLst>
              </p:cNvPr>
              <p:cNvSpPr txBox="1"/>
              <p:nvPr/>
            </p:nvSpPr>
            <p:spPr>
              <a:xfrm>
                <a:off x="6096000" y="5812272"/>
                <a:ext cx="36379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: entangled state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BFEFEA-583C-439C-98FD-92D2D8A2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12272"/>
                <a:ext cx="3637980" cy="461665"/>
              </a:xfrm>
              <a:prstGeom prst="rect">
                <a:avLst/>
              </a:prstGeom>
              <a:blipFill>
                <a:blip r:embed="rId5"/>
                <a:stretch>
                  <a:fillRect l="-139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>
            <a:extLst>
              <a:ext uri="{FF2B5EF4-FFF2-40B4-BE49-F238E27FC236}">
                <a16:creationId xmlns:a16="http://schemas.microsoft.com/office/drawing/2014/main" id="{2AEBCDB5-FC45-395E-190A-F36C7D72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505" y="1690688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5-Point Star 31">
            <a:extLst>
              <a:ext uri="{FF2B5EF4-FFF2-40B4-BE49-F238E27FC236}">
                <a16:creationId xmlns:a16="http://schemas.microsoft.com/office/drawing/2014/main" id="{E6176D70-C8A8-3467-628A-5A7CC87E9DFC}"/>
              </a:ext>
            </a:extLst>
          </p:cNvPr>
          <p:cNvSpPr/>
          <p:nvPr/>
        </p:nvSpPr>
        <p:spPr>
          <a:xfrm>
            <a:off x="4402390" y="3613431"/>
            <a:ext cx="61514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9A365-D391-8829-7602-44B192C7336F}"/>
                  </a:ext>
                </a:extLst>
              </p:cNvPr>
              <p:cNvSpPr txBox="1"/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39A365-D391-8829-7602-44B192C73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F3A56C-41FD-CD61-ECD2-235DB25D3B34}"/>
                  </a:ext>
                </a:extLst>
              </p:cNvPr>
              <p:cNvSpPr txBox="1"/>
              <p:nvPr/>
            </p:nvSpPr>
            <p:spPr>
              <a:xfrm>
                <a:off x="6649454" y="1528675"/>
                <a:ext cx="525235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However, in order to succeed, the provers </a:t>
                </a:r>
                <a:r>
                  <a:rPr lang="en-US" sz="2800" b="1" i="1" dirty="0"/>
                  <a:t>must</a:t>
                </a:r>
                <a:r>
                  <a:rPr lang="en-US" sz="2800" dirty="0"/>
                  <a:t> have brought the entanglement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at the proper time – no matter what kind of distributed strategy they used.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F3A56C-41FD-CD61-ECD2-235DB25D3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54" y="1528675"/>
                <a:ext cx="5252358" cy="2246769"/>
              </a:xfrm>
              <a:prstGeom prst="rect">
                <a:avLst/>
              </a:prstGeom>
              <a:blipFill>
                <a:blip r:embed="rId7"/>
                <a:stretch>
                  <a:fillRect l="-2415" t="-2809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15D0C2D-2673-546E-58C7-0E97F45F5AA5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3E5780-0B2A-5F43-F434-3B4DD5E5C704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BB6104-D739-9F52-D608-9C7CA82D8567}"/>
              </a:ext>
            </a:extLst>
          </p:cNvPr>
          <p:cNvCxnSpPr>
            <a:cxnSpLocks/>
          </p:cNvCxnSpPr>
          <p:nvPr/>
        </p:nvCxnSpPr>
        <p:spPr>
          <a:xfrm>
            <a:off x="4716782" y="2668326"/>
            <a:ext cx="0" cy="7606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2EC8D94-4A84-A559-C3B8-36A468315D12}"/>
              </a:ext>
            </a:extLst>
          </p:cNvPr>
          <p:cNvSpPr/>
          <p:nvPr/>
        </p:nvSpPr>
        <p:spPr>
          <a:xfrm>
            <a:off x="4824702" y="4203102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F88BCE-8C68-5717-3018-65B8DC8D7702}"/>
                  </a:ext>
                </a:extLst>
              </p:cNvPr>
              <p:cNvSpPr txBox="1"/>
              <p:nvPr/>
            </p:nvSpPr>
            <p:spPr>
              <a:xfrm>
                <a:off x="6649454" y="3930292"/>
                <a:ext cx="51631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other words, the entanglement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 has been localized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F88BCE-8C68-5717-3018-65B8DC8D7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54" y="3930292"/>
                <a:ext cx="5163154" cy="954107"/>
              </a:xfrm>
              <a:prstGeom prst="rect">
                <a:avLst/>
              </a:prstGeom>
              <a:blipFill>
                <a:blip r:embed="rId8"/>
                <a:stretch>
                  <a:fillRect l="-2451" t="-6579" r="-171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DCA35-53F2-86C3-199B-25D74BB8D5E4}"/>
                  </a:ext>
                </a:extLst>
              </p:cNvPr>
              <p:cNvSpPr txBox="1"/>
              <p:nvPr/>
            </p:nvSpPr>
            <p:spPr>
              <a:xfrm>
                <a:off x="717405" y="1910403"/>
                <a:ext cx="3591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is formally expressed as positing the existence of a local extractor map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can recover the the entangled state.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DCA35-53F2-86C3-199B-25D74BB8D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5" y="1910403"/>
                <a:ext cx="3591100" cy="1200329"/>
              </a:xfrm>
              <a:prstGeom prst="rect">
                <a:avLst/>
              </a:prstGeom>
              <a:blipFill>
                <a:blip r:embed="rId9"/>
                <a:stretch>
                  <a:fillRect l="-1408" t="-210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7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514D0-A227-86FB-0654-FE42E9CA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E08C215D-D1DB-FCB5-0554-69CEF2E64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8895" y="5167432"/>
            <a:ext cx="3775004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7747263E-1133-51FD-9F01-9777409B9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24146" y1="35593" x2="65604" y2="38983"/>
                        <a14:backgroundMark x1="6606" y1="21469" x2="23690" y2="24859"/>
                        <a14:backgroundMark x1="23690" y1="24859" x2="26424" y2="38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8833" y="1762144"/>
            <a:ext cx="2929125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40B41CA0-3C20-97B4-FA7D-B3A21ED14132}"/>
              </a:ext>
            </a:extLst>
          </p:cNvPr>
          <p:cNvSpPr/>
          <p:nvPr/>
        </p:nvSpPr>
        <p:spPr>
          <a:xfrm>
            <a:off x="3074504" y="2027583"/>
            <a:ext cx="3036964" cy="3472069"/>
          </a:xfrm>
          <a:custGeom>
            <a:avLst/>
            <a:gdLst>
              <a:gd name="connsiteX0" fmla="*/ 0 w 3036964"/>
              <a:gd name="connsiteY0" fmla="*/ 3472069 h 3472069"/>
              <a:gd name="connsiteX1" fmla="*/ 3034748 w 3036964"/>
              <a:gd name="connsiteY1" fmla="*/ 2637182 h 3472069"/>
              <a:gd name="connsiteX2" fmla="*/ 530087 w 3036964"/>
              <a:gd name="connsiteY2" fmla="*/ 1722782 h 3472069"/>
              <a:gd name="connsiteX3" fmla="*/ 2968487 w 3036964"/>
              <a:gd name="connsiteY3" fmla="*/ 848139 h 3472069"/>
              <a:gd name="connsiteX4" fmla="*/ 1020418 w 3036964"/>
              <a:gd name="connsiteY4" fmla="*/ 0 h 347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964" h="3472069">
                <a:moveTo>
                  <a:pt x="0" y="3472069"/>
                </a:moveTo>
                <a:cubicBezTo>
                  <a:pt x="1473200" y="3200399"/>
                  <a:pt x="2946400" y="2928730"/>
                  <a:pt x="3034748" y="2637182"/>
                </a:cubicBezTo>
                <a:cubicBezTo>
                  <a:pt x="3123096" y="2345634"/>
                  <a:pt x="541130" y="2020956"/>
                  <a:pt x="530087" y="1722782"/>
                </a:cubicBezTo>
                <a:cubicBezTo>
                  <a:pt x="519044" y="1424608"/>
                  <a:pt x="2886765" y="1135269"/>
                  <a:pt x="2968487" y="848139"/>
                </a:cubicBezTo>
                <a:cubicBezTo>
                  <a:pt x="3050209" y="561009"/>
                  <a:pt x="1404731" y="156817"/>
                  <a:pt x="1020418" y="0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1E47B-E8DE-F016-86CD-C887C041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FEFE84-36E7-11CB-1D6A-8EA2AC19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0C1CD6B-68E9-409E-7A73-5F322A02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4B0FF7-DD4D-FA2C-A853-575FA63B96AE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C50C5F-28B9-0B55-1496-A55B30F27421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71BA4-DB32-7940-E31B-C688170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F2730-BD32-F7CD-CFDB-C1CA3032E87F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9D9716-AC77-E1FE-111E-458638F5E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E04712-A1AC-DAFC-67A0-2D5C3AC7FE9B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A1491A-D69A-1B97-1A6D-280763C07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B77454-2B96-C5B0-60E6-9635B965A777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BE27A89-3A24-FEA6-E514-954302131E07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6CF18C-552B-8971-20A3-E74057E46471}"/>
              </a:ext>
            </a:extLst>
          </p:cNvPr>
          <p:cNvSpPr txBox="1"/>
          <p:nvPr/>
        </p:nvSpPr>
        <p:spPr>
          <a:xfrm>
            <a:off x="880023" y="6329932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Position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14E147-233B-DD55-CA62-54414519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FECFB23-6874-F66C-0644-11D59887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BC6E59-0486-ADE4-3A14-60D7739E7B39}"/>
              </a:ext>
            </a:extLst>
          </p:cNvPr>
          <p:cNvSpPr txBox="1"/>
          <p:nvPr/>
        </p:nvSpPr>
        <p:spPr>
          <a:xfrm>
            <a:off x="8485190" y="1351554"/>
            <a:ext cx="33266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Conceptual solution</a:t>
            </a:r>
            <a:r>
              <a:rPr lang="en-US" sz="2800" dirty="0"/>
              <a:t>: we can meaningfully track the trajectory of the entanglement. </a:t>
            </a:r>
          </a:p>
          <a:p>
            <a:endParaRPr lang="en-US" sz="2800" b="1" dirty="0"/>
          </a:p>
          <a:p>
            <a:r>
              <a:rPr lang="en-US" sz="2800" dirty="0"/>
              <a:t>The </a:t>
            </a:r>
            <a:r>
              <a:rPr lang="en-US" sz="2800" i="1" dirty="0"/>
              <a:t>monogamy of entanglement</a:t>
            </a:r>
            <a:r>
              <a:rPr lang="en-US" sz="2800" dirty="0"/>
              <a:t> principle ensures this is unclonable and unique!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997E4F-30F7-1214-B6FE-76BE35DE53CD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C4A89E-F3AA-B86D-413E-5A951DAF1429}"/>
              </a:ext>
            </a:extLst>
          </p:cNvPr>
          <p:cNvSpPr/>
          <p:nvPr/>
        </p:nvSpPr>
        <p:spPr>
          <a:xfrm>
            <a:off x="3031726" y="5406870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EAE879-385D-3BA9-44B8-049D50B58B19}"/>
              </a:ext>
            </a:extLst>
          </p:cNvPr>
          <p:cNvSpPr/>
          <p:nvPr/>
        </p:nvSpPr>
        <p:spPr>
          <a:xfrm>
            <a:off x="7043237" y="2013242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07 C 0.12565 -0.04352 0.25 -0.0875 0.25625 -0.13032 C 0.26237 -0.17315 0.03985 -0.21435 0.03802 -0.25625 C 0.0362 -0.29838 0.23802 -0.33981 0.24532 -0.38241 C 0.25261 -0.42477 0.07461 -0.48889 0.08164 -0.5106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19291-9A38-F5FD-B4CA-1B0679242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9CE9-CFCF-E482-55FA-4DBCC47D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Entanglement Localization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462952-9CA0-4EE4-F7FD-3CECC7A1F816}"/>
              </a:ext>
            </a:extLst>
          </p:cNvPr>
          <p:cNvSpPr txBox="1"/>
          <p:nvPr/>
        </p:nvSpPr>
        <p:spPr>
          <a:xfrm>
            <a:off x="838200" y="1717914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What QPV protocols achieve entanglement localization? </a:t>
            </a:r>
            <a:endParaRPr lang="en-US" sz="24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ABFAA8-624C-06F0-A1C5-39A3155223C1}"/>
                  </a:ext>
                </a:extLst>
              </p:cNvPr>
              <p:cNvSpPr txBox="1"/>
              <p:nvPr/>
            </p:nvSpPr>
            <p:spPr>
              <a:xfrm>
                <a:off x="838200" y="2572824"/>
                <a:ext cx="11120690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 </a:t>
                </a:r>
                <a:r>
                  <a:rPr lang="en-US" sz="2400" dirty="0"/>
                  <a:t>(</a:t>
                </a:r>
                <a:r>
                  <a:rPr lang="en-US" sz="2400" dirty="0" err="1"/>
                  <a:t>Bartusek</a:t>
                </a:r>
                <a:r>
                  <a:rPr lang="en-US" sz="2400" dirty="0"/>
                  <a:t>, Huang, </a:t>
                </a:r>
                <a:r>
                  <a:rPr lang="en-US" sz="2400" dirty="0" err="1"/>
                  <a:t>Orshansky</a:t>
                </a:r>
                <a:r>
                  <a:rPr lang="en-US" sz="2400" dirty="0"/>
                  <a:t>, Y. 2026):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-routing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-BB84 are non-localizable. There exist successful prover strategies where the entanglement cannot be extracted from location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ABFAA8-624C-06F0-A1C5-39A315522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72824"/>
                <a:ext cx="11120690" cy="1200329"/>
              </a:xfrm>
              <a:prstGeom prst="rect">
                <a:avLst/>
              </a:prstGeom>
              <a:blipFill>
                <a:blip r:embed="rId2"/>
                <a:stretch>
                  <a:fillRect l="-797" t="-3125" b="-9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DA812-3A32-2A8E-46F4-EE9CD72B388F}"/>
                  </a:ext>
                </a:extLst>
              </p:cNvPr>
              <p:cNvSpPr txBox="1"/>
              <p:nvPr/>
            </p:nvSpPr>
            <p:spPr>
              <a:xfrm>
                <a:off x="838200" y="4086589"/>
                <a:ext cx="11120690" cy="17399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Bartusek</a:t>
                </a:r>
                <a:r>
                  <a:rPr lang="en-US" sz="2400" dirty="0"/>
                  <a:t>, Huang, </a:t>
                </a:r>
                <a:r>
                  <a:rPr lang="en-US" sz="2400" dirty="0" err="1"/>
                  <a:t>Orshansky</a:t>
                </a:r>
                <a:r>
                  <a:rPr lang="en-US" sz="2400" dirty="0"/>
                  <a:t>, Y. 2026): There exist entanglement localization protocols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ra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400" dirty="0"/>
                  <a:t> in an Ideal Obfuscated Circuits model, where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Circuits can only be accessed in a black-box way.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provers can only make </a:t>
                </a:r>
                <a:r>
                  <a:rPr lang="en-US" sz="2400" dirty="0" err="1"/>
                  <a:t>polynomially</a:t>
                </a:r>
                <a:r>
                  <a:rPr lang="en-US" sz="2400" dirty="0"/>
                  <a:t> many queries to obfuscated circuits.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DDA812-3A32-2A8E-46F4-EE9CD72B3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86589"/>
                <a:ext cx="11120690" cy="1739964"/>
              </a:xfrm>
              <a:prstGeom prst="rect">
                <a:avLst/>
              </a:prstGeom>
              <a:blipFill>
                <a:blip r:embed="rId3"/>
                <a:stretch>
                  <a:fillRect l="-797" t="-8633" b="-64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F0319-6EBF-813A-D5BD-50F18CC89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FE5-C336-06DD-1EA9-8C3C066E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D09849-6ED5-0BB4-B48F-602220818B00}"/>
                  </a:ext>
                </a:extLst>
              </p:cNvPr>
              <p:cNvSpPr txBox="1"/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Verifiers choose random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of dim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, and secret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8D09849-6ED5-0BB4-B48F-602220818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blipFill>
                <a:blip r:embed="rId2"/>
                <a:stretch>
                  <a:fillRect l="-9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17526C-0FA7-529D-EF44-E12A96C635B1}"/>
              </a:ext>
            </a:extLst>
          </p:cNvPr>
          <p:cNvSpPr txBox="1"/>
          <p:nvPr/>
        </p:nvSpPr>
        <p:spPr>
          <a:xfrm>
            <a:off x="2811780" y="5488792"/>
            <a:ext cx="3534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Verifiers keep this register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55AC1-A716-D77E-6BB8-C7A2ADD90A48}"/>
                  </a:ext>
                </a:extLst>
              </p:cNvPr>
              <p:cNvSpPr txBox="1"/>
              <p:nvPr/>
            </p:nvSpPr>
            <p:spPr>
              <a:xfrm>
                <a:off x="838200" y="2358849"/>
                <a:ext cx="10515600" cy="2513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Maximally entangled state is encoded into</a:t>
                </a:r>
                <a:br>
                  <a:rPr lang="en-US" sz="2400" dirty="0"/>
                </a:br>
                <a:endParaRPr lang="en-US" sz="2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⟩</m:t>
                          </m:r>
                          <m:r>
                            <m:rPr>
                              <m:nor/>
                            </m:rPr>
                            <a:rPr lang="en-US" sz="2400" b="1" i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b="1" i="1" dirty="0"/>
              </a:p>
              <a:p>
                <a:br>
                  <a:rPr lang="en-US" sz="2400" dirty="0"/>
                </a:b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err="1"/>
                  <a:t>th</a:t>
                </a:r>
                <a:r>
                  <a:rPr lang="en-US" sz="2400" dirty="0"/>
                  <a:t> coset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55AC1-A716-D77E-6BB8-C7A2ADD90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8849"/>
                <a:ext cx="10515600" cy="2513958"/>
              </a:xfrm>
              <a:prstGeom prst="rect">
                <a:avLst/>
              </a:prstGeom>
              <a:blipFill>
                <a:blip r:embed="rId3"/>
                <a:stretch>
                  <a:fillRect l="-965" t="-22111" b="-40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702B70C-23B7-8E39-52B5-7430A7624990}"/>
              </a:ext>
            </a:extLst>
          </p:cNvPr>
          <p:cNvSpPr/>
          <p:nvPr/>
        </p:nvSpPr>
        <p:spPr>
          <a:xfrm>
            <a:off x="4655127" y="3009207"/>
            <a:ext cx="1197033" cy="1263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533A4A-7638-8C71-7900-17EB437B92A3}"/>
              </a:ext>
            </a:extLst>
          </p:cNvPr>
          <p:cNvCxnSpPr/>
          <p:nvPr/>
        </p:nvCxnSpPr>
        <p:spPr>
          <a:xfrm flipV="1">
            <a:off x="4422371" y="4272742"/>
            <a:ext cx="615142" cy="10961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EE1B-4F11-8F64-BB65-B7D19CB89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0B6-959D-65BA-7C3E-E97C22F1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6F7DBC-6B57-6192-06DC-429F2CDE8AEF}"/>
                  </a:ext>
                </a:extLst>
              </p:cNvPr>
              <p:cNvSpPr txBox="1"/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Verifiers choose random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of dim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, and secret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6F7DBC-6B57-6192-06DC-429F2CDE8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blipFill>
                <a:blip r:embed="rId2"/>
                <a:stretch>
                  <a:fillRect l="-9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7C62BD-9777-867F-31FC-5291238866E3}"/>
              </a:ext>
            </a:extLst>
          </p:cNvPr>
          <p:cNvSpPr txBox="1"/>
          <p:nvPr/>
        </p:nvSpPr>
        <p:spPr>
          <a:xfrm>
            <a:off x="4878185" y="5541384"/>
            <a:ext cx="3534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Verifiers send this register to the provers.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9E650-EEE3-E465-70B3-F0ABE6C2391F}"/>
                  </a:ext>
                </a:extLst>
              </p:cNvPr>
              <p:cNvSpPr txBox="1"/>
              <p:nvPr/>
            </p:nvSpPr>
            <p:spPr>
              <a:xfrm>
                <a:off x="838200" y="2358849"/>
                <a:ext cx="10515600" cy="2513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Maximally entangled state is encoded into</a:t>
                </a:r>
                <a:br>
                  <a:rPr lang="en-US" sz="2400" dirty="0"/>
                </a:br>
                <a:endParaRPr lang="en-US" sz="2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⟩</m:t>
                          </m:r>
                          <m:r>
                            <m:rPr>
                              <m:nor/>
                            </m:rPr>
                            <a:rPr lang="en-US" sz="2400" b="1" i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b="1" i="1" dirty="0"/>
              </a:p>
              <a:p>
                <a:br>
                  <a:rPr lang="en-US" sz="2400" dirty="0"/>
                </a:b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err="1"/>
                  <a:t>th</a:t>
                </a:r>
                <a:r>
                  <a:rPr lang="en-US" sz="2400" dirty="0"/>
                  <a:t> coset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69E650-EEE3-E465-70B3-F0ABE6C23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8849"/>
                <a:ext cx="10515600" cy="2513958"/>
              </a:xfrm>
              <a:prstGeom prst="rect">
                <a:avLst/>
              </a:prstGeom>
              <a:blipFill>
                <a:blip r:embed="rId3"/>
                <a:stretch>
                  <a:fillRect l="-965" t="-22111" b="-40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B6E8664-F9DD-2D40-8CF9-22BB210C7BAD}"/>
              </a:ext>
            </a:extLst>
          </p:cNvPr>
          <p:cNvSpPr/>
          <p:nvPr/>
        </p:nvSpPr>
        <p:spPr>
          <a:xfrm>
            <a:off x="5789121" y="2959330"/>
            <a:ext cx="2373977" cy="13134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D03176-DA59-1BEA-699E-A6268B58F824}"/>
              </a:ext>
            </a:extLst>
          </p:cNvPr>
          <p:cNvCxnSpPr>
            <a:cxnSpLocks/>
          </p:cNvCxnSpPr>
          <p:nvPr/>
        </p:nvCxnSpPr>
        <p:spPr>
          <a:xfrm flipV="1">
            <a:off x="6683433" y="4340793"/>
            <a:ext cx="319347" cy="11360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FB7F7A-414A-29CE-FC67-F2FF7C2C08BE}"/>
              </a:ext>
            </a:extLst>
          </p:cNvPr>
          <p:cNvSpPr txBox="1"/>
          <p:nvPr/>
        </p:nvSpPr>
        <p:spPr>
          <a:xfrm>
            <a:off x="8532322" y="2687692"/>
            <a:ext cx="3404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In quantum cryptography, this state is called a </a:t>
            </a:r>
            <a:r>
              <a:rPr lang="en-US" sz="2000" b="1" i="1" dirty="0">
                <a:solidFill>
                  <a:srgbClr val="7030A0"/>
                </a:solidFill>
              </a:rPr>
              <a:t>coset state</a:t>
            </a:r>
            <a:r>
              <a:rPr lang="en-US" sz="2000" dirty="0">
                <a:solidFill>
                  <a:srgbClr val="7030A0"/>
                </a:solidFill>
              </a:rPr>
              <a:t>, which is a high-dimensional generalization of BB84 states.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Fundamental primitive in quantum money, quantum copy-protection, and other forms of unclonable cryptography.</a:t>
            </a:r>
          </a:p>
        </p:txBody>
      </p:sp>
    </p:spTree>
    <p:extLst>
      <p:ext uri="{BB962C8B-B14F-4D97-AF65-F5344CB8AC3E}">
        <p14:creationId xmlns:p14="http://schemas.microsoft.com/office/powerpoint/2010/main" val="429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3C65A-C207-FD86-C930-7BE1EA7DF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F47C-90E3-3ACD-FAE8-C7CE3A23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40E5F8-EB67-223F-F771-6C6BB4AC921D}"/>
                  </a:ext>
                </a:extLst>
              </p:cNvPr>
              <p:cNvSpPr txBox="1"/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Verifiers choose random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of dim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, and secret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40E5F8-EB67-223F-F771-6C6BB4AC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blipFill>
                <a:blip r:embed="rId2"/>
                <a:stretch>
                  <a:fillRect l="-9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D3CFF6-CA2A-6DD0-DAD5-374147FCEFDB}"/>
                  </a:ext>
                </a:extLst>
              </p:cNvPr>
              <p:cNvSpPr txBox="1"/>
              <p:nvPr/>
            </p:nvSpPr>
            <p:spPr>
              <a:xfrm>
                <a:off x="838200" y="2358849"/>
                <a:ext cx="10515600" cy="461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Maximally entangled state is encoded into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400" b="1" i="1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D3CFF6-CA2A-6DD0-DAD5-374147FCE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8849"/>
                <a:ext cx="10515600" cy="461921"/>
              </a:xfrm>
              <a:prstGeom prst="rect">
                <a:avLst/>
              </a:prstGeom>
              <a:blipFill>
                <a:blip r:embed="rId3"/>
                <a:stretch>
                  <a:fillRect l="-965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64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E74B-3ABF-FEE0-DA0F-8EAA071E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0E1C-4B20-DAA2-D40F-1EB5E6DE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8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121212"/>
                </a:solidFill>
                <a:effectLst/>
                <a:latin typeface="Red Hat Text"/>
              </a:rPr>
              <a:t>Is it possible to remotely verify someone’s – or something’s – location?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8EF270-0EE3-2992-1138-1EBA2E613B1A}"/>
              </a:ext>
            </a:extLst>
          </p:cNvPr>
          <p:cNvSpPr txBox="1">
            <a:spLocks/>
          </p:cNvSpPr>
          <p:nvPr/>
        </p:nvSpPr>
        <p:spPr>
          <a:xfrm>
            <a:off x="838200" y="2808567"/>
            <a:ext cx="10515600" cy="216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Example scenarios:</a:t>
            </a:r>
          </a:p>
          <a:p>
            <a:pPr>
              <a:buFontTx/>
              <a:buChar char="-"/>
            </a:pPr>
            <a:r>
              <a:rPr lang="en-US" sz="2400" dirty="0"/>
              <a:t>Export-control enforcement (e.g., GPU can only be run in country X)</a:t>
            </a:r>
          </a:p>
          <a:p>
            <a:pPr>
              <a:buFontTx/>
              <a:buChar char="-"/>
            </a:pPr>
            <a:r>
              <a:rPr lang="en-US" sz="2400" dirty="0"/>
              <a:t>Authorizing payment upon delivery</a:t>
            </a:r>
          </a:p>
          <a:p>
            <a:pPr>
              <a:buFontTx/>
              <a:buChar char="-"/>
            </a:pPr>
            <a:r>
              <a:rPr lang="en-US" sz="2400" dirty="0"/>
              <a:t>Verifying physical provenance of data (e.g., UFO video came from Area 51)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8EF27D-5932-BBA2-7B3C-F36C4F2A299D}"/>
              </a:ext>
            </a:extLst>
          </p:cNvPr>
          <p:cNvSpPr txBox="1">
            <a:spLocks/>
          </p:cNvSpPr>
          <p:nvPr/>
        </p:nvSpPr>
        <p:spPr>
          <a:xfrm>
            <a:off x="838200" y="4975412"/>
            <a:ext cx="10515600" cy="115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position-based cryptography, whether or not a user is authorized to do something depends on their </a:t>
            </a:r>
            <a:r>
              <a:rPr lang="en-US" i="1" dirty="0"/>
              <a:t>physical location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4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860A-4024-ECF7-226C-E200E93D6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0A84-71DF-9583-712C-CD74BAF7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F75A694-6DFF-88B5-FAD0-AD9D0C6FFB30}"/>
                  </a:ext>
                </a:extLst>
              </p:cNvPr>
              <p:cNvSpPr txBox="1"/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Verifiers choose random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of dim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/>
                  <a:t>, and secret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F75A694-6DFF-88B5-FAD0-AD9D0C6F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7914"/>
                <a:ext cx="10515600" cy="461665"/>
              </a:xfrm>
              <a:prstGeom prst="rect">
                <a:avLst/>
              </a:prstGeom>
              <a:blipFill>
                <a:blip r:embed="rId2"/>
                <a:stretch>
                  <a:fillRect l="-96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83E02-15C0-3DEB-A84F-A6CF96E07C66}"/>
                  </a:ext>
                </a:extLst>
              </p:cNvPr>
              <p:cNvSpPr txBox="1"/>
              <p:nvPr/>
            </p:nvSpPr>
            <p:spPr>
              <a:xfrm>
                <a:off x="838200" y="3159473"/>
                <a:ext cx="880456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In addition to sending coset states, the verifiers send a </a:t>
                </a:r>
                <a:r>
                  <a:rPr lang="en-US" sz="2400" b="1" i="1" dirty="0"/>
                  <a:t>program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400" dirty="0"/>
                  <a:t> recognizing the hidden coset state. For random secret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  <a:p>
                <a:br>
                  <a:rPr lang="en-US" sz="2400" dirty="0"/>
                </a:br>
                <a:br>
                  <a:rPr lang="en-US" sz="105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𝒰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⊗|0⟩=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83E02-15C0-3DEB-A84F-A6CF96E07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59473"/>
                <a:ext cx="8804564" cy="1754326"/>
              </a:xfrm>
              <a:prstGeom prst="rect">
                <a:avLst/>
              </a:prstGeom>
              <a:blipFill>
                <a:blip r:embed="rId3"/>
                <a:stretch>
                  <a:fillRect l="-1153" t="-2158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1A56A3-118A-C560-AE45-966C573481CC}"/>
                  </a:ext>
                </a:extLst>
              </p:cNvPr>
              <p:cNvSpPr txBox="1"/>
              <p:nvPr/>
            </p:nvSpPr>
            <p:spPr>
              <a:xfrm>
                <a:off x="838200" y="5437168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circuit of the program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400" dirty="0"/>
                  <a:t> is assumed to be </a:t>
                </a:r>
                <a:r>
                  <a:rPr lang="en-US" sz="2400" b="1" i="1" dirty="0"/>
                  <a:t>sufficiently obfuscated</a:t>
                </a:r>
                <a:r>
                  <a:rPr lang="en-US" sz="2400" dirty="0"/>
                  <a:t> so that it doesn’t reveal any information about the secret subspace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secret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1A56A3-118A-C560-AE45-966C57348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37168"/>
                <a:ext cx="10515600" cy="830997"/>
              </a:xfrm>
              <a:prstGeom prst="rect">
                <a:avLst/>
              </a:prstGeom>
              <a:blipFill>
                <a:blip r:embed="rId4"/>
                <a:stretch>
                  <a:fillRect l="-965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C12474-3E67-B04C-6177-05074889F45A}"/>
              </a:ext>
            </a:extLst>
          </p:cNvPr>
          <p:cNvSpPr txBox="1"/>
          <p:nvPr/>
        </p:nvSpPr>
        <p:spPr>
          <a:xfrm>
            <a:off x="8199814" y="4128969"/>
            <a:ext cx="3587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Program enables verification of the coset state, but cannot be used to </a:t>
            </a:r>
            <a:r>
              <a:rPr lang="en-US" sz="2000" b="1" i="1" dirty="0">
                <a:solidFill>
                  <a:srgbClr val="7030A0"/>
                </a:solidFill>
              </a:rPr>
              <a:t>clone </a:t>
            </a:r>
            <a:r>
              <a:rPr lang="en-US" sz="2000" dirty="0">
                <a:solidFill>
                  <a:srgbClr val="7030A0"/>
                </a:solidFill>
              </a:rPr>
              <a:t>it.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14D509-E884-9075-6F19-8448B67B982B}"/>
                  </a:ext>
                </a:extLst>
              </p:cNvPr>
              <p:cNvSpPr txBox="1"/>
              <p:nvPr/>
            </p:nvSpPr>
            <p:spPr>
              <a:xfrm>
                <a:off x="838200" y="2358849"/>
                <a:ext cx="10515600" cy="461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Maximally entangled state is encoded into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sz="2400" b="1" i="1" dirty="0"/>
                  <a:t>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14D509-E884-9075-6F19-8448B67B9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58849"/>
                <a:ext cx="10515600" cy="461921"/>
              </a:xfrm>
              <a:prstGeom prst="rect">
                <a:avLst/>
              </a:prstGeom>
              <a:blipFill>
                <a:blip r:embed="rId5"/>
                <a:stretch>
                  <a:fillRect l="-965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1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0060A-0C77-6905-E463-3D8F746B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966044BF-095F-AF98-DB84-23EE2AF40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1591">
            <a:off x="4808125" y="4634472"/>
            <a:ext cx="2310529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7EF629-0362-5529-076A-85753F6E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DD8D2D-8F60-4B06-8708-E8D5FBC5DB0F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25C22E-EA30-B9E6-B82D-83B48F25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611644AF-9E4D-E7A6-851F-B236AEA4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D50EBF-D4DC-92B4-ACB3-66DE8232D9FB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84C43-97EC-9774-A592-8DBEF8DEBF46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715189-9457-7134-B036-CFECF97A8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6F2BDD-CACC-BFEE-FC0A-2AC60A810CE9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50497F-BA82-6477-F9C9-15D96AFA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0D13D6-0101-7439-8214-F7D0B7D4A0A9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E962A4-CBD9-F173-3A69-720A86344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FF6977-71C5-674A-7E95-07616B1D1175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AC69DA4-38E4-1DD1-E88E-52E6FC4CEC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E6D15E-3B2D-0968-A040-435F93ED9532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41D5E5-0DBC-0A8D-2E36-5430FDA3F6CD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C2D1B6-4452-EC7E-488B-7514D877D713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F75D75-165E-976D-E36E-648F1EC8BEA1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659CA2-48AB-56E1-ABD3-16018723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A3D9FD-B0F9-C603-93BC-6F9868C3C45E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BE434C9-0186-C776-6F7B-A940A94C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1B3BE7BD-0D7F-58B2-A810-69497FD6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79EDD-50C8-7948-C9E8-79B3C1FB4156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93AFE5-C4B1-C751-0D2B-8C16FB83FABE}"/>
              </a:ext>
            </a:extLst>
          </p:cNvPr>
          <p:cNvSpPr/>
          <p:nvPr/>
        </p:nvSpPr>
        <p:spPr>
          <a:xfrm>
            <a:off x="4824702" y="4203102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75BAEA-0A5F-9EF1-354A-E136E1CA4A28}"/>
                  </a:ext>
                </a:extLst>
              </p:cNvPr>
              <p:cNvSpPr txBox="1"/>
              <p:nvPr/>
            </p:nvSpPr>
            <p:spPr>
              <a:xfrm>
                <a:off x="5118102" y="5622623"/>
                <a:ext cx="36379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entangled state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75BAEA-0A5F-9EF1-354A-E136E1CA4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02" y="5622623"/>
                <a:ext cx="3637980" cy="461665"/>
              </a:xfrm>
              <a:prstGeom prst="rect">
                <a:avLst/>
              </a:prstGeom>
              <a:blipFill>
                <a:blip r:embed="rId12"/>
                <a:stretch>
                  <a:fillRect l="-174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>
            <a:extLst>
              <a:ext uri="{FF2B5EF4-FFF2-40B4-BE49-F238E27FC236}">
                <a16:creationId xmlns:a16="http://schemas.microsoft.com/office/drawing/2014/main" id="{77E09230-2576-C87A-4547-CB8B5AF40C77}"/>
              </a:ext>
            </a:extLst>
          </p:cNvPr>
          <p:cNvSpPr/>
          <p:nvPr/>
        </p:nvSpPr>
        <p:spPr>
          <a:xfrm>
            <a:off x="2177576" y="4256206"/>
            <a:ext cx="1047403" cy="748146"/>
          </a:xfrm>
          <a:custGeom>
            <a:avLst/>
            <a:gdLst>
              <a:gd name="connsiteX0" fmla="*/ 133003 w 1047403"/>
              <a:gd name="connsiteY0" fmla="*/ 0 h 748146"/>
              <a:gd name="connsiteX1" fmla="*/ 0 w 1047403"/>
              <a:gd name="connsiteY1" fmla="*/ 432262 h 748146"/>
              <a:gd name="connsiteX2" fmla="*/ 182880 w 1047403"/>
              <a:gd name="connsiteY2" fmla="*/ 698269 h 748146"/>
              <a:gd name="connsiteX3" fmla="*/ 681643 w 1047403"/>
              <a:gd name="connsiteY3" fmla="*/ 748146 h 748146"/>
              <a:gd name="connsiteX4" fmla="*/ 1047403 w 1047403"/>
              <a:gd name="connsiteY4" fmla="*/ 315884 h 748146"/>
              <a:gd name="connsiteX5" fmla="*/ 532014 w 1047403"/>
              <a:gd name="connsiteY5" fmla="*/ 349135 h 748146"/>
              <a:gd name="connsiteX6" fmla="*/ 133003 w 1047403"/>
              <a:gd name="connsiteY6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403" h="748146">
                <a:moveTo>
                  <a:pt x="133003" y="0"/>
                </a:moveTo>
                <a:lnTo>
                  <a:pt x="0" y="432262"/>
                </a:lnTo>
                <a:lnTo>
                  <a:pt x="182880" y="698269"/>
                </a:lnTo>
                <a:lnTo>
                  <a:pt x="681643" y="748146"/>
                </a:lnTo>
                <a:lnTo>
                  <a:pt x="1047403" y="315884"/>
                </a:lnTo>
                <a:lnTo>
                  <a:pt x="532014" y="349135"/>
                </a:lnTo>
                <a:lnTo>
                  <a:pt x="133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BBE6D561-BB08-BB1D-80BE-2334D2007BC9}"/>
              </a:ext>
            </a:extLst>
          </p:cNvPr>
          <p:cNvSpPr/>
          <p:nvPr/>
        </p:nvSpPr>
        <p:spPr>
          <a:xfrm>
            <a:off x="6294020" y="4428835"/>
            <a:ext cx="847898" cy="598516"/>
          </a:xfrm>
          <a:custGeom>
            <a:avLst/>
            <a:gdLst>
              <a:gd name="connsiteX0" fmla="*/ 0 w 847898"/>
              <a:gd name="connsiteY0" fmla="*/ 199505 h 598516"/>
              <a:gd name="connsiteX1" fmla="*/ 382385 w 847898"/>
              <a:gd name="connsiteY1" fmla="*/ 598516 h 598516"/>
              <a:gd name="connsiteX2" fmla="*/ 847898 w 847898"/>
              <a:gd name="connsiteY2" fmla="*/ 565265 h 598516"/>
              <a:gd name="connsiteX3" fmla="*/ 847898 w 847898"/>
              <a:gd name="connsiteY3" fmla="*/ 216131 h 598516"/>
              <a:gd name="connsiteX4" fmla="*/ 598516 w 847898"/>
              <a:gd name="connsiteY4" fmla="*/ 0 h 598516"/>
              <a:gd name="connsiteX5" fmla="*/ 0 w 847898"/>
              <a:gd name="connsiteY5" fmla="*/ 199505 h 5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98" h="598516">
                <a:moveTo>
                  <a:pt x="0" y="199505"/>
                </a:moveTo>
                <a:lnTo>
                  <a:pt x="382385" y="598516"/>
                </a:lnTo>
                <a:lnTo>
                  <a:pt x="847898" y="565265"/>
                </a:lnTo>
                <a:lnTo>
                  <a:pt x="847898" y="216131"/>
                </a:lnTo>
                <a:lnTo>
                  <a:pt x="598516" y="0"/>
                </a:lnTo>
                <a:lnTo>
                  <a:pt x="0" y="1995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203CB5D-F866-345A-C9EC-273DFD586431}"/>
              </a:ext>
            </a:extLst>
          </p:cNvPr>
          <p:cNvSpPr/>
          <p:nvPr/>
        </p:nvSpPr>
        <p:spPr>
          <a:xfrm>
            <a:off x="8773322" y="5744729"/>
            <a:ext cx="1047403" cy="748146"/>
          </a:xfrm>
          <a:custGeom>
            <a:avLst/>
            <a:gdLst>
              <a:gd name="connsiteX0" fmla="*/ 133003 w 1047403"/>
              <a:gd name="connsiteY0" fmla="*/ 0 h 748146"/>
              <a:gd name="connsiteX1" fmla="*/ 0 w 1047403"/>
              <a:gd name="connsiteY1" fmla="*/ 432262 h 748146"/>
              <a:gd name="connsiteX2" fmla="*/ 182880 w 1047403"/>
              <a:gd name="connsiteY2" fmla="*/ 698269 h 748146"/>
              <a:gd name="connsiteX3" fmla="*/ 681643 w 1047403"/>
              <a:gd name="connsiteY3" fmla="*/ 748146 h 748146"/>
              <a:gd name="connsiteX4" fmla="*/ 1047403 w 1047403"/>
              <a:gd name="connsiteY4" fmla="*/ 315884 h 748146"/>
              <a:gd name="connsiteX5" fmla="*/ 532014 w 1047403"/>
              <a:gd name="connsiteY5" fmla="*/ 349135 h 748146"/>
              <a:gd name="connsiteX6" fmla="*/ 133003 w 1047403"/>
              <a:gd name="connsiteY6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403" h="748146">
                <a:moveTo>
                  <a:pt x="133003" y="0"/>
                </a:moveTo>
                <a:lnTo>
                  <a:pt x="0" y="432262"/>
                </a:lnTo>
                <a:lnTo>
                  <a:pt x="182880" y="698269"/>
                </a:lnTo>
                <a:lnTo>
                  <a:pt x="681643" y="748146"/>
                </a:lnTo>
                <a:lnTo>
                  <a:pt x="1047403" y="315884"/>
                </a:lnTo>
                <a:lnTo>
                  <a:pt x="532014" y="349135"/>
                </a:lnTo>
                <a:lnTo>
                  <a:pt x="133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5938180-A502-47D1-A1D6-313D456699DA}"/>
              </a:ext>
            </a:extLst>
          </p:cNvPr>
          <p:cNvSpPr/>
          <p:nvPr/>
        </p:nvSpPr>
        <p:spPr>
          <a:xfrm>
            <a:off x="8922102" y="5482059"/>
            <a:ext cx="847898" cy="598516"/>
          </a:xfrm>
          <a:custGeom>
            <a:avLst/>
            <a:gdLst>
              <a:gd name="connsiteX0" fmla="*/ 0 w 847898"/>
              <a:gd name="connsiteY0" fmla="*/ 199505 h 598516"/>
              <a:gd name="connsiteX1" fmla="*/ 382385 w 847898"/>
              <a:gd name="connsiteY1" fmla="*/ 598516 h 598516"/>
              <a:gd name="connsiteX2" fmla="*/ 847898 w 847898"/>
              <a:gd name="connsiteY2" fmla="*/ 565265 h 598516"/>
              <a:gd name="connsiteX3" fmla="*/ 847898 w 847898"/>
              <a:gd name="connsiteY3" fmla="*/ 216131 h 598516"/>
              <a:gd name="connsiteX4" fmla="*/ 598516 w 847898"/>
              <a:gd name="connsiteY4" fmla="*/ 0 h 598516"/>
              <a:gd name="connsiteX5" fmla="*/ 0 w 847898"/>
              <a:gd name="connsiteY5" fmla="*/ 199505 h 5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98" h="598516">
                <a:moveTo>
                  <a:pt x="0" y="199505"/>
                </a:moveTo>
                <a:lnTo>
                  <a:pt x="382385" y="598516"/>
                </a:lnTo>
                <a:lnTo>
                  <a:pt x="847898" y="565265"/>
                </a:lnTo>
                <a:lnTo>
                  <a:pt x="847898" y="216131"/>
                </a:lnTo>
                <a:lnTo>
                  <a:pt x="598516" y="0"/>
                </a:lnTo>
                <a:lnTo>
                  <a:pt x="0" y="1995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97133-5002-74AD-7F7E-4D7AE638CE83}"/>
                  </a:ext>
                </a:extLst>
              </p:cNvPr>
              <p:cNvSpPr txBox="1"/>
              <p:nvPr/>
            </p:nvSpPr>
            <p:spPr>
              <a:xfrm>
                <a:off x="9918780" y="5821347"/>
                <a:ext cx="2715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= circuit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97133-5002-74AD-7F7E-4D7AE638C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80" y="5821347"/>
                <a:ext cx="2715491" cy="461665"/>
              </a:xfrm>
              <a:prstGeom prst="rect">
                <a:avLst/>
              </a:prstGeom>
              <a:blipFill>
                <a:blip r:embed="rId13"/>
                <a:stretch>
                  <a:fillRect l="-3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217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D7EF5-ABB7-5BAA-3C17-F833D445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049E1FCF-E6B1-0664-907D-E93A10CAD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1591">
            <a:off x="4808125" y="4634472"/>
            <a:ext cx="2310529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3AFA97-3D30-F8D6-2E88-D048B73E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7ADF8-E28E-6440-BDBE-977B32CDE9BA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7ADF8-E28E-6440-BDBE-977B32CD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5C6F1AD6-6223-9A7A-D44E-C7C7773D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2B0268-7CA9-4C73-7F89-BAE058C7F409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1D968-D78E-D2DF-DBC7-C2D0BB3A689A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51D968-D78E-D2DF-DBC7-C2D0BB3A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6839E2-84B8-7FB0-8DD0-48EA0B877180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6839E2-84B8-7FB0-8DD0-48EA0B877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B11C17-A0D7-8FAD-A9DC-4B71B85AE2ED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B11C17-A0D7-8FAD-A9DC-4B71B85AE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EC2559-E71B-0DB8-9DD7-B4BE8435AC92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CCE04C0-3C8B-C5CD-8FCB-C5895253A23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8CB1EB-5A3D-891F-5A13-BFBF6D3E9CF0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348963-4D1B-78E6-717F-D95C5EAE50BE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9E3E2D5-FC10-0ACE-354C-F5FD66D9D042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64E613-0737-FA0F-0449-9989BF2CEF18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64E613-0737-FA0F-0449-9989BF2CE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953EE5-B65A-3A5E-A620-F287EB91631B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0953EE5-B65A-3A5E-A620-F287EB9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002D7691-CC17-B2EC-80F4-388AE6E7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240107B-5DF3-0579-6E55-C7F45A49572D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B039EC-C5CA-AFE5-4128-6A6F39DC4221}"/>
              </a:ext>
            </a:extLst>
          </p:cNvPr>
          <p:cNvSpPr/>
          <p:nvPr/>
        </p:nvSpPr>
        <p:spPr>
          <a:xfrm>
            <a:off x="4824702" y="4203102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E4B89B-B54C-D9E4-57D3-CC5FD5F07E64}"/>
                  </a:ext>
                </a:extLst>
              </p:cNvPr>
              <p:cNvSpPr txBox="1"/>
              <p:nvPr/>
            </p:nvSpPr>
            <p:spPr>
              <a:xfrm>
                <a:off x="5118102" y="5622623"/>
                <a:ext cx="36379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entangled state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E4B89B-B54C-D9E4-57D3-CC5FD5F07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02" y="5622623"/>
                <a:ext cx="3637980" cy="461665"/>
              </a:xfrm>
              <a:prstGeom prst="rect">
                <a:avLst/>
              </a:prstGeom>
              <a:blipFill>
                <a:blip r:embed="rId12"/>
                <a:stretch>
                  <a:fillRect l="-174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>
            <a:extLst>
              <a:ext uri="{FF2B5EF4-FFF2-40B4-BE49-F238E27FC236}">
                <a16:creationId xmlns:a16="http://schemas.microsoft.com/office/drawing/2014/main" id="{54B4253C-DC12-3CC3-3A6B-5052BA7B84F2}"/>
              </a:ext>
            </a:extLst>
          </p:cNvPr>
          <p:cNvSpPr/>
          <p:nvPr/>
        </p:nvSpPr>
        <p:spPr>
          <a:xfrm>
            <a:off x="3500772" y="2892231"/>
            <a:ext cx="1047403" cy="748146"/>
          </a:xfrm>
          <a:custGeom>
            <a:avLst/>
            <a:gdLst>
              <a:gd name="connsiteX0" fmla="*/ 133003 w 1047403"/>
              <a:gd name="connsiteY0" fmla="*/ 0 h 748146"/>
              <a:gd name="connsiteX1" fmla="*/ 0 w 1047403"/>
              <a:gd name="connsiteY1" fmla="*/ 432262 h 748146"/>
              <a:gd name="connsiteX2" fmla="*/ 182880 w 1047403"/>
              <a:gd name="connsiteY2" fmla="*/ 698269 h 748146"/>
              <a:gd name="connsiteX3" fmla="*/ 681643 w 1047403"/>
              <a:gd name="connsiteY3" fmla="*/ 748146 h 748146"/>
              <a:gd name="connsiteX4" fmla="*/ 1047403 w 1047403"/>
              <a:gd name="connsiteY4" fmla="*/ 315884 h 748146"/>
              <a:gd name="connsiteX5" fmla="*/ 532014 w 1047403"/>
              <a:gd name="connsiteY5" fmla="*/ 349135 h 748146"/>
              <a:gd name="connsiteX6" fmla="*/ 133003 w 1047403"/>
              <a:gd name="connsiteY6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403" h="748146">
                <a:moveTo>
                  <a:pt x="133003" y="0"/>
                </a:moveTo>
                <a:lnTo>
                  <a:pt x="0" y="432262"/>
                </a:lnTo>
                <a:lnTo>
                  <a:pt x="182880" y="698269"/>
                </a:lnTo>
                <a:lnTo>
                  <a:pt x="681643" y="748146"/>
                </a:lnTo>
                <a:lnTo>
                  <a:pt x="1047403" y="315884"/>
                </a:lnTo>
                <a:lnTo>
                  <a:pt x="532014" y="349135"/>
                </a:lnTo>
                <a:lnTo>
                  <a:pt x="133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86080C4-D176-B0E6-A687-289F40098819}"/>
              </a:ext>
            </a:extLst>
          </p:cNvPr>
          <p:cNvSpPr/>
          <p:nvPr/>
        </p:nvSpPr>
        <p:spPr>
          <a:xfrm>
            <a:off x="3651686" y="2617080"/>
            <a:ext cx="847898" cy="598516"/>
          </a:xfrm>
          <a:custGeom>
            <a:avLst/>
            <a:gdLst>
              <a:gd name="connsiteX0" fmla="*/ 0 w 847898"/>
              <a:gd name="connsiteY0" fmla="*/ 199505 h 598516"/>
              <a:gd name="connsiteX1" fmla="*/ 382385 w 847898"/>
              <a:gd name="connsiteY1" fmla="*/ 598516 h 598516"/>
              <a:gd name="connsiteX2" fmla="*/ 847898 w 847898"/>
              <a:gd name="connsiteY2" fmla="*/ 565265 h 598516"/>
              <a:gd name="connsiteX3" fmla="*/ 847898 w 847898"/>
              <a:gd name="connsiteY3" fmla="*/ 216131 h 598516"/>
              <a:gd name="connsiteX4" fmla="*/ 598516 w 847898"/>
              <a:gd name="connsiteY4" fmla="*/ 0 h 598516"/>
              <a:gd name="connsiteX5" fmla="*/ 0 w 847898"/>
              <a:gd name="connsiteY5" fmla="*/ 199505 h 5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98" h="598516">
                <a:moveTo>
                  <a:pt x="0" y="199505"/>
                </a:moveTo>
                <a:lnTo>
                  <a:pt x="382385" y="598516"/>
                </a:lnTo>
                <a:lnTo>
                  <a:pt x="847898" y="565265"/>
                </a:lnTo>
                <a:lnTo>
                  <a:pt x="847898" y="216131"/>
                </a:lnTo>
                <a:lnTo>
                  <a:pt x="598516" y="0"/>
                </a:lnTo>
                <a:lnTo>
                  <a:pt x="0" y="1995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E53AE6B-C670-393F-3E83-0C4653D49454}"/>
              </a:ext>
            </a:extLst>
          </p:cNvPr>
          <p:cNvSpPr/>
          <p:nvPr/>
        </p:nvSpPr>
        <p:spPr>
          <a:xfrm>
            <a:off x="8773322" y="5744729"/>
            <a:ext cx="1047403" cy="748146"/>
          </a:xfrm>
          <a:custGeom>
            <a:avLst/>
            <a:gdLst>
              <a:gd name="connsiteX0" fmla="*/ 133003 w 1047403"/>
              <a:gd name="connsiteY0" fmla="*/ 0 h 748146"/>
              <a:gd name="connsiteX1" fmla="*/ 0 w 1047403"/>
              <a:gd name="connsiteY1" fmla="*/ 432262 h 748146"/>
              <a:gd name="connsiteX2" fmla="*/ 182880 w 1047403"/>
              <a:gd name="connsiteY2" fmla="*/ 698269 h 748146"/>
              <a:gd name="connsiteX3" fmla="*/ 681643 w 1047403"/>
              <a:gd name="connsiteY3" fmla="*/ 748146 h 748146"/>
              <a:gd name="connsiteX4" fmla="*/ 1047403 w 1047403"/>
              <a:gd name="connsiteY4" fmla="*/ 315884 h 748146"/>
              <a:gd name="connsiteX5" fmla="*/ 532014 w 1047403"/>
              <a:gd name="connsiteY5" fmla="*/ 349135 h 748146"/>
              <a:gd name="connsiteX6" fmla="*/ 133003 w 1047403"/>
              <a:gd name="connsiteY6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403" h="748146">
                <a:moveTo>
                  <a:pt x="133003" y="0"/>
                </a:moveTo>
                <a:lnTo>
                  <a:pt x="0" y="432262"/>
                </a:lnTo>
                <a:lnTo>
                  <a:pt x="182880" y="698269"/>
                </a:lnTo>
                <a:lnTo>
                  <a:pt x="681643" y="748146"/>
                </a:lnTo>
                <a:lnTo>
                  <a:pt x="1047403" y="315884"/>
                </a:lnTo>
                <a:lnTo>
                  <a:pt x="532014" y="349135"/>
                </a:lnTo>
                <a:lnTo>
                  <a:pt x="133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3AB86C02-10A5-65E0-904A-33C42EF69C34}"/>
              </a:ext>
            </a:extLst>
          </p:cNvPr>
          <p:cNvSpPr/>
          <p:nvPr/>
        </p:nvSpPr>
        <p:spPr>
          <a:xfrm>
            <a:off x="8922102" y="5482059"/>
            <a:ext cx="847898" cy="598516"/>
          </a:xfrm>
          <a:custGeom>
            <a:avLst/>
            <a:gdLst>
              <a:gd name="connsiteX0" fmla="*/ 0 w 847898"/>
              <a:gd name="connsiteY0" fmla="*/ 199505 h 598516"/>
              <a:gd name="connsiteX1" fmla="*/ 382385 w 847898"/>
              <a:gd name="connsiteY1" fmla="*/ 598516 h 598516"/>
              <a:gd name="connsiteX2" fmla="*/ 847898 w 847898"/>
              <a:gd name="connsiteY2" fmla="*/ 565265 h 598516"/>
              <a:gd name="connsiteX3" fmla="*/ 847898 w 847898"/>
              <a:gd name="connsiteY3" fmla="*/ 216131 h 598516"/>
              <a:gd name="connsiteX4" fmla="*/ 598516 w 847898"/>
              <a:gd name="connsiteY4" fmla="*/ 0 h 598516"/>
              <a:gd name="connsiteX5" fmla="*/ 0 w 847898"/>
              <a:gd name="connsiteY5" fmla="*/ 199505 h 5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98" h="598516">
                <a:moveTo>
                  <a:pt x="0" y="199505"/>
                </a:moveTo>
                <a:lnTo>
                  <a:pt x="382385" y="598516"/>
                </a:lnTo>
                <a:lnTo>
                  <a:pt x="847898" y="565265"/>
                </a:lnTo>
                <a:lnTo>
                  <a:pt x="847898" y="216131"/>
                </a:lnTo>
                <a:lnTo>
                  <a:pt x="598516" y="0"/>
                </a:lnTo>
                <a:lnTo>
                  <a:pt x="0" y="1995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D23582-2AA1-4AA5-98DE-1A296B0720CF}"/>
                  </a:ext>
                </a:extLst>
              </p:cNvPr>
              <p:cNvSpPr txBox="1"/>
              <p:nvPr/>
            </p:nvSpPr>
            <p:spPr>
              <a:xfrm>
                <a:off x="9918780" y="5821347"/>
                <a:ext cx="2715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= circuit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D23582-2AA1-4AA5-98DE-1A296B072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80" y="5821347"/>
                <a:ext cx="2715491" cy="461665"/>
              </a:xfrm>
              <a:prstGeom prst="rect">
                <a:avLst/>
              </a:prstGeom>
              <a:blipFill>
                <a:blip r:embed="rId13"/>
                <a:stretch>
                  <a:fillRect l="-3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F42F52-2BF0-B68F-D41C-AB53494DE2FC}"/>
                  </a:ext>
                </a:extLst>
              </p:cNvPr>
              <p:cNvSpPr txBox="1"/>
              <p:nvPr/>
            </p:nvSpPr>
            <p:spPr>
              <a:xfrm>
                <a:off x="7233568" y="2367714"/>
                <a:ext cx="45042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Once prover reconstructs program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/>
                  <a:t>, it can verify the coset state and output secret string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F42F52-2BF0-B68F-D41C-AB53494DE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568" y="2367714"/>
                <a:ext cx="4504202" cy="1815882"/>
              </a:xfrm>
              <a:prstGeom prst="rect">
                <a:avLst/>
              </a:prstGeom>
              <a:blipFill>
                <a:blip r:embed="rId14"/>
                <a:stretch>
                  <a:fillRect l="-2809" t="-3472" r="-224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242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80FB1-CF5D-2015-EAC0-6F4C3B75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4EEC9E94-50E6-B67D-9705-2F1961D89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1591">
            <a:off x="4808125" y="4634472"/>
            <a:ext cx="2310529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3FB3ABC-4091-DEAD-D1B3-E2B2673A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4B77F-7C15-C982-8FD4-932A6CEEA38F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F4B77F-7C15-C982-8FD4-932A6CEE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8FEC0A2-9C08-3970-6D62-7BB123E6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689779-AACD-A637-6C0F-5114B1307EEA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855029-562D-E9AB-A7C1-EB21C575B6C7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855029-562D-E9AB-A7C1-EB21C575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C265DD-BC71-7712-5BC8-8D6EAC9DC60C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C265DD-BC71-7712-5BC8-8D6EAC9DC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A90AA-410A-4C74-ADCD-C2F73C91E2AE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6A90AA-410A-4C74-ADCD-C2F73C91E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CD620F-527F-E20A-E349-4CB1584A392C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65030AA-9029-74B3-8FB3-CFF46DAD7F2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3A18EE-9F5B-6F8E-98D0-48E86EEB8F0A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998358-1EE9-54E9-2FFB-CBC0A65CF809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DA3773-C6E0-63B5-1A54-30C50CE193C2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70317F-6652-CA38-FD00-C1D6D9127C73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70317F-6652-CA38-FD00-C1D6D9127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7BE374-D055-57B2-786F-916AB23B21B2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7BE374-D055-57B2-786F-916AB23B2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7B10BDF6-73A5-B14C-1091-B080B873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E65DCF-938F-F25E-BA6A-509170E0479E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FF4E29-8CC0-8F36-4E99-543D37737023}"/>
              </a:ext>
            </a:extLst>
          </p:cNvPr>
          <p:cNvSpPr/>
          <p:nvPr/>
        </p:nvSpPr>
        <p:spPr>
          <a:xfrm>
            <a:off x="4824702" y="4203102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1CEA2F6-CE48-D30B-E86F-D00FF2E97485}"/>
              </a:ext>
            </a:extLst>
          </p:cNvPr>
          <p:cNvSpPr/>
          <p:nvPr/>
        </p:nvSpPr>
        <p:spPr>
          <a:xfrm>
            <a:off x="8773322" y="5744729"/>
            <a:ext cx="1047403" cy="748146"/>
          </a:xfrm>
          <a:custGeom>
            <a:avLst/>
            <a:gdLst>
              <a:gd name="connsiteX0" fmla="*/ 133003 w 1047403"/>
              <a:gd name="connsiteY0" fmla="*/ 0 h 748146"/>
              <a:gd name="connsiteX1" fmla="*/ 0 w 1047403"/>
              <a:gd name="connsiteY1" fmla="*/ 432262 h 748146"/>
              <a:gd name="connsiteX2" fmla="*/ 182880 w 1047403"/>
              <a:gd name="connsiteY2" fmla="*/ 698269 h 748146"/>
              <a:gd name="connsiteX3" fmla="*/ 681643 w 1047403"/>
              <a:gd name="connsiteY3" fmla="*/ 748146 h 748146"/>
              <a:gd name="connsiteX4" fmla="*/ 1047403 w 1047403"/>
              <a:gd name="connsiteY4" fmla="*/ 315884 h 748146"/>
              <a:gd name="connsiteX5" fmla="*/ 532014 w 1047403"/>
              <a:gd name="connsiteY5" fmla="*/ 349135 h 748146"/>
              <a:gd name="connsiteX6" fmla="*/ 133003 w 1047403"/>
              <a:gd name="connsiteY6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403" h="748146">
                <a:moveTo>
                  <a:pt x="133003" y="0"/>
                </a:moveTo>
                <a:lnTo>
                  <a:pt x="0" y="432262"/>
                </a:lnTo>
                <a:lnTo>
                  <a:pt x="182880" y="698269"/>
                </a:lnTo>
                <a:lnTo>
                  <a:pt x="681643" y="748146"/>
                </a:lnTo>
                <a:lnTo>
                  <a:pt x="1047403" y="315884"/>
                </a:lnTo>
                <a:lnTo>
                  <a:pt x="532014" y="349135"/>
                </a:lnTo>
                <a:lnTo>
                  <a:pt x="133003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82B36C8-332B-FC08-EF13-AAD5C0E76F76}"/>
              </a:ext>
            </a:extLst>
          </p:cNvPr>
          <p:cNvSpPr/>
          <p:nvPr/>
        </p:nvSpPr>
        <p:spPr>
          <a:xfrm>
            <a:off x="8922102" y="5482059"/>
            <a:ext cx="847898" cy="598516"/>
          </a:xfrm>
          <a:custGeom>
            <a:avLst/>
            <a:gdLst>
              <a:gd name="connsiteX0" fmla="*/ 0 w 847898"/>
              <a:gd name="connsiteY0" fmla="*/ 199505 h 598516"/>
              <a:gd name="connsiteX1" fmla="*/ 382385 w 847898"/>
              <a:gd name="connsiteY1" fmla="*/ 598516 h 598516"/>
              <a:gd name="connsiteX2" fmla="*/ 847898 w 847898"/>
              <a:gd name="connsiteY2" fmla="*/ 565265 h 598516"/>
              <a:gd name="connsiteX3" fmla="*/ 847898 w 847898"/>
              <a:gd name="connsiteY3" fmla="*/ 216131 h 598516"/>
              <a:gd name="connsiteX4" fmla="*/ 598516 w 847898"/>
              <a:gd name="connsiteY4" fmla="*/ 0 h 598516"/>
              <a:gd name="connsiteX5" fmla="*/ 0 w 847898"/>
              <a:gd name="connsiteY5" fmla="*/ 199505 h 59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898" h="598516">
                <a:moveTo>
                  <a:pt x="0" y="199505"/>
                </a:moveTo>
                <a:lnTo>
                  <a:pt x="382385" y="598516"/>
                </a:lnTo>
                <a:lnTo>
                  <a:pt x="847898" y="565265"/>
                </a:lnTo>
                <a:lnTo>
                  <a:pt x="847898" y="216131"/>
                </a:lnTo>
                <a:lnTo>
                  <a:pt x="598516" y="0"/>
                </a:lnTo>
                <a:lnTo>
                  <a:pt x="0" y="19950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978140-6AB0-C9FC-5C63-333B2B7A278C}"/>
                  </a:ext>
                </a:extLst>
              </p:cNvPr>
              <p:cNvSpPr txBox="1"/>
              <p:nvPr/>
            </p:nvSpPr>
            <p:spPr>
              <a:xfrm>
                <a:off x="9918780" y="5821347"/>
                <a:ext cx="2715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= circuit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978140-6AB0-C9FC-5C63-333B2B7A2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80" y="5821347"/>
                <a:ext cx="2715491" cy="461665"/>
              </a:xfrm>
              <a:prstGeom prst="rect">
                <a:avLst/>
              </a:prstGeom>
              <a:blipFill>
                <a:blip r:embed="rId12"/>
                <a:stretch>
                  <a:fillRect l="-324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01F12-22F5-51D0-E58B-B996C7E9B877}"/>
                  </a:ext>
                </a:extLst>
              </p:cNvPr>
              <p:cNvSpPr txBox="1"/>
              <p:nvPr/>
            </p:nvSpPr>
            <p:spPr>
              <a:xfrm>
                <a:off x="8173814" y="3264231"/>
                <a:ext cx="36379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Verifiers can check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E01F12-22F5-51D0-E58B-B996C7E9B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814" y="3264231"/>
                <a:ext cx="3637980" cy="523220"/>
              </a:xfrm>
              <a:prstGeom prst="rect">
                <a:avLst/>
              </a:prstGeom>
              <a:blipFill>
                <a:blip r:embed="rId13"/>
                <a:stretch>
                  <a:fillRect l="-3472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150B19-2B80-3B4E-071C-8167064B1C9A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33DEAE-CD63-3428-4B11-3CE79686A075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088539-C1F4-2981-1040-C7225265B2C2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088539-C1F4-2981-1040-C7225265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9A7CE4-777F-74DE-0568-BFA903118A64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9A7CE4-777F-74DE-0568-BFA90311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>
            <a:extLst>
              <a:ext uri="{FF2B5EF4-FFF2-40B4-BE49-F238E27FC236}">
                <a16:creationId xmlns:a16="http://schemas.microsoft.com/office/drawing/2014/main" id="{F551DAB5-EA54-A07E-099D-6DDBE45F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8D7ECE31-839F-A9CB-5794-1E70B75F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68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327B8-215F-D8CE-0B68-0D56A95C1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avy Lines Images | Free Photos, PNG Stickers, Wallpapers &amp; Backgrounds -  rawpixel">
            <a:extLst>
              <a:ext uri="{FF2B5EF4-FFF2-40B4-BE49-F238E27FC236}">
                <a16:creationId xmlns:a16="http://schemas.microsoft.com/office/drawing/2014/main" id="{C68B2E17-33AA-92F7-6FB6-333BA79DE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1591">
            <a:off x="4808125" y="4634472"/>
            <a:ext cx="2310529" cy="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875011-7B45-EB2A-F899-45EE14DB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5A7DC6-B6D4-2AFC-026E-7A80F70B9146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5A7DC6-B6D4-2AFC-026E-7A80F70B9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4509DDC6-F3FD-37BE-CB07-80BCD1C0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316168-39A1-A70B-464B-C0762EB4817D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BCF8B-4C67-5FD9-8A65-37FB558016FB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BCF8B-4C67-5FD9-8A65-37FB55801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37794-483C-62E0-9259-7CD4BC1014C4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37794-483C-62E0-9259-7CD4BC10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A39219-A54A-DBED-4F69-816B0083DF9F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A39219-A54A-DBED-4F69-816B0083D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E9AAF-C912-BED0-747D-119220CDE546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B3BB665-68C0-17C0-ED36-74141D3D3E1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545" y="3590560"/>
            <a:ext cx="601165" cy="64579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DA50DB-7C52-5C91-605C-E15C20C174E8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4571C3-D7C0-315C-CF22-0231C273D7AF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96FFE3-5651-B1D0-1443-59AA071729B2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4A54B2-2B7D-C1F8-D038-786E70553A26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4A54B2-2B7D-C1F8-D038-786E70553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10BB95-760D-DB22-ABBD-C8C6E831FF78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C10BB95-760D-DB22-ABBD-C8C6E831F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9461722E-E400-E00A-4056-1817CB9F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876" cy="1325563"/>
          </a:xfrm>
        </p:spPr>
        <p:txBody>
          <a:bodyPr/>
          <a:lstStyle/>
          <a:p>
            <a:r>
              <a:rPr lang="en-US" dirty="0"/>
              <a:t>Entanglement Localization Protocol (Simplified)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FE6465-95F0-D66E-3982-8C73FDFF6501}"/>
              </a:ext>
            </a:extLst>
          </p:cNvPr>
          <p:cNvSpPr/>
          <p:nvPr/>
        </p:nvSpPr>
        <p:spPr>
          <a:xfrm>
            <a:off x="7009177" y="5418530"/>
            <a:ext cx="224391" cy="2472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6740F3-A5D6-1311-5A36-A47C4FFB357F}"/>
              </a:ext>
            </a:extLst>
          </p:cNvPr>
          <p:cNvSpPr/>
          <p:nvPr/>
        </p:nvSpPr>
        <p:spPr>
          <a:xfrm>
            <a:off x="4824702" y="4203102"/>
            <a:ext cx="224391" cy="2472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03C20F-CCD5-0A75-7B95-849899710B97}"/>
                  </a:ext>
                </a:extLst>
              </p:cNvPr>
              <p:cNvSpPr txBox="1"/>
              <p:nvPr/>
            </p:nvSpPr>
            <p:spPr>
              <a:xfrm>
                <a:off x="8132570" y="2315200"/>
                <a:ext cx="38045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Idea</a:t>
                </a:r>
                <a:r>
                  <a:rPr lang="en-US" sz="2800" dirty="0"/>
                  <a:t>: assuming provers query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times, the coset state must be localized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to be input to the program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03C20F-CCD5-0A75-7B95-849899710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70" y="2315200"/>
                <a:ext cx="3804506" cy="2677656"/>
              </a:xfrm>
              <a:prstGeom prst="rect">
                <a:avLst/>
              </a:prstGeom>
              <a:blipFill>
                <a:blip r:embed="rId12"/>
                <a:stretch>
                  <a:fillRect l="-3333" t="-2358" r="-5000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EB9D61-D80D-EAC3-8051-CA42CBC5B03B}"/>
              </a:ext>
            </a:extLst>
          </p:cNvPr>
          <p:cNvCxnSpPr>
            <a:cxnSpLocks/>
          </p:cNvCxnSpPr>
          <p:nvPr/>
        </p:nvCxnSpPr>
        <p:spPr>
          <a:xfrm flipH="1" flipV="1">
            <a:off x="2425701" y="2672989"/>
            <a:ext cx="1713704" cy="103715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C8B171-0628-9C29-4854-8D5A9B9E427A}"/>
              </a:ext>
            </a:extLst>
          </p:cNvPr>
          <p:cNvCxnSpPr>
            <a:cxnSpLocks/>
          </p:cNvCxnSpPr>
          <p:nvPr/>
        </p:nvCxnSpPr>
        <p:spPr>
          <a:xfrm flipV="1">
            <a:off x="5113088" y="2604710"/>
            <a:ext cx="1674368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183C57-2F74-BD09-223E-BD18B0C2E2FE}"/>
                  </a:ext>
                </a:extLst>
              </p:cNvPr>
              <p:cNvSpPr txBox="1"/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183C57-2F74-BD09-223E-BD18B0C2E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94" y="2837178"/>
                <a:ext cx="8371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9251F2-8980-F94C-3A69-FA9D5C8A4CC8}"/>
                  </a:ext>
                </a:extLst>
              </p:cNvPr>
              <p:cNvSpPr txBox="1"/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9251F2-8980-F94C-3A69-FA9D5C8A4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77" y="2837178"/>
                <a:ext cx="83713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>
            <a:extLst>
              <a:ext uri="{FF2B5EF4-FFF2-40B4-BE49-F238E27FC236}">
                <a16:creationId xmlns:a16="http://schemas.microsoft.com/office/drawing/2014/main" id="{28E85539-4F57-EC8C-7400-25A56140C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1977480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10229534-4F6C-1999-EE3D-FFF07BBA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1977481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D416A9-4B81-1BA1-3E53-2D09CE8063D7}"/>
              </a:ext>
            </a:extLst>
          </p:cNvPr>
          <p:cNvSpPr txBox="1"/>
          <p:nvPr/>
        </p:nvSpPr>
        <p:spPr>
          <a:xfrm>
            <a:off x="8127670" y="5393026"/>
            <a:ext cx="362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Making this idea rigorous takes a lot of work!</a:t>
            </a:r>
          </a:p>
        </p:txBody>
      </p:sp>
    </p:spTree>
    <p:extLst>
      <p:ext uri="{BB962C8B-B14F-4D97-AF65-F5344CB8AC3E}">
        <p14:creationId xmlns:p14="http://schemas.microsoft.com/office/powerpoint/2010/main" val="33593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16C0A-FE66-4CF7-5CDB-C7DB12AC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8A37-1B45-75B1-A498-B12E4188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 Localization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EF7DA8-993A-29F1-0423-BEBA9F52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8BD62C4-318B-5B50-EDD4-446DA3D10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3B44D7C-FBA9-AC4D-4AAC-F729DF06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8505" y="1690688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5-Point Star 31">
            <a:extLst>
              <a:ext uri="{FF2B5EF4-FFF2-40B4-BE49-F238E27FC236}">
                <a16:creationId xmlns:a16="http://schemas.microsoft.com/office/drawing/2014/main" id="{ED1D4E37-2929-1A5D-D574-6CCEEB3E3F4C}"/>
              </a:ext>
            </a:extLst>
          </p:cNvPr>
          <p:cNvSpPr/>
          <p:nvPr/>
        </p:nvSpPr>
        <p:spPr>
          <a:xfrm>
            <a:off x="4402390" y="3613431"/>
            <a:ext cx="615142" cy="54864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8A86CD-7CDF-1EE7-6108-75EFE4AE1AED}"/>
                  </a:ext>
                </a:extLst>
              </p:cNvPr>
              <p:cNvSpPr txBox="1"/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8A86CD-7CDF-1EE7-6108-75EFE4AE1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632" y="3776821"/>
                <a:ext cx="62345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ED0265-9020-2E00-5353-BBAAE691354F}"/>
                  </a:ext>
                </a:extLst>
              </p:cNvPr>
              <p:cNvSpPr txBox="1"/>
              <p:nvPr/>
            </p:nvSpPr>
            <p:spPr>
              <a:xfrm>
                <a:off x="6691513" y="2780994"/>
                <a:ext cx="46622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Verifiers can </a:t>
                </a:r>
                <a:r>
                  <a:rPr lang="en-US" sz="2800" b="1" dirty="0"/>
                  <a:t>localize the functionality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: if provers succeed, then only the prover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knows how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CED0265-9020-2E00-5353-BBAAE6913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13" y="2780994"/>
                <a:ext cx="4662287" cy="1815882"/>
              </a:xfrm>
              <a:prstGeom prst="rect">
                <a:avLst/>
              </a:prstGeom>
              <a:blipFill>
                <a:blip r:embed="rId4"/>
                <a:stretch>
                  <a:fillRect l="-2989" t="-3472" r="-108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557D80-F49A-4716-C49A-B431E11F6686}"/>
              </a:ext>
            </a:extLst>
          </p:cNvPr>
          <p:cNvCxnSpPr/>
          <p:nvPr/>
        </p:nvCxnSpPr>
        <p:spPr>
          <a:xfrm flipV="1">
            <a:off x="2553495" y="4216240"/>
            <a:ext cx="1720055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E1C12F-3461-4957-2027-12B7448ECEFD}"/>
              </a:ext>
            </a:extLst>
          </p:cNvPr>
          <p:cNvCxnSpPr>
            <a:cxnSpLocks/>
          </p:cNvCxnSpPr>
          <p:nvPr/>
        </p:nvCxnSpPr>
        <p:spPr>
          <a:xfrm flipH="1" flipV="1">
            <a:off x="5072855" y="4216240"/>
            <a:ext cx="1873250" cy="117090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B85968-A365-FE4A-4FB2-3DA0AC03F419}"/>
              </a:ext>
            </a:extLst>
          </p:cNvPr>
          <p:cNvCxnSpPr>
            <a:cxnSpLocks/>
          </p:cNvCxnSpPr>
          <p:nvPr/>
        </p:nvCxnSpPr>
        <p:spPr>
          <a:xfrm>
            <a:off x="4716782" y="2668326"/>
            <a:ext cx="0" cy="760674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loud 3">
            <a:extLst>
              <a:ext uri="{FF2B5EF4-FFF2-40B4-BE49-F238E27FC236}">
                <a16:creationId xmlns:a16="http://schemas.microsoft.com/office/drawing/2014/main" id="{F736E7E1-43C5-6FB6-6F74-DDF2216FE94E}"/>
              </a:ext>
            </a:extLst>
          </p:cNvPr>
          <p:cNvSpPr/>
          <p:nvPr/>
        </p:nvSpPr>
        <p:spPr>
          <a:xfrm>
            <a:off x="3574473" y="3208713"/>
            <a:ext cx="2521527" cy="1911927"/>
          </a:xfrm>
          <a:prstGeom prst="cloud">
            <a:avLst/>
          </a:prstGeom>
          <a:solidFill>
            <a:srgbClr val="FF85B1">
              <a:alpha val="3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F9062-AB99-2C30-9673-BAABCF84D83E}"/>
                  </a:ext>
                </a:extLst>
              </p:cNvPr>
              <p:cNvSpPr txBox="1"/>
              <p:nvPr/>
            </p:nvSpPr>
            <p:spPr>
              <a:xfrm>
                <a:off x="6691513" y="1495593"/>
                <a:ext cx="51181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be a secret, complex function (e.g., proprietary LLM).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0F9062-AB99-2C30-9673-BAABCF84D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513" y="1495593"/>
                <a:ext cx="5118101" cy="954107"/>
              </a:xfrm>
              <a:prstGeom prst="rect">
                <a:avLst/>
              </a:prstGeom>
              <a:blipFill>
                <a:blip r:embed="rId5"/>
                <a:stretch>
                  <a:fillRect l="-2730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6C354E-2486-651F-F5B4-C485D1AFBCF6}"/>
                  </a:ext>
                </a:extLst>
              </p:cNvPr>
              <p:cNvSpPr txBox="1"/>
              <p:nvPr/>
            </p:nvSpPr>
            <p:spPr>
              <a:xfrm>
                <a:off x="717405" y="1910403"/>
                <a:ext cx="35911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Again, this is formally expressed as positing the existence of a local extractor map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Furthermore, </a:t>
                </a:r>
                <a:r>
                  <a:rPr lang="en-US" b="1" dirty="0"/>
                  <a:t>nobody else</a:t>
                </a:r>
                <a:r>
                  <a:rPr lang="en-US" i="1" dirty="0"/>
                  <a:t> </a:t>
                </a:r>
                <a:r>
                  <a:rPr lang="en-US" dirty="0"/>
                  <a:t>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6C354E-2486-651F-F5B4-C485D1AFB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05" y="1910403"/>
                <a:ext cx="3591100" cy="1477328"/>
              </a:xfrm>
              <a:prstGeom prst="rect">
                <a:avLst/>
              </a:prstGeom>
              <a:blipFill>
                <a:blip r:embed="rId6"/>
                <a:stretch>
                  <a:fillRect l="-1408" t="-1709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E4DC6B-8454-BE55-51E9-3F1B042C7E0D}"/>
                  </a:ext>
                </a:extLst>
              </p:cNvPr>
              <p:cNvSpPr txBox="1"/>
              <p:nvPr/>
            </p:nvSpPr>
            <p:spPr>
              <a:xfrm>
                <a:off x="838200" y="5563674"/>
                <a:ext cx="11120690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Bartusek</a:t>
                </a:r>
                <a:r>
                  <a:rPr lang="en-US" sz="2400" dirty="0"/>
                  <a:t>, Huang, </a:t>
                </a:r>
                <a:r>
                  <a:rPr lang="en-US" sz="2400" dirty="0" err="1"/>
                  <a:t>Orshansky</a:t>
                </a:r>
                <a:r>
                  <a:rPr lang="en-US" sz="2400" dirty="0"/>
                  <a:t>, Y. 2026): For all copy-protectable functions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there exist protocols that localize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in the Ideal Obfuscated Circuits model.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E4DC6B-8454-BE55-51E9-3F1B042C7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63674"/>
                <a:ext cx="11120690" cy="830997"/>
              </a:xfrm>
              <a:prstGeom prst="rect">
                <a:avLst/>
              </a:prstGeom>
              <a:blipFill>
                <a:blip r:embed="rId7"/>
                <a:stretch>
                  <a:fillRect l="-797" t="-2941" b="-132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2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4FB1-2191-5895-890C-431E2965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stronger foundations for </a:t>
            </a:r>
            <a:br>
              <a:rPr lang="en-US" dirty="0"/>
            </a:br>
            <a:r>
              <a:rPr lang="en-US" dirty="0"/>
              <a:t>position-based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60664-44AB-676A-9BAE-DCBD89A0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262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Position-based cryptography inspires new ways of thinking about how to obtaining trust in complex systems, using people’s physical placement as a precious attribute of their identity.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42ED12-6D6F-E54A-0399-749B1671ED34}"/>
              </a:ext>
            </a:extLst>
          </p:cNvPr>
          <p:cNvSpPr txBox="1">
            <a:spLocks/>
          </p:cNvSpPr>
          <p:nvPr/>
        </p:nvSpPr>
        <p:spPr>
          <a:xfrm>
            <a:off x="838200" y="37090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QPV can serve as the primitive base layer for position-based crypto. However, previous formalizations don’t quite capture the idea of “being at a position” in a satisfactory way.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A299CA-6AC7-399E-F7E7-4ED5C4C0CB2B}"/>
              </a:ext>
            </a:extLst>
          </p:cNvPr>
          <p:cNvSpPr txBox="1">
            <a:spLocks/>
          </p:cNvSpPr>
          <p:nvPr/>
        </p:nvSpPr>
        <p:spPr>
          <a:xfrm>
            <a:off x="838200" y="53179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Entanglement and functionality localization can potentially give a more satisfying guarantee that can unlock useful applications of position-based crypto.</a:t>
            </a:r>
          </a:p>
        </p:txBody>
      </p:sp>
    </p:spTree>
    <p:extLst>
      <p:ext uri="{BB962C8B-B14F-4D97-AF65-F5344CB8AC3E}">
        <p14:creationId xmlns:p14="http://schemas.microsoft.com/office/powerpoint/2010/main" val="40805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35BE7-76EE-95B4-49A0-FFDD7A0B8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957EFF-362E-9204-3B4E-E432DD97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EBDCD-387C-4ACD-E467-0CE26EA27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01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C5DE3-1E7D-0E5B-67AD-0F573B40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Explained: P vs. NP | MIT News | Massachusetts Institute of Technology">
            <a:extLst>
              <a:ext uri="{FF2B5EF4-FFF2-40B4-BE49-F238E27FC236}">
                <a16:creationId xmlns:a16="http://schemas.microsoft.com/office/drawing/2014/main" id="{1084B60C-87E9-57EC-F1E8-BB8DB0C7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71" y="5023298"/>
            <a:ext cx="1259681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n-local quantum computation - Wikipedia">
            <a:extLst>
              <a:ext uri="{FF2B5EF4-FFF2-40B4-BE49-F238E27FC236}">
                <a16:creationId xmlns:a16="http://schemas.microsoft.com/office/drawing/2014/main" id="{C9FDA91F-F7F2-4304-8E4F-F930BFB1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815" y="1555848"/>
            <a:ext cx="2112192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576BE3-5372-001B-3E1B-EA3D781A98E7}"/>
              </a:ext>
            </a:extLst>
          </p:cNvPr>
          <p:cNvSpPr/>
          <p:nvPr/>
        </p:nvSpPr>
        <p:spPr>
          <a:xfrm>
            <a:off x="3186113" y="2743201"/>
            <a:ext cx="5343525" cy="16859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38033-04C0-C6A5-0F85-F26375FDC901}"/>
              </a:ext>
            </a:extLst>
          </p:cNvPr>
          <p:cNvSpPr txBox="1"/>
          <p:nvPr/>
        </p:nvSpPr>
        <p:spPr>
          <a:xfrm>
            <a:off x="3829050" y="3047554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Position Verification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5168E3-AC2F-D110-FEC7-8E13E61FCAA2}"/>
              </a:ext>
            </a:extLst>
          </p:cNvPr>
          <p:cNvSpPr/>
          <p:nvPr/>
        </p:nvSpPr>
        <p:spPr>
          <a:xfrm>
            <a:off x="238125" y="185738"/>
            <a:ext cx="5343524" cy="22094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823BA-7187-4A9A-830D-EEC4BA7EFBAA}"/>
              </a:ext>
            </a:extLst>
          </p:cNvPr>
          <p:cNvSpPr txBox="1"/>
          <p:nvPr/>
        </p:nvSpPr>
        <p:spPr>
          <a:xfrm>
            <a:off x="170273" y="869229"/>
            <a:ext cx="380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Quantum gravity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3041DF-6184-FE7D-C1ED-1414F74D64FE}"/>
              </a:ext>
            </a:extLst>
          </p:cNvPr>
          <p:cNvSpPr/>
          <p:nvPr/>
        </p:nvSpPr>
        <p:spPr>
          <a:xfrm>
            <a:off x="638174" y="4733479"/>
            <a:ext cx="4362451" cy="168592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7E31A5-9828-CD17-ADEF-5A23F4EFB566}"/>
              </a:ext>
            </a:extLst>
          </p:cNvPr>
          <p:cNvSpPr/>
          <p:nvPr/>
        </p:nvSpPr>
        <p:spPr>
          <a:xfrm>
            <a:off x="7591423" y="470892"/>
            <a:ext cx="4200527" cy="227230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2F024-0043-9CEE-509E-5DD0A5954DAF}"/>
              </a:ext>
            </a:extLst>
          </p:cNvPr>
          <p:cNvSpPr txBox="1"/>
          <p:nvPr/>
        </p:nvSpPr>
        <p:spPr>
          <a:xfrm>
            <a:off x="7629525" y="577601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Nonlocal</a:t>
            </a:r>
            <a:br>
              <a:rPr lang="en-US" sz="3200" dirty="0"/>
            </a:br>
            <a:r>
              <a:rPr lang="en-US" sz="3200" dirty="0"/>
              <a:t>Quantum Computation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CCF416-8D7A-D94B-F5D0-133B1AC2A1AE}"/>
              </a:ext>
            </a:extLst>
          </p:cNvPr>
          <p:cNvSpPr/>
          <p:nvPr/>
        </p:nvSpPr>
        <p:spPr>
          <a:xfrm>
            <a:off x="7015163" y="4451450"/>
            <a:ext cx="4938716" cy="193565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F1002-EBB3-18E7-2E60-D6B52BAF9CE2}"/>
              </a:ext>
            </a:extLst>
          </p:cNvPr>
          <p:cNvSpPr txBox="1"/>
          <p:nvPr/>
        </p:nvSpPr>
        <p:spPr>
          <a:xfrm>
            <a:off x="7991473" y="4891088"/>
            <a:ext cx="4200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Computational</a:t>
            </a:r>
            <a:br>
              <a:rPr lang="en-US" sz="3200" dirty="0"/>
            </a:br>
            <a:r>
              <a:rPr lang="en-US" sz="3200" dirty="0"/>
              <a:t>Complexity Theory</a:t>
            </a:r>
          </a:p>
        </p:txBody>
      </p:sp>
      <p:pic>
        <p:nvPicPr>
          <p:cNvPr id="1028" name="Picture 4" descr="string theory - AdS/CFT spacetime visualization - Physics Stack Exchange">
            <a:extLst>
              <a:ext uri="{FF2B5EF4-FFF2-40B4-BE49-F238E27FC236}">
                <a16:creationId xmlns:a16="http://schemas.microsoft.com/office/drawing/2014/main" id="{1D0E48BA-3FD9-4A67-38C9-DC1D56EC1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9869" y="620137"/>
            <a:ext cx="877462" cy="13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-Down Arrow 1">
            <a:extLst>
              <a:ext uri="{FF2B5EF4-FFF2-40B4-BE49-F238E27FC236}">
                <a16:creationId xmlns:a16="http://schemas.microsoft.com/office/drawing/2014/main" id="{347ECE85-9410-6F52-7CB9-9178F4338887}"/>
              </a:ext>
            </a:extLst>
          </p:cNvPr>
          <p:cNvSpPr/>
          <p:nvPr/>
        </p:nvSpPr>
        <p:spPr>
          <a:xfrm rot="18850511">
            <a:off x="3328406" y="2175397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ECFA49F2-E62D-67AF-31A0-2EAC8E7A4E19}"/>
              </a:ext>
            </a:extLst>
          </p:cNvPr>
          <p:cNvSpPr/>
          <p:nvPr/>
        </p:nvSpPr>
        <p:spPr>
          <a:xfrm rot="1800000">
            <a:off x="7570288" y="2078028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>
            <a:extLst>
              <a:ext uri="{FF2B5EF4-FFF2-40B4-BE49-F238E27FC236}">
                <a16:creationId xmlns:a16="http://schemas.microsoft.com/office/drawing/2014/main" id="{A0B1A5C6-CDC8-A657-36B9-54731FDEF8AE}"/>
              </a:ext>
            </a:extLst>
          </p:cNvPr>
          <p:cNvSpPr/>
          <p:nvPr/>
        </p:nvSpPr>
        <p:spPr>
          <a:xfrm rot="8100000">
            <a:off x="7679979" y="4128678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>
            <a:extLst>
              <a:ext uri="{FF2B5EF4-FFF2-40B4-BE49-F238E27FC236}">
                <a16:creationId xmlns:a16="http://schemas.microsoft.com/office/drawing/2014/main" id="{AE2ED821-CEDA-DF4C-8C60-ACE51A869EF0}"/>
              </a:ext>
            </a:extLst>
          </p:cNvPr>
          <p:cNvSpPr/>
          <p:nvPr/>
        </p:nvSpPr>
        <p:spPr>
          <a:xfrm rot="13500000">
            <a:off x="3557587" y="4089180"/>
            <a:ext cx="542925" cy="915337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6644B-32DB-88E4-4CD6-729A155597DE}"/>
              </a:ext>
            </a:extLst>
          </p:cNvPr>
          <p:cNvSpPr txBox="1"/>
          <p:nvPr/>
        </p:nvSpPr>
        <p:spPr>
          <a:xfrm>
            <a:off x="333687" y="5001675"/>
            <a:ext cx="3800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Position-based</a:t>
            </a:r>
            <a:br>
              <a:rPr lang="en-US" sz="3200" dirty="0"/>
            </a:br>
            <a:r>
              <a:rPr lang="en-US" sz="3200" dirty="0"/>
              <a:t>Cryptography</a:t>
            </a:r>
          </a:p>
        </p:txBody>
      </p:sp>
      <p:pic>
        <p:nvPicPr>
          <p:cNvPr id="1026" name="Picture 2" descr="Maps Generic Flat icon | Freepik">
            <a:extLst>
              <a:ext uri="{FF2B5EF4-FFF2-40B4-BE49-F238E27FC236}">
                <a16:creationId xmlns:a16="http://schemas.microsoft.com/office/drawing/2014/main" id="{769272AE-3A7C-446D-8C43-792F808C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8" y="5062422"/>
            <a:ext cx="1031148" cy="10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31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8255-A61B-9933-0B69-6FB68A18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FEBCA-68B9-CDE6-0A47-5A386F96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600" y="1798820"/>
            <a:ext cx="7736227" cy="4136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72EC7-1666-49DF-5D71-F58D0158D310}"/>
              </a:ext>
            </a:extLst>
          </p:cNvPr>
          <p:cNvSpPr txBox="1"/>
          <p:nvPr/>
        </p:nvSpPr>
        <p:spPr>
          <a:xfrm>
            <a:off x="644577" y="1798820"/>
            <a:ext cx="3297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Last month, NIST announced the first quantum position verification experiment.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Prover is ~90m from verifiers.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Challenges arrive in 3ns.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Measurement detection efficiency &gt;81%.</a:t>
            </a:r>
          </a:p>
        </p:txBody>
      </p:sp>
    </p:spTree>
    <p:extLst>
      <p:ext uri="{BB962C8B-B14F-4D97-AF65-F5344CB8AC3E}">
        <p14:creationId xmlns:p14="http://schemas.microsoft.com/office/powerpoint/2010/main" val="80955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B38E-225E-C021-51BF-278EC753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verification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641F7C-4C46-1EE9-E8EF-BF60195D0D98}"/>
              </a:ext>
            </a:extLst>
          </p:cNvPr>
          <p:cNvSpPr txBox="1">
            <a:spLocks/>
          </p:cNvSpPr>
          <p:nvPr/>
        </p:nvSpPr>
        <p:spPr>
          <a:xfrm>
            <a:off x="838200" y="2145705"/>
            <a:ext cx="5346700" cy="1950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A natural idea</a:t>
            </a:r>
            <a:r>
              <a:rPr lang="en-US" dirty="0"/>
              <a:t>: multiple </a:t>
            </a:r>
            <a:r>
              <a:rPr lang="en-US" b="1" dirty="0"/>
              <a:t>verifiers</a:t>
            </a:r>
            <a:r>
              <a:rPr lang="en-US" dirty="0"/>
              <a:t> can check the physical location of a </a:t>
            </a:r>
            <a:r>
              <a:rPr lang="en-US" b="1" dirty="0"/>
              <a:t>prover</a:t>
            </a:r>
            <a:r>
              <a:rPr lang="en-US" dirty="0"/>
              <a:t> by sending signals to the purported location, receiving signals back, and checking timing constraints.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8F91AA-E36A-A997-7A9F-13FEFBAEAD31}"/>
              </a:ext>
            </a:extLst>
          </p:cNvPr>
          <p:cNvSpPr txBox="1">
            <a:spLocks/>
          </p:cNvSpPr>
          <p:nvPr/>
        </p:nvSpPr>
        <p:spPr>
          <a:xfrm>
            <a:off x="838200" y="4676183"/>
            <a:ext cx="5346700" cy="195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Provers are </a:t>
            </a:r>
            <a:r>
              <a:rPr lang="en-US" sz="2400" b="1" i="1" dirty="0"/>
              <a:t>untrusted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400" dirty="0"/>
            </a:br>
            <a:r>
              <a:rPr lang="en-US" sz="2400" dirty="0"/>
              <a:t>Verifiers want to guard against </a:t>
            </a:r>
            <a:r>
              <a:rPr lang="en-US" sz="2400" b="1" i="1" dirty="0"/>
              <a:t>spoofing</a:t>
            </a:r>
            <a:r>
              <a:rPr lang="en-US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FDD50-D0F0-F771-2277-506F4B6AA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55" y="1450862"/>
            <a:ext cx="4793445" cy="4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768E-A250-9301-53B0-E581C240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B31D-B2E9-33BC-BFD3-D0273CD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Are there are simple QPV protocols that perform Entanglement Localization or Trajectory Verification? Our protocol requires verifiers/provers to use quantum computers.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Can we prove security without assuming Idealized Obfuscation?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We showed how to localize </a:t>
            </a:r>
            <a:r>
              <a:rPr lang="en-US" b="1" i="1" dirty="0"/>
              <a:t>classical</a:t>
            </a:r>
            <a:r>
              <a:rPr lang="en-US" dirty="0"/>
              <a:t> computations. Can we localize </a:t>
            </a:r>
            <a:r>
              <a:rPr lang="en-US" b="1" i="1" dirty="0"/>
              <a:t>quantum</a:t>
            </a:r>
            <a:r>
              <a:rPr lang="en-US" dirty="0"/>
              <a:t> computations?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cryptography is enabled by quantum localization?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A44E2A-9829-A91F-769D-F529C361B13A}"/>
              </a:ext>
            </a:extLst>
          </p:cNvPr>
          <p:cNvSpPr txBox="1"/>
          <p:nvPr/>
        </p:nvSpPr>
        <p:spPr>
          <a:xfrm>
            <a:off x="8121968" y="6176963"/>
            <a:ext cx="341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822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BA78-16C5-385A-7A61-0C556AC5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C03D-0C9B-56B5-3983-565A2746D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Cryptography</a:t>
            </a:r>
            <a:r>
              <a:rPr lang="en-US" dirty="0"/>
              <a:t>: what are applications of position-based cryptography?</a:t>
            </a:r>
          </a:p>
          <a:p>
            <a:endParaRPr lang="en-US" b="1" dirty="0"/>
          </a:p>
          <a:p>
            <a:r>
              <a:rPr lang="en-US" b="1" dirty="0"/>
              <a:t>Complexity</a:t>
            </a:r>
            <a:r>
              <a:rPr lang="en-US" dirty="0"/>
              <a:t>: use QPV/NLQC as lens on complexity of quantum computation?</a:t>
            </a:r>
          </a:p>
          <a:p>
            <a:endParaRPr lang="en-US" b="1" dirty="0"/>
          </a:p>
          <a:p>
            <a:r>
              <a:rPr lang="en-US" b="1" dirty="0"/>
              <a:t>Quantum gravity</a:t>
            </a:r>
            <a:r>
              <a:rPr lang="en-US" dirty="0"/>
              <a:t>: insights into </a:t>
            </a:r>
            <a:r>
              <a:rPr lang="en-US" dirty="0" err="1"/>
              <a:t>AdS</a:t>
            </a:r>
            <a:r>
              <a:rPr lang="en-US" dirty="0"/>
              <a:t>/CFT correspondence can QPV/NLQC give?</a:t>
            </a:r>
          </a:p>
          <a:p>
            <a:endParaRPr lang="en-US" b="1" dirty="0"/>
          </a:p>
          <a:p>
            <a:r>
              <a:rPr lang="en-US" b="1" dirty="0"/>
              <a:t>Experiment</a:t>
            </a:r>
            <a:r>
              <a:rPr lang="en-US" dirty="0"/>
              <a:t>: make QPV more practical?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7A6B4-E081-E75C-F884-FC03E0CB8AF6}"/>
              </a:ext>
            </a:extLst>
          </p:cNvPr>
          <p:cNvSpPr txBox="1"/>
          <p:nvPr/>
        </p:nvSpPr>
        <p:spPr>
          <a:xfrm>
            <a:off x="7939088" y="5884575"/>
            <a:ext cx="341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7395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BA7B-8354-8941-690F-BE34AF66E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information is fragile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0A9A-23B1-1BAC-6DE9-E4A2DB8CB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CBF47D-308A-7EBF-6693-3C6B6DF2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045603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B8379D-B5F2-52AC-2A28-A530906966D6}"/>
              </a:ext>
            </a:extLst>
          </p:cNvPr>
          <p:cNvSpPr txBox="1"/>
          <p:nvPr/>
        </p:nvSpPr>
        <p:spPr>
          <a:xfrm>
            <a:off x="4025900" y="228404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Cheap GPS </a:t>
            </a:r>
          </a:p>
          <a:p>
            <a:r>
              <a:rPr lang="en-US" sz="2400" dirty="0"/>
              <a:t>spoofer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0F3A87A-B8B0-936B-BC8F-66D4322B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690408"/>
            <a:ext cx="3729832" cy="24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76F304-AD9C-9FBF-F45C-99CA67EB1A61}"/>
              </a:ext>
            </a:extLst>
          </p:cNvPr>
          <p:cNvSpPr txBox="1"/>
          <p:nvPr/>
        </p:nvSpPr>
        <p:spPr>
          <a:xfrm>
            <a:off x="723900" y="62338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dirty="0">
                <a:effectLst/>
              </a:rPr>
              <a:t>GPS spoofing in Ukraine-Russia war</a:t>
            </a:r>
            <a:endParaRPr lang="en-US" sz="2400" b="0" dirty="0">
              <a:effectLst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A2227EE-444D-BCF3-6171-2EBA648C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1379438"/>
            <a:ext cx="4292600" cy="23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AB8F1FF-E075-DB51-B929-66782471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0532" y="3742959"/>
            <a:ext cx="5630467" cy="243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90AB2-CB86-EEDB-836D-C29BCF177D61}"/>
              </a:ext>
            </a:extLst>
          </p:cNvPr>
          <p:cNvSpPr txBox="1"/>
          <p:nvPr/>
        </p:nvSpPr>
        <p:spPr>
          <a:xfrm>
            <a:off x="7340600" y="624316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Maritime GPS spoofing in Black Sea</a:t>
            </a:r>
          </a:p>
        </p:txBody>
      </p:sp>
    </p:spTree>
    <p:extLst>
      <p:ext uri="{BB962C8B-B14F-4D97-AF65-F5344CB8AC3E}">
        <p14:creationId xmlns:p14="http://schemas.microsoft.com/office/powerpoint/2010/main" val="28802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CD04-71D9-3F37-597A-8CE09BC2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position verification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A109C4-2473-D7F3-6799-E4A758AD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A3B69-A282-FBF6-463C-A4C5C1DB5ABA}"/>
                  </a:ext>
                </a:extLst>
              </p:cNvPr>
              <p:cNvSpPr txBox="1"/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A3B69-A282-FBF6-463C-A4C5C1DB5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5222204"/>
                <a:ext cx="9525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7FFD9F90-D3B3-206D-35BF-FCE52FCE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899" y="4977022"/>
            <a:ext cx="696912" cy="8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CC9BD0-70E4-6943-D8D6-C4BB1C3CCC41}"/>
              </a:ext>
            </a:extLst>
          </p:cNvPr>
          <p:cNvCxnSpPr>
            <a:cxnSpLocks/>
          </p:cNvCxnSpPr>
          <p:nvPr/>
        </p:nvCxnSpPr>
        <p:spPr>
          <a:xfrm>
            <a:off x="1968500" y="6235700"/>
            <a:ext cx="55626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15A00-53D6-05A6-706C-562F4D111084}"/>
                  </a:ext>
                </a:extLst>
              </p:cNvPr>
              <p:cNvSpPr txBox="1"/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415A00-53D6-05A6-706C-562F4D111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50" y="6335716"/>
                <a:ext cx="9525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C287CE-561B-8DCD-71C5-67B6B4B3C377}"/>
                  </a:ext>
                </a:extLst>
              </p:cNvPr>
              <p:cNvSpPr txBox="1"/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C287CE-561B-8DCD-71C5-67B6B4B3C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105" y="6335716"/>
                <a:ext cx="952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0015DB-6C93-1F7A-6931-ABAEE79C1A72}"/>
                  </a:ext>
                </a:extLst>
              </p:cNvPr>
              <p:cNvSpPr txBox="1"/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0015DB-6C93-1F7A-6931-ABAEE79C1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77" y="6314566"/>
                <a:ext cx="952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74F3BB-863F-4E6F-EBA7-F1C0C8CBB9F7}"/>
              </a:ext>
            </a:extLst>
          </p:cNvPr>
          <p:cNvCxnSpPr/>
          <p:nvPr/>
        </p:nvCxnSpPr>
        <p:spPr>
          <a:xfrm flipV="1">
            <a:off x="1460500" y="1550988"/>
            <a:ext cx="0" cy="45450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659A6-56BD-B5A7-37CA-C0DB7FD98EFC}"/>
                  </a:ext>
                </a:extLst>
              </p:cNvPr>
              <p:cNvSpPr txBox="1"/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Position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659A6-56BD-B5A7-37CA-C0DB7FD98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678" y="6338891"/>
                <a:ext cx="1197222" cy="369332"/>
              </a:xfrm>
              <a:prstGeom prst="rect">
                <a:avLst/>
              </a:prstGeom>
              <a:blipFill>
                <a:blip r:embed="rId8"/>
                <a:stretch>
                  <a:fillRect l="-421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26F5F71-1470-79EA-014F-1514DFF39810}"/>
              </a:ext>
            </a:extLst>
          </p:cNvPr>
          <p:cNvSpPr txBox="1"/>
          <p:nvPr/>
        </p:nvSpPr>
        <p:spPr>
          <a:xfrm>
            <a:off x="607890" y="1520846"/>
            <a:ext cx="119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537CC3-D351-D07E-500F-AE3B6F7C55FA}"/>
                  </a:ext>
                </a:extLst>
              </p:cNvPr>
              <p:cNvSpPr txBox="1"/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537CC3-D351-D07E-500F-AE3B6F7C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3728791"/>
                <a:ext cx="9525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3BF958-E1E1-DD06-571E-97D5B00234AE}"/>
                  </a:ext>
                </a:extLst>
              </p:cNvPr>
              <p:cNvSpPr txBox="1"/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3BF958-E1E1-DD06-571E-97D5B002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6" y="2235378"/>
                <a:ext cx="952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66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11304</TotalTime>
  <Words>3900</Words>
  <Application>Microsoft Macintosh PowerPoint</Application>
  <PresentationFormat>Widescreen</PresentationFormat>
  <Paragraphs>587</Paragraphs>
  <Slides>71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Baskerville</vt:lpstr>
      <vt:lpstr>Calibri</vt:lpstr>
      <vt:lpstr>Calibri Light</vt:lpstr>
      <vt:lpstr>Cambria Math</vt:lpstr>
      <vt:lpstr>Red Hat Text</vt:lpstr>
      <vt:lpstr>Office Theme</vt:lpstr>
      <vt:lpstr>The Marvelous World of Quantum Position Verification</vt:lpstr>
      <vt:lpstr>PowerPoint Presentation</vt:lpstr>
      <vt:lpstr>PowerPoint Presentation</vt:lpstr>
      <vt:lpstr>PowerPoint Presentation</vt:lpstr>
      <vt:lpstr>PowerPoint Presentation</vt:lpstr>
      <vt:lpstr>Position-based cryptography</vt:lpstr>
      <vt:lpstr>Position verification</vt:lpstr>
      <vt:lpstr>Position information is fragile</vt:lpstr>
      <vt:lpstr>Example: 1D position verification</vt:lpstr>
      <vt:lpstr>Example: 1D position verification</vt:lpstr>
      <vt:lpstr>Example: 1D position verification</vt:lpstr>
      <vt:lpstr>Example: 1D position verification</vt:lpstr>
      <vt:lpstr>Example: 1D position verification</vt:lpstr>
      <vt:lpstr>Classical impossibility</vt:lpstr>
      <vt:lpstr>Classical impossibility</vt:lpstr>
      <vt:lpstr>Classical impossibility</vt:lpstr>
      <vt:lpstr>Classical impossibility</vt:lpstr>
      <vt:lpstr>Classical impossibility</vt:lpstr>
      <vt:lpstr>f-routing protocol</vt:lpstr>
      <vt:lpstr>f-routing protocol</vt:lpstr>
      <vt:lpstr>f-routing protocol</vt:lpstr>
      <vt:lpstr>f-routing protocol</vt:lpstr>
      <vt:lpstr>Entanglement attacks on QPV</vt:lpstr>
      <vt:lpstr>Entanglement attacks on QPV</vt:lpstr>
      <vt:lpstr>Entanglement attacks on QPV</vt:lpstr>
      <vt:lpstr>Entanglement attacks on QPV</vt:lpstr>
      <vt:lpstr>Secure QPV</vt:lpstr>
      <vt:lpstr>Entanglement attacks on QPV</vt:lpstr>
      <vt:lpstr>PowerPoint Presentation</vt:lpstr>
      <vt:lpstr>Connections with complexity and cryptography</vt:lpstr>
      <vt:lpstr>Connections with complexity and cryptography</vt:lpstr>
      <vt:lpstr>PowerPoint Presentation</vt:lpstr>
      <vt:lpstr>Nonlocal Quantum Computation</vt:lpstr>
      <vt:lpstr>Nonlocal Quantum Computation</vt:lpstr>
      <vt:lpstr>Nonlocal Quantum Computation</vt:lpstr>
      <vt:lpstr>Nonlocal Quantum Computation</vt:lpstr>
      <vt:lpstr>Nonlocal Quantum Computation</vt:lpstr>
      <vt:lpstr>PowerPoint Presentation</vt:lpstr>
      <vt:lpstr>Position-based cryptography</vt:lpstr>
      <vt:lpstr>Position-based cryptography</vt:lpstr>
      <vt:lpstr>Position-based cryptography</vt:lpstr>
      <vt:lpstr>Trajectory verification</vt:lpstr>
      <vt:lpstr>Trajectory verification</vt:lpstr>
      <vt:lpstr>Trajectory verification</vt:lpstr>
      <vt:lpstr>Trajectory verification</vt:lpstr>
      <vt:lpstr>Trajectory verification</vt:lpstr>
      <vt:lpstr>Trajectory verification</vt:lpstr>
      <vt:lpstr>A fundamental issue</vt:lpstr>
      <vt:lpstr>A fundamental issue</vt:lpstr>
      <vt:lpstr>A fundamental issue</vt:lpstr>
      <vt:lpstr>Quantum Localization</vt:lpstr>
      <vt:lpstr>Entanglement Localization</vt:lpstr>
      <vt:lpstr>Entanglement Localization</vt:lpstr>
      <vt:lpstr>Entanglement Localization</vt:lpstr>
      <vt:lpstr>Trajectory verification</vt:lpstr>
      <vt:lpstr>Entanglement Localization</vt:lpstr>
      <vt:lpstr>Entanglement Localization Protocol (Simplified)</vt:lpstr>
      <vt:lpstr>Entanglement Localization Protocol (Simplified)</vt:lpstr>
      <vt:lpstr>Entanglement Localization Protocol (Simplified)</vt:lpstr>
      <vt:lpstr>Entanglement Localization Protocol (Simplified)</vt:lpstr>
      <vt:lpstr>Entanglement Localization Protocol (Simplified)</vt:lpstr>
      <vt:lpstr>Entanglement Localization Protocol (Simplified)</vt:lpstr>
      <vt:lpstr>Entanglement Localization Protocol (Simplified)</vt:lpstr>
      <vt:lpstr>Entanglement Localization Protocol (Simplified)</vt:lpstr>
      <vt:lpstr>Functionality Localization</vt:lpstr>
      <vt:lpstr>Towards stronger foundations for  position-based cryptography</vt:lpstr>
      <vt:lpstr>Summary</vt:lpstr>
      <vt:lpstr>PowerPoint Presentation</vt:lpstr>
      <vt:lpstr>NIST experiment</vt:lpstr>
      <vt:lpstr>Open questions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Henry Y</dc:creator>
  <cp:lastModifiedBy>Henry Y</cp:lastModifiedBy>
  <cp:revision>1228</cp:revision>
  <cp:lastPrinted>2026-03-31T12:47:04Z</cp:lastPrinted>
  <dcterms:created xsi:type="dcterms:W3CDTF">2025-10-16T02:08:00Z</dcterms:created>
  <dcterms:modified xsi:type="dcterms:W3CDTF">2026-04-01T02:13:22Z</dcterms:modified>
</cp:coreProperties>
</file>