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343" r:id="rId3"/>
    <p:sldId id="311" r:id="rId4"/>
    <p:sldId id="348" r:id="rId5"/>
    <p:sldId id="344" r:id="rId6"/>
    <p:sldId id="345" r:id="rId7"/>
    <p:sldId id="261" r:id="rId8"/>
    <p:sldId id="306" r:id="rId9"/>
    <p:sldId id="262" r:id="rId10"/>
    <p:sldId id="297" r:id="rId11"/>
    <p:sldId id="298" r:id="rId12"/>
    <p:sldId id="299" r:id="rId13"/>
    <p:sldId id="347" r:id="rId14"/>
    <p:sldId id="349" r:id="rId15"/>
    <p:sldId id="350" r:id="rId16"/>
    <p:sldId id="351" r:id="rId17"/>
    <p:sldId id="352" r:id="rId18"/>
    <p:sldId id="354" r:id="rId19"/>
    <p:sldId id="355" r:id="rId20"/>
    <p:sldId id="356" r:id="rId21"/>
    <p:sldId id="357" r:id="rId22"/>
    <p:sldId id="358" r:id="rId23"/>
    <p:sldId id="359" r:id="rId24"/>
    <p:sldId id="367" r:id="rId25"/>
    <p:sldId id="307" r:id="rId26"/>
    <p:sldId id="378" r:id="rId27"/>
    <p:sldId id="368" r:id="rId28"/>
    <p:sldId id="369" r:id="rId29"/>
    <p:sldId id="370" r:id="rId30"/>
    <p:sldId id="371" r:id="rId31"/>
    <p:sldId id="372" r:id="rId32"/>
    <p:sldId id="373" r:id="rId33"/>
    <p:sldId id="374" r:id="rId34"/>
    <p:sldId id="375" r:id="rId35"/>
    <p:sldId id="376" r:id="rId36"/>
    <p:sldId id="377" r:id="rId37"/>
    <p:sldId id="269" r:id="rId38"/>
    <p:sldId id="380" r:id="rId39"/>
    <p:sldId id="381" r:id="rId40"/>
    <p:sldId id="328" r:id="rId41"/>
    <p:sldId id="325" r:id="rId42"/>
    <p:sldId id="310" r:id="rId43"/>
    <p:sldId id="331" r:id="rId44"/>
    <p:sldId id="383" r:id="rId45"/>
    <p:sldId id="332" r:id="rId46"/>
    <p:sldId id="333" r:id="rId47"/>
    <p:sldId id="384" r:id="rId48"/>
    <p:sldId id="314" r:id="rId49"/>
    <p:sldId id="334" r:id="rId50"/>
    <p:sldId id="385" r:id="rId51"/>
    <p:sldId id="317" r:id="rId52"/>
    <p:sldId id="335" r:id="rId53"/>
    <p:sldId id="338" r:id="rId54"/>
    <p:sldId id="386" r:id="rId55"/>
    <p:sldId id="387" r:id="rId56"/>
    <p:sldId id="388" r:id="rId57"/>
    <p:sldId id="319" r:id="rId58"/>
    <p:sldId id="337" r:id="rId59"/>
    <p:sldId id="389" r:id="rId60"/>
    <p:sldId id="321" r:id="rId61"/>
    <p:sldId id="322" r:id="rId62"/>
    <p:sldId id="323" r:id="rId63"/>
    <p:sldId id="291" r:id="rId64"/>
    <p:sldId id="292" r:id="rId65"/>
    <p:sldId id="294" r:id="rId66"/>
    <p:sldId id="390" r:id="rId67"/>
    <p:sldId id="391" r:id="rId68"/>
    <p:sldId id="296" r:id="rId69"/>
    <p:sldId id="305" r:id="rId70"/>
    <p:sldId id="340" r:id="rId71"/>
    <p:sldId id="341" r:id="rId72"/>
    <p:sldId id="382" r:id="rId73"/>
    <p:sldId id="267" r:id="rId74"/>
    <p:sldId id="300" r:id="rId75"/>
    <p:sldId id="301" r:id="rId76"/>
    <p:sldId id="302" r:id="rId77"/>
    <p:sldId id="366" r:id="rId78"/>
    <p:sldId id="363" r:id="rId79"/>
    <p:sldId id="364" r:id="rId80"/>
    <p:sldId id="365"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6"/>
    <p:restoredTop sz="89008"/>
  </p:normalViewPr>
  <p:slideViewPr>
    <p:cSldViewPr snapToGrid="0">
      <p:cViewPr varScale="1">
        <p:scale>
          <a:sx n="96" d="100"/>
          <a:sy n="96" d="100"/>
        </p:scale>
        <p:origin x="100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FD5666-CFC4-414C-830C-766A5DFBB7A3}" type="datetimeFigureOut">
              <a:rPr lang="en-US" smtClean="0"/>
              <a:t>3/9/26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1BE5D6-256C-DE45-A5F3-FE869AD65D39}" type="slidenum">
              <a:rPr lang="en-US" smtClean="0"/>
              <a:t>‹#›</a:t>
            </a:fld>
            <a:endParaRPr lang="en-US"/>
          </a:p>
        </p:txBody>
      </p:sp>
    </p:spTree>
    <p:extLst>
      <p:ext uri="{BB962C8B-B14F-4D97-AF65-F5344CB8AC3E}">
        <p14:creationId xmlns:p14="http://schemas.microsoft.com/office/powerpoint/2010/main" val="184465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Thanks so much for the invitation to speak here – I’ve had a lot of fun the past two days meeting many of you. I work on the theory of quantum computation, usually focusing on complexity theory and cryptography. This talk is going to be about an area that I’ve gotten extremely excited about in the last couple of years, called quantum position verification. QPV opens up new forms of really intriguing cryptography, but also has deep, surprising connections to computer science and theoretical physics.</a:t>
            </a:r>
          </a:p>
        </p:txBody>
      </p:sp>
      <p:sp>
        <p:nvSpPr>
          <p:cNvPr id="4" name="Slide Number Placeholder 3"/>
          <p:cNvSpPr>
            <a:spLocks noGrp="1"/>
          </p:cNvSpPr>
          <p:nvPr>
            <p:ph type="sldNum" sz="quarter" idx="5"/>
          </p:nvPr>
        </p:nvSpPr>
        <p:spPr/>
        <p:txBody>
          <a:bodyPr/>
          <a:lstStyle/>
          <a:p>
            <a:fld id="{061BE5D6-256C-DE45-A5F3-FE869AD65D39}" type="slidenum">
              <a:rPr lang="en-US" smtClean="0"/>
              <a:t>1</a:t>
            </a:fld>
            <a:endParaRPr lang="en-US"/>
          </a:p>
        </p:txBody>
      </p:sp>
    </p:spTree>
    <p:extLst>
      <p:ext uri="{BB962C8B-B14F-4D97-AF65-F5344CB8AC3E}">
        <p14:creationId xmlns:p14="http://schemas.microsoft.com/office/powerpoint/2010/main" val="136613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a:t>
            </a:r>
          </a:p>
        </p:txBody>
      </p:sp>
      <p:sp>
        <p:nvSpPr>
          <p:cNvPr id="4" name="Slide Number Placeholder 3"/>
          <p:cNvSpPr>
            <a:spLocks noGrp="1"/>
          </p:cNvSpPr>
          <p:nvPr>
            <p:ph type="sldNum" sz="quarter" idx="5"/>
          </p:nvPr>
        </p:nvSpPr>
        <p:spPr/>
        <p:txBody>
          <a:bodyPr/>
          <a:lstStyle/>
          <a:p>
            <a:fld id="{061BE5D6-256C-DE45-A5F3-FE869AD65D39}" type="slidenum">
              <a:rPr lang="en-US" smtClean="0"/>
              <a:t>2</a:t>
            </a:fld>
            <a:endParaRPr lang="en-US"/>
          </a:p>
        </p:txBody>
      </p:sp>
    </p:spTree>
    <p:extLst>
      <p:ext uri="{BB962C8B-B14F-4D97-AF65-F5344CB8AC3E}">
        <p14:creationId xmlns:p14="http://schemas.microsoft.com/office/powerpoint/2010/main" val="2432259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222C7-572D-F695-547A-AB087F3AE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4CA1DA-8F39-D5F1-1719-8EC034DCEA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9D3E2C-C09C-C3FE-F387-6F4702F12CD4}"/>
              </a:ext>
            </a:extLst>
          </p:cNvPr>
          <p:cNvSpPr>
            <a:spLocks noGrp="1"/>
          </p:cNvSpPr>
          <p:nvPr>
            <p:ph type="dt" sz="half" idx="10"/>
          </p:nvPr>
        </p:nvSpPr>
        <p:spPr/>
        <p:txBody>
          <a:bodyPr/>
          <a:lstStyle/>
          <a:p>
            <a:fld id="{29A1668C-6AA5-1742-8CB9-B0FECA006E9B}" type="datetimeFigureOut">
              <a:rPr lang="en-US" smtClean="0"/>
              <a:t>3/9/26</a:t>
            </a:fld>
            <a:endParaRPr lang="en-US"/>
          </a:p>
        </p:txBody>
      </p:sp>
      <p:sp>
        <p:nvSpPr>
          <p:cNvPr id="5" name="Footer Placeholder 4">
            <a:extLst>
              <a:ext uri="{FF2B5EF4-FFF2-40B4-BE49-F238E27FC236}">
                <a16:creationId xmlns:a16="http://schemas.microsoft.com/office/drawing/2014/main" id="{217663FF-7432-5FAD-1C6C-72C68EA48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65ECC-594B-21AB-8803-EC6F10BD133D}"/>
              </a:ext>
            </a:extLst>
          </p:cNvPr>
          <p:cNvSpPr>
            <a:spLocks noGrp="1"/>
          </p:cNvSpPr>
          <p:nvPr>
            <p:ph type="sldNum" sz="quarter" idx="12"/>
          </p:nvPr>
        </p:nvSpPr>
        <p:spPr/>
        <p:txBody>
          <a:bodyPr/>
          <a:lstStyle/>
          <a:p>
            <a:fld id="{D9AA62EE-B54A-FA41-8DD3-1E4B90930E90}" type="slidenum">
              <a:rPr lang="en-US" smtClean="0"/>
              <a:t>‹#›</a:t>
            </a:fld>
            <a:endParaRPr lang="en-US"/>
          </a:p>
        </p:txBody>
      </p:sp>
    </p:spTree>
    <p:extLst>
      <p:ext uri="{BB962C8B-B14F-4D97-AF65-F5344CB8AC3E}">
        <p14:creationId xmlns:p14="http://schemas.microsoft.com/office/powerpoint/2010/main" val="250164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3428-DDD9-0F2C-8228-290CB49FF2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CF6E39-B3BE-C24E-2E61-D96032F78B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4DA50A-A871-209B-D8C6-0DC12D428043}"/>
              </a:ext>
            </a:extLst>
          </p:cNvPr>
          <p:cNvSpPr>
            <a:spLocks noGrp="1"/>
          </p:cNvSpPr>
          <p:nvPr>
            <p:ph type="dt" sz="half" idx="10"/>
          </p:nvPr>
        </p:nvSpPr>
        <p:spPr/>
        <p:txBody>
          <a:bodyPr/>
          <a:lstStyle/>
          <a:p>
            <a:fld id="{29A1668C-6AA5-1742-8CB9-B0FECA006E9B}" type="datetimeFigureOut">
              <a:rPr lang="en-US" smtClean="0"/>
              <a:t>3/9/26</a:t>
            </a:fld>
            <a:endParaRPr lang="en-US"/>
          </a:p>
        </p:txBody>
      </p:sp>
      <p:sp>
        <p:nvSpPr>
          <p:cNvPr id="5" name="Footer Placeholder 4">
            <a:extLst>
              <a:ext uri="{FF2B5EF4-FFF2-40B4-BE49-F238E27FC236}">
                <a16:creationId xmlns:a16="http://schemas.microsoft.com/office/drawing/2014/main" id="{3C5DC3CA-1418-62E3-4399-A5503BB89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4E8C1D-BF84-AB94-36DF-9F4F68CD2709}"/>
              </a:ext>
            </a:extLst>
          </p:cNvPr>
          <p:cNvSpPr>
            <a:spLocks noGrp="1"/>
          </p:cNvSpPr>
          <p:nvPr>
            <p:ph type="sldNum" sz="quarter" idx="12"/>
          </p:nvPr>
        </p:nvSpPr>
        <p:spPr/>
        <p:txBody>
          <a:bodyPr/>
          <a:lstStyle/>
          <a:p>
            <a:fld id="{D9AA62EE-B54A-FA41-8DD3-1E4B90930E90}" type="slidenum">
              <a:rPr lang="en-US" smtClean="0"/>
              <a:t>‹#›</a:t>
            </a:fld>
            <a:endParaRPr lang="en-US"/>
          </a:p>
        </p:txBody>
      </p:sp>
    </p:spTree>
    <p:extLst>
      <p:ext uri="{BB962C8B-B14F-4D97-AF65-F5344CB8AC3E}">
        <p14:creationId xmlns:p14="http://schemas.microsoft.com/office/powerpoint/2010/main" val="2383480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E6D759-3870-8624-6EBD-F45F957CAC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369894-398A-86C2-8F33-5EC6C4B501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F7099-D90C-65ED-9903-F4411D9B140D}"/>
              </a:ext>
            </a:extLst>
          </p:cNvPr>
          <p:cNvSpPr>
            <a:spLocks noGrp="1"/>
          </p:cNvSpPr>
          <p:nvPr>
            <p:ph type="dt" sz="half" idx="10"/>
          </p:nvPr>
        </p:nvSpPr>
        <p:spPr/>
        <p:txBody>
          <a:bodyPr/>
          <a:lstStyle/>
          <a:p>
            <a:fld id="{29A1668C-6AA5-1742-8CB9-B0FECA006E9B}" type="datetimeFigureOut">
              <a:rPr lang="en-US" smtClean="0"/>
              <a:t>3/9/26</a:t>
            </a:fld>
            <a:endParaRPr lang="en-US"/>
          </a:p>
        </p:txBody>
      </p:sp>
      <p:sp>
        <p:nvSpPr>
          <p:cNvPr id="5" name="Footer Placeholder 4">
            <a:extLst>
              <a:ext uri="{FF2B5EF4-FFF2-40B4-BE49-F238E27FC236}">
                <a16:creationId xmlns:a16="http://schemas.microsoft.com/office/drawing/2014/main" id="{C4EFB471-E39B-A1E0-B663-A6D899241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FE816-09D5-1158-E646-BF3F13160934}"/>
              </a:ext>
            </a:extLst>
          </p:cNvPr>
          <p:cNvSpPr>
            <a:spLocks noGrp="1"/>
          </p:cNvSpPr>
          <p:nvPr>
            <p:ph type="sldNum" sz="quarter" idx="12"/>
          </p:nvPr>
        </p:nvSpPr>
        <p:spPr/>
        <p:txBody>
          <a:bodyPr/>
          <a:lstStyle/>
          <a:p>
            <a:fld id="{D9AA62EE-B54A-FA41-8DD3-1E4B90930E90}" type="slidenum">
              <a:rPr lang="en-US" smtClean="0"/>
              <a:t>‹#›</a:t>
            </a:fld>
            <a:endParaRPr lang="en-US"/>
          </a:p>
        </p:txBody>
      </p:sp>
    </p:spTree>
    <p:extLst>
      <p:ext uri="{BB962C8B-B14F-4D97-AF65-F5344CB8AC3E}">
        <p14:creationId xmlns:p14="http://schemas.microsoft.com/office/powerpoint/2010/main" val="3904993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3130-A7E9-EE66-E19D-1599737C6F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3EDB8-3ADD-DAE0-ECEE-D7D1DA137F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9EEF5-1495-0723-4B17-E84F8BC8E548}"/>
              </a:ext>
            </a:extLst>
          </p:cNvPr>
          <p:cNvSpPr>
            <a:spLocks noGrp="1"/>
          </p:cNvSpPr>
          <p:nvPr>
            <p:ph type="dt" sz="half" idx="10"/>
          </p:nvPr>
        </p:nvSpPr>
        <p:spPr/>
        <p:txBody>
          <a:bodyPr/>
          <a:lstStyle/>
          <a:p>
            <a:fld id="{29A1668C-6AA5-1742-8CB9-B0FECA006E9B}" type="datetimeFigureOut">
              <a:rPr lang="en-US" smtClean="0"/>
              <a:t>3/9/26</a:t>
            </a:fld>
            <a:endParaRPr lang="en-US"/>
          </a:p>
        </p:txBody>
      </p:sp>
      <p:sp>
        <p:nvSpPr>
          <p:cNvPr id="5" name="Footer Placeholder 4">
            <a:extLst>
              <a:ext uri="{FF2B5EF4-FFF2-40B4-BE49-F238E27FC236}">
                <a16:creationId xmlns:a16="http://schemas.microsoft.com/office/drawing/2014/main" id="{49A44F6A-408E-A9B6-E173-51F5CD51B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11EA2-0F7A-F0F1-9E56-873D6DBA7CE5}"/>
              </a:ext>
            </a:extLst>
          </p:cNvPr>
          <p:cNvSpPr>
            <a:spLocks noGrp="1"/>
          </p:cNvSpPr>
          <p:nvPr>
            <p:ph type="sldNum" sz="quarter" idx="12"/>
          </p:nvPr>
        </p:nvSpPr>
        <p:spPr/>
        <p:txBody>
          <a:bodyPr/>
          <a:lstStyle/>
          <a:p>
            <a:fld id="{D9AA62EE-B54A-FA41-8DD3-1E4B90930E90}" type="slidenum">
              <a:rPr lang="en-US" smtClean="0"/>
              <a:t>‹#›</a:t>
            </a:fld>
            <a:endParaRPr lang="en-US"/>
          </a:p>
        </p:txBody>
      </p:sp>
    </p:spTree>
    <p:extLst>
      <p:ext uri="{BB962C8B-B14F-4D97-AF65-F5344CB8AC3E}">
        <p14:creationId xmlns:p14="http://schemas.microsoft.com/office/powerpoint/2010/main" val="139643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C4C5C-0A65-4DEB-561C-9110C6BF9D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D4FD00-DF61-9108-C1D2-3A1884BA3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8728A-3536-A4F4-907F-84FCFC42F340}"/>
              </a:ext>
            </a:extLst>
          </p:cNvPr>
          <p:cNvSpPr>
            <a:spLocks noGrp="1"/>
          </p:cNvSpPr>
          <p:nvPr>
            <p:ph type="dt" sz="half" idx="10"/>
          </p:nvPr>
        </p:nvSpPr>
        <p:spPr/>
        <p:txBody>
          <a:bodyPr/>
          <a:lstStyle/>
          <a:p>
            <a:fld id="{29A1668C-6AA5-1742-8CB9-B0FECA006E9B}" type="datetimeFigureOut">
              <a:rPr lang="en-US" smtClean="0"/>
              <a:t>3/9/26</a:t>
            </a:fld>
            <a:endParaRPr lang="en-US"/>
          </a:p>
        </p:txBody>
      </p:sp>
      <p:sp>
        <p:nvSpPr>
          <p:cNvPr id="5" name="Footer Placeholder 4">
            <a:extLst>
              <a:ext uri="{FF2B5EF4-FFF2-40B4-BE49-F238E27FC236}">
                <a16:creationId xmlns:a16="http://schemas.microsoft.com/office/drawing/2014/main" id="{FBBBFA53-09AE-C40C-3D7A-8B0E5A36B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BDF2E-C20B-E85B-201B-E128306BA5FE}"/>
              </a:ext>
            </a:extLst>
          </p:cNvPr>
          <p:cNvSpPr>
            <a:spLocks noGrp="1"/>
          </p:cNvSpPr>
          <p:nvPr>
            <p:ph type="sldNum" sz="quarter" idx="12"/>
          </p:nvPr>
        </p:nvSpPr>
        <p:spPr/>
        <p:txBody>
          <a:bodyPr/>
          <a:lstStyle/>
          <a:p>
            <a:fld id="{D9AA62EE-B54A-FA41-8DD3-1E4B90930E90}" type="slidenum">
              <a:rPr lang="en-US" smtClean="0"/>
              <a:t>‹#›</a:t>
            </a:fld>
            <a:endParaRPr lang="en-US"/>
          </a:p>
        </p:txBody>
      </p:sp>
    </p:spTree>
    <p:extLst>
      <p:ext uri="{BB962C8B-B14F-4D97-AF65-F5344CB8AC3E}">
        <p14:creationId xmlns:p14="http://schemas.microsoft.com/office/powerpoint/2010/main" val="413343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5981-E33E-DA8D-870E-76E3C153D0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99892-F9E2-F1A4-4495-E919B22594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C53802-CFE1-5688-6472-DF072DEECD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6CD89-B02D-AA3D-8E41-0BED4F38E6A6}"/>
              </a:ext>
            </a:extLst>
          </p:cNvPr>
          <p:cNvSpPr>
            <a:spLocks noGrp="1"/>
          </p:cNvSpPr>
          <p:nvPr>
            <p:ph type="dt" sz="half" idx="10"/>
          </p:nvPr>
        </p:nvSpPr>
        <p:spPr/>
        <p:txBody>
          <a:bodyPr/>
          <a:lstStyle/>
          <a:p>
            <a:fld id="{29A1668C-6AA5-1742-8CB9-B0FECA006E9B}" type="datetimeFigureOut">
              <a:rPr lang="en-US" smtClean="0"/>
              <a:t>3/9/26</a:t>
            </a:fld>
            <a:endParaRPr lang="en-US"/>
          </a:p>
        </p:txBody>
      </p:sp>
      <p:sp>
        <p:nvSpPr>
          <p:cNvPr id="6" name="Footer Placeholder 5">
            <a:extLst>
              <a:ext uri="{FF2B5EF4-FFF2-40B4-BE49-F238E27FC236}">
                <a16:creationId xmlns:a16="http://schemas.microsoft.com/office/drawing/2014/main" id="{41101172-2A04-80B7-649D-7FBF3CD30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429D8-A55E-723B-C289-09676A080D40}"/>
              </a:ext>
            </a:extLst>
          </p:cNvPr>
          <p:cNvSpPr>
            <a:spLocks noGrp="1"/>
          </p:cNvSpPr>
          <p:nvPr>
            <p:ph type="sldNum" sz="quarter" idx="12"/>
          </p:nvPr>
        </p:nvSpPr>
        <p:spPr/>
        <p:txBody>
          <a:bodyPr/>
          <a:lstStyle/>
          <a:p>
            <a:fld id="{D9AA62EE-B54A-FA41-8DD3-1E4B90930E90}" type="slidenum">
              <a:rPr lang="en-US" smtClean="0"/>
              <a:t>‹#›</a:t>
            </a:fld>
            <a:endParaRPr lang="en-US"/>
          </a:p>
        </p:txBody>
      </p:sp>
    </p:spTree>
    <p:extLst>
      <p:ext uri="{BB962C8B-B14F-4D97-AF65-F5344CB8AC3E}">
        <p14:creationId xmlns:p14="http://schemas.microsoft.com/office/powerpoint/2010/main" val="2628766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5F5FB-4B06-3496-DEE8-06DAE55DC9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C648D-7F91-AB34-5BE6-BD98525FC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E9167-D190-0394-927F-07A78977D9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CEF04A-DBAF-1893-A6F4-6D88AB3B8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2B329-4D8B-9ED2-C340-4A2A2892E8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932EE5-BC7A-E55B-18B9-741A75AC9163}"/>
              </a:ext>
            </a:extLst>
          </p:cNvPr>
          <p:cNvSpPr>
            <a:spLocks noGrp="1"/>
          </p:cNvSpPr>
          <p:nvPr>
            <p:ph type="dt" sz="half" idx="10"/>
          </p:nvPr>
        </p:nvSpPr>
        <p:spPr/>
        <p:txBody>
          <a:bodyPr/>
          <a:lstStyle/>
          <a:p>
            <a:fld id="{29A1668C-6AA5-1742-8CB9-B0FECA006E9B}" type="datetimeFigureOut">
              <a:rPr lang="en-US" smtClean="0"/>
              <a:t>3/9/26</a:t>
            </a:fld>
            <a:endParaRPr lang="en-US"/>
          </a:p>
        </p:txBody>
      </p:sp>
      <p:sp>
        <p:nvSpPr>
          <p:cNvPr id="8" name="Footer Placeholder 7">
            <a:extLst>
              <a:ext uri="{FF2B5EF4-FFF2-40B4-BE49-F238E27FC236}">
                <a16:creationId xmlns:a16="http://schemas.microsoft.com/office/drawing/2014/main" id="{61A822DA-C214-E25B-C137-51F2E34ED3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B0DB87-1C7A-EAC9-FC13-A19986E5E19D}"/>
              </a:ext>
            </a:extLst>
          </p:cNvPr>
          <p:cNvSpPr>
            <a:spLocks noGrp="1"/>
          </p:cNvSpPr>
          <p:nvPr>
            <p:ph type="sldNum" sz="quarter" idx="12"/>
          </p:nvPr>
        </p:nvSpPr>
        <p:spPr/>
        <p:txBody>
          <a:bodyPr/>
          <a:lstStyle/>
          <a:p>
            <a:fld id="{D9AA62EE-B54A-FA41-8DD3-1E4B90930E90}" type="slidenum">
              <a:rPr lang="en-US" smtClean="0"/>
              <a:t>‹#›</a:t>
            </a:fld>
            <a:endParaRPr lang="en-US"/>
          </a:p>
        </p:txBody>
      </p:sp>
    </p:spTree>
    <p:extLst>
      <p:ext uri="{BB962C8B-B14F-4D97-AF65-F5344CB8AC3E}">
        <p14:creationId xmlns:p14="http://schemas.microsoft.com/office/powerpoint/2010/main" val="2669318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A6124-9F44-F0CC-867F-DC7AF76355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A69E6-EA0F-8B30-153C-74BF26971B1C}"/>
              </a:ext>
            </a:extLst>
          </p:cNvPr>
          <p:cNvSpPr>
            <a:spLocks noGrp="1"/>
          </p:cNvSpPr>
          <p:nvPr>
            <p:ph type="dt" sz="half" idx="10"/>
          </p:nvPr>
        </p:nvSpPr>
        <p:spPr/>
        <p:txBody>
          <a:bodyPr/>
          <a:lstStyle/>
          <a:p>
            <a:fld id="{29A1668C-6AA5-1742-8CB9-B0FECA006E9B}" type="datetimeFigureOut">
              <a:rPr lang="en-US" smtClean="0"/>
              <a:t>3/9/26</a:t>
            </a:fld>
            <a:endParaRPr lang="en-US"/>
          </a:p>
        </p:txBody>
      </p:sp>
      <p:sp>
        <p:nvSpPr>
          <p:cNvPr id="4" name="Footer Placeholder 3">
            <a:extLst>
              <a:ext uri="{FF2B5EF4-FFF2-40B4-BE49-F238E27FC236}">
                <a16:creationId xmlns:a16="http://schemas.microsoft.com/office/drawing/2014/main" id="{26961D94-211C-335F-DA58-BF1CE29E33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767996-1761-66C4-0F17-1732130741CD}"/>
              </a:ext>
            </a:extLst>
          </p:cNvPr>
          <p:cNvSpPr>
            <a:spLocks noGrp="1"/>
          </p:cNvSpPr>
          <p:nvPr>
            <p:ph type="sldNum" sz="quarter" idx="12"/>
          </p:nvPr>
        </p:nvSpPr>
        <p:spPr/>
        <p:txBody>
          <a:bodyPr/>
          <a:lstStyle/>
          <a:p>
            <a:fld id="{D9AA62EE-B54A-FA41-8DD3-1E4B90930E90}" type="slidenum">
              <a:rPr lang="en-US" smtClean="0"/>
              <a:t>‹#›</a:t>
            </a:fld>
            <a:endParaRPr lang="en-US"/>
          </a:p>
        </p:txBody>
      </p:sp>
    </p:spTree>
    <p:extLst>
      <p:ext uri="{BB962C8B-B14F-4D97-AF65-F5344CB8AC3E}">
        <p14:creationId xmlns:p14="http://schemas.microsoft.com/office/powerpoint/2010/main" val="251077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82CB9C-A35A-2C2E-A735-BD8DAAC02CBB}"/>
              </a:ext>
            </a:extLst>
          </p:cNvPr>
          <p:cNvSpPr>
            <a:spLocks noGrp="1"/>
          </p:cNvSpPr>
          <p:nvPr>
            <p:ph type="dt" sz="half" idx="10"/>
          </p:nvPr>
        </p:nvSpPr>
        <p:spPr/>
        <p:txBody>
          <a:bodyPr/>
          <a:lstStyle/>
          <a:p>
            <a:fld id="{29A1668C-6AA5-1742-8CB9-B0FECA006E9B}" type="datetimeFigureOut">
              <a:rPr lang="en-US" smtClean="0"/>
              <a:t>3/9/26</a:t>
            </a:fld>
            <a:endParaRPr lang="en-US"/>
          </a:p>
        </p:txBody>
      </p:sp>
      <p:sp>
        <p:nvSpPr>
          <p:cNvPr id="3" name="Footer Placeholder 2">
            <a:extLst>
              <a:ext uri="{FF2B5EF4-FFF2-40B4-BE49-F238E27FC236}">
                <a16:creationId xmlns:a16="http://schemas.microsoft.com/office/drawing/2014/main" id="{91183105-B0F8-C119-30D2-8930E6887C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431049-331D-6454-31B6-76730C0F3075}"/>
              </a:ext>
            </a:extLst>
          </p:cNvPr>
          <p:cNvSpPr>
            <a:spLocks noGrp="1"/>
          </p:cNvSpPr>
          <p:nvPr>
            <p:ph type="sldNum" sz="quarter" idx="12"/>
          </p:nvPr>
        </p:nvSpPr>
        <p:spPr/>
        <p:txBody>
          <a:bodyPr/>
          <a:lstStyle/>
          <a:p>
            <a:fld id="{D9AA62EE-B54A-FA41-8DD3-1E4B90930E90}" type="slidenum">
              <a:rPr lang="en-US" smtClean="0"/>
              <a:t>‹#›</a:t>
            </a:fld>
            <a:endParaRPr lang="en-US"/>
          </a:p>
        </p:txBody>
      </p:sp>
    </p:spTree>
    <p:extLst>
      <p:ext uri="{BB962C8B-B14F-4D97-AF65-F5344CB8AC3E}">
        <p14:creationId xmlns:p14="http://schemas.microsoft.com/office/powerpoint/2010/main" val="3393486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BDB7-4C13-0256-7373-40EC14D942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0A7C20-11C0-5275-A41B-B479F29E65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5B2DF0-E19B-2148-1057-68F2E4AB6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2E759C-F74A-B7DB-3FA4-08EE9A0D7783}"/>
              </a:ext>
            </a:extLst>
          </p:cNvPr>
          <p:cNvSpPr>
            <a:spLocks noGrp="1"/>
          </p:cNvSpPr>
          <p:nvPr>
            <p:ph type="dt" sz="half" idx="10"/>
          </p:nvPr>
        </p:nvSpPr>
        <p:spPr/>
        <p:txBody>
          <a:bodyPr/>
          <a:lstStyle/>
          <a:p>
            <a:fld id="{29A1668C-6AA5-1742-8CB9-B0FECA006E9B}" type="datetimeFigureOut">
              <a:rPr lang="en-US" smtClean="0"/>
              <a:t>3/9/26</a:t>
            </a:fld>
            <a:endParaRPr lang="en-US"/>
          </a:p>
        </p:txBody>
      </p:sp>
      <p:sp>
        <p:nvSpPr>
          <p:cNvPr id="6" name="Footer Placeholder 5">
            <a:extLst>
              <a:ext uri="{FF2B5EF4-FFF2-40B4-BE49-F238E27FC236}">
                <a16:creationId xmlns:a16="http://schemas.microsoft.com/office/drawing/2014/main" id="{42F46752-DF53-1F3E-821E-8BBACC426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626F0-DA08-3BE1-684F-80BE26700F1A}"/>
              </a:ext>
            </a:extLst>
          </p:cNvPr>
          <p:cNvSpPr>
            <a:spLocks noGrp="1"/>
          </p:cNvSpPr>
          <p:nvPr>
            <p:ph type="sldNum" sz="quarter" idx="12"/>
          </p:nvPr>
        </p:nvSpPr>
        <p:spPr/>
        <p:txBody>
          <a:bodyPr/>
          <a:lstStyle/>
          <a:p>
            <a:fld id="{D9AA62EE-B54A-FA41-8DD3-1E4B90930E90}" type="slidenum">
              <a:rPr lang="en-US" smtClean="0"/>
              <a:t>‹#›</a:t>
            </a:fld>
            <a:endParaRPr lang="en-US"/>
          </a:p>
        </p:txBody>
      </p:sp>
    </p:spTree>
    <p:extLst>
      <p:ext uri="{BB962C8B-B14F-4D97-AF65-F5344CB8AC3E}">
        <p14:creationId xmlns:p14="http://schemas.microsoft.com/office/powerpoint/2010/main" val="416391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D6490-2821-AB76-A5F2-4B814BE528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E83D01-A596-1C44-F207-CB247EB2A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4991AF-0D76-D644-C618-C9121748D2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136781-FE04-530A-BFB5-05445D80A961}"/>
              </a:ext>
            </a:extLst>
          </p:cNvPr>
          <p:cNvSpPr>
            <a:spLocks noGrp="1"/>
          </p:cNvSpPr>
          <p:nvPr>
            <p:ph type="dt" sz="half" idx="10"/>
          </p:nvPr>
        </p:nvSpPr>
        <p:spPr/>
        <p:txBody>
          <a:bodyPr/>
          <a:lstStyle/>
          <a:p>
            <a:fld id="{29A1668C-6AA5-1742-8CB9-B0FECA006E9B}" type="datetimeFigureOut">
              <a:rPr lang="en-US" smtClean="0"/>
              <a:t>3/9/26</a:t>
            </a:fld>
            <a:endParaRPr lang="en-US"/>
          </a:p>
        </p:txBody>
      </p:sp>
      <p:sp>
        <p:nvSpPr>
          <p:cNvPr id="6" name="Footer Placeholder 5">
            <a:extLst>
              <a:ext uri="{FF2B5EF4-FFF2-40B4-BE49-F238E27FC236}">
                <a16:creationId xmlns:a16="http://schemas.microsoft.com/office/drawing/2014/main" id="{B42C5127-E86F-03ED-24AC-E326003C7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60601F-65C6-2318-A5C5-26E74FEB0630}"/>
              </a:ext>
            </a:extLst>
          </p:cNvPr>
          <p:cNvSpPr>
            <a:spLocks noGrp="1"/>
          </p:cNvSpPr>
          <p:nvPr>
            <p:ph type="sldNum" sz="quarter" idx="12"/>
          </p:nvPr>
        </p:nvSpPr>
        <p:spPr/>
        <p:txBody>
          <a:bodyPr/>
          <a:lstStyle/>
          <a:p>
            <a:fld id="{D9AA62EE-B54A-FA41-8DD3-1E4B90930E90}" type="slidenum">
              <a:rPr lang="en-US" smtClean="0"/>
              <a:t>‹#›</a:t>
            </a:fld>
            <a:endParaRPr lang="en-US"/>
          </a:p>
        </p:txBody>
      </p:sp>
    </p:spTree>
    <p:extLst>
      <p:ext uri="{BB962C8B-B14F-4D97-AF65-F5344CB8AC3E}">
        <p14:creationId xmlns:p14="http://schemas.microsoft.com/office/powerpoint/2010/main" val="557348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863F84-288C-D2C7-2E25-2158179FB9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2BB2F0-2D81-F02F-559F-2B0566C9DB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3B156-C475-0B06-3143-15A63D9274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1668C-6AA5-1742-8CB9-B0FECA006E9B}" type="datetimeFigureOut">
              <a:rPr lang="en-US" smtClean="0"/>
              <a:t>3/9/26</a:t>
            </a:fld>
            <a:endParaRPr lang="en-US"/>
          </a:p>
        </p:txBody>
      </p:sp>
      <p:sp>
        <p:nvSpPr>
          <p:cNvPr id="5" name="Footer Placeholder 4">
            <a:extLst>
              <a:ext uri="{FF2B5EF4-FFF2-40B4-BE49-F238E27FC236}">
                <a16:creationId xmlns:a16="http://schemas.microsoft.com/office/drawing/2014/main" id="{721309AA-EC0A-94BE-ADFD-F5F3EB1BD4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4F21FB-3877-0336-1869-C066C820B0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A62EE-B54A-FA41-8DD3-1E4B90930E90}" type="slidenum">
              <a:rPr lang="en-US" smtClean="0"/>
              <a:t>‹#›</a:t>
            </a:fld>
            <a:endParaRPr lang="en-US"/>
          </a:p>
        </p:txBody>
      </p:sp>
    </p:spTree>
    <p:extLst>
      <p:ext uri="{BB962C8B-B14F-4D97-AF65-F5344CB8AC3E}">
        <p14:creationId xmlns:p14="http://schemas.microsoft.com/office/powerpoint/2010/main" val="1143107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15.png"/><Relationship Id="rId3" Type="http://schemas.openxmlformats.org/officeDocument/2006/relationships/image" Target="../media/image60.png"/><Relationship Id="rId7" Type="http://schemas.openxmlformats.org/officeDocument/2006/relationships/image" Target="../media/image14.tiff"/><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70.png"/><Relationship Id="rId5" Type="http://schemas.openxmlformats.org/officeDocument/2006/relationships/image" Target="../media/image111.png"/><Relationship Id="rId10" Type="http://schemas.openxmlformats.org/officeDocument/2006/relationships/image" Target="../media/image160.png"/><Relationship Id="rId4" Type="http://schemas.openxmlformats.org/officeDocument/2006/relationships/image" Target="../media/image101.png"/><Relationship Id="rId9" Type="http://schemas.openxmlformats.org/officeDocument/2006/relationships/image" Target="../media/image150.png"/></Relationships>
</file>

<file path=ppt/slides/_rels/slide11.xml.rels><?xml version="1.0" encoding="UTF-8" standalone="yes"?>
<Relationships xmlns="http://schemas.openxmlformats.org/package/2006/relationships"><Relationship Id="rId13" Type="http://schemas.openxmlformats.org/officeDocument/2006/relationships/image" Target="../media/image130.png"/><Relationship Id="rId3" Type="http://schemas.openxmlformats.org/officeDocument/2006/relationships/image" Target="../media/image60.png"/><Relationship Id="rId7" Type="http://schemas.openxmlformats.org/officeDocument/2006/relationships/image" Target="../media/image14.tiff"/><Relationship Id="rId12"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70.png"/><Relationship Id="rId5" Type="http://schemas.openxmlformats.org/officeDocument/2006/relationships/image" Target="../media/image111.png"/><Relationship Id="rId15" Type="http://schemas.openxmlformats.org/officeDocument/2006/relationships/image" Target="../media/image16.png"/><Relationship Id="rId10" Type="http://schemas.openxmlformats.org/officeDocument/2006/relationships/image" Target="../media/image160.png"/><Relationship Id="rId4" Type="http://schemas.openxmlformats.org/officeDocument/2006/relationships/image" Target="../media/image101.png"/><Relationship Id="rId9" Type="http://schemas.openxmlformats.org/officeDocument/2006/relationships/image" Target="../media/image150.png"/><Relationship Id="rId14" Type="http://schemas.openxmlformats.org/officeDocument/2006/relationships/image" Target="../media/image191.png"/></Relationships>
</file>

<file path=ppt/slides/_rels/slide12.xml.rels><?xml version="1.0" encoding="UTF-8" standalone="yes"?>
<Relationships xmlns="http://schemas.openxmlformats.org/package/2006/relationships"><Relationship Id="rId13" Type="http://schemas.openxmlformats.org/officeDocument/2006/relationships/image" Target="../media/image130.png"/><Relationship Id="rId3" Type="http://schemas.openxmlformats.org/officeDocument/2006/relationships/image" Target="../media/image60.png"/><Relationship Id="rId7" Type="http://schemas.openxmlformats.org/officeDocument/2006/relationships/image" Target="../media/image14.tiff"/><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70.png"/><Relationship Id="rId5" Type="http://schemas.openxmlformats.org/officeDocument/2006/relationships/image" Target="../media/image111.png"/><Relationship Id="rId15" Type="http://schemas.openxmlformats.org/officeDocument/2006/relationships/image" Target="../media/image17.png"/><Relationship Id="rId10" Type="http://schemas.openxmlformats.org/officeDocument/2006/relationships/image" Target="../media/image160.png"/><Relationship Id="rId4" Type="http://schemas.openxmlformats.org/officeDocument/2006/relationships/image" Target="../media/image101.png"/><Relationship Id="rId9" Type="http://schemas.openxmlformats.org/officeDocument/2006/relationships/image" Target="../media/image150.png"/><Relationship Id="rId14" Type="http://schemas.openxmlformats.org/officeDocument/2006/relationships/image" Target="../media/image19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14.tiff"/><Relationship Id="rId12"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14.tiff"/><Relationship Id="rId12"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5.tiff"/><Relationship Id="rId3" Type="http://schemas.openxmlformats.org/officeDocument/2006/relationships/image" Target="../media/image20.png"/><Relationship Id="rId12" Type="http://schemas.openxmlformats.org/officeDocument/2006/relationships/image" Target="../media/image14.tif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30.png"/><Relationship Id="rId5" Type="http://schemas.openxmlformats.org/officeDocument/2006/relationships/image" Target="../media/image410.png"/><Relationship Id="rId10" Type="http://schemas.openxmlformats.org/officeDocument/2006/relationships/image" Target="../media/image100.png"/><Relationship Id="rId4" Type="http://schemas.openxmlformats.org/officeDocument/2006/relationships/image" Target="../media/image31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tiff"/><Relationship Id="rId3" Type="http://schemas.openxmlformats.org/officeDocument/2006/relationships/image" Target="../media/image60.png"/><Relationship Id="rId12" Type="http://schemas.openxmlformats.org/officeDocument/2006/relationships/image" Target="../media/image14.tif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30.png"/><Relationship Id="rId5" Type="http://schemas.openxmlformats.org/officeDocument/2006/relationships/image" Target="../media/image111.png"/><Relationship Id="rId10" Type="http://schemas.openxmlformats.org/officeDocument/2006/relationships/image" Target="../media/image170.png"/><Relationship Id="rId4" Type="http://schemas.openxmlformats.org/officeDocument/2006/relationships/image" Target="../media/image101.png"/><Relationship Id="rId9" Type="http://schemas.openxmlformats.org/officeDocument/2006/relationships/image" Target="../media/image160.png"/></Relationships>
</file>

<file path=ppt/slides/_rels/slide17.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32.png"/><Relationship Id="rId3" Type="http://schemas.openxmlformats.org/officeDocument/2006/relationships/image" Target="../media/image60.png"/><Relationship Id="rId12"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30.png"/><Relationship Id="rId5" Type="http://schemas.openxmlformats.org/officeDocument/2006/relationships/image" Target="../media/image111.png"/><Relationship Id="rId15" Type="http://schemas.openxmlformats.org/officeDocument/2006/relationships/image" Target="../media/image15.tiff"/><Relationship Id="rId10" Type="http://schemas.openxmlformats.org/officeDocument/2006/relationships/image" Target="../media/image170.png"/><Relationship Id="rId4" Type="http://schemas.openxmlformats.org/officeDocument/2006/relationships/image" Target="../media/image101.png"/><Relationship Id="rId9" Type="http://schemas.openxmlformats.org/officeDocument/2006/relationships/image" Target="../media/image160.png"/><Relationship Id="rId14" Type="http://schemas.openxmlformats.org/officeDocument/2006/relationships/image" Target="../media/image14.tiff"/></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14.tiff"/><Relationship Id="rId12"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14.tiff"/><Relationship Id="rId12"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5.tiff"/><Relationship Id="rId3" Type="http://schemas.openxmlformats.org/officeDocument/2006/relationships/image" Target="../media/image20.png"/><Relationship Id="rId12" Type="http://schemas.openxmlformats.org/officeDocument/2006/relationships/image" Target="../media/image14.tif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110.png"/><Relationship Id="rId5" Type="http://schemas.openxmlformats.org/officeDocument/2006/relationships/image" Target="../media/image410.png"/><Relationship Id="rId10" Type="http://schemas.openxmlformats.org/officeDocument/2006/relationships/image" Target="../media/image100.png"/><Relationship Id="rId4" Type="http://schemas.openxmlformats.org/officeDocument/2006/relationships/image" Target="../media/image311.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tiff"/><Relationship Id="rId3" Type="http://schemas.openxmlformats.org/officeDocument/2006/relationships/image" Target="../media/image60.png"/><Relationship Id="rId12" Type="http://schemas.openxmlformats.org/officeDocument/2006/relationships/image" Target="../media/image14.tif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8.png"/><Relationship Id="rId5" Type="http://schemas.openxmlformats.org/officeDocument/2006/relationships/image" Target="../media/image111.png"/><Relationship Id="rId10" Type="http://schemas.openxmlformats.org/officeDocument/2006/relationships/image" Target="../media/image170.png"/><Relationship Id="rId4" Type="http://schemas.openxmlformats.org/officeDocument/2006/relationships/image" Target="../media/image101.png"/><Relationship Id="rId9" Type="http://schemas.openxmlformats.org/officeDocument/2006/relationships/image" Target="../media/image160.png"/></Relationships>
</file>

<file path=ppt/slides/_rels/slide22.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51.png"/><Relationship Id="rId3" Type="http://schemas.openxmlformats.org/officeDocument/2006/relationships/image" Target="../media/image60.png"/><Relationship Id="rId12" Type="http://schemas.openxmlformats.org/officeDocument/2006/relationships/image" Target="../media/image24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8.png"/><Relationship Id="rId5" Type="http://schemas.openxmlformats.org/officeDocument/2006/relationships/image" Target="../media/image111.png"/><Relationship Id="rId15" Type="http://schemas.openxmlformats.org/officeDocument/2006/relationships/image" Target="../media/image15.tiff"/><Relationship Id="rId10" Type="http://schemas.openxmlformats.org/officeDocument/2006/relationships/image" Target="../media/image170.png"/><Relationship Id="rId4" Type="http://schemas.openxmlformats.org/officeDocument/2006/relationships/image" Target="../media/image101.png"/><Relationship Id="rId9" Type="http://schemas.openxmlformats.org/officeDocument/2006/relationships/image" Target="../media/image160.png"/><Relationship Id="rId14" Type="http://schemas.openxmlformats.org/officeDocument/2006/relationships/image" Target="../media/image14.tiff"/></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tiff"/><Relationship Id="rId3" Type="http://schemas.openxmlformats.org/officeDocument/2006/relationships/image" Target="../media/image19.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15.tiff"/></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90.png"/><Relationship Id="rId3" Type="http://schemas.openxmlformats.org/officeDocument/2006/relationships/image" Target="../media/image8.png"/><Relationship Id="rId7"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10.png"/><Relationship Id="rId11" Type="http://schemas.openxmlformats.org/officeDocument/2006/relationships/image" Target="../media/image100.png"/><Relationship Id="rId5" Type="http://schemas.openxmlformats.org/officeDocument/2006/relationships/image" Target="../media/image311.png"/><Relationship Id="rId10" Type="http://schemas.openxmlformats.org/officeDocument/2006/relationships/image" Target="../media/image46.png"/><Relationship Id="rId4" Type="http://schemas.openxmlformats.org/officeDocument/2006/relationships/image" Target="../media/image20.png"/><Relationship Id="rId9" Type="http://schemas.openxmlformats.org/officeDocument/2006/relationships/image" Target="../media/image80.png"/><Relationship Id="rId1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270.png"/><Relationship Id="rId3" Type="http://schemas.openxmlformats.org/officeDocument/2006/relationships/image" Target="../media/image8.png"/><Relationship Id="rId7" Type="http://schemas.openxmlformats.org/officeDocument/2006/relationships/image" Target="../media/image120.png"/><Relationship Id="rId12" Type="http://schemas.openxmlformats.org/officeDocument/2006/relationships/image" Target="../media/image54.png"/><Relationship Id="rId2" Type="http://schemas.openxmlformats.org/officeDocument/2006/relationships/image" Target="../media/image52.png"/><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70.png"/><Relationship Id="rId5" Type="http://schemas.openxmlformats.org/officeDocument/2006/relationships/image" Target="../media/image101.png"/><Relationship Id="rId15" Type="http://schemas.openxmlformats.org/officeDocument/2006/relationships/image" Target="../media/image56.png"/><Relationship Id="rId10" Type="http://schemas.openxmlformats.org/officeDocument/2006/relationships/image" Target="../media/image160.png"/><Relationship Id="rId4" Type="http://schemas.openxmlformats.org/officeDocument/2006/relationships/image" Target="../media/image60.png"/><Relationship Id="rId9" Type="http://schemas.openxmlformats.org/officeDocument/2006/relationships/image" Target="../media/image150.png"/><Relationship Id="rId14"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58.png"/><Relationship Id="rId3" Type="http://schemas.openxmlformats.org/officeDocument/2006/relationships/image" Target="../media/image8.png"/><Relationship Id="rId7" Type="http://schemas.openxmlformats.org/officeDocument/2006/relationships/image" Target="../media/image23.png"/><Relationship Id="rId12" Type="http://schemas.openxmlformats.org/officeDocument/2006/relationships/image" Target="../media/image57.png"/><Relationship Id="rId2" Type="http://schemas.openxmlformats.org/officeDocument/2006/relationships/image" Target="../media/image52.png"/><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55.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image" Target="../media/image450.png"/><Relationship Id="rId13" Type="http://schemas.openxmlformats.org/officeDocument/2006/relationships/image" Target="../media/image15.tiff"/><Relationship Id="rId3" Type="http://schemas.openxmlformats.org/officeDocument/2006/relationships/image" Target="../media/image8.png"/><Relationship Id="rId7" Type="http://schemas.openxmlformats.org/officeDocument/2006/relationships/image" Target="../media/image440.png"/><Relationship Id="rId12" Type="http://schemas.openxmlformats.org/officeDocument/2006/relationships/image" Target="../media/image480.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30.png"/><Relationship Id="rId11" Type="http://schemas.openxmlformats.org/officeDocument/2006/relationships/image" Target="../media/image14.tiff"/><Relationship Id="rId5" Type="http://schemas.openxmlformats.org/officeDocument/2006/relationships/image" Target="../media/image420.png"/><Relationship Id="rId10" Type="http://schemas.openxmlformats.org/officeDocument/2006/relationships/image" Target="../media/image470.png"/><Relationship Id="rId4" Type="http://schemas.openxmlformats.org/officeDocument/2006/relationships/image" Target="../media/image411.png"/><Relationship Id="rId9" Type="http://schemas.openxmlformats.org/officeDocument/2006/relationships/image" Target="../media/image46.png"/><Relationship Id="rId1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0.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4.tiff"/><Relationship Id="rId7" Type="http://schemas.microsoft.com/office/2007/relationships/hdphoto" Target="../media/hdphoto3.wdp"/><Relationship Id="rId2"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5.tiff"/><Relationship Id="rId4" Type="http://schemas.openxmlformats.org/officeDocument/2006/relationships/image" Target="../media/image560.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4.tiff"/><Relationship Id="rId7" Type="http://schemas.microsoft.com/office/2007/relationships/hdphoto" Target="../media/hdphoto4.wdp"/><Relationship Id="rId2"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5.tiff"/><Relationship Id="rId4" Type="http://schemas.openxmlformats.org/officeDocument/2006/relationships/image" Target="../media/image560.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0.png"/><Relationship Id="rId1" Type="http://schemas.openxmlformats.org/officeDocument/2006/relationships/slideLayout" Target="../slideLayouts/slideLayout2.xml"/><Relationship Id="rId4" Type="http://schemas.openxmlformats.org/officeDocument/2006/relationships/image" Target="../media/image750.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0.png"/><Relationship Id="rId1" Type="http://schemas.openxmlformats.org/officeDocument/2006/relationships/slideLayout" Target="../slideLayouts/slideLayout2.xml"/><Relationship Id="rId4" Type="http://schemas.openxmlformats.org/officeDocument/2006/relationships/image" Target="../media/image770.png"/></Relationships>
</file>

<file path=ppt/slides/_rels/slide7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0.png"/><Relationship Id="rId7" Type="http://schemas.openxmlformats.org/officeDocument/2006/relationships/image" Target="../media/image89.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microsoft.com/office/2007/relationships/hdphoto" Target="../media/hdphoto2.wdp"/></Relationships>
</file>

<file path=ppt/slides/_rels/slide7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5.tiff"/><Relationship Id="rId3" Type="http://schemas.openxmlformats.org/officeDocument/2006/relationships/image" Target="../media/image20.png"/><Relationship Id="rId12" Type="http://schemas.openxmlformats.org/officeDocument/2006/relationships/image" Target="../media/image14.tif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110.png"/><Relationship Id="rId5" Type="http://schemas.openxmlformats.org/officeDocument/2006/relationships/image" Target="../media/image410.png"/><Relationship Id="rId10" Type="http://schemas.openxmlformats.org/officeDocument/2006/relationships/image" Target="../media/image100.png"/><Relationship Id="rId4" Type="http://schemas.openxmlformats.org/officeDocument/2006/relationships/image" Target="../media/image311.png"/><Relationship Id="rId9" Type="http://schemas.openxmlformats.org/officeDocument/2006/relationships/image" Target="../media/image46.png"/><Relationship Id="rId14" Type="http://schemas.openxmlformats.org/officeDocument/2006/relationships/image" Target="../media/image230.png"/></Relationships>
</file>

<file path=ppt/slides/_rels/slide74.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tiff"/><Relationship Id="rId3" Type="http://schemas.openxmlformats.org/officeDocument/2006/relationships/image" Target="../media/image60.png"/><Relationship Id="rId12" Type="http://schemas.openxmlformats.org/officeDocument/2006/relationships/image" Target="../media/image14.tif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8.png"/><Relationship Id="rId5" Type="http://schemas.openxmlformats.org/officeDocument/2006/relationships/image" Target="../media/image111.png"/><Relationship Id="rId10" Type="http://schemas.openxmlformats.org/officeDocument/2006/relationships/image" Target="../media/image170.png"/><Relationship Id="rId4" Type="http://schemas.openxmlformats.org/officeDocument/2006/relationships/image" Target="../media/image101.png"/><Relationship Id="rId9" Type="http://schemas.openxmlformats.org/officeDocument/2006/relationships/image" Target="../media/image160.png"/><Relationship Id="rId14" Type="http://schemas.openxmlformats.org/officeDocument/2006/relationships/image" Target="../media/image230.png"/></Relationships>
</file>

<file path=ppt/slides/_rels/slide75.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51.png"/><Relationship Id="rId3" Type="http://schemas.openxmlformats.org/officeDocument/2006/relationships/image" Target="../media/image60.png"/><Relationship Id="rId12" Type="http://schemas.openxmlformats.org/officeDocument/2006/relationships/image" Target="../media/image240.png"/><Relationship Id="rId2" Type="http://schemas.openxmlformats.org/officeDocument/2006/relationships/image" Target="../media/image8.png"/><Relationship Id="rId16"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8.png"/><Relationship Id="rId5" Type="http://schemas.openxmlformats.org/officeDocument/2006/relationships/image" Target="../media/image111.png"/><Relationship Id="rId15" Type="http://schemas.openxmlformats.org/officeDocument/2006/relationships/image" Target="../media/image14.tiff"/><Relationship Id="rId10" Type="http://schemas.openxmlformats.org/officeDocument/2006/relationships/image" Target="../media/image170.png"/><Relationship Id="rId4" Type="http://schemas.openxmlformats.org/officeDocument/2006/relationships/image" Target="../media/image101.png"/><Relationship Id="rId9" Type="http://schemas.openxmlformats.org/officeDocument/2006/relationships/image" Target="../media/image160.png"/><Relationship Id="rId14" Type="http://schemas.openxmlformats.org/officeDocument/2006/relationships/image" Target="../media/image230.png"/></Relationships>
</file>

<file path=ppt/slides/_rels/slide7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70.png"/><Relationship Id="rId3" Type="http://schemas.openxmlformats.org/officeDocument/2006/relationships/image" Target="../media/image60.png"/><Relationship Id="rId7" Type="http://schemas.openxmlformats.org/officeDocument/2006/relationships/image" Target="../media/image14.tiff"/><Relationship Id="rId12" Type="http://schemas.openxmlformats.org/officeDocument/2006/relationships/image" Target="../media/image26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250.png"/><Relationship Id="rId5" Type="http://schemas.openxmlformats.org/officeDocument/2006/relationships/image" Target="../media/image111.png"/><Relationship Id="rId10" Type="http://schemas.openxmlformats.org/officeDocument/2006/relationships/image" Target="../media/image170.png"/><Relationship Id="rId4" Type="http://schemas.openxmlformats.org/officeDocument/2006/relationships/image" Target="../media/image101.png"/><Relationship Id="rId9" Type="http://schemas.openxmlformats.org/officeDocument/2006/relationships/image" Target="../media/image160.png"/><Relationship Id="rId1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6.png"/><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10.png"/><Relationship Id="rId10" Type="http://schemas.openxmlformats.org/officeDocument/2006/relationships/image" Target="../media/image46.png"/><Relationship Id="rId4" Type="http://schemas.openxmlformats.org/officeDocument/2006/relationships/image" Target="../media/image311.png"/><Relationship Id="rId9"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5E73-2615-0186-702D-299828E83EE1}"/>
              </a:ext>
            </a:extLst>
          </p:cNvPr>
          <p:cNvSpPr>
            <a:spLocks noGrp="1"/>
          </p:cNvSpPr>
          <p:nvPr>
            <p:ph type="ctrTitle"/>
          </p:nvPr>
        </p:nvSpPr>
        <p:spPr>
          <a:xfrm>
            <a:off x="1117600" y="-783011"/>
            <a:ext cx="10083800" cy="2387600"/>
          </a:xfrm>
        </p:spPr>
        <p:txBody>
          <a:bodyPr/>
          <a:lstStyle/>
          <a:p>
            <a:r>
              <a:rPr lang="en-US" dirty="0">
                <a:ea typeface="Baskerville" panose="02020502070401020303" pitchFamily="18" charset="0"/>
              </a:rPr>
              <a:t>Quantum Position Verification</a:t>
            </a:r>
          </a:p>
        </p:txBody>
      </p:sp>
      <p:sp>
        <p:nvSpPr>
          <p:cNvPr id="16" name="Google Shape;90;p1">
            <a:extLst>
              <a:ext uri="{FF2B5EF4-FFF2-40B4-BE49-F238E27FC236}">
                <a16:creationId xmlns:a16="http://schemas.microsoft.com/office/drawing/2014/main" id="{85D7F88D-6DDB-2C6D-C396-ED2A59E1499F}"/>
              </a:ext>
            </a:extLst>
          </p:cNvPr>
          <p:cNvSpPr txBox="1">
            <a:spLocks noGrp="1"/>
          </p:cNvSpPr>
          <p:nvPr>
            <p:ph type="subTitle" idx="1"/>
          </p:nvPr>
        </p:nvSpPr>
        <p:spPr>
          <a:xfrm>
            <a:off x="1524000" y="5186505"/>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dirty="0">
              <a:ea typeface="Baskerville" panose="02020502070401020303" pitchFamily="18" charset="0"/>
            </a:endParaRPr>
          </a:p>
          <a:p>
            <a:pPr marL="0" lvl="0" indent="0" algn="ctr" rtl="0">
              <a:lnSpc>
                <a:spcPct val="90000"/>
              </a:lnSpc>
              <a:spcBef>
                <a:spcPts val="1000"/>
              </a:spcBef>
              <a:spcAft>
                <a:spcPts val="0"/>
              </a:spcAft>
              <a:buClr>
                <a:schemeClr val="dk1"/>
              </a:buClr>
              <a:buSzPts val="2400"/>
              <a:buNone/>
            </a:pPr>
            <a:r>
              <a:rPr lang="en-US" sz="3200" dirty="0">
                <a:ea typeface="Baskerville" panose="02020502070401020303" pitchFamily="18" charset="0"/>
              </a:rPr>
              <a:t>Henry Yuen</a:t>
            </a:r>
          </a:p>
          <a:p>
            <a:pPr marL="0" lvl="0" indent="0" algn="ctr" rtl="0">
              <a:lnSpc>
                <a:spcPct val="90000"/>
              </a:lnSpc>
              <a:spcBef>
                <a:spcPts val="1000"/>
              </a:spcBef>
              <a:spcAft>
                <a:spcPts val="0"/>
              </a:spcAft>
              <a:buClr>
                <a:schemeClr val="dk1"/>
              </a:buClr>
              <a:buSzPts val="2400"/>
              <a:buNone/>
            </a:pPr>
            <a:r>
              <a:rPr lang="en-US" dirty="0">
                <a:solidFill>
                  <a:srgbClr val="0070C0"/>
                </a:solidFill>
                <a:ea typeface="Baskerville" panose="02020502070401020303" pitchFamily="18" charset="0"/>
              </a:rPr>
              <a:t>Columbia</a:t>
            </a:r>
          </a:p>
        </p:txBody>
      </p:sp>
      <p:sp>
        <p:nvSpPr>
          <p:cNvPr id="3" name="TextBox 2">
            <a:extLst>
              <a:ext uri="{FF2B5EF4-FFF2-40B4-BE49-F238E27FC236}">
                <a16:creationId xmlns:a16="http://schemas.microsoft.com/office/drawing/2014/main" id="{1794468F-1B19-8581-0F84-0B21D77F3500}"/>
              </a:ext>
            </a:extLst>
          </p:cNvPr>
          <p:cNvSpPr txBox="1"/>
          <p:nvPr/>
        </p:nvSpPr>
        <p:spPr>
          <a:xfrm>
            <a:off x="1587500" y="1748074"/>
            <a:ext cx="9144000" cy="584775"/>
          </a:xfrm>
          <a:prstGeom prst="rect">
            <a:avLst/>
          </a:prstGeom>
          <a:noFill/>
        </p:spPr>
        <p:txBody>
          <a:bodyPr wrap="square" rtlCol="0">
            <a:spAutoFit/>
          </a:bodyPr>
          <a:lstStyle/>
          <a:p>
            <a:pPr algn="ctr"/>
            <a:r>
              <a:rPr lang="en-US" sz="3200" dirty="0"/>
              <a:t>From Cryptography to Complexity to Quantum Gravity</a:t>
            </a:r>
          </a:p>
        </p:txBody>
      </p:sp>
      <p:pic>
        <p:nvPicPr>
          <p:cNvPr id="4" name="Picture 4" descr="string theory - AdS/CFT spacetime visualization - Physics Stack Exchange">
            <a:extLst>
              <a:ext uri="{FF2B5EF4-FFF2-40B4-BE49-F238E27FC236}">
                <a16:creationId xmlns:a16="http://schemas.microsoft.com/office/drawing/2014/main" id="{1BD44FE2-5E37-8B06-C690-5C58048069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239" r="9044"/>
          <a:stretch/>
        </p:blipFill>
        <p:spPr bwMode="auto">
          <a:xfrm>
            <a:off x="9567333" y="3227549"/>
            <a:ext cx="1354667" cy="21172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DCCBAC9-AA7A-ED1B-633E-9A1A6F8D882A}"/>
              </a:ext>
            </a:extLst>
          </p:cNvPr>
          <p:cNvPicPr>
            <a:picLocks noChangeAspect="1"/>
          </p:cNvPicPr>
          <p:nvPr/>
        </p:nvPicPr>
        <p:blipFill>
          <a:blip r:embed="rId4"/>
          <a:stretch>
            <a:fillRect/>
          </a:stretch>
        </p:blipFill>
        <p:spPr>
          <a:xfrm>
            <a:off x="1117600" y="3090704"/>
            <a:ext cx="2337923" cy="2294467"/>
          </a:xfrm>
          <a:prstGeom prst="rect">
            <a:avLst/>
          </a:prstGeom>
        </p:spPr>
      </p:pic>
      <p:pic>
        <p:nvPicPr>
          <p:cNvPr id="7" name="Picture 2" descr="Example of a 5-qubit quantum circuit from [18], with each horizontal... |  Download Scientific Diagram">
            <a:extLst>
              <a:ext uri="{FF2B5EF4-FFF2-40B4-BE49-F238E27FC236}">
                <a16:creationId xmlns:a16="http://schemas.microsoft.com/office/drawing/2014/main" id="{0EEBBCFA-E911-140F-4CC3-980B79DA1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383" y="3310712"/>
            <a:ext cx="2876233" cy="157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588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89ED9-F1B6-0F4C-E9C8-CFACFA398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460D4-C4B6-0A3F-5EF2-1CC147D72D9F}"/>
              </a:ext>
            </a:extLst>
          </p:cNvPr>
          <p:cNvSpPr>
            <a:spLocks noGrp="1"/>
          </p:cNvSpPr>
          <p:nvPr>
            <p:ph type="title"/>
          </p:nvPr>
        </p:nvSpPr>
        <p:spPr/>
        <p:txBody>
          <a:bodyPr/>
          <a:lstStyle/>
          <a:p>
            <a:r>
              <a:rPr lang="en-US" dirty="0"/>
              <a:t>Example: 1D position verification</a:t>
            </a:r>
          </a:p>
        </p:txBody>
      </p:sp>
      <p:pic>
        <p:nvPicPr>
          <p:cNvPr id="1026" name="Picture 2">
            <a:extLst>
              <a:ext uri="{FF2B5EF4-FFF2-40B4-BE49-F238E27FC236}">
                <a16:creationId xmlns:a16="http://schemas.microsoft.com/office/drawing/2014/main" id="{DFB8AB51-D70E-92B1-6FF3-E8A49B65D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9A903D4-F1E7-0B68-1D0B-121566533C8F}"/>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99A903D4-F1E7-0B68-1D0B-121566533C8F}"/>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E6871A74-6BEE-E9A9-F02F-E82F8447C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21003FF-707F-42FB-7B80-5E49172B2B23}"/>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345C052-AEE0-C006-0814-B4586180675E}"/>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3345C052-AEE0-C006-0814-B4586180675E}"/>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8FB48E3-C280-3DF2-6CBF-953E99F0EFE0}"/>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B8FB48E3-C280-3DF2-6CBF-953E99F0EFE0}"/>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76DA8F8-988C-7533-C533-0A00A0B7E01F}"/>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076DA8F8-988C-7533-C533-0A00A0B7E01F}"/>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95C39D05-87A8-0626-502F-BDD50DA9DEAF}"/>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58E681B-711A-D7BF-34C5-B80BCE550C68}"/>
              </a:ext>
            </a:extLst>
          </p:cNvPr>
          <p:cNvPicPr>
            <a:picLocks noChangeAspect="1"/>
          </p:cNvPicPr>
          <p:nvPr/>
        </p:nvPicPr>
        <p:blipFill>
          <a:blip r:embed="rId7"/>
          <a:stretch>
            <a:fillRect/>
          </a:stretch>
        </p:blipFill>
        <p:spPr>
          <a:xfrm>
            <a:off x="4337545" y="3590560"/>
            <a:ext cx="601165" cy="645793"/>
          </a:xfrm>
          <a:prstGeom prst="rect">
            <a:avLst/>
          </a:prstGeom>
        </p:spPr>
      </p:pic>
      <p:cxnSp>
        <p:nvCxnSpPr>
          <p:cNvPr id="17" name="Straight Arrow Connector 16">
            <a:extLst>
              <a:ext uri="{FF2B5EF4-FFF2-40B4-BE49-F238E27FC236}">
                <a16:creationId xmlns:a16="http://schemas.microsoft.com/office/drawing/2014/main" id="{40021E11-42C6-7ACA-D7D8-3CBD7D59A97A}"/>
              </a:ext>
            </a:extLst>
          </p:cNvPr>
          <p:cNvCxnSpPr/>
          <p:nvPr/>
        </p:nvCxnSpPr>
        <p:spPr>
          <a:xfrm flipV="1">
            <a:off x="2553495" y="4216240"/>
            <a:ext cx="1720055"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A9AD265-1250-179E-BE68-9BE45B6ADB2E}"/>
              </a:ext>
            </a:extLst>
          </p:cNvPr>
          <p:cNvCxnSpPr>
            <a:cxnSpLocks/>
          </p:cNvCxnSpPr>
          <p:nvPr/>
        </p:nvCxnSpPr>
        <p:spPr>
          <a:xfrm flipH="1" flipV="1">
            <a:off x="5072855" y="4216240"/>
            <a:ext cx="1873250"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7CAA288-B79B-DC70-1DB6-64853C6C7580}"/>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
        <p:nvSpPr>
          <p:cNvPr id="22" name="TextBox 21">
            <a:extLst>
              <a:ext uri="{FF2B5EF4-FFF2-40B4-BE49-F238E27FC236}">
                <a16:creationId xmlns:a16="http://schemas.microsoft.com/office/drawing/2014/main" id="{1EF02965-7042-DE0B-A73D-D76111BB6D21}"/>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46B97E-2B1A-B28F-B89F-80F96BB9975B}"/>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6246B97E-2B1A-B28F-B89F-80F96BB9975B}"/>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477BEA0-9E2A-8BDA-CA0E-7B4075633302}"/>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4477BEA0-9E2A-8BDA-CA0E-7B4075633302}"/>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8769FDF-9854-838D-3892-B7282F076709}"/>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78769FDF-9854-838D-3892-B7282F076709}"/>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72826AA-80C8-6601-3298-C2F224F5DD90}"/>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672826AA-80C8-6601-3298-C2F224F5DD90}"/>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2"/>
                <a:stretch>
                  <a:fillRect b="-6667"/>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C685B619-B7B7-D6BB-3384-F91F847CF200}"/>
              </a:ext>
            </a:extLst>
          </p:cNvPr>
          <p:cNvSpPr txBox="1"/>
          <p:nvPr/>
        </p:nvSpPr>
        <p:spPr>
          <a:xfrm>
            <a:off x="4285157" y="4269714"/>
            <a:ext cx="965195" cy="369332"/>
          </a:xfrm>
          <a:prstGeom prst="rect">
            <a:avLst/>
          </a:prstGeom>
          <a:noFill/>
        </p:spPr>
        <p:txBody>
          <a:bodyPr wrap="square" rtlCol="0">
            <a:spAutoFit/>
          </a:bodyPr>
          <a:lstStyle/>
          <a:p>
            <a:r>
              <a:rPr lang="en-US" dirty="0"/>
              <a:t>Prover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0B08A21-3449-F89E-21FA-D921BE55E7A9}"/>
                  </a:ext>
                </a:extLst>
              </p:cNvPr>
              <p:cNvSpPr txBox="1"/>
              <p:nvPr/>
            </p:nvSpPr>
            <p:spPr>
              <a:xfrm>
                <a:off x="8485190" y="3045694"/>
                <a:ext cx="3326603" cy="954107"/>
              </a:xfrm>
              <a:prstGeom prst="rect">
                <a:avLst/>
              </a:prstGeom>
              <a:noFill/>
            </p:spPr>
            <p:txBody>
              <a:bodyPr wrap="square" rtlCol="0">
                <a:spAutoFit/>
              </a:bodyPr>
              <a:lstStyle/>
              <a:p>
                <a:r>
                  <a:rPr lang="en-US" sz="2800" dirty="0"/>
                  <a:t>Verifiers sends</a:t>
                </a:r>
              </a:p>
              <a:p>
                <a:r>
                  <a:rPr lang="en-US" sz="2800" b="1" i="1" dirty="0"/>
                  <a:t>challenges </a:t>
                </a:r>
                <a14:m>
                  <m:oMath xmlns:m="http://schemas.openxmlformats.org/officeDocument/2006/math">
                    <m:r>
                      <a:rPr lang="en-US" sz="2800" b="0" i="1" dirty="0" smtClean="0">
                        <a:latin typeface="Cambria Math" panose="02040503050406030204" pitchFamily="18" charset="0"/>
                      </a:rPr>
                      <m:t>𝑥</m:t>
                    </m:r>
                    <m:r>
                      <a:rPr lang="en-US" sz="2800" b="0" i="1" dirty="0" smtClean="0">
                        <a:latin typeface="Cambria Math" panose="02040503050406030204" pitchFamily="18" charset="0"/>
                      </a:rPr>
                      <m:t>,</m:t>
                    </m:r>
                    <m:r>
                      <a:rPr lang="en-US" sz="2800" b="0" i="1" dirty="0" smtClean="0">
                        <a:latin typeface="Cambria Math" panose="02040503050406030204" pitchFamily="18" charset="0"/>
                      </a:rPr>
                      <m:t>𝑦</m:t>
                    </m:r>
                  </m:oMath>
                </a14:m>
                <a:endParaRPr lang="en-US" sz="2800" dirty="0"/>
              </a:p>
            </p:txBody>
          </p:sp>
        </mc:Choice>
        <mc:Fallback xmlns="">
          <p:sp>
            <p:nvSpPr>
              <p:cNvPr id="6" name="TextBox 5">
                <a:extLst>
                  <a:ext uri="{FF2B5EF4-FFF2-40B4-BE49-F238E27FC236}">
                    <a16:creationId xmlns:a16="http://schemas.microsoft.com/office/drawing/2014/main" id="{10B08A21-3449-F89E-21FA-D921BE55E7A9}"/>
                  </a:ext>
                </a:extLst>
              </p:cNvPr>
              <p:cNvSpPr txBox="1">
                <a:spLocks noRot="1" noChangeAspect="1" noMove="1" noResize="1" noEditPoints="1" noAdjustHandles="1" noChangeArrowheads="1" noChangeShapeType="1" noTextEdit="1"/>
              </p:cNvSpPr>
              <p:nvPr/>
            </p:nvSpPr>
            <p:spPr>
              <a:xfrm>
                <a:off x="8485190" y="3045694"/>
                <a:ext cx="3326603" cy="954107"/>
              </a:xfrm>
              <a:prstGeom prst="rect">
                <a:avLst/>
              </a:prstGeom>
              <a:blipFill>
                <a:blip r:embed="rId13"/>
                <a:stretch>
                  <a:fillRect l="-3802" t="-8000" b="-1733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9BEC0AC9-3FCF-FECB-C8BA-03A326BDEB38}"/>
              </a:ext>
            </a:extLst>
          </p:cNvPr>
          <p:cNvSpPr txBox="1"/>
          <p:nvPr/>
        </p:nvSpPr>
        <p:spPr>
          <a:xfrm>
            <a:off x="8485190" y="1549040"/>
            <a:ext cx="3326603" cy="954107"/>
          </a:xfrm>
          <a:prstGeom prst="rect">
            <a:avLst/>
          </a:prstGeom>
          <a:noFill/>
        </p:spPr>
        <p:txBody>
          <a:bodyPr wrap="square" rtlCol="0">
            <a:spAutoFit/>
          </a:bodyPr>
          <a:lstStyle/>
          <a:p>
            <a:r>
              <a:rPr lang="en-US" sz="2800" b="1" dirty="0"/>
              <a:t>Goal</a:t>
            </a:r>
            <a:r>
              <a:rPr lang="en-US" sz="2800" dirty="0"/>
              <a:t>: verify prover is in position 0.</a:t>
            </a:r>
          </a:p>
        </p:txBody>
      </p:sp>
    </p:spTree>
    <p:extLst>
      <p:ext uri="{BB962C8B-B14F-4D97-AF65-F5344CB8AC3E}">
        <p14:creationId xmlns:p14="http://schemas.microsoft.com/office/powerpoint/2010/main" val="712188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AC97F-22B1-28FA-D3B9-A9F34DF73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F61C6-55FD-9323-104E-723511098A69}"/>
              </a:ext>
            </a:extLst>
          </p:cNvPr>
          <p:cNvSpPr>
            <a:spLocks noGrp="1"/>
          </p:cNvSpPr>
          <p:nvPr>
            <p:ph type="title"/>
          </p:nvPr>
        </p:nvSpPr>
        <p:spPr/>
        <p:txBody>
          <a:bodyPr/>
          <a:lstStyle/>
          <a:p>
            <a:r>
              <a:rPr lang="en-US" dirty="0"/>
              <a:t>Example: 1D position verification</a:t>
            </a:r>
          </a:p>
        </p:txBody>
      </p:sp>
      <p:pic>
        <p:nvPicPr>
          <p:cNvPr id="1026" name="Picture 2">
            <a:extLst>
              <a:ext uri="{FF2B5EF4-FFF2-40B4-BE49-F238E27FC236}">
                <a16:creationId xmlns:a16="http://schemas.microsoft.com/office/drawing/2014/main" id="{C546EA15-BB67-7B3E-DE29-55F4CC675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0CC213F-C1E3-B0EB-21F9-D1F5DE6F8518}"/>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10CC213F-C1E3-B0EB-21F9-D1F5DE6F8518}"/>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6A7C3427-21BD-9224-C288-76B8F56BF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956E9C1D-9000-C3CF-CF7D-98E41193F60A}"/>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3D71BA4-DB32-7940-E31B-C68817067106}"/>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D3D71BA4-DB32-7940-E31B-C68817067106}"/>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D9D9716-AC77-E1FE-111E-458638F5E80D}"/>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5D9D9716-AC77-E1FE-111E-458638F5E80D}"/>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1A1491A-D69A-1B97-1A6D-280763C071BD}"/>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C1A1491A-D69A-1B97-1A6D-280763C071BD}"/>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EC880F2D-DB33-48F8-465D-4456114DA9E8}"/>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B8D7FAA-CA4D-BD91-0088-05407D419AE7}"/>
              </a:ext>
            </a:extLst>
          </p:cNvPr>
          <p:cNvPicPr>
            <a:picLocks noChangeAspect="1"/>
          </p:cNvPicPr>
          <p:nvPr/>
        </p:nvPicPr>
        <p:blipFill>
          <a:blip r:embed="rId7"/>
          <a:stretch>
            <a:fillRect/>
          </a:stretch>
        </p:blipFill>
        <p:spPr>
          <a:xfrm>
            <a:off x="4337545" y="3590560"/>
            <a:ext cx="601165" cy="645793"/>
          </a:xfrm>
          <a:prstGeom prst="rect">
            <a:avLst/>
          </a:prstGeom>
        </p:spPr>
      </p:pic>
      <p:cxnSp>
        <p:nvCxnSpPr>
          <p:cNvPr id="17" name="Straight Arrow Connector 16">
            <a:extLst>
              <a:ext uri="{FF2B5EF4-FFF2-40B4-BE49-F238E27FC236}">
                <a16:creationId xmlns:a16="http://schemas.microsoft.com/office/drawing/2014/main" id="{90EA6B0A-2F7A-4F10-3BC2-E4A81C3AEDDF}"/>
              </a:ext>
            </a:extLst>
          </p:cNvPr>
          <p:cNvCxnSpPr/>
          <p:nvPr/>
        </p:nvCxnSpPr>
        <p:spPr>
          <a:xfrm flipV="1">
            <a:off x="2553495" y="4216240"/>
            <a:ext cx="1720055"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FF41105-8C89-6111-330A-C4331C5C17E1}"/>
              </a:ext>
            </a:extLst>
          </p:cNvPr>
          <p:cNvCxnSpPr>
            <a:cxnSpLocks/>
          </p:cNvCxnSpPr>
          <p:nvPr/>
        </p:nvCxnSpPr>
        <p:spPr>
          <a:xfrm flipH="1" flipV="1">
            <a:off x="5072855" y="4216240"/>
            <a:ext cx="1873250"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4761D94-210A-C766-6DDC-6440913CD9FE}"/>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C60C50A-E16C-E187-149B-7C8007F50AE7}"/>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4C60C50A-E16C-E187-149B-7C8007F50AE7}"/>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397E5F7-E8F8-61A7-6676-3E1285BDFC07}"/>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3397E5F7-E8F8-61A7-6676-3E1285BDFC07}"/>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10"/>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149AF23A-8024-036E-5F43-BF75217136D1}"/>
              </a:ext>
            </a:extLst>
          </p:cNvPr>
          <p:cNvCxnSpPr>
            <a:cxnSpLocks/>
          </p:cNvCxnSpPr>
          <p:nvPr/>
        </p:nvCxnSpPr>
        <p:spPr>
          <a:xfrm flipH="1" flipV="1">
            <a:off x="2425701" y="2672989"/>
            <a:ext cx="1713704" cy="10371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EBFC26D-2177-990C-D176-ACE0A912CD01}"/>
              </a:ext>
            </a:extLst>
          </p:cNvPr>
          <p:cNvCxnSpPr>
            <a:cxnSpLocks/>
          </p:cNvCxnSpPr>
          <p:nvPr/>
        </p:nvCxnSpPr>
        <p:spPr>
          <a:xfrm flipV="1">
            <a:off x="5113088" y="2604710"/>
            <a:ext cx="1674368"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FB6DDFE-74CF-3656-72CB-30E3604FB870}"/>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0FB6DDFE-74CF-3656-72CB-30E3604FB870}"/>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EE68D8F-825A-746A-587F-D0023ABF0DC1}"/>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6EE68D8F-825A-746A-587F-D0023ABF0DC1}"/>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2"/>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EDC4923-0814-B612-C5AC-E3F21C3EAB39}"/>
                  </a:ext>
                </a:extLst>
              </p:cNvPr>
              <p:cNvSpPr txBox="1"/>
              <p:nvPr/>
            </p:nvSpPr>
            <p:spPr>
              <a:xfrm>
                <a:off x="3286794" y="2837178"/>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oMath>
                  </m:oMathPara>
                </a14:m>
                <a:endParaRPr lang="en-US" b="0" dirty="0"/>
              </a:p>
            </p:txBody>
          </p:sp>
        </mc:Choice>
        <mc:Fallback xmlns="">
          <p:sp>
            <p:nvSpPr>
              <p:cNvPr id="39" name="TextBox 38">
                <a:extLst>
                  <a:ext uri="{FF2B5EF4-FFF2-40B4-BE49-F238E27FC236}">
                    <a16:creationId xmlns:a16="http://schemas.microsoft.com/office/drawing/2014/main" id="{AEDC4923-0814-B612-C5AC-E3F21C3EAB39}"/>
                  </a:ext>
                </a:extLst>
              </p:cNvPr>
              <p:cNvSpPr txBox="1">
                <a:spLocks noRot="1" noChangeAspect="1" noMove="1" noResize="1" noEditPoints="1" noAdjustHandles="1" noChangeArrowheads="1" noChangeShapeType="1" noTextEdit="1"/>
              </p:cNvSpPr>
              <p:nvPr/>
            </p:nvSpPr>
            <p:spPr>
              <a:xfrm>
                <a:off x="3286794" y="2837178"/>
                <a:ext cx="83713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4334F1-A7F9-F648-1F59-A88CB9BB4E91}"/>
                  </a:ext>
                </a:extLst>
              </p:cNvPr>
              <p:cNvSpPr txBox="1"/>
              <p:nvPr/>
            </p:nvSpPr>
            <p:spPr>
              <a:xfrm>
                <a:off x="5171677" y="2837178"/>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b="0" dirty="0"/>
              </a:p>
            </p:txBody>
          </p:sp>
        </mc:Choice>
        <mc:Fallback xmlns="">
          <p:sp>
            <p:nvSpPr>
              <p:cNvPr id="40" name="TextBox 39">
                <a:extLst>
                  <a:ext uri="{FF2B5EF4-FFF2-40B4-BE49-F238E27FC236}">
                    <a16:creationId xmlns:a16="http://schemas.microsoft.com/office/drawing/2014/main" id="{394334F1-A7F9-F648-1F59-A88CB9BB4E91}"/>
                  </a:ext>
                </a:extLst>
              </p:cNvPr>
              <p:cNvSpPr txBox="1">
                <a:spLocks noRot="1" noChangeAspect="1" noMove="1" noResize="1" noEditPoints="1" noAdjustHandles="1" noChangeArrowheads="1" noChangeShapeType="1" noTextEdit="1"/>
              </p:cNvSpPr>
              <p:nvPr/>
            </p:nvSpPr>
            <p:spPr>
              <a:xfrm>
                <a:off x="5171677" y="2837178"/>
                <a:ext cx="837134" cy="369332"/>
              </a:xfrm>
              <a:prstGeom prst="rect">
                <a:avLst/>
              </a:prstGeom>
              <a:blipFill>
                <a:blip r:embed="rId14"/>
                <a:stretch>
                  <a:fillRect/>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3ED84CA3-B4EE-FE02-2006-2707C882B523}"/>
              </a:ext>
            </a:extLst>
          </p:cNvPr>
          <p:cNvSpPr txBox="1"/>
          <p:nvPr/>
        </p:nvSpPr>
        <p:spPr>
          <a:xfrm>
            <a:off x="4285157" y="4269714"/>
            <a:ext cx="965195" cy="369332"/>
          </a:xfrm>
          <a:prstGeom prst="rect">
            <a:avLst/>
          </a:prstGeom>
          <a:noFill/>
        </p:spPr>
        <p:txBody>
          <a:bodyPr wrap="square" rtlCol="0">
            <a:spAutoFit/>
          </a:bodyPr>
          <a:lstStyle/>
          <a:p>
            <a:r>
              <a:rPr lang="en-US" dirty="0"/>
              <a:t>Prover</a:t>
            </a:r>
          </a:p>
        </p:txBody>
      </p:sp>
      <p:sp>
        <p:nvSpPr>
          <p:cNvPr id="3" name="TextBox 2">
            <a:extLst>
              <a:ext uri="{FF2B5EF4-FFF2-40B4-BE49-F238E27FC236}">
                <a16:creationId xmlns:a16="http://schemas.microsoft.com/office/drawing/2014/main" id="{F8E8D7C6-C630-4CC0-71DA-7E33A1B7D163}"/>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C73D782-3EC2-6544-3DA1-5222EDABFEE5}"/>
                  </a:ext>
                </a:extLst>
              </p:cNvPr>
              <p:cNvSpPr txBox="1"/>
              <p:nvPr/>
            </p:nvSpPr>
            <p:spPr>
              <a:xfrm>
                <a:off x="8485191" y="4489770"/>
                <a:ext cx="3326603" cy="954107"/>
              </a:xfrm>
              <a:prstGeom prst="rect">
                <a:avLst/>
              </a:prstGeom>
              <a:noFill/>
            </p:spPr>
            <p:txBody>
              <a:bodyPr wrap="square" rtlCol="0">
                <a:spAutoFit/>
              </a:bodyPr>
              <a:lstStyle/>
              <a:p>
                <a:r>
                  <a:rPr lang="en-US" sz="2800" dirty="0"/>
                  <a:t>The prover generates </a:t>
                </a:r>
                <a:r>
                  <a:rPr lang="en-US" sz="2800" b="1" i="1" dirty="0"/>
                  <a:t>responses</a:t>
                </a:r>
                <a:r>
                  <a:rPr lang="en-US" sz="2800" dirty="0"/>
                  <a:t> </a:t>
                </a:r>
                <a14:m>
                  <m:oMath xmlns:m="http://schemas.openxmlformats.org/officeDocument/2006/math">
                    <m:r>
                      <a:rPr lang="en-US" sz="2800" b="0" i="1" dirty="0" smtClean="0">
                        <a:latin typeface="Cambria Math" panose="02040503050406030204" pitchFamily="18" charset="0"/>
                      </a:rPr>
                      <m:t>𝑎</m:t>
                    </m:r>
                    <m:r>
                      <a:rPr lang="en-US" sz="2800" b="0" i="1" dirty="0" smtClean="0">
                        <a:latin typeface="Cambria Math" panose="02040503050406030204" pitchFamily="18" charset="0"/>
                      </a:rPr>
                      <m:t>,</m:t>
                    </m:r>
                    <m:r>
                      <a:rPr lang="en-US" sz="2800" b="0" i="1" dirty="0" smtClean="0">
                        <a:latin typeface="Cambria Math" panose="02040503050406030204" pitchFamily="18" charset="0"/>
                      </a:rPr>
                      <m:t>𝑏</m:t>
                    </m:r>
                  </m:oMath>
                </a14:m>
                <a:r>
                  <a:rPr lang="en-US" sz="2800" dirty="0"/>
                  <a:t> </a:t>
                </a:r>
              </a:p>
            </p:txBody>
          </p:sp>
        </mc:Choice>
        <mc:Fallback xmlns="">
          <p:sp>
            <p:nvSpPr>
              <p:cNvPr id="12" name="TextBox 11">
                <a:extLst>
                  <a:ext uri="{FF2B5EF4-FFF2-40B4-BE49-F238E27FC236}">
                    <a16:creationId xmlns:a16="http://schemas.microsoft.com/office/drawing/2014/main" id="{7C73D782-3EC2-6544-3DA1-5222EDABFEE5}"/>
                  </a:ext>
                </a:extLst>
              </p:cNvPr>
              <p:cNvSpPr txBox="1">
                <a:spLocks noRot="1" noChangeAspect="1" noMove="1" noResize="1" noEditPoints="1" noAdjustHandles="1" noChangeArrowheads="1" noChangeShapeType="1" noTextEdit="1"/>
              </p:cNvSpPr>
              <p:nvPr/>
            </p:nvSpPr>
            <p:spPr>
              <a:xfrm>
                <a:off x="8485191" y="4489770"/>
                <a:ext cx="3326603" cy="954107"/>
              </a:xfrm>
              <a:prstGeom prst="rect">
                <a:avLst/>
              </a:prstGeom>
              <a:blipFill>
                <a:blip r:embed="rId15"/>
                <a:stretch>
                  <a:fillRect l="-3802" t="-6579" r="-3802" b="-17105"/>
                </a:stretch>
              </a:blipFill>
            </p:spPr>
            <p:txBody>
              <a:bodyPr/>
              <a:lstStyle/>
              <a:p>
                <a:r>
                  <a:rPr lang="en-US">
                    <a:noFill/>
                  </a:rPr>
                  <a:t> </a:t>
                </a:r>
              </a:p>
            </p:txBody>
          </p:sp>
        </mc:Fallback>
      </mc:AlternateContent>
      <p:pic>
        <p:nvPicPr>
          <p:cNvPr id="6" name="Picture 2">
            <a:extLst>
              <a:ext uri="{FF2B5EF4-FFF2-40B4-BE49-F238E27FC236}">
                <a16:creationId xmlns:a16="http://schemas.microsoft.com/office/drawing/2014/main" id="{105E1649-51DA-3BF1-E0D8-DAFC4DBA6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947CC424-22E0-83FE-761B-3132432B0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467D68F-713A-27A0-F6DF-6F029D6558ED}"/>
                  </a:ext>
                </a:extLst>
              </p:cNvPr>
              <p:cNvSpPr txBox="1"/>
              <p:nvPr/>
            </p:nvSpPr>
            <p:spPr>
              <a:xfrm>
                <a:off x="8485190" y="3045694"/>
                <a:ext cx="3326603" cy="954107"/>
              </a:xfrm>
              <a:prstGeom prst="rect">
                <a:avLst/>
              </a:prstGeom>
              <a:noFill/>
            </p:spPr>
            <p:txBody>
              <a:bodyPr wrap="square" rtlCol="0">
                <a:spAutoFit/>
              </a:bodyPr>
              <a:lstStyle/>
              <a:p>
                <a:r>
                  <a:rPr lang="en-US" sz="2800" dirty="0"/>
                  <a:t>Verifiers sends</a:t>
                </a:r>
              </a:p>
              <a:p>
                <a:r>
                  <a:rPr lang="en-US" sz="2800" b="1" i="1" dirty="0"/>
                  <a:t>challenges </a:t>
                </a:r>
                <a14:m>
                  <m:oMath xmlns:m="http://schemas.openxmlformats.org/officeDocument/2006/math">
                    <m:r>
                      <a:rPr lang="en-US" sz="2800" b="0" i="1" dirty="0" smtClean="0">
                        <a:latin typeface="Cambria Math" panose="02040503050406030204" pitchFamily="18" charset="0"/>
                      </a:rPr>
                      <m:t>𝑥</m:t>
                    </m:r>
                    <m:r>
                      <a:rPr lang="en-US" sz="2800" b="0" i="1" dirty="0" smtClean="0">
                        <a:latin typeface="Cambria Math" panose="02040503050406030204" pitchFamily="18" charset="0"/>
                      </a:rPr>
                      <m:t>,</m:t>
                    </m:r>
                    <m:r>
                      <a:rPr lang="en-US" sz="2800" b="0" i="1" dirty="0" smtClean="0">
                        <a:latin typeface="Cambria Math" panose="02040503050406030204" pitchFamily="18" charset="0"/>
                      </a:rPr>
                      <m:t>𝑦</m:t>
                    </m:r>
                  </m:oMath>
                </a14:m>
                <a:endParaRPr lang="en-US" sz="2800" dirty="0"/>
              </a:p>
            </p:txBody>
          </p:sp>
        </mc:Choice>
        <mc:Fallback xmlns="">
          <p:sp>
            <p:nvSpPr>
              <p:cNvPr id="16" name="TextBox 15">
                <a:extLst>
                  <a:ext uri="{FF2B5EF4-FFF2-40B4-BE49-F238E27FC236}">
                    <a16:creationId xmlns:a16="http://schemas.microsoft.com/office/drawing/2014/main" id="{A467D68F-713A-27A0-F6DF-6F029D6558ED}"/>
                  </a:ext>
                </a:extLst>
              </p:cNvPr>
              <p:cNvSpPr txBox="1">
                <a:spLocks noRot="1" noChangeAspect="1" noMove="1" noResize="1" noEditPoints="1" noAdjustHandles="1" noChangeArrowheads="1" noChangeShapeType="1" noTextEdit="1"/>
              </p:cNvSpPr>
              <p:nvPr/>
            </p:nvSpPr>
            <p:spPr>
              <a:xfrm>
                <a:off x="8485190" y="3045694"/>
                <a:ext cx="3326603" cy="954107"/>
              </a:xfrm>
              <a:prstGeom prst="rect">
                <a:avLst/>
              </a:prstGeom>
              <a:blipFill>
                <a:blip r:embed="rId16"/>
                <a:stretch>
                  <a:fillRect l="-3802" t="-8000" b="-1733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1D18DB10-8AE1-CD67-D299-777C619CB569}"/>
              </a:ext>
            </a:extLst>
          </p:cNvPr>
          <p:cNvSpPr txBox="1"/>
          <p:nvPr/>
        </p:nvSpPr>
        <p:spPr>
          <a:xfrm>
            <a:off x="8485190" y="1549040"/>
            <a:ext cx="3326603" cy="954107"/>
          </a:xfrm>
          <a:prstGeom prst="rect">
            <a:avLst/>
          </a:prstGeom>
          <a:noFill/>
        </p:spPr>
        <p:txBody>
          <a:bodyPr wrap="square" rtlCol="0">
            <a:spAutoFit/>
          </a:bodyPr>
          <a:lstStyle/>
          <a:p>
            <a:r>
              <a:rPr lang="en-US" sz="2800" b="1" dirty="0"/>
              <a:t>Goal</a:t>
            </a:r>
            <a:r>
              <a:rPr lang="en-US" sz="2800" dirty="0"/>
              <a:t>: verify prover is in position 0.</a:t>
            </a:r>
          </a:p>
        </p:txBody>
      </p:sp>
    </p:spTree>
    <p:extLst>
      <p:ext uri="{BB962C8B-B14F-4D97-AF65-F5344CB8AC3E}">
        <p14:creationId xmlns:p14="http://schemas.microsoft.com/office/powerpoint/2010/main" val="4091952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EE148-79B2-940E-6B9D-93D698411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C8D942-E64B-DC18-6677-1B0550916089}"/>
              </a:ext>
            </a:extLst>
          </p:cNvPr>
          <p:cNvSpPr>
            <a:spLocks noGrp="1"/>
          </p:cNvSpPr>
          <p:nvPr>
            <p:ph type="title"/>
          </p:nvPr>
        </p:nvSpPr>
        <p:spPr/>
        <p:txBody>
          <a:bodyPr/>
          <a:lstStyle/>
          <a:p>
            <a:r>
              <a:rPr lang="en-US" dirty="0"/>
              <a:t>Example: 1D position verification</a:t>
            </a:r>
          </a:p>
        </p:txBody>
      </p:sp>
      <p:pic>
        <p:nvPicPr>
          <p:cNvPr id="1026" name="Picture 2">
            <a:extLst>
              <a:ext uri="{FF2B5EF4-FFF2-40B4-BE49-F238E27FC236}">
                <a16:creationId xmlns:a16="http://schemas.microsoft.com/office/drawing/2014/main" id="{AE536631-E86C-7639-0CA8-3F7DF24BF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F86345E-800F-8413-70A8-BCFFA2179A3E}"/>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4F86345E-800F-8413-70A8-BCFFA2179A3E}"/>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15357880-610E-8243-C313-6F6A9908D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ED6FCDEC-842C-377C-F5EF-84774DEF9568}"/>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84F75A-2A7B-E297-459E-E42A5801222A}"/>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BF84F75A-2A7B-E297-459E-E42A5801222A}"/>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24C5AA7-C404-AF90-CFF7-4A52574850A1}"/>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624C5AA7-C404-AF90-CFF7-4A52574850A1}"/>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6CB66F7-EF0B-6187-B970-AF3B5089F104}"/>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A6CB66F7-EF0B-6187-B970-AF3B5089F104}"/>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3A0AC8F2-0646-7DB9-9768-1C28B8A89E1E}"/>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8A4F859-5AC6-A544-066B-4618CCFE15C5}"/>
              </a:ext>
            </a:extLst>
          </p:cNvPr>
          <p:cNvPicPr>
            <a:picLocks noChangeAspect="1"/>
          </p:cNvPicPr>
          <p:nvPr/>
        </p:nvPicPr>
        <p:blipFill>
          <a:blip r:embed="rId7"/>
          <a:stretch>
            <a:fillRect/>
          </a:stretch>
        </p:blipFill>
        <p:spPr>
          <a:xfrm>
            <a:off x="4337545" y="3590560"/>
            <a:ext cx="601165" cy="645793"/>
          </a:xfrm>
          <a:prstGeom prst="rect">
            <a:avLst/>
          </a:prstGeom>
        </p:spPr>
      </p:pic>
      <p:cxnSp>
        <p:nvCxnSpPr>
          <p:cNvPr id="17" name="Straight Arrow Connector 16">
            <a:extLst>
              <a:ext uri="{FF2B5EF4-FFF2-40B4-BE49-F238E27FC236}">
                <a16:creationId xmlns:a16="http://schemas.microsoft.com/office/drawing/2014/main" id="{6605B99A-3C12-38E4-F669-35DA11D68F9C}"/>
              </a:ext>
            </a:extLst>
          </p:cNvPr>
          <p:cNvCxnSpPr/>
          <p:nvPr/>
        </p:nvCxnSpPr>
        <p:spPr>
          <a:xfrm flipV="1">
            <a:off x="2553495" y="4216240"/>
            <a:ext cx="1720055"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B66CB31-C825-C8CA-5509-73926EF27C99}"/>
              </a:ext>
            </a:extLst>
          </p:cNvPr>
          <p:cNvCxnSpPr>
            <a:cxnSpLocks/>
          </p:cNvCxnSpPr>
          <p:nvPr/>
        </p:nvCxnSpPr>
        <p:spPr>
          <a:xfrm flipH="1" flipV="1">
            <a:off x="5072855" y="4216240"/>
            <a:ext cx="1873250"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B97BE5A-691E-A443-03DE-CF8D92CA2D91}"/>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46E6321-75C1-61A2-7790-D9559B7BF42C}"/>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B46E6321-75C1-61A2-7790-D9559B7BF42C}"/>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EAF3B31-AEE9-DE35-48EE-D875B9D772D3}"/>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AEAF3B31-AEE9-DE35-48EE-D875B9D772D3}"/>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10"/>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20C43C74-742F-4082-227E-3AB736E0B404}"/>
              </a:ext>
            </a:extLst>
          </p:cNvPr>
          <p:cNvCxnSpPr>
            <a:cxnSpLocks/>
          </p:cNvCxnSpPr>
          <p:nvPr/>
        </p:nvCxnSpPr>
        <p:spPr>
          <a:xfrm flipH="1" flipV="1">
            <a:off x="2425701" y="2672989"/>
            <a:ext cx="1713704" cy="10371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B96456E-F546-3AC5-0AC5-989A0A5F1EDB}"/>
              </a:ext>
            </a:extLst>
          </p:cNvPr>
          <p:cNvCxnSpPr>
            <a:cxnSpLocks/>
          </p:cNvCxnSpPr>
          <p:nvPr/>
        </p:nvCxnSpPr>
        <p:spPr>
          <a:xfrm flipV="1">
            <a:off x="5113088" y="2604710"/>
            <a:ext cx="1674368"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830014D-36CA-D47A-9969-42686DE5E6D5}"/>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8830014D-36CA-D47A-9969-42686DE5E6D5}"/>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750FA07-2185-70B6-9878-CDB71007CBF8}"/>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4750FA07-2185-70B6-9878-CDB71007CBF8}"/>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2"/>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B913DCD-B8DB-0F59-55D7-41DF1EA4E15A}"/>
                  </a:ext>
                </a:extLst>
              </p:cNvPr>
              <p:cNvSpPr txBox="1"/>
              <p:nvPr/>
            </p:nvSpPr>
            <p:spPr>
              <a:xfrm>
                <a:off x="3286794" y="2837178"/>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oMath>
                  </m:oMathPara>
                </a14:m>
                <a:endParaRPr lang="en-US" b="0" dirty="0"/>
              </a:p>
            </p:txBody>
          </p:sp>
        </mc:Choice>
        <mc:Fallback xmlns="">
          <p:sp>
            <p:nvSpPr>
              <p:cNvPr id="39" name="TextBox 38">
                <a:extLst>
                  <a:ext uri="{FF2B5EF4-FFF2-40B4-BE49-F238E27FC236}">
                    <a16:creationId xmlns:a16="http://schemas.microsoft.com/office/drawing/2014/main" id="{3B913DCD-B8DB-0F59-55D7-41DF1EA4E15A}"/>
                  </a:ext>
                </a:extLst>
              </p:cNvPr>
              <p:cNvSpPr txBox="1">
                <a:spLocks noRot="1" noChangeAspect="1" noMove="1" noResize="1" noEditPoints="1" noAdjustHandles="1" noChangeArrowheads="1" noChangeShapeType="1" noTextEdit="1"/>
              </p:cNvSpPr>
              <p:nvPr/>
            </p:nvSpPr>
            <p:spPr>
              <a:xfrm>
                <a:off x="3286794" y="2837178"/>
                <a:ext cx="83713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FC2C6E5-EDA5-5055-76A4-AA0161179007}"/>
                  </a:ext>
                </a:extLst>
              </p:cNvPr>
              <p:cNvSpPr txBox="1"/>
              <p:nvPr/>
            </p:nvSpPr>
            <p:spPr>
              <a:xfrm>
                <a:off x="5171677" y="2837178"/>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b="0" dirty="0"/>
              </a:p>
            </p:txBody>
          </p:sp>
        </mc:Choice>
        <mc:Fallback xmlns="">
          <p:sp>
            <p:nvSpPr>
              <p:cNvPr id="40" name="TextBox 39">
                <a:extLst>
                  <a:ext uri="{FF2B5EF4-FFF2-40B4-BE49-F238E27FC236}">
                    <a16:creationId xmlns:a16="http://schemas.microsoft.com/office/drawing/2014/main" id="{CFC2C6E5-EDA5-5055-76A4-AA0161179007}"/>
                  </a:ext>
                </a:extLst>
              </p:cNvPr>
              <p:cNvSpPr txBox="1">
                <a:spLocks noRot="1" noChangeAspect="1" noMove="1" noResize="1" noEditPoints="1" noAdjustHandles="1" noChangeArrowheads="1" noChangeShapeType="1" noTextEdit="1"/>
              </p:cNvSpPr>
              <p:nvPr/>
            </p:nvSpPr>
            <p:spPr>
              <a:xfrm>
                <a:off x="5171677" y="2837178"/>
                <a:ext cx="837134" cy="369332"/>
              </a:xfrm>
              <a:prstGeom prst="rect">
                <a:avLst/>
              </a:prstGeom>
              <a:blipFill>
                <a:blip r:embed="rId14"/>
                <a:stretch>
                  <a:fillRect/>
                </a:stretch>
              </a:blipFill>
            </p:spPr>
            <p:txBody>
              <a:bodyPr/>
              <a:lstStyle/>
              <a:p>
                <a:r>
                  <a:rPr lang="en-US">
                    <a:noFill/>
                  </a:rPr>
                  <a:t> </a:t>
                </a:r>
              </a:p>
            </p:txBody>
          </p:sp>
        </mc:Fallback>
      </mc:AlternateContent>
      <p:pic>
        <p:nvPicPr>
          <p:cNvPr id="42" name="Picture 2">
            <a:extLst>
              <a:ext uri="{FF2B5EF4-FFF2-40B4-BE49-F238E27FC236}">
                <a16:creationId xmlns:a16="http://schemas.microsoft.com/office/drawing/2014/main" id="{ADF648A2-9CDC-338B-C8F1-A13C165CB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0FFFC8C0-1CB0-4CD3-AF06-0BC1EF69D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7AE5F5D-6554-9E6E-49AC-E4AE7B42E9A4}"/>
              </a:ext>
            </a:extLst>
          </p:cNvPr>
          <p:cNvSpPr txBox="1"/>
          <p:nvPr/>
        </p:nvSpPr>
        <p:spPr>
          <a:xfrm>
            <a:off x="4285157" y="4269714"/>
            <a:ext cx="965195" cy="369332"/>
          </a:xfrm>
          <a:prstGeom prst="rect">
            <a:avLst/>
          </a:prstGeom>
          <a:noFill/>
        </p:spPr>
        <p:txBody>
          <a:bodyPr wrap="square" rtlCol="0">
            <a:spAutoFit/>
          </a:bodyPr>
          <a:lstStyle/>
          <a:p>
            <a:r>
              <a:rPr lang="en-US" dirty="0"/>
              <a:t>Prover</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3ABDC08-305A-5761-E8E3-50CB4AC632E3}"/>
                  </a:ext>
                </a:extLst>
              </p:cNvPr>
              <p:cNvSpPr txBox="1"/>
              <p:nvPr/>
            </p:nvSpPr>
            <p:spPr>
              <a:xfrm>
                <a:off x="8408869" y="1989584"/>
                <a:ext cx="3402925" cy="2246769"/>
              </a:xfrm>
              <a:prstGeom prst="rect">
                <a:avLst/>
              </a:prstGeom>
              <a:noFill/>
            </p:spPr>
            <p:txBody>
              <a:bodyPr wrap="square" rtlCol="0">
                <a:spAutoFit/>
              </a:bodyPr>
              <a:lstStyle/>
              <a:p>
                <a:r>
                  <a:rPr lang="en-US" sz="2800" dirty="0"/>
                  <a:t>Verifiers check </a:t>
                </a:r>
              </a:p>
              <a:p>
                <a:pPr marL="457200" indent="-457200">
                  <a:buFont typeface="Arial" panose="020B0604020202020204" pitchFamily="34" charset="0"/>
                  <a:buChar char="•"/>
                </a:pPr>
                <a:r>
                  <a:rPr lang="en-US" sz="2800" dirty="0"/>
                  <a:t>Timing constraints</a:t>
                </a:r>
              </a:p>
              <a:p>
                <a:pPr marL="457200" indent="-457200">
                  <a:buFont typeface="Arial" panose="020B0604020202020204" pitchFamily="34" charset="0"/>
                  <a:buChar char="•"/>
                </a:pPr>
                <a:r>
                  <a:rPr lang="en-US" sz="2800" dirty="0"/>
                  <a:t>Some function of </a:t>
                </a:r>
                <a:br>
                  <a:rPr lang="en-US" sz="2800" dirty="0"/>
                </a:br>
                <a:r>
                  <a:rPr lang="en-US" sz="2800" dirty="0"/>
                  <a:t> </a:t>
                </a:r>
                <a14:m>
                  <m:oMath xmlns:m="http://schemas.openxmlformats.org/officeDocument/2006/math">
                    <m:r>
                      <a:rPr lang="en-US" sz="2800" b="0" i="1" dirty="0" smtClean="0">
                        <a:latin typeface="Cambria Math" panose="02040503050406030204" pitchFamily="18" charset="0"/>
                      </a:rPr>
                      <m:t>𝑥</m:t>
                    </m:r>
                    <m:r>
                      <a:rPr lang="en-US" sz="2800" b="0" i="1" dirty="0" smtClean="0">
                        <a:latin typeface="Cambria Math" panose="02040503050406030204" pitchFamily="18" charset="0"/>
                      </a:rPr>
                      <m:t>,</m:t>
                    </m:r>
                    <m:r>
                      <a:rPr lang="en-US" sz="2800" b="0" i="1" dirty="0" smtClean="0">
                        <a:latin typeface="Cambria Math" panose="02040503050406030204" pitchFamily="18" charset="0"/>
                      </a:rPr>
                      <m:t>𝑦</m:t>
                    </m:r>
                    <m:r>
                      <a:rPr lang="en-US" sz="2800" b="0" i="1" dirty="0" smtClean="0">
                        <a:latin typeface="Cambria Math" panose="02040503050406030204" pitchFamily="18" charset="0"/>
                      </a:rPr>
                      <m:t>,</m:t>
                    </m:r>
                    <m:r>
                      <a:rPr lang="en-US" sz="2800" b="0" i="1" dirty="0" smtClean="0">
                        <a:latin typeface="Cambria Math" panose="02040503050406030204" pitchFamily="18" charset="0"/>
                      </a:rPr>
                      <m:t>𝑎</m:t>
                    </m:r>
                    <m:r>
                      <a:rPr lang="en-US" sz="2800" b="0" i="1" dirty="0" smtClean="0">
                        <a:latin typeface="Cambria Math" panose="02040503050406030204" pitchFamily="18" charset="0"/>
                      </a:rPr>
                      <m:t>,</m:t>
                    </m:r>
                    <m:r>
                      <a:rPr lang="en-US" sz="2800" b="0" i="1" dirty="0" smtClean="0">
                        <a:latin typeface="Cambria Math" panose="02040503050406030204" pitchFamily="18" charset="0"/>
                      </a:rPr>
                      <m:t>𝑏</m:t>
                    </m:r>
                  </m:oMath>
                </a14:m>
                <a:endParaRPr lang="en-US" sz="2800" dirty="0"/>
              </a:p>
              <a:p>
                <a:pPr marL="457200" indent="-457200">
                  <a:buFont typeface="Arial" panose="020B0604020202020204" pitchFamily="34" charset="0"/>
                  <a:buChar char="•"/>
                </a:pPr>
                <a:endParaRPr lang="en-US" sz="2800" dirty="0"/>
              </a:p>
            </p:txBody>
          </p:sp>
        </mc:Choice>
        <mc:Fallback xmlns="">
          <p:sp>
            <p:nvSpPr>
              <p:cNvPr id="48" name="TextBox 47">
                <a:extLst>
                  <a:ext uri="{FF2B5EF4-FFF2-40B4-BE49-F238E27FC236}">
                    <a16:creationId xmlns:a16="http://schemas.microsoft.com/office/drawing/2014/main" id="{F3ABDC08-305A-5761-E8E3-50CB4AC632E3}"/>
                  </a:ext>
                </a:extLst>
              </p:cNvPr>
              <p:cNvSpPr txBox="1">
                <a:spLocks noRot="1" noChangeAspect="1" noMove="1" noResize="1" noEditPoints="1" noAdjustHandles="1" noChangeArrowheads="1" noChangeShapeType="1" noTextEdit="1"/>
              </p:cNvSpPr>
              <p:nvPr/>
            </p:nvSpPr>
            <p:spPr>
              <a:xfrm>
                <a:off x="8408869" y="1989584"/>
                <a:ext cx="3402925" cy="2246769"/>
              </a:xfrm>
              <a:prstGeom prst="rect">
                <a:avLst/>
              </a:prstGeom>
              <a:blipFill>
                <a:blip r:embed="rId15"/>
                <a:stretch>
                  <a:fillRect l="-3704" t="-280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D03F975-2762-F27C-718B-20C681407B39}"/>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Tree>
    <p:extLst>
      <p:ext uri="{BB962C8B-B14F-4D97-AF65-F5344CB8AC3E}">
        <p14:creationId xmlns:p14="http://schemas.microsoft.com/office/powerpoint/2010/main" val="3885236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9ABB0-6566-490A-49BD-393CBBA46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3CCD8-0302-2607-9BA0-332C682B6D07}"/>
              </a:ext>
            </a:extLst>
          </p:cNvPr>
          <p:cNvSpPr>
            <a:spLocks noGrp="1"/>
          </p:cNvSpPr>
          <p:nvPr>
            <p:ph type="title"/>
          </p:nvPr>
        </p:nvSpPr>
        <p:spPr/>
        <p:txBody>
          <a:bodyPr/>
          <a:lstStyle/>
          <a:p>
            <a:r>
              <a:rPr lang="en-US" dirty="0"/>
              <a:t>Example: 1D position verification</a:t>
            </a:r>
          </a:p>
        </p:txBody>
      </p:sp>
      <p:pic>
        <p:nvPicPr>
          <p:cNvPr id="1026" name="Picture 2">
            <a:extLst>
              <a:ext uri="{FF2B5EF4-FFF2-40B4-BE49-F238E27FC236}">
                <a16:creationId xmlns:a16="http://schemas.microsoft.com/office/drawing/2014/main" id="{13529BA5-2E18-A91D-01B5-2834455BF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129556D-7A74-4E56-5AEA-DB71E2650EF9}"/>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D129556D-7A74-4E56-5AEA-DB71E2650EF9}"/>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63229CAB-9A8C-FFB2-E8B2-4CE27F0C8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A27460B-F6C6-8DE5-7B4A-F7DE855C9433}"/>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69FD8E9-2860-6E35-173D-8FB2F3C7702A}"/>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B69FD8E9-2860-6E35-173D-8FB2F3C7702A}"/>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8398D89-B6E3-193D-FB1F-F5D609215B48}"/>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88398D89-B6E3-193D-FB1F-F5D609215B48}"/>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72466F4-5716-B3A8-4B85-891DA2909F46}"/>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972466F4-5716-B3A8-4B85-891DA2909F46}"/>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B7937655-08FD-9E07-B96F-F0F60C6F1DF5}"/>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55FF10D-C54F-4F58-EB70-060CFE35F7CA}"/>
              </a:ext>
            </a:extLst>
          </p:cNvPr>
          <p:cNvPicPr>
            <a:picLocks noChangeAspect="1"/>
          </p:cNvPicPr>
          <p:nvPr/>
        </p:nvPicPr>
        <p:blipFill>
          <a:blip r:embed="rId7"/>
          <a:stretch>
            <a:fillRect/>
          </a:stretch>
        </p:blipFill>
        <p:spPr>
          <a:xfrm>
            <a:off x="4337545" y="3590560"/>
            <a:ext cx="601165" cy="645793"/>
          </a:xfrm>
          <a:prstGeom prst="rect">
            <a:avLst/>
          </a:prstGeom>
        </p:spPr>
      </p:pic>
      <p:cxnSp>
        <p:nvCxnSpPr>
          <p:cNvPr id="17" name="Straight Arrow Connector 16">
            <a:extLst>
              <a:ext uri="{FF2B5EF4-FFF2-40B4-BE49-F238E27FC236}">
                <a16:creationId xmlns:a16="http://schemas.microsoft.com/office/drawing/2014/main" id="{A92314BA-4EC2-378C-820A-C07694CE4206}"/>
              </a:ext>
            </a:extLst>
          </p:cNvPr>
          <p:cNvCxnSpPr/>
          <p:nvPr/>
        </p:nvCxnSpPr>
        <p:spPr>
          <a:xfrm flipV="1">
            <a:off x="2553495" y="4216240"/>
            <a:ext cx="1720055"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F7A4677-0966-CE50-B240-E2AC72E09151}"/>
              </a:ext>
            </a:extLst>
          </p:cNvPr>
          <p:cNvCxnSpPr>
            <a:cxnSpLocks/>
          </p:cNvCxnSpPr>
          <p:nvPr/>
        </p:nvCxnSpPr>
        <p:spPr>
          <a:xfrm flipH="1" flipV="1">
            <a:off x="5072855" y="4216240"/>
            <a:ext cx="1873250"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5DDCB4B-7BEE-F70F-CDD9-8452102F942F}"/>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73885DB-F151-9EA6-A10B-1237998056E1}"/>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873885DB-F151-9EA6-A10B-1237998056E1}"/>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AB06BBA-9B97-BC25-E1B8-3A41E259454B}"/>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AAB06BBA-9B97-BC25-E1B8-3A41E259454B}"/>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1AEB1A81-FA16-93BB-1A46-19AFACF1B134}"/>
              </a:ext>
            </a:extLst>
          </p:cNvPr>
          <p:cNvCxnSpPr>
            <a:cxnSpLocks/>
          </p:cNvCxnSpPr>
          <p:nvPr/>
        </p:nvCxnSpPr>
        <p:spPr>
          <a:xfrm flipH="1" flipV="1">
            <a:off x="2425701" y="2672989"/>
            <a:ext cx="1713704" cy="10371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06ED17F-4F30-E38B-764B-6D6A5E65123E}"/>
              </a:ext>
            </a:extLst>
          </p:cNvPr>
          <p:cNvCxnSpPr>
            <a:cxnSpLocks/>
          </p:cNvCxnSpPr>
          <p:nvPr/>
        </p:nvCxnSpPr>
        <p:spPr>
          <a:xfrm flipV="1">
            <a:off x="5113088" y="2604710"/>
            <a:ext cx="1674368"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093E09A-EB0D-B4DF-D820-984F1D4FEC47}"/>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6093E09A-EB0D-B4DF-D820-984F1D4FEC47}"/>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677B47D-74A6-768A-EF35-1AF24FA23C51}"/>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B677B47D-74A6-768A-EF35-1AF24FA23C51}"/>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EA75CCD-CC0A-406A-29A2-67885CF95B47}"/>
                  </a:ext>
                </a:extLst>
              </p:cNvPr>
              <p:cNvSpPr txBox="1"/>
              <p:nvPr/>
            </p:nvSpPr>
            <p:spPr>
              <a:xfrm>
                <a:off x="3286794" y="2837178"/>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oMath>
                  </m:oMathPara>
                </a14:m>
                <a:endParaRPr lang="en-US" b="0" dirty="0"/>
              </a:p>
            </p:txBody>
          </p:sp>
        </mc:Choice>
        <mc:Fallback xmlns="">
          <p:sp>
            <p:nvSpPr>
              <p:cNvPr id="39" name="TextBox 38">
                <a:extLst>
                  <a:ext uri="{FF2B5EF4-FFF2-40B4-BE49-F238E27FC236}">
                    <a16:creationId xmlns:a16="http://schemas.microsoft.com/office/drawing/2014/main" id="{DEA75CCD-CC0A-406A-29A2-67885CF95B47}"/>
                  </a:ext>
                </a:extLst>
              </p:cNvPr>
              <p:cNvSpPr txBox="1">
                <a:spLocks noRot="1" noChangeAspect="1" noMove="1" noResize="1" noEditPoints="1" noAdjustHandles="1" noChangeArrowheads="1" noChangeShapeType="1" noTextEdit="1"/>
              </p:cNvSpPr>
              <p:nvPr/>
            </p:nvSpPr>
            <p:spPr>
              <a:xfrm>
                <a:off x="3286794" y="2837178"/>
                <a:ext cx="8371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AC5325C-A0E2-7B73-6FBB-E1E9F07CB8AA}"/>
                  </a:ext>
                </a:extLst>
              </p:cNvPr>
              <p:cNvSpPr txBox="1"/>
              <p:nvPr/>
            </p:nvSpPr>
            <p:spPr>
              <a:xfrm>
                <a:off x="5171677" y="2837178"/>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b="0" dirty="0"/>
              </a:p>
            </p:txBody>
          </p:sp>
        </mc:Choice>
        <mc:Fallback xmlns="">
          <p:sp>
            <p:nvSpPr>
              <p:cNvPr id="40" name="TextBox 39">
                <a:extLst>
                  <a:ext uri="{FF2B5EF4-FFF2-40B4-BE49-F238E27FC236}">
                    <a16:creationId xmlns:a16="http://schemas.microsoft.com/office/drawing/2014/main" id="{FAC5325C-A0E2-7B73-6FBB-E1E9F07CB8AA}"/>
                  </a:ext>
                </a:extLst>
              </p:cNvPr>
              <p:cNvSpPr txBox="1">
                <a:spLocks noRot="1" noChangeAspect="1" noMove="1" noResize="1" noEditPoints="1" noAdjustHandles="1" noChangeArrowheads="1" noChangeShapeType="1" noTextEdit="1"/>
              </p:cNvSpPr>
              <p:nvPr/>
            </p:nvSpPr>
            <p:spPr>
              <a:xfrm>
                <a:off x="5171677" y="2837178"/>
                <a:ext cx="837134" cy="369332"/>
              </a:xfrm>
              <a:prstGeom prst="rect">
                <a:avLst/>
              </a:prstGeom>
              <a:blipFill>
                <a:blip r:embed="rId13"/>
                <a:stretch>
                  <a:fillRect/>
                </a:stretch>
              </a:blipFill>
            </p:spPr>
            <p:txBody>
              <a:bodyPr/>
              <a:lstStyle/>
              <a:p>
                <a:r>
                  <a:rPr lang="en-US">
                    <a:noFill/>
                  </a:rPr>
                  <a:t> </a:t>
                </a:r>
              </a:p>
            </p:txBody>
          </p:sp>
        </mc:Fallback>
      </mc:AlternateContent>
      <p:pic>
        <p:nvPicPr>
          <p:cNvPr id="42" name="Picture 2">
            <a:extLst>
              <a:ext uri="{FF2B5EF4-FFF2-40B4-BE49-F238E27FC236}">
                <a16:creationId xmlns:a16="http://schemas.microsoft.com/office/drawing/2014/main" id="{60F3B357-0A96-924F-B3B5-6566D3DCD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CB6612FE-36FC-7FC9-BC17-E06E0949C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0A97E70-BB2B-B71A-95AA-CBBD65F8D514}"/>
              </a:ext>
            </a:extLst>
          </p:cNvPr>
          <p:cNvSpPr txBox="1"/>
          <p:nvPr/>
        </p:nvSpPr>
        <p:spPr>
          <a:xfrm>
            <a:off x="4285157" y="4269714"/>
            <a:ext cx="965195" cy="369332"/>
          </a:xfrm>
          <a:prstGeom prst="rect">
            <a:avLst/>
          </a:prstGeom>
          <a:noFill/>
        </p:spPr>
        <p:txBody>
          <a:bodyPr wrap="square" rtlCol="0">
            <a:spAutoFit/>
          </a:bodyPr>
          <a:lstStyle/>
          <a:p>
            <a:r>
              <a:rPr lang="en-US" dirty="0"/>
              <a:t>Prover</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4DDA898-916E-D7FA-C628-D4E537326220}"/>
                  </a:ext>
                </a:extLst>
              </p:cNvPr>
              <p:cNvSpPr txBox="1"/>
              <p:nvPr/>
            </p:nvSpPr>
            <p:spPr>
              <a:xfrm>
                <a:off x="8408869" y="1989584"/>
                <a:ext cx="3402925" cy="2246769"/>
              </a:xfrm>
              <a:prstGeom prst="rect">
                <a:avLst/>
              </a:prstGeom>
              <a:noFill/>
            </p:spPr>
            <p:txBody>
              <a:bodyPr wrap="square" rtlCol="0">
                <a:spAutoFit/>
              </a:bodyPr>
              <a:lstStyle/>
              <a:p>
                <a:r>
                  <a:rPr lang="en-US" sz="2800" dirty="0"/>
                  <a:t>Verifiers check </a:t>
                </a:r>
              </a:p>
              <a:p>
                <a:pPr marL="457200" indent="-457200">
                  <a:buFont typeface="Arial" panose="020B0604020202020204" pitchFamily="34" charset="0"/>
                  <a:buChar char="•"/>
                </a:pPr>
                <a:r>
                  <a:rPr lang="en-US" sz="2800" dirty="0"/>
                  <a:t>Timing constraints</a:t>
                </a:r>
              </a:p>
              <a:p>
                <a:pPr marL="457200" indent="-457200">
                  <a:buFont typeface="Arial" panose="020B0604020202020204" pitchFamily="34" charset="0"/>
                  <a:buChar char="•"/>
                </a:pPr>
                <a:r>
                  <a:rPr lang="en-US" sz="2800" dirty="0"/>
                  <a:t>Some function of </a:t>
                </a:r>
                <a:br>
                  <a:rPr lang="en-US" sz="2800" dirty="0"/>
                </a:br>
                <a:r>
                  <a:rPr lang="en-US" sz="2800" dirty="0"/>
                  <a:t> </a:t>
                </a:r>
                <a14:m>
                  <m:oMath xmlns:m="http://schemas.openxmlformats.org/officeDocument/2006/math">
                    <m:r>
                      <a:rPr lang="en-US" sz="2800" b="0" i="1" dirty="0" smtClean="0">
                        <a:latin typeface="Cambria Math" panose="02040503050406030204" pitchFamily="18" charset="0"/>
                      </a:rPr>
                      <m:t>𝑥</m:t>
                    </m:r>
                    <m:r>
                      <a:rPr lang="en-US" sz="2800" b="0" i="1" dirty="0" smtClean="0">
                        <a:latin typeface="Cambria Math" panose="02040503050406030204" pitchFamily="18" charset="0"/>
                      </a:rPr>
                      <m:t>,</m:t>
                    </m:r>
                    <m:r>
                      <a:rPr lang="en-US" sz="2800" b="0" i="1" dirty="0" smtClean="0">
                        <a:latin typeface="Cambria Math" panose="02040503050406030204" pitchFamily="18" charset="0"/>
                      </a:rPr>
                      <m:t>𝑦</m:t>
                    </m:r>
                    <m:r>
                      <a:rPr lang="en-US" sz="2800" b="0" i="1" dirty="0" smtClean="0">
                        <a:latin typeface="Cambria Math" panose="02040503050406030204" pitchFamily="18" charset="0"/>
                      </a:rPr>
                      <m:t>,</m:t>
                    </m:r>
                    <m:r>
                      <a:rPr lang="en-US" sz="2800" b="0" i="1" dirty="0" smtClean="0">
                        <a:latin typeface="Cambria Math" panose="02040503050406030204" pitchFamily="18" charset="0"/>
                      </a:rPr>
                      <m:t>𝑎</m:t>
                    </m:r>
                    <m:r>
                      <a:rPr lang="en-US" sz="2800" b="0" i="1" dirty="0" smtClean="0">
                        <a:latin typeface="Cambria Math" panose="02040503050406030204" pitchFamily="18" charset="0"/>
                      </a:rPr>
                      <m:t>,</m:t>
                    </m:r>
                    <m:r>
                      <a:rPr lang="en-US" sz="2800" b="0" i="1" dirty="0" smtClean="0">
                        <a:latin typeface="Cambria Math" panose="02040503050406030204" pitchFamily="18" charset="0"/>
                      </a:rPr>
                      <m:t>𝑏</m:t>
                    </m:r>
                  </m:oMath>
                </a14:m>
                <a:endParaRPr lang="en-US" sz="2800" dirty="0"/>
              </a:p>
              <a:p>
                <a:pPr marL="457200" indent="-457200">
                  <a:buFont typeface="Arial" panose="020B0604020202020204" pitchFamily="34" charset="0"/>
                  <a:buChar char="•"/>
                </a:pPr>
                <a:endParaRPr lang="en-US" sz="2800" dirty="0"/>
              </a:p>
            </p:txBody>
          </p:sp>
        </mc:Choice>
        <mc:Fallback xmlns="">
          <p:sp>
            <p:nvSpPr>
              <p:cNvPr id="48" name="TextBox 47">
                <a:extLst>
                  <a:ext uri="{FF2B5EF4-FFF2-40B4-BE49-F238E27FC236}">
                    <a16:creationId xmlns:a16="http://schemas.microsoft.com/office/drawing/2014/main" id="{14DDA898-916E-D7FA-C628-D4E537326220}"/>
                  </a:ext>
                </a:extLst>
              </p:cNvPr>
              <p:cNvSpPr txBox="1">
                <a:spLocks noRot="1" noChangeAspect="1" noMove="1" noResize="1" noEditPoints="1" noAdjustHandles="1" noChangeArrowheads="1" noChangeShapeType="1" noTextEdit="1"/>
              </p:cNvSpPr>
              <p:nvPr/>
            </p:nvSpPr>
            <p:spPr>
              <a:xfrm>
                <a:off x="8408869" y="1989584"/>
                <a:ext cx="3402925" cy="2246769"/>
              </a:xfrm>
              <a:prstGeom prst="rect">
                <a:avLst/>
              </a:prstGeom>
              <a:blipFill>
                <a:blip r:embed="rId14"/>
                <a:stretch>
                  <a:fillRect l="-3704" t="-280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5BDE0687-E449-9C75-C4BD-BC45E751F49B}"/>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
        <p:nvSpPr>
          <p:cNvPr id="6" name="TextBox 5">
            <a:extLst>
              <a:ext uri="{FF2B5EF4-FFF2-40B4-BE49-F238E27FC236}">
                <a16:creationId xmlns:a16="http://schemas.microsoft.com/office/drawing/2014/main" id="{E8DE07BB-E5D6-1C5F-9B91-DB49AA4645D4}"/>
              </a:ext>
            </a:extLst>
          </p:cNvPr>
          <p:cNvSpPr txBox="1"/>
          <p:nvPr/>
        </p:nvSpPr>
        <p:spPr>
          <a:xfrm>
            <a:off x="8408868" y="4098123"/>
            <a:ext cx="3402925" cy="1815882"/>
          </a:xfrm>
          <a:prstGeom prst="rect">
            <a:avLst/>
          </a:prstGeom>
          <a:noFill/>
        </p:spPr>
        <p:txBody>
          <a:bodyPr wrap="square" rtlCol="0">
            <a:spAutoFit/>
          </a:bodyPr>
          <a:lstStyle/>
          <a:p>
            <a:r>
              <a:rPr lang="en-US" sz="2800" b="1" dirty="0"/>
              <a:t>Hope</a:t>
            </a:r>
            <a:r>
              <a:rPr lang="en-US" sz="2800" dirty="0"/>
              <a:t>: only way to generate good, timely responses is to be in correct position.</a:t>
            </a:r>
            <a:endParaRPr lang="en-US" sz="2800" b="1" dirty="0"/>
          </a:p>
        </p:txBody>
      </p:sp>
    </p:spTree>
    <p:extLst>
      <p:ext uri="{BB962C8B-B14F-4D97-AF65-F5344CB8AC3E}">
        <p14:creationId xmlns:p14="http://schemas.microsoft.com/office/powerpoint/2010/main" val="1661197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14527-4987-9E71-A4D2-98466347C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0FCD8A-3095-B6F3-E716-8A95FDBE0F78}"/>
              </a:ext>
            </a:extLst>
          </p:cNvPr>
          <p:cNvSpPr>
            <a:spLocks noGrp="1"/>
          </p:cNvSpPr>
          <p:nvPr>
            <p:ph type="title"/>
          </p:nvPr>
        </p:nvSpPr>
        <p:spPr/>
        <p:txBody>
          <a:bodyPr/>
          <a:lstStyle/>
          <a:p>
            <a:r>
              <a:rPr lang="en-US" dirty="0"/>
              <a:t>Example: 1D position verification</a:t>
            </a:r>
          </a:p>
        </p:txBody>
      </p:sp>
      <p:pic>
        <p:nvPicPr>
          <p:cNvPr id="1026" name="Picture 2">
            <a:extLst>
              <a:ext uri="{FF2B5EF4-FFF2-40B4-BE49-F238E27FC236}">
                <a16:creationId xmlns:a16="http://schemas.microsoft.com/office/drawing/2014/main" id="{7912D60E-8413-3549-4D72-C0847EE15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EE023AD-458D-4BB8-8B91-4B3E72C0D285}"/>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0EE023AD-458D-4BB8-8B91-4B3E72C0D285}"/>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FE025F58-0C48-3460-B960-CEE3867BF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4095AFE3-8944-A1EE-1144-7204D8508173}"/>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EDB8A1F-F05F-F37E-D17E-FBC3BAEEE7CF}"/>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0EDB8A1F-F05F-F37E-D17E-FBC3BAEEE7CF}"/>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F975496-FABC-2913-3874-E714A0228F0D}"/>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CF975496-FABC-2913-3874-E714A0228F0D}"/>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8F706F3-4AA0-D88C-1012-4F7AAF8FF57E}"/>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68F706F3-4AA0-D88C-1012-4F7AAF8FF57E}"/>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B4866692-8B0A-F7A3-4176-31DF04684766}"/>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2BC5017-8994-2644-9822-6835D88AFC51}"/>
              </a:ext>
            </a:extLst>
          </p:cNvPr>
          <p:cNvPicPr>
            <a:picLocks noChangeAspect="1"/>
          </p:cNvPicPr>
          <p:nvPr/>
        </p:nvPicPr>
        <p:blipFill>
          <a:blip r:embed="rId7"/>
          <a:stretch>
            <a:fillRect/>
          </a:stretch>
        </p:blipFill>
        <p:spPr>
          <a:xfrm>
            <a:off x="4337545" y="3590560"/>
            <a:ext cx="601165" cy="645793"/>
          </a:xfrm>
          <a:prstGeom prst="rect">
            <a:avLst/>
          </a:prstGeom>
        </p:spPr>
      </p:pic>
      <p:cxnSp>
        <p:nvCxnSpPr>
          <p:cNvPr id="17" name="Straight Arrow Connector 16">
            <a:extLst>
              <a:ext uri="{FF2B5EF4-FFF2-40B4-BE49-F238E27FC236}">
                <a16:creationId xmlns:a16="http://schemas.microsoft.com/office/drawing/2014/main" id="{F6D6511B-571B-2EEB-6FAF-99380758B265}"/>
              </a:ext>
            </a:extLst>
          </p:cNvPr>
          <p:cNvCxnSpPr/>
          <p:nvPr/>
        </p:nvCxnSpPr>
        <p:spPr>
          <a:xfrm flipV="1">
            <a:off x="2553495" y="4216240"/>
            <a:ext cx="1720055"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6B6F0C1-3418-94CB-0E5F-0700D3F725B4}"/>
              </a:ext>
            </a:extLst>
          </p:cNvPr>
          <p:cNvCxnSpPr>
            <a:cxnSpLocks/>
          </p:cNvCxnSpPr>
          <p:nvPr/>
        </p:nvCxnSpPr>
        <p:spPr>
          <a:xfrm flipH="1" flipV="1">
            <a:off x="5072855" y="4216240"/>
            <a:ext cx="1873250"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7AE928E-D7E2-CE3E-8550-6EBAD3D9AA8B}"/>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D6F782E-FEEA-AC1B-3A29-C61B82F90309}"/>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9D6F782E-FEEA-AC1B-3A29-C61B82F90309}"/>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A02ADA9-028A-11EA-212F-43196FD93394}"/>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FA02ADA9-028A-11EA-212F-43196FD93394}"/>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1FDD3A30-0F78-B214-5B30-E33A24F8D39E}"/>
              </a:ext>
            </a:extLst>
          </p:cNvPr>
          <p:cNvCxnSpPr>
            <a:cxnSpLocks/>
          </p:cNvCxnSpPr>
          <p:nvPr/>
        </p:nvCxnSpPr>
        <p:spPr>
          <a:xfrm flipH="1" flipV="1">
            <a:off x="2425701" y="2672989"/>
            <a:ext cx="1713704" cy="10371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51B1B9B-889E-30CE-A0D2-3A9DABB8187B}"/>
              </a:ext>
            </a:extLst>
          </p:cNvPr>
          <p:cNvCxnSpPr>
            <a:cxnSpLocks/>
          </p:cNvCxnSpPr>
          <p:nvPr/>
        </p:nvCxnSpPr>
        <p:spPr>
          <a:xfrm flipV="1">
            <a:off x="5113088" y="2604710"/>
            <a:ext cx="1674368"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2552ACB-7746-2FC7-262E-06793958CFFF}"/>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F2552ACB-7746-2FC7-262E-06793958CFFF}"/>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B8DD083-01A6-62A2-073E-82F9B6F05486}"/>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8" name="TextBox 37">
                <a:extLst>
                  <a:ext uri="{FF2B5EF4-FFF2-40B4-BE49-F238E27FC236}">
                    <a16:creationId xmlns:a16="http://schemas.microsoft.com/office/drawing/2014/main" id="{8B8DD083-01A6-62A2-073E-82F9B6F05486}"/>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42BA0F1-3A2C-9D0D-B312-AAD68563E8E6}"/>
                  </a:ext>
                </a:extLst>
              </p:cNvPr>
              <p:cNvSpPr txBox="1"/>
              <p:nvPr/>
            </p:nvSpPr>
            <p:spPr>
              <a:xfrm>
                <a:off x="3286794" y="2837178"/>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b="0" dirty="0"/>
              </a:p>
            </p:txBody>
          </p:sp>
        </mc:Choice>
        <mc:Fallback xmlns="">
          <p:sp>
            <p:nvSpPr>
              <p:cNvPr id="39" name="TextBox 38">
                <a:extLst>
                  <a:ext uri="{FF2B5EF4-FFF2-40B4-BE49-F238E27FC236}">
                    <a16:creationId xmlns:a16="http://schemas.microsoft.com/office/drawing/2014/main" id="{342BA0F1-3A2C-9D0D-B312-AAD68563E8E6}"/>
                  </a:ext>
                </a:extLst>
              </p:cNvPr>
              <p:cNvSpPr txBox="1">
                <a:spLocks noRot="1" noChangeAspect="1" noMove="1" noResize="1" noEditPoints="1" noAdjustHandles="1" noChangeArrowheads="1" noChangeShapeType="1" noTextEdit="1"/>
              </p:cNvSpPr>
              <p:nvPr/>
            </p:nvSpPr>
            <p:spPr>
              <a:xfrm>
                <a:off x="3286794" y="2837178"/>
                <a:ext cx="8371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48CF354-6AE4-3E36-EC1B-118F00380F91}"/>
                  </a:ext>
                </a:extLst>
              </p:cNvPr>
              <p:cNvSpPr txBox="1"/>
              <p:nvPr/>
            </p:nvSpPr>
            <p:spPr>
              <a:xfrm>
                <a:off x="5171677" y="2837178"/>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b="0" dirty="0"/>
              </a:p>
            </p:txBody>
          </p:sp>
        </mc:Choice>
        <mc:Fallback xmlns="">
          <p:sp>
            <p:nvSpPr>
              <p:cNvPr id="40" name="TextBox 39">
                <a:extLst>
                  <a:ext uri="{FF2B5EF4-FFF2-40B4-BE49-F238E27FC236}">
                    <a16:creationId xmlns:a16="http://schemas.microsoft.com/office/drawing/2014/main" id="{D48CF354-6AE4-3E36-EC1B-118F00380F91}"/>
                  </a:ext>
                </a:extLst>
              </p:cNvPr>
              <p:cNvSpPr txBox="1">
                <a:spLocks noRot="1" noChangeAspect="1" noMove="1" noResize="1" noEditPoints="1" noAdjustHandles="1" noChangeArrowheads="1" noChangeShapeType="1" noTextEdit="1"/>
              </p:cNvSpPr>
              <p:nvPr/>
            </p:nvSpPr>
            <p:spPr>
              <a:xfrm>
                <a:off x="5171677" y="2837178"/>
                <a:ext cx="837134" cy="369332"/>
              </a:xfrm>
              <a:prstGeom prst="rect">
                <a:avLst/>
              </a:prstGeom>
              <a:blipFill>
                <a:blip r:embed="rId13"/>
                <a:stretch>
                  <a:fillRect/>
                </a:stretch>
              </a:blipFill>
            </p:spPr>
            <p:txBody>
              <a:bodyPr/>
              <a:lstStyle/>
              <a:p>
                <a:r>
                  <a:rPr lang="en-US">
                    <a:noFill/>
                  </a:rPr>
                  <a:t> </a:t>
                </a:r>
              </a:p>
            </p:txBody>
          </p:sp>
        </mc:Fallback>
      </mc:AlternateContent>
      <p:pic>
        <p:nvPicPr>
          <p:cNvPr id="42" name="Picture 2">
            <a:extLst>
              <a:ext uri="{FF2B5EF4-FFF2-40B4-BE49-F238E27FC236}">
                <a16:creationId xmlns:a16="http://schemas.microsoft.com/office/drawing/2014/main" id="{24820884-E8BB-7739-4EAC-C928A31B6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59F55524-3F94-CABF-77BD-671A73EE3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15722F72-252A-806C-F477-B8C1A5183B81}"/>
              </a:ext>
            </a:extLst>
          </p:cNvPr>
          <p:cNvSpPr txBox="1"/>
          <p:nvPr/>
        </p:nvSpPr>
        <p:spPr>
          <a:xfrm>
            <a:off x="4285157" y="4269714"/>
            <a:ext cx="965195" cy="369332"/>
          </a:xfrm>
          <a:prstGeom prst="rect">
            <a:avLst/>
          </a:prstGeom>
          <a:noFill/>
        </p:spPr>
        <p:txBody>
          <a:bodyPr wrap="square" rtlCol="0">
            <a:spAutoFit/>
          </a:bodyPr>
          <a:lstStyle/>
          <a:p>
            <a:r>
              <a:rPr lang="en-US" dirty="0"/>
              <a:t>Prover</a:t>
            </a:r>
          </a:p>
        </p:txBody>
      </p:sp>
      <p:sp>
        <p:nvSpPr>
          <p:cNvPr id="3" name="TextBox 2">
            <a:extLst>
              <a:ext uri="{FF2B5EF4-FFF2-40B4-BE49-F238E27FC236}">
                <a16:creationId xmlns:a16="http://schemas.microsoft.com/office/drawing/2014/main" id="{D4ADD4A1-23AA-CF1B-B0C0-9A13B510C6B2}"/>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
        <p:nvSpPr>
          <p:cNvPr id="11" name="TextBox 10">
            <a:extLst>
              <a:ext uri="{FF2B5EF4-FFF2-40B4-BE49-F238E27FC236}">
                <a16:creationId xmlns:a16="http://schemas.microsoft.com/office/drawing/2014/main" id="{682CFC30-39EE-10EB-17E1-D450DCCF28AA}"/>
              </a:ext>
            </a:extLst>
          </p:cNvPr>
          <p:cNvSpPr txBox="1"/>
          <p:nvPr/>
        </p:nvSpPr>
        <p:spPr>
          <a:xfrm>
            <a:off x="8408869" y="1296659"/>
            <a:ext cx="3402925" cy="2246769"/>
          </a:xfrm>
          <a:prstGeom prst="rect">
            <a:avLst/>
          </a:prstGeom>
          <a:noFill/>
        </p:spPr>
        <p:txBody>
          <a:bodyPr wrap="square" rtlCol="0">
            <a:spAutoFit/>
          </a:bodyPr>
          <a:lstStyle/>
          <a:p>
            <a:r>
              <a:rPr lang="en-US" sz="2800" b="1" dirty="0">
                <a:solidFill>
                  <a:srgbClr val="C00000"/>
                </a:solidFill>
              </a:rPr>
              <a:t>Bad protocol</a:t>
            </a:r>
            <a:r>
              <a:rPr lang="en-US" sz="2800" dirty="0"/>
              <a:t>: </a:t>
            </a:r>
            <a:br>
              <a:rPr lang="en-US" sz="2800" dirty="0"/>
            </a:br>
            <a:r>
              <a:rPr lang="en-US" sz="2800" dirty="0"/>
              <a:t>Both verifiers send identical challenges, and prover repeats them back.</a:t>
            </a:r>
            <a:endParaRPr lang="en-US" sz="2800" b="1" dirty="0"/>
          </a:p>
        </p:txBody>
      </p:sp>
    </p:spTree>
    <p:extLst>
      <p:ext uri="{BB962C8B-B14F-4D97-AF65-F5344CB8AC3E}">
        <p14:creationId xmlns:p14="http://schemas.microsoft.com/office/powerpoint/2010/main" val="747326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C9C37-054A-2518-80B2-9C89F86C5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8E138-CF0A-19D8-4E5E-3DA5DD03F6F1}"/>
              </a:ext>
            </a:extLst>
          </p:cNvPr>
          <p:cNvSpPr>
            <a:spLocks noGrp="1"/>
          </p:cNvSpPr>
          <p:nvPr>
            <p:ph type="title"/>
          </p:nvPr>
        </p:nvSpPr>
        <p:spPr/>
        <p:txBody>
          <a:bodyPr/>
          <a:lstStyle/>
          <a:p>
            <a:r>
              <a:rPr lang="en-US" dirty="0"/>
              <a:t>Spoofing attacks</a:t>
            </a:r>
          </a:p>
        </p:txBody>
      </p:sp>
      <p:pic>
        <p:nvPicPr>
          <p:cNvPr id="1026" name="Picture 2">
            <a:extLst>
              <a:ext uri="{FF2B5EF4-FFF2-40B4-BE49-F238E27FC236}">
                <a16:creationId xmlns:a16="http://schemas.microsoft.com/office/drawing/2014/main" id="{38CECC1E-D5D7-F593-9B0D-8A2A7E567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4D761C8-CC34-7D5A-6969-80638BB10A83}"/>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216FDAA8-42CE-FF1C-59AE-2B0A43D1A578}"/>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BB0A71BC-159D-985B-78D9-3799AA15E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1C52C89B-1031-A66F-B6C6-255185DFE79A}"/>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4D7F6B8-9D5F-F5BA-7D8C-00FF06DEE2F1}"/>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E36647E4-0A58-1038-1674-0FB4569670F6}"/>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4E5E3B7-E80E-4AAF-6238-67A2A3210F0A}"/>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3D874640-CFCE-3FB8-0D3C-CDA343FF6F36}"/>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6C92C79-01F8-768A-7FA9-72F2771A5111}"/>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94807348-18EB-69C8-E151-A163AF5B5AE3}"/>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E31C9B7B-A019-ECE8-7BBC-87A363074123}"/>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72D3407-11C8-A8BB-A469-974D6F5F82CC}"/>
              </a:ext>
            </a:extLst>
          </p:cNvPr>
          <p:cNvCxnSpPr>
            <a:cxnSpLocks/>
          </p:cNvCxnSpPr>
          <p:nvPr/>
        </p:nvCxnSpPr>
        <p:spPr>
          <a:xfrm flipV="1">
            <a:off x="2553495" y="4661865"/>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0D080CB-D11B-56D7-7FE5-CC9D66B7AEA7}"/>
              </a:ext>
            </a:extLst>
          </p:cNvPr>
          <p:cNvCxnSpPr>
            <a:cxnSpLocks/>
          </p:cNvCxnSpPr>
          <p:nvPr/>
        </p:nvCxnSpPr>
        <p:spPr>
          <a:xfrm flipH="1" flipV="1">
            <a:off x="5725475" y="4624170"/>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27202FC-9409-BC01-E971-090B86A52AE9}"/>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D48F0DB-F4D6-6F13-90F5-3619B8756EED}"/>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3459340F-2412-23E1-AF1D-3220CA15AC68}"/>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E4C7AA5-EA6F-0117-D157-C531686AC8CD}"/>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63DA32AB-C0D1-F4C5-A1DB-AE603EA0F271}"/>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0A26D90-FB56-D4D4-DF49-2D29513F2D86}"/>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7267507E-27D1-616C-21E9-A0917117D473}"/>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E28596A-25A9-3FB6-A198-8FCFAD17159F}"/>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8" name="TextBox 37">
                <a:extLst>
                  <a:ext uri="{FF2B5EF4-FFF2-40B4-BE49-F238E27FC236}">
                    <a16:creationId xmlns:a16="http://schemas.microsoft.com/office/drawing/2014/main" id="{FE28596A-25A9-3FB6-A198-8FCFAD17159F}"/>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6322E01E-2E73-5ADF-A0D1-91249FAE9A0F}"/>
              </a:ext>
            </a:extLst>
          </p:cNvPr>
          <p:cNvSpPr txBox="1"/>
          <p:nvPr/>
        </p:nvSpPr>
        <p:spPr>
          <a:xfrm>
            <a:off x="3592990" y="4921026"/>
            <a:ext cx="939257" cy="369332"/>
          </a:xfrm>
          <a:prstGeom prst="rect">
            <a:avLst/>
          </a:prstGeom>
          <a:noFill/>
        </p:spPr>
        <p:txBody>
          <a:bodyPr wrap="square" rtlCol="0">
            <a:spAutoFit/>
          </a:bodyPr>
          <a:lstStyle/>
          <a:p>
            <a:r>
              <a:rPr lang="en-US" dirty="0"/>
              <a:t>Spoofer</a:t>
            </a:r>
          </a:p>
        </p:txBody>
      </p:sp>
      <p:pic>
        <p:nvPicPr>
          <p:cNvPr id="11" name="Picture 10">
            <a:extLst>
              <a:ext uri="{FF2B5EF4-FFF2-40B4-BE49-F238E27FC236}">
                <a16:creationId xmlns:a16="http://schemas.microsoft.com/office/drawing/2014/main" id="{FE363E8C-84A9-C9DA-0637-A6FBB9255816}"/>
              </a:ext>
            </a:extLst>
          </p:cNvPr>
          <p:cNvPicPr>
            <a:picLocks noChangeAspect="1"/>
          </p:cNvPicPr>
          <p:nvPr/>
        </p:nvPicPr>
        <p:blipFill>
          <a:blip r:embed="rId12"/>
          <a:stretch>
            <a:fillRect/>
          </a:stretch>
        </p:blipFill>
        <p:spPr>
          <a:xfrm>
            <a:off x="5220475" y="4357743"/>
            <a:ext cx="502372" cy="539666"/>
          </a:xfrm>
          <a:prstGeom prst="rect">
            <a:avLst/>
          </a:prstGeom>
        </p:spPr>
      </p:pic>
      <p:sp>
        <p:nvSpPr>
          <p:cNvPr id="30" name="TextBox 29">
            <a:extLst>
              <a:ext uri="{FF2B5EF4-FFF2-40B4-BE49-F238E27FC236}">
                <a16:creationId xmlns:a16="http://schemas.microsoft.com/office/drawing/2014/main" id="{652BF591-FE5D-95DA-EFF0-40934A1532C9}"/>
              </a:ext>
            </a:extLst>
          </p:cNvPr>
          <p:cNvSpPr txBox="1"/>
          <p:nvPr/>
        </p:nvSpPr>
        <p:spPr>
          <a:xfrm>
            <a:off x="5142438" y="4921026"/>
            <a:ext cx="1085050" cy="369332"/>
          </a:xfrm>
          <a:prstGeom prst="rect">
            <a:avLst/>
          </a:prstGeom>
          <a:noFill/>
        </p:spPr>
        <p:txBody>
          <a:bodyPr wrap="square" rtlCol="0">
            <a:spAutoFit/>
          </a:bodyPr>
          <a:lstStyle/>
          <a:p>
            <a:r>
              <a:rPr lang="en-US" dirty="0"/>
              <a:t>Spoofer</a:t>
            </a:r>
          </a:p>
        </p:txBody>
      </p:sp>
      <p:pic>
        <p:nvPicPr>
          <p:cNvPr id="32" name="Picture 31">
            <a:extLst>
              <a:ext uri="{FF2B5EF4-FFF2-40B4-BE49-F238E27FC236}">
                <a16:creationId xmlns:a16="http://schemas.microsoft.com/office/drawing/2014/main" id="{9CDA74C3-1BBC-9C6A-B255-5F9B324C182C}"/>
              </a:ext>
            </a:extLst>
          </p:cNvPr>
          <p:cNvPicPr>
            <a:picLocks noChangeAspect="1"/>
          </p:cNvPicPr>
          <p:nvPr/>
        </p:nvPicPr>
        <p:blipFill>
          <a:blip r:embed="rId13"/>
          <a:stretch>
            <a:fillRect/>
          </a:stretch>
        </p:blipFill>
        <p:spPr>
          <a:xfrm>
            <a:off x="3861928" y="4187277"/>
            <a:ext cx="376322" cy="711720"/>
          </a:xfrm>
          <a:prstGeom prst="rect">
            <a:avLst/>
          </a:prstGeom>
        </p:spPr>
      </p:pic>
      <p:sp>
        <p:nvSpPr>
          <p:cNvPr id="3" name="TextBox 2">
            <a:extLst>
              <a:ext uri="{FF2B5EF4-FFF2-40B4-BE49-F238E27FC236}">
                <a16:creationId xmlns:a16="http://schemas.microsoft.com/office/drawing/2014/main" id="{47D7C2EA-5ABA-106C-1837-6CA77DE95D5E}"/>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
        <p:nvSpPr>
          <p:cNvPr id="6" name="TextBox 5">
            <a:extLst>
              <a:ext uri="{FF2B5EF4-FFF2-40B4-BE49-F238E27FC236}">
                <a16:creationId xmlns:a16="http://schemas.microsoft.com/office/drawing/2014/main" id="{01913EA9-0FFF-105D-C9DC-08056FABA93D}"/>
              </a:ext>
            </a:extLst>
          </p:cNvPr>
          <p:cNvSpPr txBox="1"/>
          <p:nvPr/>
        </p:nvSpPr>
        <p:spPr>
          <a:xfrm>
            <a:off x="8408869" y="1296659"/>
            <a:ext cx="3402925" cy="2246769"/>
          </a:xfrm>
          <a:prstGeom prst="rect">
            <a:avLst/>
          </a:prstGeom>
          <a:noFill/>
        </p:spPr>
        <p:txBody>
          <a:bodyPr wrap="square" rtlCol="0">
            <a:spAutoFit/>
          </a:bodyPr>
          <a:lstStyle/>
          <a:p>
            <a:r>
              <a:rPr lang="en-US" sz="2800" b="1" dirty="0">
                <a:solidFill>
                  <a:srgbClr val="C00000"/>
                </a:solidFill>
              </a:rPr>
              <a:t>Bad protocol</a:t>
            </a:r>
            <a:r>
              <a:rPr lang="en-US" sz="2800" dirty="0"/>
              <a:t>: </a:t>
            </a:r>
            <a:br>
              <a:rPr lang="en-US" sz="2800" dirty="0"/>
            </a:br>
            <a:r>
              <a:rPr lang="en-US" sz="2800" dirty="0"/>
              <a:t>Both verifiers send identical challenges, and prover repeats them back.</a:t>
            </a:r>
            <a:endParaRPr lang="en-US" sz="2800" b="1" dirty="0"/>
          </a:p>
        </p:txBody>
      </p:sp>
      <p:cxnSp>
        <p:nvCxnSpPr>
          <p:cNvPr id="19" name="Curved Connector 18">
            <a:extLst>
              <a:ext uri="{FF2B5EF4-FFF2-40B4-BE49-F238E27FC236}">
                <a16:creationId xmlns:a16="http://schemas.microsoft.com/office/drawing/2014/main" id="{444ED3A1-F505-0CBF-1258-4805C1183E0C}"/>
              </a:ext>
            </a:extLst>
          </p:cNvPr>
          <p:cNvCxnSpPr/>
          <p:nvPr/>
        </p:nvCxnSpPr>
        <p:spPr>
          <a:xfrm rot="5400000" flipH="1" flipV="1">
            <a:off x="5174312" y="5408010"/>
            <a:ext cx="449575" cy="357249"/>
          </a:xfrm>
          <a:prstGeom prst="curved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4AD07584-49EA-D106-2C4C-931D682EFE03}"/>
              </a:ext>
            </a:extLst>
          </p:cNvPr>
          <p:cNvCxnSpPr>
            <a:cxnSpLocks/>
          </p:cNvCxnSpPr>
          <p:nvPr/>
        </p:nvCxnSpPr>
        <p:spPr>
          <a:xfrm rot="16200000" flipV="1">
            <a:off x="4049656" y="5436559"/>
            <a:ext cx="377188" cy="300150"/>
          </a:xfrm>
          <a:prstGeom prst="curved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022FDEF-2963-4133-5A3F-F5387F735930}"/>
              </a:ext>
            </a:extLst>
          </p:cNvPr>
          <p:cNvSpPr txBox="1"/>
          <p:nvPr/>
        </p:nvSpPr>
        <p:spPr>
          <a:xfrm>
            <a:off x="3974033" y="5766353"/>
            <a:ext cx="1921304" cy="369332"/>
          </a:xfrm>
          <a:prstGeom prst="rect">
            <a:avLst/>
          </a:prstGeom>
          <a:noFill/>
        </p:spPr>
        <p:txBody>
          <a:bodyPr wrap="square" rtlCol="0">
            <a:spAutoFit/>
          </a:bodyPr>
          <a:lstStyle/>
          <a:p>
            <a:r>
              <a:rPr lang="en-US" b="1" dirty="0">
                <a:solidFill>
                  <a:srgbClr val="C00000"/>
                </a:solidFill>
              </a:rPr>
              <a:t>Not in position 0!</a:t>
            </a:r>
          </a:p>
        </p:txBody>
      </p:sp>
    </p:spTree>
    <p:extLst>
      <p:ext uri="{BB962C8B-B14F-4D97-AF65-F5344CB8AC3E}">
        <p14:creationId xmlns:p14="http://schemas.microsoft.com/office/powerpoint/2010/main" val="4131058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6E144-4092-2A92-1E6A-877F3F650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DA340-B059-6D66-AD80-8F12A12F66FD}"/>
              </a:ext>
            </a:extLst>
          </p:cNvPr>
          <p:cNvSpPr>
            <a:spLocks noGrp="1"/>
          </p:cNvSpPr>
          <p:nvPr>
            <p:ph type="title"/>
          </p:nvPr>
        </p:nvSpPr>
        <p:spPr/>
        <p:txBody>
          <a:bodyPr/>
          <a:lstStyle/>
          <a:p>
            <a:r>
              <a:rPr lang="en-US" dirty="0"/>
              <a:t>Spoofing attacks</a:t>
            </a:r>
          </a:p>
        </p:txBody>
      </p:sp>
      <p:pic>
        <p:nvPicPr>
          <p:cNvPr id="1026" name="Picture 2">
            <a:extLst>
              <a:ext uri="{FF2B5EF4-FFF2-40B4-BE49-F238E27FC236}">
                <a16:creationId xmlns:a16="http://schemas.microsoft.com/office/drawing/2014/main" id="{9D14E830-4912-41F1-193C-7F558E2EF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7758D64-862D-CEC0-1CD7-9691E8B621A1}"/>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24164BA1-FBE3-F67F-7F6A-E3EF6797B891}"/>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43E61929-4712-EDFA-1A7D-9F093C4A7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BA84B6C3-1ECB-54C4-000D-A9BAADE13EAF}"/>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7C522FD-D176-CF8D-854E-319A5ED13240}"/>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2424E6FC-5F0D-CA67-F860-2069D93A6D6E}"/>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7605211-1369-5A7A-48B2-61685CE9A62E}"/>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44F177FA-9461-91CE-6874-2CD00DA83B12}"/>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8EC3ABC-72B9-0E32-A937-81154E2F1D53}"/>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059D2A5A-4976-90EF-0E39-181A75D78230}"/>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2E4167BA-77E6-3E75-C67A-0A5F25A25DFA}"/>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7C28899-C91D-D921-7863-E3DC653ADD06}"/>
              </a:ext>
            </a:extLst>
          </p:cNvPr>
          <p:cNvCxnSpPr>
            <a:cxnSpLocks/>
          </p:cNvCxnSpPr>
          <p:nvPr/>
        </p:nvCxnSpPr>
        <p:spPr>
          <a:xfrm flipV="1">
            <a:off x="2553495" y="4661865"/>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86673A7-A01C-0C40-7E16-0D5F050DC0B7}"/>
              </a:ext>
            </a:extLst>
          </p:cNvPr>
          <p:cNvCxnSpPr>
            <a:cxnSpLocks/>
          </p:cNvCxnSpPr>
          <p:nvPr/>
        </p:nvCxnSpPr>
        <p:spPr>
          <a:xfrm flipH="1" flipV="1">
            <a:off x="5725475" y="4624170"/>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A769006-DECE-EF9E-6CCB-7093B93BD9CF}"/>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B6CB832-6DE8-3552-EFDB-B2F0010BA1F8}"/>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185D7E52-9D38-1191-007D-7834C1005C3F}"/>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26EF718-B79B-4548-C0AF-F6BAC4FDF38B}"/>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D87F9DFB-9F2F-957D-40B6-DC81A29CC11B}"/>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8183845-D148-1620-24A9-5BC9ED2C0AA2}"/>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D49993BD-6C69-977F-9E5D-24C6C4CFA6B5}"/>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F3898F5-5688-63DA-277C-AF07739A7BF9}"/>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8" name="TextBox 37">
                <a:extLst>
                  <a:ext uri="{FF2B5EF4-FFF2-40B4-BE49-F238E27FC236}">
                    <a16:creationId xmlns:a16="http://schemas.microsoft.com/office/drawing/2014/main" id="{8F3898F5-5688-63DA-277C-AF07739A7BF9}"/>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069497C-36A1-4E0E-80BE-642FB4BDC4ED}"/>
              </a:ext>
            </a:extLst>
          </p:cNvPr>
          <p:cNvPicPr>
            <a:picLocks noChangeAspect="1"/>
          </p:cNvPicPr>
          <p:nvPr/>
        </p:nvPicPr>
        <p:blipFill>
          <a:blip r:embed="rId12"/>
          <a:stretch>
            <a:fillRect/>
          </a:stretch>
        </p:blipFill>
        <p:spPr>
          <a:xfrm>
            <a:off x="5220475" y="4357743"/>
            <a:ext cx="502372" cy="539666"/>
          </a:xfrm>
          <a:prstGeom prst="rect">
            <a:avLst/>
          </a:prstGeom>
        </p:spPr>
      </p:pic>
      <p:pic>
        <p:nvPicPr>
          <p:cNvPr id="19" name="Picture 18">
            <a:extLst>
              <a:ext uri="{FF2B5EF4-FFF2-40B4-BE49-F238E27FC236}">
                <a16:creationId xmlns:a16="http://schemas.microsoft.com/office/drawing/2014/main" id="{3C363589-0C1D-5D71-73C6-88BC07E56B3A}"/>
              </a:ext>
            </a:extLst>
          </p:cNvPr>
          <p:cNvPicPr>
            <a:picLocks noChangeAspect="1"/>
          </p:cNvPicPr>
          <p:nvPr/>
        </p:nvPicPr>
        <p:blipFill>
          <a:blip r:embed="rId12"/>
          <a:stretch>
            <a:fillRect/>
          </a:stretch>
        </p:blipFill>
        <p:spPr>
          <a:xfrm>
            <a:off x="5220475" y="3235948"/>
            <a:ext cx="502372" cy="539666"/>
          </a:xfrm>
          <a:prstGeom prst="rect">
            <a:avLst/>
          </a:prstGeom>
        </p:spPr>
      </p:pic>
      <p:pic>
        <p:nvPicPr>
          <p:cNvPr id="31" name="Picture 30">
            <a:extLst>
              <a:ext uri="{FF2B5EF4-FFF2-40B4-BE49-F238E27FC236}">
                <a16:creationId xmlns:a16="http://schemas.microsoft.com/office/drawing/2014/main" id="{07C9028B-6074-BF3B-01C1-510FA81089CD}"/>
              </a:ext>
            </a:extLst>
          </p:cNvPr>
          <p:cNvPicPr>
            <a:picLocks noChangeAspect="1"/>
          </p:cNvPicPr>
          <p:nvPr/>
        </p:nvPicPr>
        <p:blipFill>
          <a:blip r:embed="rId13"/>
          <a:stretch>
            <a:fillRect/>
          </a:stretch>
        </p:blipFill>
        <p:spPr>
          <a:xfrm>
            <a:off x="3861928" y="3301482"/>
            <a:ext cx="376322" cy="711720"/>
          </a:xfrm>
          <a:prstGeom prst="rect">
            <a:avLst/>
          </a:prstGeom>
        </p:spPr>
      </p:pic>
      <p:pic>
        <p:nvPicPr>
          <p:cNvPr id="32" name="Picture 31">
            <a:extLst>
              <a:ext uri="{FF2B5EF4-FFF2-40B4-BE49-F238E27FC236}">
                <a16:creationId xmlns:a16="http://schemas.microsoft.com/office/drawing/2014/main" id="{C62EB617-F429-F527-3429-0468130D7DA2}"/>
              </a:ext>
            </a:extLst>
          </p:cNvPr>
          <p:cNvPicPr>
            <a:picLocks noChangeAspect="1"/>
          </p:cNvPicPr>
          <p:nvPr/>
        </p:nvPicPr>
        <p:blipFill>
          <a:blip r:embed="rId13"/>
          <a:stretch>
            <a:fillRect/>
          </a:stretch>
        </p:blipFill>
        <p:spPr>
          <a:xfrm>
            <a:off x="3861928" y="4187277"/>
            <a:ext cx="376322" cy="711720"/>
          </a:xfrm>
          <a:prstGeom prst="rect">
            <a:avLst/>
          </a:prstGeom>
        </p:spPr>
      </p:pic>
      <p:sp>
        <p:nvSpPr>
          <p:cNvPr id="3" name="TextBox 2">
            <a:extLst>
              <a:ext uri="{FF2B5EF4-FFF2-40B4-BE49-F238E27FC236}">
                <a16:creationId xmlns:a16="http://schemas.microsoft.com/office/drawing/2014/main" id="{B43A359C-C047-EC8F-C574-8E80E679D2BD}"/>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
        <p:nvSpPr>
          <p:cNvPr id="16" name="TextBox 15">
            <a:extLst>
              <a:ext uri="{FF2B5EF4-FFF2-40B4-BE49-F238E27FC236}">
                <a16:creationId xmlns:a16="http://schemas.microsoft.com/office/drawing/2014/main" id="{9B728B43-3A8C-C65F-ED50-11E00116929E}"/>
              </a:ext>
            </a:extLst>
          </p:cNvPr>
          <p:cNvSpPr txBox="1"/>
          <p:nvPr/>
        </p:nvSpPr>
        <p:spPr>
          <a:xfrm>
            <a:off x="3592990" y="4921026"/>
            <a:ext cx="939257" cy="369332"/>
          </a:xfrm>
          <a:prstGeom prst="rect">
            <a:avLst/>
          </a:prstGeom>
          <a:noFill/>
        </p:spPr>
        <p:txBody>
          <a:bodyPr wrap="square" rtlCol="0">
            <a:spAutoFit/>
          </a:bodyPr>
          <a:lstStyle/>
          <a:p>
            <a:r>
              <a:rPr lang="en-US" dirty="0"/>
              <a:t>Spoofer</a:t>
            </a:r>
          </a:p>
        </p:txBody>
      </p:sp>
      <p:sp>
        <p:nvSpPr>
          <p:cNvPr id="25" name="TextBox 24">
            <a:extLst>
              <a:ext uri="{FF2B5EF4-FFF2-40B4-BE49-F238E27FC236}">
                <a16:creationId xmlns:a16="http://schemas.microsoft.com/office/drawing/2014/main" id="{B91F8903-7395-290F-B565-21CDEC55A65C}"/>
              </a:ext>
            </a:extLst>
          </p:cNvPr>
          <p:cNvSpPr txBox="1"/>
          <p:nvPr/>
        </p:nvSpPr>
        <p:spPr>
          <a:xfrm>
            <a:off x="5142438" y="4921026"/>
            <a:ext cx="1085050" cy="369332"/>
          </a:xfrm>
          <a:prstGeom prst="rect">
            <a:avLst/>
          </a:prstGeom>
          <a:noFill/>
        </p:spPr>
        <p:txBody>
          <a:bodyPr wrap="square" rtlCol="0">
            <a:spAutoFit/>
          </a:bodyPr>
          <a:lstStyle/>
          <a:p>
            <a:r>
              <a:rPr lang="en-US" dirty="0"/>
              <a:t>Spoofer</a:t>
            </a:r>
          </a:p>
        </p:txBody>
      </p:sp>
      <p:sp>
        <p:nvSpPr>
          <p:cNvPr id="29" name="TextBox 28">
            <a:extLst>
              <a:ext uri="{FF2B5EF4-FFF2-40B4-BE49-F238E27FC236}">
                <a16:creationId xmlns:a16="http://schemas.microsoft.com/office/drawing/2014/main" id="{B4B2D4CE-EA43-07D8-B4F7-6C0461C9D068}"/>
              </a:ext>
            </a:extLst>
          </p:cNvPr>
          <p:cNvSpPr txBox="1"/>
          <p:nvPr/>
        </p:nvSpPr>
        <p:spPr>
          <a:xfrm>
            <a:off x="4338053" y="3913457"/>
            <a:ext cx="939255" cy="369332"/>
          </a:xfrm>
          <a:prstGeom prst="rect">
            <a:avLst/>
          </a:prstGeom>
          <a:noFill/>
        </p:spPr>
        <p:txBody>
          <a:bodyPr wrap="square" rtlCol="0">
            <a:spAutoFit/>
          </a:bodyPr>
          <a:lstStyle/>
          <a:p>
            <a:r>
              <a:rPr lang="en-US" dirty="0"/>
              <a:t>(wait)</a:t>
            </a:r>
          </a:p>
        </p:txBody>
      </p:sp>
      <p:sp>
        <p:nvSpPr>
          <p:cNvPr id="30" name="TextBox 29">
            <a:extLst>
              <a:ext uri="{FF2B5EF4-FFF2-40B4-BE49-F238E27FC236}">
                <a16:creationId xmlns:a16="http://schemas.microsoft.com/office/drawing/2014/main" id="{C4B96B14-644F-B917-0444-92B65C9B6C5A}"/>
              </a:ext>
            </a:extLst>
          </p:cNvPr>
          <p:cNvSpPr txBox="1"/>
          <p:nvPr/>
        </p:nvSpPr>
        <p:spPr>
          <a:xfrm>
            <a:off x="8408869" y="3880317"/>
            <a:ext cx="3402925" cy="1815882"/>
          </a:xfrm>
          <a:prstGeom prst="rect">
            <a:avLst/>
          </a:prstGeom>
          <a:noFill/>
        </p:spPr>
        <p:txBody>
          <a:bodyPr wrap="square" rtlCol="0">
            <a:spAutoFit/>
          </a:bodyPr>
          <a:lstStyle/>
          <a:p>
            <a:r>
              <a:rPr lang="en-US" sz="2800" b="1" dirty="0">
                <a:solidFill>
                  <a:srgbClr val="C00000"/>
                </a:solidFill>
              </a:rPr>
              <a:t>Cheating strategy</a:t>
            </a:r>
            <a:r>
              <a:rPr lang="en-US" sz="2800" dirty="0"/>
              <a:t>: </a:t>
            </a:r>
            <a:br>
              <a:rPr lang="en-US" sz="2800" dirty="0"/>
            </a:br>
            <a:r>
              <a:rPr lang="en-US" sz="2800" dirty="0"/>
              <a:t>Spoofers can wait before sending responses.</a:t>
            </a:r>
            <a:endParaRPr lang="en-US" sz="2800" b="1" dirty="0"/>
          </a:p>
        </p:txBody>
      </p:sp>
      <p:sp>
        <p:nvSpPr>
          <p:cNvPr id="33" name="TextBox 32">
            <a:extLst>
              <a:ext uri="{FF2B5EF4-FFF2-40B4-BE49-F238E27FC236}">
                <a16:creationId xmlns:a16="http://schemas.microsoft.com/office/drawing/2014/main" id="{F11B8E7D-511D-3AF2-5F06-28ABECBC84A5}"/>
              </a:ext>
            </a:extLst>
          </p:cNvPr>
          <p:cNvSpPr txBox="1"/>
          <p:nvPr/>
        </p:nvSpPr>
        <p:spPr>
          <a:xfrm>
            <a:off x="8408869" y="1296659"/>
            <a:ext cx="3402925" cy="2246769"/>
          </a:xfrm>
          <a:prstGeom prst="rect">
            <a:avLst/>
          </a:prstGeom>
          <a:noFill/>
        </p:spPr>
        <p:txBody>
          <a:bodyPr wrap="square" rtlCol="0">
            <a:spAutoFit/>
          </a:bodyPr>
          <a:lstStyle/>
          <a:p>
            <a:r>
              <a:rPr lang="en-US" sz="2800" b="1" dirty="0">
                <a:solidFill>
                  <a:srgbClr val="C00000"/>
                </a:solidFill>
              </a:rPr>
              <a:t>Bad protocol</a:t>
            </a:r>
            <a:r>
              <a:rPr lang="en-US" sz="2800" dirty="0"/>
              <a:t>: </a:t>
            </a:r>
            <a:br>
              <a:rPr lang="en-US" sz="2800" dirty="0"/>
            </a:br>
            <a:r>
              <a:rPr lang="en-US" sz="2800" dirty="0"/>
              <a:t>Both verifiers send identical challenges, and prover repeats them back.</a:t>
            </a:r>
            <a:endParaRPr lang="en-US" sz="2800" b="1" dirty="0"/>
          </a:p>
        </p:txBody>
      </p:sp>
    </p:spTree>
    <p:extLst>
      <p:ext uri="{BB962C8B-B14F-4D97-AF65-F5344CB8AC3E}">
        <p14:creationId xmlns:p14="http://schemas.microsoft.com/office/powerpoint/2010/main" val="1695314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03A96-6B60-7E18-58BB-506097E211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28EA5-5B67-B449-5AC5-FFCDC97CA3BB}"/>
              </a:ext>
            </a:extLst>
          </p:cNvPr>
          <p:cNvSpPr>
            <a:spLocks noGrp="1"/>
          </p:cNvSpPr>
          <p:nvPr>
            <p:ph type="title"/>
          </p:nvPr>
        </p:nvSpPr>
        <p:spPr/>
        <p:txBody>
          <a:bodyPr/>
          <a:lstStyle/>
          <a:p>
            <a:r>
              <a:rPr lang="en-US" dirty="0"/>
              <a:t>Spoofing attacks</a:t>
            </a:r>
          </a:p>
        </p:txBody>
      </p:sp>
      <p:pic>
        <p:nvPicPr>
          <p:cNvPr id="1026" name="Picture 2">
            <a:extLst>
              <a:ext uri="{FF2B5EF4-FFF2-40B4-BE49-F238E27FC236}">
                <a16:creationId xmlns:a16="http://schemas.microsoft.com/office/drawing/2014/main" id="{EEE6E2AC-5EF8-9349-DADF-E5FD023DB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920C753-B03C-2A49-9D2C-FE31F3DCF379}"/>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88C60775-5CDC-17A6-1DD6-2A49232B38C8}"/>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486E92E4-2137-79DD-6B91-4C765789C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B0A2D48-FBCA-347D-C825-475320D541CF}"/>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433B4C-8959-4A4A-6608-B5BCF141CE9C}"/>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8824E97F-BA44-46AC-F3EC-AC3D00FD616C}"/>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819B88F-0667-06AD-4967-5EA62CBC5EEC}"/>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CDDE00F6-3594-EB1B-0C96-D41EA05AED9C}"/>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682402C-0285-3D1B-78B2-FF663EBE8265}"/>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28E23EC8-8B65-8ED8-F6CA-771284F52D16}"/>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2C9D827F-62A5-E5C0-0723-C4B11C703CB8}"/>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CDDC9C7-7673-46BA-DF73-131112418AFF}"/>
              </a:ext>
            </a:extLst>
          </p:cNvPr>
          <p:cNvCxnSpPr>
            <a:cxnSpLocks/>
          </p:cNvCxnSpPr>
          <p:nvPr/>
        </p:nvCxnSpPr>
        <p:spPr>
          <a:xfrm flipV="1">
            <a:off x="2553495" y="4661865"/>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B745B50-0408-BA5F-80B3-ACE962B2562C}"/>
              </a:ext>
            </a:extLst>
          </p:cNvPr>
          <p:cNvCxnSpPr>
            <a:cxnSpLocks/>
          </p:cNvCxnSpPr>
          <p:nvPr/>
        </p:nvCxnSpPr>
        <p:spPr>
          <a:xfrm flipH="1" flipV="1">
            <a:off x="5725475" y="4624170"/>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D413548-5358-1C27-4F62-F93B216B59B9}"/>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F6F2B9C-1F78-2161-D588-1982E00352DE}"/>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C8BF5304-F5DE-7C11-74BB-8AA633245805}"/>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1390CED-65AA-D8AA-C13F-BDD968FA0BE5}"/>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D520D2BE-980B-6A48-BEFD-292F3ECE6091}"/>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59D5E60A-DEFD-A280-C178-DDF6594A400A}"/>
              </a:ext>
            </a:extLst>
          </p:cNvPr>
          <p:cNvCxnSpPr>
            <a:cxnSpLocks/>
          </p:cNvCxnSpPr>
          <p:nvPr/>
        </p:nvCxnSpPr>
        <p:spPr>
          <a:xfrm flipH="1" flipV="1">
            <a:off x="2425701" y="2672989"/>
            <a:ext cx="1397000" cy="84548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F7DF0F5-63AD-7DE6-5610-D76B3CB46110}"/>
              </a:ext>
            </a:extLst>
          </p:cNvPr>
          <p:cNvCxnSpPr>
            <a:cxnSpLocks/>
          </p:cNvCxnSpPr>
          <p:nvPr/>
        </p:nvCxnSpPr>
        <p:spPr>
          <a:xfrm flipV="1">
            <a:off x="5466492" y="2604710"/>
            <a:ext cx="1320964" cy="92376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D4D4DEC-D3AE-F417-B675-6ED0E63123EE}"/>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AD61BE9C-7AE1-E699-73F7-C9EEDC038DFA}"/>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1C6520F-2F76-43C2-92B2-68A08EAAED41}"/>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8" name="TextBox 37">
                <a:extLst>
                  <a:ext uri="{FF2B5EF4-FFF2-40B4-BE49-F238E27FC236}">
                    <a16:creationId xmlns:a16="http://schemas.microsoft.com/office/drawing/2014/main" id="{71C6520F-2F76-43C2-92B2-68A08EAAED41}"/>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808DD14-B76D-83E3-EA68-01CB7D9D629B}"/>
                  </a:ext>
                </a:extLst>
              </p:cNvPr>
              <p:cNvSpPr txBox="1"/>
              <p:nvPr/>
            </p:nvSpPr>
            <p:spPr>
              <a:xfrm>
                <a:off x="3068786" y="2672989"/>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b="0" dirty="0"/>
              </a:p>
            </p:txBody>
          </p:sp>
        </mc:Choice>
        <mc:Fallback xmlns="">
          <p:sp>
            <p:nvSpPr>
              <p:cNvPr id="39" name="TextBox 38">
                <a:extLst>
                  <a:ext uri="{FF2B5EF4-FFF2-40B4-BE49-F238E27FC236}">
                    <a16:creationId xmlns:a16="http://schemas.microsoft.com/office/drawing/2014/main" id="{3808DD14-B76D-83E3-EA68-01CB7D9D629B}"/>
                  </a:ext>
                </a:extLst>
              </p:cNvPr>
              <p:cNvSpPr txBox="1">
                <a:spLocks noRot="1" noChangeAspect="1" noMove="1" noResize="1" noEditPoints="1" noAdjustHandles="1" noChangeArrowheads="1" noChangeShapeType="1" noTextEdit="1"/>
              </p:cNvSpPr>
              <p:nvPr/>
            </p:nvSpPr>
            <p:spPr>
              <a:xfrm>
                <a:off x="3068786" y="2672989"/>
                <a:ext cx="8371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29AE504-F6D0-6739-9E7E-252B9DE662D4}"/>
                  </a:ext>
                </a:extLst>
              </p:cNvPr>
              <p:cNvSpPr txBox="1"/>
              <p:nvPr/>
            </p:nvSpPr>
            <p:spPr>
              <a:xfrm>
                <a:off x="5390354" y="2672989"/>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b="0" dirty="0"/>
              </a:p>
            </p:txBody>
          </p:sp>
        </mc:Choice>
        <mc:Fallback xmlns="">
          <p:sp>
            <p:nvSpPr>
              <p:cNvPr id="40" name="TextBox 39">
                <a:extLst>
                  <a:ext uri="{FF2B5EF4-FFF2-40B4-BE49-F238E27FC236}">
                    <a16:creationId xmlns:a16="http://schemas.microsoft.com/office/drawing/2014/main" id="{F29AE504-F6D0-6739-9E7E-252B9DE662D4}"/>
                  </a:ext>
                </a:extLst>
              </p:cNvPr>
              <p:cNvSpPr txBox="1">
                <a:spLocks noRot="1" noChangeAspect="1" noMove="1" noResize="1" noEditPoints="1" noAdjustHandles="1" noChangeArrowheads="1" noChangeShapeType="1" noTextEdit="1"/>
              </p:cNvSpPr>
              <p:nvPr/>
            </p:nvSpPr>
            <p:spPr>
              <a:xfrm>
                <a:off x="5390354" y="2672989"/>
                <a:ext cx="837134" cy="369332"/>
              </a:xfrm>
              <a:prstGeom prst="rect">
                <a:avLst/>
              </a:prstGeom>
              <a:blipFill>
                <a:blip r:embed="rId13"/>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F0B814FE-9C03-F9A2-9D8B-5A774F99CE63}"/>
              </a:ext>
            </a:extLst>
          </p:cNvPr>
          <p:cNvPicPr>
            <a:picLocks noChangeAspect="1"/>
          </p:cNvPicPr>
          <p:nvPr/>
        </p:nvPicPr>
        <p:blipFill>
          <a:blip r:embed="rId14"/>
          <a:stretch>
            <a:fillRect/>
          </a:stretch>
        </p:blipFill>
        <p:spPr>
          <a:xfrm>
            <a:off x="5220475" y="4357743"/>
            <a:ext cx="502372" cy="539666"/>
          </a:xfrm>
          <a:prstGeom prst="rect">
            <a:avLst/>
          </a:prstGeom>
        </p:spPr>
      </p:pic>
      <p:pic>
        <p:nvPicPr>
          <p:cNvPr id="19" name="Picture 18">
            <a:extLst>
              <a:ext uri="{FF2B5EF4-FFF2-40B4-BE49-F238E27FC236}">
                <a16:creationId xmlns:a16="http://schemas.microsoft.com/office/drawing/2014/main" id="{9C7560E7-810C-FA50-FCE1-1979B7DC1555}"/>
              </a:ext>
            </a:extLst>
          </p:cNvPr>
          <p:cNvPicPr>
            <a:picLocks noChangeAspect="1"/>
          </p:cNvPicPr>
          <p:nvPr/>
        </p:nvPicPr>
        <p:blipFill>
          <a:blip r:embed="rId14"/>
          <a:stretch>
            <a:fillRect/>
          </a:stretch>
        </p:blipFill>
        <p:spPr>
          <a:xfrm>
            <a:off x="5220475" y="3235948"/>
            <a:ext cx="502372" cy="539666"/>
          </a:xfrm>
          <a:prstGeom prst="rect">
            <a:avLst/>
          </a:prstGeom>
        </p:spPr>
      </p:pic>
      <p:pic>
        <p:nvPicPr>
          <p:cNvPr id="31" name="Picture 30">
            <a:extLst>
              <a:ext uri="{FF2B5EF4-FFF2-40B4-BE49-F238E27FC236}">
                <a16:creationId xmlns:a16="http://schemas.microsoft.com/office/drawing/2014/main" id="{1E945702-AFD8-E061-01B7-0348FF46A29F}"/>
              </a:ext>
            </a:extLst>
          </p:cNvPr>
          <p:cNvPicPr>
            <a:picLocks noChangeAspect="1"/>
          </p:cNvPicPr>
          <p:nvPr/>
        </p:nvPicPr>
        <p:blipFill>
          <a:blip r:embed="rId15"/>
          <a:stretch>
            <a:fillRect/>
          </a:stretch>
        </p:blipFill>
        <p:spPr>
          <a:xfrm>
            <a:off x="3861928" y="3301482"/>
            <a:ext cx="376322" cy="711720"/>
          </a:xfrm>
          <a:prstGeom prst="rect">
            <a:avLst/>
          </a:prstGeom>
        </p:spPr>
      </p:pic>
      <p:pic>
        <p:nvPicPr>
          <p:cNvPr id="32" name="Picture 31">
            <a:extLst>
              <a:ext uri="{FF2B5EF4-FFF2-40B4-BE49-F238E27FC236}">
                <a16:creationId xmlns:a16="http://schemas.microsoft.com/office/drawing/2014/main" id="{CA7163FA-F8B1-E5A8-989D-0E098258111D}"/>
              </a:ext>
            </a:extLst>
          </p:cNvPr>
          <p:cNvPicPr>
            <a:picLocks noChangeAspect="1"/>
          </p:cNvPicPr>
          <p:nvPr/>
        </p:nvPicPr>
        <p:blipFill>
          <a:blip r:embed="rId15"/>
          <a:stretch>
            <a:fillRect/>
          </a:stretch>
        </p:blipFill>
        <p:spPr>
          <a:xfrm>
            <a:off x="3861928" y="4187277"/>
            <a:ext cx="376322" cy="711720"/>
          </a:xfrm>
          <a:prstGeom prst="rect">
            <a:avLst/>
          </a:prstGeom>
        </p:spPr>
      </p:pic>
      <p:sp>
        <p:nvSpPr>
          <p:cNvPr id="3" name="TextBox 2">
            <a:extLst>
              <a:ext uri="{FF2B5EF4-FFF2-40B4-BE49-F238E27FC236}">
                <a16:creationId xmlns:a16="http://schemas.microsoft.com/office/drawing/2014/main" id="{A9E73B82-EDCE-186A-F6AD-DF68A2E84776}"/>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
        <p:nvSpPr>
          <p:cNvPr id="14" name="TextBox 13">
            <a:extLst>
              <a:ext uri="{FF2B5EF4-FFF2-40B4-BE49-F238E27FC236}">
                <a16:creationId xmlns:a16="http://schemas.microsoft.com/office/drawing/2014/main" id="{364817A2-3361-BB71-212A-6690BE61FA9C}"/>
              </a:ext>
            </a:extLst>
          </p:cNvPr>
          <p:cNvSpPr txBox="1"/>
          <p:nvPr/>
        </p:nvSpPr>
        <p:spPr>
          <a:xfrm>
            <a:off x="3592990" y="4921026"/>
            <a:ext cx="939257" cy="369332"/>
          </a:xfrm>
          <a:prstGeom prst="rect">
            <a:avLst/>
          </a:prstGeom>
          <a:noFill/>
        </p:spPr>
        <p:txBody>
          <a:bodyPr wrap="square" rtlCol="0">
            <a:spAutoFit/>
          </a:bodyPr>
          <a:lstStyle/>
          <a:p>
            <a:r>
              <a:rPr lang="en-US" dirty="0"/>
              <a:t>Spoofer</a:t>
            </a:r>
          </a:p>
        </p:txBody>
      </p:sp>
      <p:sp>
        <p:nvSpPr>
          <p:cNvPr id="15" name="TextBox 14">
            <a:extLst>
              <a:ext uri="{FF2B5EF4-FFF2-40B4-BE49-F238E27FC236}">
                <a16:creationId xmlns:a16="http://schemas.microsoft.com/office/drawing/2014/main" id="{7248C8CB-F681-89AC-2078-CA580D5BF1C1}"/>
              </a:ext>
            </a:extLst>
          </p:cNvPr>
          <p:cNvSpPr txBox="1"/>
          <p:nvPr/>
        </p:nvSpPr>
        <p:spPr>
          <a:xfrm>
            <a:off x="5142438" y="4921026"/>
            <a:ext cx="1085050" cy="369332"/>
          </a:xfrm>
          <a:prstGeom prst="rect">
            <a:avLst/>
          </a:prstGeom>
          <a:noFill/>
        </p:spPr>
        <p:txBody>
          <a:bodyPr wrap="square" rtlCol="0">
            <a:spAutoFit/>
          </a:bodyPr>
          <a:lstStyle/>
          <a:p>
            <a:r>
              <a:rPr lang="en-US" dirty="0"/>
              <a:t>Spoofer</a:t>
            </a:r>
          </a:p>
        </p:txBody>
      </p:sp>
      <p:pic>
        <p:nvPicPr>
          <p:cNvPr id="16" name="Picture 2">
            <a:extLst>
              <a:ext uri="{FF2B5EF4-FFF2-40B4-BE49-F238E27FC236}">
                <a16:creationId xmlns:a16="http://schemas.microsoft.com/office/drawing/2014/main" id="{DE9032B0-D09E-4252-2EC6-7958F5B88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81632E05-1905-54FB-A221-3DEE4891B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90156F0-460F-777B-F992-B7E29647DE6A}"/>
              </a:ext>
            </a:extLst>
          </p:cNvPr>
          <p:cNvSpPr txBox="1"/>
          <p:nvPr/>
        </p:nvSpPr>
        <p:spPr>
          <a:xfrm>
            <a:off x="4338053" y="3913457"/>
            <a:ext cx="939255" cy="369332"/>
          </a:xfrm>
          <a:prstGeom prst="rect">
            <a:avLst/>
          </a:prstGeom>
          <a:noFill/>
        </p:spPr>
        <p:txBody>
          <a:bodyPr wrap="square" rtlCol="0">
            <a:spAutoFit/>
          </a:bodyPr>
          <a:lstStyle/>
          <a:p>
            <a:r>
              <a:rPr lang="en-US" dirty="0"/>
              <a:t>(wait)</a:t>
            </a:r>
          </a:p>
        </p:txBody>
      </p:sp>
      <p:sp>
        <p:nvSpPr>
          <p:cNvPr id="30" name="TextBox 29">
            <a:extLst>
              <a:ext uri="{FF2B5EF4-FFF2-40B4-BE49-F238E27FC236}">
                <a16:creationId xmlns:a16="http://schemas.microsoft.com/office/drawing/2014/main" id="{09D61EFA-4ACC-8B2F-BD56-89F47AAC5918}"/>
              </a:ext>
            </a:extLst>
          </p:cNvPr>
          <p:cNvSpPr txBox="1"/>
          <p:nvPr/>
        </p:nvSpPr>
        <p:spPr>
          <a:xfrm>
            <a:off x="8408869" y="3880317"/>
            <a:ext cx="3402925" cy="1815882"/>
          </a:xfrm>
          <a:prstGeom prst="rect">
            <a:avLst/>
          </a:prstGeom>
          <a:noFill/>
        </p:spPr>
        <p:txBody>
          <a:bodyPr wrap="square" rtlCol="0">
            <a:spAutoFit/>
          </a:bodyPr>
          <a:lstStyle/>
          <a:p>
            <a:r>
              <a:rPr lang="en-US" sz="2800" b="1" dirty="0">
                <a:solidFill>
                  <a:srgbClr val="C00000"/>
                </a:solidFill>
              </a:rPr>
              <a:t>Cheating strategy</a:t>
            </a:r>
            <a:r>
              <a:rPr lang="en-US" sz="2800" dirty="0"/>
              <a:t>: </a:t>
            </a:r>
            <a:br>
              <a:rPr lang="en-US" sz="2800" dirty="0"/>
            </a:br>
            <a:r>
              <a:rPr lang="en-US" sz="2800" dirty="0"/>
              <a:t>Spoofers can wait before sending responses.</a:t>
            </a:r>
            <a:endParaRPr lang="en-US" sz="2800" b="1" dirty="0"/>
          </a:p>
        </p:txBody>
      </p:sp>
      <p:sp>
        <p:nvSpPr>
          <p:cNvPr id="33" name="TextBox 32">
            <a:extLst>
              <a:ext uri="{FF2B5EF4-FFF2-40B4-BE49-F238E27FC236}">
                <a16:creationId xmlns:a16="http://schemas.microsoft.com/office/drawing/2014/main" id="{A3AD9EE7-2D39-99F4-213B-EE1B223785AB}"/>
              </a:ext>
            </a:extLst>
          </p:cNvPr>
          <p:cNvSpPr txBox="1"/>
          <p:nvPr/>
        </p:nvSpPr>
        <p:spPr>
          <a:xfrm>
            <a:off x="8408869" y="1296659"/>
            <a:ext cx="3402925" cy="2246769"/>
          </a:xfrm>
          <a:prstGeom prst="rect">
            <a:avLst/>
          </a:prstGeom>
          <a:noFill/>
        </p:spPr>
        <p:txBody>
          <a:bodyPr wrap="square" rtlCol="0">
            <a:spAutoFit/>
          </a:bodyPr>
          <a:lstStyle/>
          <a:p>
            <a:r>
              <a:rPr lang="en-US" sz="2800" b="1" dirty="0">
                <a:solidFill>
                  <a:srgbClr val="C00000"/>
                </a:solidFill>
              </a:rPr>
              <a:t>Bad protocol</a:t>
            </a:r>
            <a:r>
              <a:rPr lang="en-US" sz="2800" dirty="0"/>
              <a:t>: </a:t>
            </a:r>
            <a:br>
              <a:rPr lang="en-US" sz="2800" dirty="0"/>
            </a:br>
            <a:r>
              <a:rPr lang="en-US" sz="2800" dirty="0"/>
              <a:t>Both verifiers send identical challenges, and prover repeats them back.</a:t>
            </a:r>
            <a:endParaRPr lang="en-US" sz="2800" b="1" dirty="0"/>
          </a:p>
        </p:txBody>
      </p:sp>
    </p:spTree>
    <p:extLst>
      <p:ext uri="{BB962C8B-B14F-4D97-AF65-F5344CB8AC3E}">
        <p14:creationId xmlns:p14="http://schemas.microsoft.com/office/powerpoint/2010/main" val="506080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4E3D7-3626-90A7-5966-D5212E416F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5C2B9D-2F02-A9DF-0D14-A1DE4B5DAB1D}"/>
              </a:ext>
            </a:extLst>
          </p:cNvPr>
          <p:cNvSpPr>
            <a:spLocks noGrp="1"/>
          </p:cNvSpPr>
          <p:nvPr>
            <p:ph type="title"/>
          </p:nvPr>
        </p:nvSpPr>
        <p:spPr/>
        <p:txBody>
          <a:bodyPr/>
          <a:lstStyle/>
          <a:p>
            <a:r>
              <a:rPr lang="en-US" dirty="0"/>
              <a:t>Spoofing attacks</a:t>
            </a:r>
          </a:p>
        </p:txBody>
      </p:sp>
      <p:pic>
        <p:nvPicPr>
          <p:cNvPr id="1026" name="Picture 2">
            <a:extLst>
              <a:ext uri="{FF2B5EF4-FFF2-40B4-BE49-F238E27FC236}">
                <a16:creationId xmlns:a16="http://schemas.microsoft.com/office/drawing/2014/main" id="{2E9E2448-F423-02A8-659F-52887717B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360D68-3B89-8DCB-A7A9-BC09AD38E0D4}"/>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AB360D68-3B89-8DCB-A7A9-BC09AD38E0D4}"/>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1AB365E1-25ED-8386-165B-D371E5D71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18D789F2-52CD-684C-E704-5029E0D9FF77}"/>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3D8F49-9FC9-D064-A440-0D1818CE05C2}"/>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6E3D8F49-9FC9-D064-A440-0D1818CE05C2}"/>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9897F91-10AA-F609-BBF2-3EB45E8B49A9}"/>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29897F91-10AA-F609-BBF2-3EB45E8B49A9}"/>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86256BE-774E-12DA-9CEF-33515F69098B}"/>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686256BE-774E-12DA-9CEF-33515F69098B}"/>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647E64AB-2249-4FB4-B553-1224EA9BA5EA}"/>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4E0F75A-E5FD-097F-4871-A9640DC8994F}"/>
              </a:ext>
            </a:extLst>
          </p:cNvPr>
          <p:cNvPicPr>
            <a:picLocks noChangeAspect="1"/>
          </p:cNvPicPr>
          <p:nvPr/>
        </p:nvPicPr>
        <p:blipFill>
          <a:blip r:embed="rId7"/>
          <a:stretch>
            <a:fillRect/>
          </a:stretch>
        </p:blipFill>
        <p:spPr>
          <a:xfrm>
            <a:off x="4337545" y="3590560"/>
            <a:ext cx="601165" cy="645793"/>
          </a:xfrm>
          <a:prstGeom prst="rect">
            <a:avLst/>
          </a:prstGeom>
        </p:spPr>
      </p:pic>
      <p:cxnSp>
        <p:nvCxnSpPr>
          <p:cNvPr id="17" name="Straight Arrow Connector 16">
            <a:extLst>
              <a:ext uri="{FF2B5EF4-FFF2-40B4-BE49-F238E27FC236}">
                <a16:creationId xmlns:a16="http://schemas.microsoft.com/office/drawing/2014/main" id="{5A866660-2D93-8317-2410-78FCA41CB059}"/>
              </a:ext>
            </a:extLst>
          </p:cNvPr>
          <p:cNvCxnSpPr/>
          <p:nvPr/>
        </p:nvCxnSpPr>
        <p:spPr>
          <a:xfrm flipV="1">
            <a:off x="2553495" y="4216240"/>
            <a:ext cx="1720055"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1E800A5-4741-5555-82A4-DDF74D7350A5}"/>
              </a:ext>
            </a:extLst>
          </p:cNvPr>
          <p:cNvCxnSpPr>
            <a:cxnSpLocks/>
          </p:cNvCxnSpPr>
          <p:nvPr/>
        </p:nvCxnSpPr>
        <p:spPr>
          <a:xfrm flipH="1" flipV="1">
            <a:off x="5072855" y="4216240"/>
            <a:ext cx="1873250"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5609BE5-5361-EB21-9801-B100C9A222D5}"/>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56C53CE-A158-E7A5-42D2-48B3D46B26D4}"/>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856C53CE-A158-E7A5-42D2-48B3D46B26D4}"/>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71C4CD1-3FA7-8D25-B517-86502A0A0F2E}"/>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A71C4CD1-3FA7-8D25-B517-86502A0A0F2E}"/>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7DD08EA2-C525-3FE8-895B-616AFBA80B24}"/>
              </a:ext>
            </a:extLst>
          </p:cNvPr>
          <p:cNvCxnSpPr>
            <a:cxnSpLocks/>
          </p:cNvCxnSpPr>
          <p:nvPr/>
        </p:nvCxnSpPr>
        <p:spPr>
          <a:xfrm flipH="1" flipV="1">
            <a:off x="2425701" y="2672989"/>
            <a:ext cx="1713704" cy="10371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0C94D9A-652F-912E-BB2E-0DEE62DDEE7D}"/>
              </a:ext>
            </a:extLst>
          </p:cNvPr>
          <p:cNvCxnSpPr>
            <a:cxnSpLocks/>
          </p:cNvCxnSpPr>
          <p:nvPr/>
        </p:nvCxnSpPr>
        <p:spPr>
          <a:xfrm flipV="1">
            <a:off x="5113088" y="2604710"/>
            <a:ext cx="1674368"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C89E860-D0FA-2F08-DFAA-AE2CE14ACC39}"/>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AC89E860-D0FA-2F08-DFAA-AE2CE14ACC39}"/>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532B7CD-B019-C209-705B-5140AB706F3F}"/>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C532B7CD-B019-C209-705B-5140AB706F3F}"/>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1853206-9EBD-7FB0-EBE8-07A051ADFE1D}"/>
                  </a:ext>
                </a:extLst>
              </p:cNvPr>
              <p:cNvSpPr txBox="1"/>
              <p:nvPr/>
            </p:nvSpPr>
            <p:spPr>
              <a:xfrm>
                <a:off x="3286794" y="2837178"/>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oMath>
                  </m:oMathPara>
                </a14:m>
                <a:endParaRPr lang="en-US" b="0" dirty="0"/>
              </a:p>
            </p:txBody>
          </p:sp>
        </mc:Choice>
        <mc:Fallback xmlns="">
          <p:sp>
            <p:nvSpPr>
              <p:cNvPr id="39" name="TextBox 38">
                <a:extLst>
                  <a:ext uri="{FF2B5EF4-FFF2-40B4-BE49-F238E27FC236}">
                    <a16:creationId xmlns:a16="http://schemas.microsoft.com/office/drawing/2014/main" id="{91853206-9EBD-7FB0-EBE8-07A051ADFE1D}"/>
                  </a:ext>
                </a:extLst>
              </p:cNvPr>
              <p:cNvSpPr txBox="1">
                <a:spLocks noRot="1" noChangeAspect="1" noMove="1" noResize="1" noEditPoints="1" noAdjustHandles="1" noChangeArrowheads="1" noChangeShapeType="1" noTextEdit="1"/>
              </p:cNvSpPr>
              <p:nvPr/>
            </p:nvSpPr>
            <p:spPr>
              <a:xfrm>
                <a:off x="3286794" y="2837178"/>
                <a:ext cx="8371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7E19AB1-80C5-092D-4A52-EDD3C837D0A8}"/>
                  </a:ext>
                </a:extLst>
              </p:cNvPr>
              <p:cNvSpPr txBox="1"/>
              <p:nvPr/>
            </p:nvSpPr>
            <p:spPr>
              <a:xfrm>
                <a:off x="5171677" y="2837178"/>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b="0" dirty="0"/>
              </a:p>
            </p:txBody>
          </p:sp>
        </mc:Choice>
        <mc:Fallback xmlns="">
          <p:sp>
            <p:nvSpPr>
              <p:cNvPr id="40" name="TextBox 39">
                <a:extLst>
                  <a:ext uri="{FF2B5EF4-FFF2-40B4-BE49-F238E27FC236}">
                    <a16:creationId xmlns:a16="http://schemas.microsoft.com/office/drawing/2014/main" id="{F7E19AB1-80C5-092D-4A52-EDD3C837D0A8}"/>
                  </a:ext>
                </a:extLst>
              </p:cNvPr>
              <p:cNvSpPr txBox="1">
                <a:spLocks noRot="1" noChangeAspect="1" noMove="1" noResize="1" noEditPoints="1" noAdjustHandles="1" noChangeArrowheads="1" noChangeShapeType="1" noTextEdit="1"/>
              </p:cNvSpPr>
              <p:nvPr/>
            </p:nvSpPr>
            <p:spPr>
              <a:xfrm>
                <a:off x="5171677" y="2837178"/>
                <a:ext cx="837134" cy="369332"/>
              </a:xfrm>
              <a:prstGeom prst="rect">
                <a:avLst/>
              </a:prstGeom>
              <a:blipFill>
                <a:blip r:embed="rId13"/>
                <a:stretch>
                  <a:fillRect/>
                </a:stretch>
              </a:blipFill>
            </p:spPr>
            <p:txBody>
              <a:bodyPr/>
              <a:lstStyle/>
              <a:p>
                <a:r>
                  <a:rPr lang="en-US">
                    <a:noFill/>
                  </a:rPr>
                  <a:t> </a:t>
                </a:r>
              </a:p>
            </p:txBody>
          </p:sp>
        </mc:Fallback>
      </mc:AlternateContent>
      <p:pic>
        <p:nvPicPr>
          <p:cNvPr id="42" name="Picture 2">
            <a:extLst>
              <a:ext uri="{FF2B5EF4-FFF2-40B4-BE49-F238E27FC236}">
                <a16:creationId xmlns:a16="http://schemas.microsoft.com/office/drawing/2014/main" id="{43F29574-1247-4A53-58B9-72C90E5E7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9F70C62E-00AD-F8A8-6B34-33299E56F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45BD8507-C694-3700-5735-4B440D4D56C0}"/>
              </a:ext>
            </a:extLst>
          </p:cNvPr>
          <p:cNvSpPr txBox="1"/>
          <p:nvPr/>
        </p:nvSpPr>
        <p:spPr>
          <a:xfrm>
            <a:off x="4285157" y="4269714"/>
            <a:ext cx="965195" cy="369332"/>
          </a:xfrm>
          <a:prstGeom prst="rect">
            <a:avLst/>
          </a:prstGeom>
          <a:noFill/>
        </p:spPr>
        <p:txBody>
          <a:bodyPr wrap="square" rtlCol="0">
            <a:spAutoFit/>
          </a:bodyPr>
          <a:lstStyle/>
          <a:p>
            <a:r>
              <a:rPr lang="en-US" dirty="0"/>
              <a:t>Prover</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D0325F4-3EC0-BE6D-2D98-6F3F20510A1A}"/>
                  </a:ext>
                </a:extLst>
              </p:cNvPr>
              <p:cNvSpPr txBox="1"/>
              <p:nvPr/>
            </p:nvSpPr>
            <p:spPr>
              <a:xfrm>
                <a:off x="8408869" y="1989584"/>
                <a:ext cx="3402925" cy="2677656"/>
              </a:xfrm>
              <a:prstGeom prst="rect">
                <a:avLst/>
              </a:prstGeom>
              <a:noFill/>
            </p:spPr>
            <p:txBody>
              <a:bodyPr wrap="square" rtlCol="0">
                <a:spAutoFit/>
              </a:bodyPr>
              <a:lstStyle/>
              <a:p>
                <a:r>
                  <a:rPr lang="en-US" sz="2800" dirty="0"/>
                  <a:t>How to prevent spoofing? </a:t>
                </a:r>
              </a:p>
              <a:p>
                <a:endParaRPr lang="en-US" sz="2800" dirty="0"/>
              </a:p>
              <a:p>
                <a:r>
                  <a:rPr lang="en-US" sz="2800" dirty="0"/>
                  <a:t>Intuitively, </a:t>
                </a:r>
                <a14:m>
                  <m:oMath xmlns:m="http://schemas.openxmlformats.org/officeDocument/2006/math">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𝑏</m:t>
                    </m:r>
                  </m:oMath>
                </a14:m>
                <a:r>
                  <a:rPr lang="en-US" sz="2800" b="0" dirty="0"/>
                  <a:t> should depend nontrivially on </a:t>
                </a:r>
                <a14:m>
                  <m:oMath xmlns:m="http://schemas.openxmlformats.org/officeDocument/2006/math">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oMath>
                </a14:m>
                <a:r>
                  <a:rPr lang="en-US" sz="2800" dirty="0"/>
                  <a:t>.</a:t>
                </a:r>
              </a:p>
            </p:txBody>
          </p:sp>
        </mc:Choice>
        <mc:Fallback xmlns="">
          <p:sp>
            <p:nvSpPr>
              <p:cNvPr id="48" name="TextBox 47">
                <a:extLst>
                  <a:ext uri="{FF2B5EF4-FFF2-40B4-BE49-F238E27FC236}">
                    <a16:creationId xmlns:a16="http://schemas.microsoft.com/office/drawing/2014/main" id="{7D0325F4-3EC0-BE6D-2D98-6F3F20510A1A}"/>
                  </a:ext>
                </a:extLst>
              </p:cNvPr>
              <p:cNvSpPr txBox="1">
                <a:spLocks noRot="1" noChangeAspect="1" noMove="1" noResize="1" noEditPoints="1" noAdjustHandles="1" noChangeArrowheads="1" noChangeShapeType="1" noTextEdit="1"/>
              </p:cNvSpPr>
              <p:nvPr/>
            </p:nvSpPr>
            <p:spPr>
              <a:xfrm>
                <a:off x="8408869" y="1989584"/>
                <a:ext cx="3402925" cy="2677656"/>
              </a:xfrm>
              <a:prstGeom prst="rect">
                <a:avLst/>
              </a:prstGeom>
              <a:blipFill>
                <a:blip r:embed="rId14"/>
                <a:stretch>
                  <a:fillRect l="-3704" t="-2358" r="-4444" b="-518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9ACDA72-2403-9814-17A2-FB4A8203F797}"/>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Tree>
    <p:extLst>
      <p:ext uri="{BB962C8B-B14F-4D97-AF65-F5344CB8AC3E}">
        <p14:creationId xmlns:p14="http://schemas.microsoft.com/office/powerpoint/2010/main" val="919405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168BC-912C-6B32-36FD-11D759EC1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2F840-3DBF-AE40-4EF4-FFAB29C7A7AA}"/>
              </a:ext>
            </a:extLst>
          </p:cNvPr>
          <p:cNvSpPr>
            <a:spLocks noGrp="1"/>
          </p:cNvSpPr>
          <p:nvPr>
            <p:ph type="title"/>
          </p:nvPr>
        </p:nvSpPr>
        <p:spPr/>
        <p:txBody>
          <a:bodyPr/>
          <a:lstStyle/>
          <a:p>
            <a:r>
              <a:rPr lang="en-US" dirty="0"/>
              <a:t>Classical impossibility</a:t>
            </a:r>
          </a:p>
        </p:txBody>
      </p:sp>
      <p:pic>
        <p:nvPicPr>
          <p:cNvPr id="1026" name="Picture 2">
            <a:extLst>
              <a:ext uri="{FF2B5EF4-FFF2-40B4-BE49-F238E27FC236}">
                <a16:creationId xmlns:a16="http://schemas.microsoft.com/office/drawing/2014/main" id="{5259E439-37EF-C0F3-95E0-41F6D367A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C5C83C6-B65E-B6F9-5627-C25382A08266}"/>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DC5C83C6-B65E-B6F9-5627-C25382A08266}"/>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62D449D6-3481-345A-C5B2-8DF65F3EE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7016300E-8613-3E48-714E-5A46560C69B8}"/>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F57BE0-5E97-E55C-3840-95B6B6F55D66}"/>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5BF57BE0-5E97-E55C-3840-95B6B6F55D66}"/>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0C8D029-0E3A-4CE1-A3A2-6159688BD6D1}"/>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50C8D029-0E3A-4CE1-A3A2-6159688BD6D1}"/>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EA5837B-5D63-89DB-4444-2116B262DB2B}"/>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3EA5837B-5D63-89DB-4444-2116B262DB2B}"/>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126EA8FD-1EC7-278B-29D2-181D69145BAB}"/>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F09F52A-040D-6DD6-75F5-B824CA0D8ED3}"/>
              </a:ext>
            </a:extLst>
          </p:cNvPr>
          <p:cNvPicPr>
            <a:picLocks noChangeAspect="1"/>
          </p:cNvPicPr>
          <p:nvPr/>
        </p:nvPicPr>
        <p:blipFill>
          <a:blip r:embed="rId7"/>
          <a:stretch>
            <a:fillRect/>
          </a:stretch>
        </p:blipFill>
        <p:spPr>
          <a:xfrm>
            <a:off x="4337545" y="3590560"/>
            <a:ext cx="601165" cy="645793"/>
          </a:xfrm>
          <a:prstGeom prst="rect">
            <a:avLst/>
          </a:prstGeom>
        </p:spPr>
      </p:pic>
      <p:cxnSp>
        <p:nvCxnSpPr>
          <p:cNvPr id="17" name="Straight Arrow Connector 16">
            <a:extLst>
              <a:ext uri="{FF2B5EF4-FFF2-40B4-BE49-F238E27FC236}">
                <a16:creationId xmlns:a16="http://schemas.microsoft.com/office/drawing/2014/main" id="{271F4C0C-484A-CB99-4D7A-A2F5F1DC020D}"/>
              </a:ext>
            </a:extLst>
          </p:cNvPr>
          <p:cNvCxnSpPr/>
          <p:nvPr/>
        </p:nvCxnSpPr>
        <p:spPr>
          <a:xfrm flipV="1">
            <a:off x="2553495" y="4216240"/>
            <a:ext cx="1720055"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CC8815-CED6-ED27-7D4C-43D85A87CB1A}"/>
              </a:ext>
            </a:extLst>
          </p:cNvPr>
          <p:cNvCxnSpPr>
            <a:cxnSpLocks/>
          </p:cNvCxnSpPr>
          <p:nvPr/>
        </p:nvCxnSpPr>
        <p:spPr>
          <a:xfrm flipH="1" flipV="1">
            <a:off x="5072855" y="4216240"/>
            <a:ext cx="1873250"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86E8B85-7724-3997-8EF2-944DDCFB9CE5}"/>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107F1A-9B79-F6CE-D61B-5AE69BF6B7CA}"/>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98107F1A-9B79-F6CE-D61B-5AE69BF6B7CA}"/>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CF6F570-F444-BA2A-B47C-CD39FF7D48E4}"/>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8CF6F570-F444-BA2A-B47C-CD39FF7D48E4}"/>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05C40311-5BA7-A554-AA76-355A860B1D7B}"/>
              </a:ext>
            </a:extLst>
          </p:cNvPr>
          <p:cNvCxnSpPr>
            <a:cxnSpLocks/>
          </p:cNvCxnSpPr>
          <p:nvPr/>
        </p:nvCxnSpPr>
        <p:spPr>
          <a:xfrm flipH="1" flipV="1">
            <a:off x="2425701" y="2672989"/>
            <a:ext cx="1713704" cy="10371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2404D61-C446-7A29-43AF-D916E05E4BB9}"/>
              </a:ext>
            </a:extLst>
          </p:cNvPr>
          <p:cNvCxnSpPr>
            <a:cxnSpLocks/>
          </p:cNvCxnSpPr>
          <p:nvPr/>
        </p:nvCxnSpPr>
        <p:spPr>
          <a:xfrm flipV="1">
            <a:off x="5113088" y="2604710"/>
            <a:ext cx="1674368"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431F9F9-C04F-75AB-CDFB-C3AB8637B2FA}"/>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D431F9F9-C04F-75AB-CDFB-C3AB8637B2FA}"/>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217B912-C022-4DF2-CD72-EFF0497BB42A}"/>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F217B912-C022-4DF2-CD72-EFF0497BB42A}"/>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ECE4246-D50F-C7B8-D275-C11119B2239C}"/>
                  </a:ext>
                </a:extLst>
              </p:cNvPr>
              <p:cNvSpPr txBox="1"/>
              <p:nvPr/>
            </p:nvSpPr>
            <p:spPr>
              <a:xfrm>
                <a:off x="3286794" y="2837178"/>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oMath>
                  </m:oMathPara>
                </a14:m>
                <a:endParaRPr lang="en-US" b="0" dirty="0"/>
              </a:p>
            </p:txBody>
          </p:sp>
        </mc:Choice>
        <mc:Fallback xmlns="">
          <p:sp>
            <p:nvSpPr>
              <p:cNvPr id="39" name="TextBox 38">
                <a:extLst>
                  <a:ext uri="{FF2B5EF4-FFF2-40B4-BE49-F238E27FC236}">
                    <a16:creationId xmlns:a16="http://schemas.microsoft.com/office/drawing/2014/main" id="{3ECE4246-D50F-C7B8-D275-C11119B2239C}"/>
                  </a:ext>
                </a:extLst>
              </p:cNvPr>
              <p:cNvSpPr txBox="1">
                <a:spLocks noRot="1" noChangeAspect="1" noMove="1" noResize="1" noEditPoints="1" noAdjustHandles="1" noChangeArrowheads="1" noChangeShapeType="1" noTextEdit="1"/>
              </p:cNvSpPr>
              <p:nvPr/>
            </p:nvSpPr>
            <p:spPr>
              <a:xfrm>
                <a:off x="3286794" y="2837178"/>
                <a:ext cx="8371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703326F-5EED-0DE0-8ACE-B0B96C1DF5EC}"/>
                  </a:ext>
                </a:extLst>
              </p:cNvPr>
              <p:cNvSpPr txBox="1"/>
              <p:nvPr/>
            </p:nvSpPr>
            <p:spPr>
              <a:xfrm>
                <a:off x="5171677" y="2837178"/>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b="0" dirty="0"/>
              </a:p>
            </p:txBody>
          </p:sp>
        </mc:Choice>
        <mc:Fallback xmlns="">
          <p:sp>
            <p:nvSpPr>
              <p:cNvPr id="40" name="TextBox 39">
                <a:extLst>
                  <a:ext uri="{FF2B5EF4-FFF2-40B4-BE49-F238E27FC236}">
                    <a16:creationId xmlns:a16="http://schemas.microsoft.com/office/drawing/2014/main" id="{A703326F-5EED-0DE0-8ACE-B0B96C1DF5EC}"/>
                  </a:ext>
                </a:extLst>
              </p:cNvPr>
              <p:cNvSpPr txBox="1">
                <a:spLocks noRot="1" noChangeAspect="1" noMove="1" noResize="1" noEditPoints="1" noAdjustHandles="1" noChangeArrowheads="1" noChangeShapeType="1" noTextEdit="1"/>
              </p:cNvSpPr>
              <p:nvPr/>
            </p:nvSpPr>
            <p:spPr>
              <a:xfrm>
                <a:off x="5171677" y="2837178"/>
                <a:ext cx="837134" cy="369332"/>
              </a:xfrm>
              <a:prstGeom prst="rect">
                <a:avLst/>
              </a:prstGeom>
              <a:blipFill>
                <a:blip r:embed="rId13"/>
                <a:stretch>
                  <a:fillRect/>
                </a:stretch>
              </a:blipFill>
            </p:spPr>
            <p:txBody>
              <a:bodyPr/>
              <a:lstStyle/>
              <a:p>
                <a:r>
                  <a:rPr lang="en-US">
                    <a:noFill/>
                  </a:rPr>
                  <a:t> </a:t>
                </a:r>
              </a:p>
            </p:txBody>
          </p:sp>
        </mc:Fallback>
      </mc:AlternateContent>
      <p:pic>
        <p:nvPicPr>
          <p:cNvPr id="42" name="Picture 2">
            <a:extLst>
              <a:ext uri="{FF2B5EF4-FFF2-40B4-BE49-F238E27FC236}">
                <a16:creationId xmlns:a16="http://schemas.microsoft.com/office/drawing/2014/main" id="{ECBAB9E5-8A47-B101-F4C0-826EA74B2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F9C1DCE9-A710-E09D-1A7D-6F60DFEF0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03331EAC-147A-071F-A401-C76EEF0F75D2}"/>
              </a:ext>
            </a:extLst>
          </p:cNvPr>
          <p:cNvSpPr txBox="1"/>
          <p:nvPr/>
        </p:nvSpPr>
        <p:spPr>
          <a:xfrm>
            <a:off x="4285157" y="4269714"/>
            <a:ext cx="965195" cy="369332"/>
          </a:xfrm>
          <a:prstGeom prst="rect">
            <a:avLst/>
          </a:prstGeom>
          <a:noFill/>
        </p:spPr>
        <p:txBody>
          <a:bodyPr wrap="square" rtlCol="0">
            <a:spAutoFit/>
          </a:bodyPr>
          <a:lstStyle/>
          <a:p>
            <a:r>
              <a:rPr lang="en-US" dirty="0"/>
              <a:t>Prover</a:t>
            </a:r>
          </a:p>
        </p:txBody>
      </p:sp>
      <p:sp>
        <p:nvSpPr>
          <p:cNvPr id="48" name="TextBox 47">
            <a:extLst>
              <a:ext uri="{FF2B5EF4-FFF2-40B4-BE49-F238E27FC236}">
                <a16:creationId xmlns:a16="http://schemas.microsoft.com/office/drawing/2014/main" id="{35D5F0E4-E393-5D2A-0F91-689600E43C4B}"/>
              </a:ext>
            </a:extLst>
          </p:cNvPr>
          <p:cNvSpPr txBox="1"/>
          <p:nvPr/>
        </p:nvSpPr>
        <p:spPr>
          <a:xfrm>
            <a:off x="8004865" y="567303"/>
            <a:ext cx="3684398" cy="2246769"/>
          </a:xfrm>
          <a:prstGeom prst="rect">
            <a:avLst/>
          </a:prstGeom>
          <a:noFill/>
        </p:spPr>
        <p:txBody>
          <a:bodyPr wrap="square" rtlCol="0">
            <a:spAutoFit/>
          </a:bodyPr>
          <a:lstStyle/>
          <a:p>
            <a:r>
              <a:rPr lang="en-US" sz="2800" b="1" dirty="0">
                <a:solidFill>
                  <a:srgbClr val="C00000"/>
                </a:solidFill>
              </a:rPr>
              <a:t>Theorem</a:t>
            </a:r>
            <a:r>
              <a:rPr lang="en-US" sz="2800" dirty="0"/>
              <a:t>: </a:t>
            </a:r>
            <a:br>
              <a:rPr lang="en-US" sz="2800" dirty="0"/>
            </a:br>
            <a:r>
              <a:rPr lang="en-US" sz="2800" dirty="0"/>
              <a:t>Any position verification protocol using only classical resources can be spoofed.</a:t>
            </a:r>
            <a:endParaRPr lang="en-US" sz="2800" b="1" dirty="0"/>
          </a:p>
        </p:txBody>
      </p:sp>
      <p:sp>
        <p:nvSpPr>
          <p:cNvPr id="3" name="TextBox 2">
            <a:extLst>
              <a:ext uri="{FF2B5EF4-FFF2-40B4-BE49-F238E27FC236}">
                <a16:creationId xmlns:a16="http://schemas.microsoft.com/office/drawing/2014/main" id="{CC507AE9-8F53-3B45-E9D8-BAF8592C5D40}"/>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
        <p:nvSpPr>
          <p:cNvPr id="6" name="TextBox 5">
            <a:extLst>
              <a:ext uri="{FF2B5EF4-FFF2-40B4-BE49-F238E27FC236}">
                <a16:creationId xmlns:a16="http://schemas.microsoft.com/office/drawing/2014/main" id="{7051D583-3085-E103-B352-6F5D0A4FFC84}"/>
              </a:ext>
            </a:extLst>
          </p:cNvPr>
          <p:cNvSpPr txBox="1"/>
          <p:nvPr/>
        </p:nvSpPr>
        <p:spPr>
          <a:xfrm>
            <a:off x="8057254" y="2817734"/>
            <a:ext cx="3979825" cy="338554"/>
          </a:xfrm>
          <a:prstGeom prst="rect">
            <a:avLst/>
          </a:prstGeom>
          <a:noFill/>
        </p:spPr>
        <p:txBody>
          <a:bodyPr wrap="square">
            <a:spAutoFit/>
          </a:bodyPr>
          <a:lstStyle/>
          <a:p>
            <a:pPr marL="0" indent="0">
              <a:buNone/>
            </a:pPr>
            <a:r>
              <a:rPr lang="en-US" sz="1600" dirty="0">
                <a:solidFill>
                  <a:schemeClr val="bg1">
                    <a:lumMod val="50000"/>
                  </a:schemeClr>
                </a:solidFill>
              </a:rPr>
              <a:t>(Kent-Munro-Spiller ’11, </a:t>
            </a:r>
            <a:r>
              <a:rPr lang="en-US" sz="1600" dirty="0" err="1">
                <a:solidFill>
                  <a:schemeClr val="bg1">
                    <a:lumMod val="50000"/>
                  </a:schemeClr>
                </a:solidFill>
              </a:rPr>
              <a:t>Buhrman</a:t>
            </a:r>
            <a:r>
              <a:rPr lang="en-US" sz="1600" dirty="0">
                <a:solidFill>
                  <a:schemeClr val="bg1">
                    <a:lumMod val="50000"/>
                  </a:schemeClr>
                </a:solidFill>
              </a:rPr>
              <a:t>, et al. ‘10)</a:t>
            </a:r>
          </a:p>
        </p:txBody>
      </p:sp>
    </p:spTree>
    <p:extLst>
      <p:ext uri="{BB962C8B-B14F-4D97-AF65-F5344CB8AC3E}">
        <p14:creationId xmlns:p14="http://schemas.microsoft.com/office/powerpoint/2010/main" val="1398327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B83C55-FBE7-D86E-BE20-9EC3CCCB8B65}"/>
              </a:ext>
            </a:extLst>
          </p:cNvPr>
          <p:cNvSpPr>
            <a:spLocks noGrp="1"/>
          </p:cNvSpPr>
          <p:nvPr>
            <p:ph idx="1"/>
          </p:nvPr>
        </p:nvSpPr>
        <p:spPr>
          <a:xfrm>
            <a:off x="448236" y="5174200"/>
            <a:ext cx="4903694" cy="1317812"/>
          </a:xfrm>
        </p:spPr>
        <p:txBody>
          <a:bodyPr>
            <a:normAutofit/>
          </a:bodyPr>
          <a:lstStyle/>
          <a:p>
            <a:pPr marL="0" indent="0">
              <a:buNone/>
            </a:pPr>
            <a:r>
              <a:rPr lang="en-US" b="0" i="0" dirty="0">
                <a:solidFill>
                  <a:srgbClr val="121212"/>
                </a:solidFill>
                <a:effectLst/>
                <a:latin typeface="Red Hat Text"/>
              </a:rPr>
              <a:t>Is it possible to remotely verify someone’s location?</a:t>
            </a:r>
            <a:endParaRPr lang="en-US" dirty="0"/>
          </a:p>
        </p:txBody>
      </p:sp>
      <p:sp>
        <p:nvSpPr>
          <p:cNvPr id="4" name="Content Placeholder 2">
            <a:extLst>
              <a:ext uri="{FF2B5EF4-FFF2-40B4-BE49-F238E27FC236}">
                <a16:creationId xmlns:a16="http://schemas.microsoft.com/office/drawing/2014/main" id="{9A4BEC5E-5028-2E76-531A-E4304BDC6256}"/>
              </a:ext>
            </a:extLst>
          </p:cNvPr>
          <p:cNvSpPr txBox="1">
            <a:spLocks/>
          </p:cNvSpPr>
          <p:nvPr/>
        </p:nvSpPr>
        <p:spPr>
          <a:xfrm>
            <a:off x="6587298" y="4694787"/>
            <a:ext cx="4903694" cy="1492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121212"/>
                </a:solidFill>
                <a:latin typeface="Red Hat Text"/>
              </a:rPr>
              <a:t>Can all polynomial-time computable problems be solved using logarithmic memory?</a:t>
            </a:r>
            <a:endParaRPr lang="en-US" dirty="0"/>
          </a:p>
        </p:txBody>
      </p:sp>
      <p:sp>
        <p:nvSpPr>
          <p:cNvPr id="5" name="Content Placeholder 2">
            <a:extLst>
              <a:ext uri="{FF2B5EF4-FFF2-40B4-BE49-F238E27FC236}">
                <a16:creationId xmlns:a16="http://schemas.microsoft.com/office/drawing/2014/main" id="{90E8A6D3-FE52-0B30-AF85-EB0CEACA6114}"/>
              </a:ext>
            </a:extLst>
          </p:cNvPr>
          <p:cNvSpPr txBox="1">
            <a:spLocks/>
          </p:cNvSpPr>
          <p:nvPr/>
        </p:nvSpPr>
        <p:spPr>
          <a:xfrm>
            <a:off x="6587298" y="510988"/>
            <a:ext cx="4903694" cy="1492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121212"/>
                </a:solidFill>
                <a:latin typeface="Red Hat Text"/>
              </a:rPr>
              <a:t>Can quantum computations be efficiently computed in a distributed fashion?</a:t>
            </a:r>
            <a:endParaRPr lang="en-US" dirty="0"/>
          </a:p>
        </p:txBody>
      </p:sp>
      <p:sp>
        <p:nvSpPr>
          <p:cNvPr id="6" name="Content Placeholder 2">
            <a:extLst>
              <a:ext uri="{FF2B5EF4-FFF2-40B4-BE49-F238E27FC236}">
                <a16:creationId xmlns:a16="http://schemas.microsoft.com/office/drawing/2014/main" id="{88795357-3A74-9C1C-6C3F-5ED35FEDAD07}"/>
              </a:ext>
            </a:extLst>
          </p:cNvPr>
          <p:cNvSpPr txBox="1">
            <a:spLocks/>
          </p:cNvSpPr>
          <p:nvPr/>
        </p:nvSpPr>
        <p:spPr>
          <a:xfrm>
            <a:off x="448236" y="726141"/>
            <a:ext cx="4903694" cy="1492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121212"/>
                </a:solidFill>
                <a:latin typeface="Red Hat Text"/>
              </a:rPr>
              <a:t>What does a theory of quantum gravity look like?</a:t>
            </a:r>
            <a:endParaRPr lang="en-US" dirty="0"/>
          </a:p>
        </p:txBody>
      </p:sp>
    </p:spTree>
    <p:extLst>
      <p:ext uri="{BB962C8B-B14F-4D97-AF65-F5344CB8AC3E}">
        <p14:creationId xmlns:p14="http://schemas.microsoft.com/office/powerpoint/2010/main" val="28876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D16D3-AB94-EDB8-2F21-750089835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845E3-C4A2-AC41-6911-D8C7F8C6B6F4}"/>
              </a:ext>
            </a:extLst>
          </p:cNvPr>
          <p:cNvSpPr>
            <a:spLocks noGrp="1"/>
          </p:cNvSpPr>
          <p:nvPr>
            <p:ph type="title"/>
          </p:nvPr>
        </p:nvSpPr>
        <p:spPr/>
        <p:txBody>
          <a:bodyPr/>
          <a:lstStyle/>
          <a:p>
            <a:r>
              <a:rPr lang="en-US" dirty="0"/>
              <a:t>Classical impossibility</a:t>
            </a:r>
          </a:p>
        </p:txBody>
      </p:sp>
      <p:pic>
        <p:nvPicPr>
          <p:cNvPr id="1026" name="Picture 2">
            <a:extLst>
              <a:ext uri="{FF2B5EF4-FFF2-40B4-BE49-F238E27FC236}">
                <a16:creationId xmlns:a16="http://schemas.microsoft.com/office/drawing/2014/main" id="{875992C8-8455-0E21-9AAC-206D143D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4BF10A8-AE9E-1223-8F81-099DA1C865EA}"/>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216FDAA8-42CE-FF1C-59AE-2B0A43D1A578}"/>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71CF2568-AED3-0755-1994-D36EF20D4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E572F975-B56B-B55C-2D10-DCAB7CBCB560}"/>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3CDB2C5-1B6F-2FDF-BB56-57E9A5619EC8}"/>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E36647E4-0A58-1038-1674-0FB4569670F6}"/>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8291B88-03D1-B32F-47D3-CF678A5BB47A}"/>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3D874640-CFCE-3FB8-0D3C-CDA343FF6F36}"/>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4E1AB8D-AAE7-EE55-509A-F3849A6D0402}"/>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94807348-18EB-69C8-E151-A163AF5B5AE3}"/>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DC534921-2C01-E535-5030-FE8FA0F7CFE8}"/>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2C49658-F76E-88CC-6A17-0E3E176AE006}"/>
              </a:ext>
            </a:extLst>
          </p:cNvPr>
          <p:cNvCxnSpPr>
            <a:cxnSpLocks/>
          </p:cNvCxnSpPr>
          <p:nvPr/>
        </p:nvCxnSpPr>
        <p:spPr>
          <a:xfrm flipV="1">
            <a:off x="2553495" y="4661865"/>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B5B70B0-2F30-F150-FC8D-EE95C0341825}"/>
              </a:ext>
            </a:extLst>
          </p:cNvPr>
          <p:cNvCxnSpPr>
            <a:cxnSpLocks/>
          </p:cNvCxnSpPr>
          <p:nvPr/>
        </p:nvCxnSpPr>
        <p:spPr>
          <a:xfrm flipH="1" flipV="1">
            <a:off x="5725475" y="4624170"/>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44BB096-3D41-BDA5-0854-F5CF95B4B663}"/>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30EDA65-6B84-05C6-2AD5-A18A26E801AF}"/>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3459340F-2412-23E1-AF1D-3220CA15AC68}"/>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C81CC2-19C0-5587-5731-C0EDFF3C3E7D}"/>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63DA32AB-C0D1-F4C5-A1DB-AE603EA0F271}"/>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577E1A4-9BD6-72E7-7F2B-E691946734A0}"/>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7267507E-27D1-616C-21E9-A0917117D473}"/>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CB83632-1A80-5CBF-D2C0-D8E2EE1E30F5}"/>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F999B5BA-5A99-4338-421A-EA6087598FEA}"/>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b="-6667"/>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0E56EB4D-2339-AF64-09D3-DEC12A7E8C7F}"/>
              </a:ext>
            </a:extLst>
          </p:cNvPr>
          <p:cNvSpPr txBox="1"/>
          <p:nvPr/>
        </p:nvSpPr>
        <p:spPr>
          <a:xfrm>
            <a:off x="3592990" y="4921026"/>
            <a:ext cx="939257" cy="369332"/>
          </a:xfrm>
          <a:prstGeom prst="rect">
            <a:avLst/>
          </a:prstGeom>
          <a:noFill/>
        </p:spPr>
        <p:txBody>
          <a:bodyPr wrap="square" rtlCol="0">
            <a:spAutoFit/>
          </a:bodyPr>
          <a:lstStyle/>
          <a:p>
            <a:r>
              <a:rPr lang="en-US" dirty="0"/>
              <a:t>Spoofer</a:t>
            </a:r>
          </a:p>
        </p:txBody>
      </p:sp>
      <p:pic>
        <p:nvPicPr>
          <p:cNvPr id="11" name="Picture 10">
            <a:extLst>
              <a:ext uri="{FF2B5EF4-FFF2-40B4-BE49-F238E27FC236}">
                <a16:creationId xmlns:a16="http://schemas.microsoft.com/office/drawing/2014/main" id="{4DFE4D64-B9AF-FCF4-0AAB-7D796295470E}"/>
              </a:ext>
            </a:extLst>
          </p:cNvPr>
          <p:cNvPicPr>
            <a:picLocks noChangeAspect="1"/>
          </p:cNvPicPr>
          <p:nvPr/>
        </p:nvPicPr>
        <p:blipFill>
          <a:blip r:embed="rId12"/>
          <a:stretch>
            <a:fillRect/>
          </a:stretch>
        </p:blipFill>
        <p:spPr>
          <a:xfrm>
            <a:off x="5220475" y="4357743"/>
            <a:ext cx="502372" cy="539666"/>
          </a:xfrm>
          <a:prstGeom prst="rect">
            <a:avLst/>
          </a:prstGeom>
        </p:spPr>
      </p:pic>
      <p:sp>
        <p:nvSpPr>
          <p:cNvPr id="30" name="TextBox 29">
            <a:extLst>
              <a:ext uri="{FF2B5EF4-FFF2-40B4-BE49-F238E27FC236}">
                <a16:creationId xmlns:a16="http://schemas.microsoft.com/office/drawing/2014/main" id="{4A57415D-B4BF-6600-F2C2-713A5BDECB1F}"/>
              </a:ext>
            </a:extLst>
          </p:cNvPr>
          <p:cNvSpPr txBox="1"/>
          <p:nvPr/>
        </p:nvSpPr>
        <p:spPr>
          <a:xfrm>
            <a:off x="5142438" y="4921026"/>
            <a:ext cx="1085050" cy="369332"/>
          </a:xfrm>
          <a:prstGeom prst="rect">
            <a:avLst/>
          </a:prstGeom>
          <a:noFill/>
        </p:spPr>
        <p:txBody>
          <a:bodyPr wrap="square" rtlCol="0">
            <a:spAutoFit/>
          </a:bodyPr>
          <a:lstStyle/>
          <a:p>
            <a:r>
              <a:rPr lang="en-US" dirty="0"/>
              <a:t>Spoofer</a:t>
            </a:r>
          </a:p>
        </p:txBody>
      </p:sp>
      <p:pic>
        <p:nvPicPr>
          <p:cNvPr id="32" name="Picture 31">
            <a:extLst>
              <a:ext uri="{FF2B5EF4-FFF2-40B4-BE49-F238E27FC236}">
                <a16:creationId xmlns:a16="http://schemas.microsoft.com/office/drawing/2014/main" id="{D19AF124-756D-8E2C-E7D1-EEB8354B3D32}"/>
              </a:ext>
            </a:extLst>
          </p:cNvPr>
          <p:cNvPicPr>
            <a:picLocks noChangeAspect="1"/>
          </p:cNvPicPr>
          <p:nvPr/>
        </p:nvPicPr>
        <p:blipFill>
          <a:blip r:embed="rId13"/>
          <a:stretch>
            <a:fillRect/>
          </a:stretch>
        </p:blipFill>
        <p:spPr>
          <a:xfrm>
            <a:off x="3861928" y="4187277"/>
            <a:ext cx="376322" cy="711720"/>
          </a:xfrm>
          <a:prstGeom prst="rect">
            <a:avLst/>
          </a:prstGeom>
        </p:spPr>
      </p:pic>
      <p:sp>
        <p:nvSpPr>
          <p:cNvPr id="3" name="TextBox 2">
            <a:extLst>
              <a:ext uri="{FF2B5EF4-FFF2-40B4-BE49-F238E27FC236}">
                <a16:creationId xmlns:a16="http://schemas.microsoft.com/office/drawing/2014/main" id="{2CCF6A8C-5A4F-2571-444B-0D7834919BD8}"/>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
        <p:nvSpPr>
          <p:cNvPr id="6" name="TextBox 5">
            <a:extLst>
              <a:ext uri="{FF2B5EF4-FFF2-40B4-BE49-F238E27FC236}">
                <a16:creationId xmlns:a16="http://schemas.microsoft.com/office/drawing/2014/main" id="{1C2EBC1A-25C3-E4E1-7D8A-75C6AE4EB002}"/>
              </a:ext>
            </a:extLst>
          </p:cNvPr>
          <p:cNvSpPr txBox="1"/>
          <p:nvPr/>
        </p:nvSpPr>
        <p:spPr>
          <a:xfrm>
            <a:off x="8004865" y="567303"/>
            <a:ext cx="3684398" cy="2246769"/>
          </a:xfrm>
          <a:prstGeom prst="rect">
            <a:avLst/>
          </a:prstGeom>
          <a:noFill/>
        </p:spPr>
        <p:txBody>
          <a:bodyPr wrap="square" rtlCol="0">
            <a:spAutoFit/>
          </a:bodyPr>
          <a:lstStyle/>
          <a:p>
            <a:r>
              <a:rPr lang="en-US" sz="2800" b="1" dirty="0">
                <a:solidFill>
                  <a:srgbClr val="C00000"/>
                </a:solidFill>
              </a:rPr>
              <a:t>Theorem</a:t>
            </a:r>
            <a:r>
              <a:rPr lang="en-US" sz="2800" dirty="0"/>
              <a:t>: </a:t>
            </a:r>
            <a:br>
              <a:rPr lang="en-US" sz="2800" dirty="0"/>
            </a:br>
            <a:r>
              <a:rPr lang="en-US" sz="2800" dirty="0"/>
              <a:t>Any position verification protocol using only classical resources can be spoofed.</a:t>
            </a:r>
            <a:endParaRPr lang="en-US" sz="2800" b="1" dirty="0"/>
          </a:p>
        </p:txBody>
      </p:sp>
      <p:sp>
        <p:nvSpPr>
          <p:cNvPr id="16" name="TextBox 15">
            <a:extLst>
              <a:ext uri="{FF2B5EF4-FFF2-40B4-BE49-F238E27FC236}">
                <a16:creationId xmlns:a16="http://schemas.microsoft.com/office/drawing/2014/main" id="{529D5B00-0CF0-26C3-AADE-8222EA2EB583}"/>
              </a:ext>
            </a:extLst>
          </p:cNvPr>
          <p:cNvSpPr txBox="1"/>
          <p:nvPr/>
        </p:nvSpPr>
        <p:spPr>
          <a:xfrm>
            <a:off x="8057254" y="2817734"/>
            <a:ext cx="3979825" cy="338554"/>
          </a:xfrm>
          <a:prstGeom prst="rect">
            <a:avLst/>
          </a:prstGeom>
          <a:noFill/>
        </p:spPr>
        <p:txBody>
          <a:bodyPr wrap="square">
            <a:spAutoFit/>
          </a:bodyPr>
          <a:lstStyle/>
          <a:p>
            <a:pPr marL="0" indent="0">
              <a:buNone/>
            </a:pPr>
            <a:r>
              <a:rPr lang="en-US" sz="1600" dirty="0">
                <a:solidFill>
                  <a:schemeClr val="bg1">
                    <a:lumMod val="50000"/>
                  </a:schemeClr>
                </a:solidFill>
              </a:rPr>
              <a:t>(Kent-Munro-Spiller ’11, </a:t>
            </a:r>
            <a:r>
              <a:rPr lang="en-US" sz="1600" dirty="0" err="1">
                <a:solidFill>
                  <a:schemeClr val="bg1">
                    <a:lumMod val="50000"/>
                  </a:schemeClr>
                </a:solidFill>
              </a:rPr>
              <a:t>Buhrman</a:t>
            </a:r>
            <a:r>
              <a:rPr lang="en-US" sz="1600" dirty="0">
                <a:solidFill>
                  <a:schemeClr val="bg1">
                    <a:lumMod val="50000"/>
                  </a:schemeClr>
                </a:solidFill>
              </a:rPr>
              <a:t>, et al. ‘10)</a:t>
            </a:r>
          </a:p>
        </p:txBody>
      </p:sp>
    </p:spTree>
    <p:extLst>
      <p:ext uri="{BB962C8B-B14F-4D97-AF65-F5344CB8AC3E}">
        <p14:creationId xmlns:p14="http://schemas.microsoft.com/office/powerpoint/2010/main" val="747804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335FE-E05C-EE4E-E2BE-3997C1B4F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D9481D-8031-7161-167F-F9D4D0F6E8AE}"/>
              </a:ext>
            </a:extLst>
          </p:cNvPr>
          <p:cNvSpPr>
            <a:spLocks noGrp="1"/>
          </p:cNvSpPr>
          <p:nvPr>
            <p:ph type="title"/>
          </p:nvPr>
        </p:nvSpPr>
        <p:spPr/>
        <p:txBody>
          <a:bodyPr/>
          <a:lstStyle/>
          <a:p>
            <a:r>
              <a:rPr lang="en-US" dirty="0"/>
              <a:t>Classical impossibility</a:t>
            </a:r>
          </a:p>
        </p:txBody>
      </p:sp>
      <p:pic>
        <p:nvPicPr>
          <p:cNvPr id="1026" name="Picture 2">
            <a:extLst>
              <a:ext uri="{FF2B5EF4-FFF2-40B4-BE49-F238E27FC236}">
                <a16:creationId xmlns:a16="http://schemas.microsoft.com/office/drawing/2014/main" id="{AA312A3B-A68E-FE35-9A52-372BC5509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A70599F-55F4-DBEF-2BA2-2392908D4F25}"/>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24164BA1-FBE3-F67F-7F6A-E3EF6797B891}"/>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F402A5CB-7E78-7235-0BA7-D8E6A8460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43E6503E-CA81-241D-8A9D-3FE2DE2AA286}"/>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94E600F-B18A-C651-CDD5-1792E43F77EB}"/>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2424E6FC-5F0D-CA67-F860-2069D93A6D6E}"/>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B53A29D-559A-A84E-0553-A44421AB772C}"/>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44F177FA-9461-91CE-6874-2CD00DA83B12}"/>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769CF4D-DFF7-3792-9871-580CC90B8E40}"/>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059D2A5A-4976-90EF-0E39-181A75D78230}"/>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51AF78F1-4B8D-BF81-FEBF-E5ED202CE591}"/>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BCD9853-56C3-96E7-9505-097E21BB4A20}"/>
              </a:ext>
            </a:extLst>
          </p:cNvPr>
          <p:cNvCxnSpPr>
            <a:cxnSpLocks/>
          </p:cNvCxnSpPr>
          <p:nvPr/>
        </p:nvCxnSpPr>
        <p:spPr>
          <a:xfrm flipV="1">
            <a:off x="2553495" y="4661865"/>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BC2FAC1-C7B9-9FEB-2B18-C19866712121}"/>
              </a:ext>
            </a:extLst>
          </p:cNvPr>
          <p:cNvCxnSpPr>
            <a:cxnSpLocks/>
          </p:cNvCxnSpPr>
          <p:nvPr/>
        </p:nvCxnSpPr>
        <p:spPr>
          <a:xfrm flipH="1" flipV="1">
            <a:off x="5725475" y="4624170"/>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9BFB1FC-57A0-7233-F4C4-37E07146B383}"/>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F8FE5FC-894E-3A6E-1F55-0714D03C3B4B}"/>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185D7E52-9D38-1191-007D-7834C1005C3F}"/>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E78C7E1-8D4D-47C9-0989-D3CCA5306CC9}"/>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D87F9DFB-9F2F-957D-40B6-DC81A29CC11B}"/>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51E6452-1916-F7B8-BFEE-51822C9ABBFC}"/>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D49993BD-6C69-977F-9E5D-24C6C4CFA6B5}"/>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B7AF489-3E7E-8C93-0B9B-E9BB8AE0F332}"/>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58EDB748-BDFD-22F9-5ACC-91085AD67F7F}"/>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b="-666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522D3D97-E807-EBD5-714C-99844EA402AF}"/>
              </a:ext>
            </a:extLst>
          </p:cNvPr>
          <p:cNvPicPr>
            <a:picLocks noChangeAspect="1"/>
          </p:cNvPicPr>
          <p:nvPr/>
        </p:nvPicPr>
        <p:blipFill>
          <a:blip r:embed="rId12"/>
          <a:stretch>
            <a:fillRect/>
          </a:stretch>
        </p:blipFill>
        <p:spPr>
          <a:xfrm>
            <a:off x="5220475" y="4357743"/>
            <a:ext cx="502372" cy="539666"/>
          </a:xfrm>
          <a:prstGeom prst="rect">
            <a:avLst/>
          </a:prstGeom>
        </p:spPr>
      </p:pic>
      <p:pic>
        <p:nvPicPr>
          <p:cNvPr id="19" name="Picture 18">
            <a:extLst>
              <a:ext uri="{FF2B5EF4-FFF2-40B4-BE49-F238E27FC236}">
                <a16:creationId xmlns:a16="http://schemas.microsoft.com/office/drawing/2014/main" id="{B326FDF4-3AF3-F682-4807-1261912AC8EF}"/>
              </a:ext>
            </a:extLst>
          </p:cNvPr>
          <p:cNvPicPr>
            <a:picLocks noChangeAspect="1"/>
          </p:cNvPicPr>
          <p:nvPr/>
        </p:nvPicPr>
        <p:blipFill>
          <a:blip r:embed="rId12"/>
          <a:stretch>
            <a:fillRect/>
          </a:stretch>
        </p:blipFill>
        <p:spPr>
          <a:xfrm>
            <a:off x="5220475" y="3235948"/>
            <a:ext cx="502372" cy="539666"/>
          </a:xfrm>
          <a:prstGeom prst="rect">
            <a:avLst/>
          </a:prstGeom>
        </p:spPr>
      </p:pic>
      <p:cxnSp>
        <p:nvCxnSpPr>
          <p:cNvPr id="20" name="Straight Arrow Connector 19">
            <a:extLst>
              <a:ext uri="{FF2B5EF4-FFF2-40B4-BE49-F238E27FC236}">
                <a16:creationId xmlns:a16="http://schemas.microsoft.com/office/drawing/2014/main" id="{897F76F9-6C4F-70B3-CA7A-DEDEF927FF3A}"/>
              </a:ext>
            </a:extLst>
          </p:cNvPr>
          <p:cNvCxnSpPr>
            <a:cxnSpLocks/>
          </p:cNvCxnSpPr>
          <p:nvPr/>
        </p:nvCxnSpPr>
        <p:spPr>
          <a:xfrm flipV="1">
            <a:off x="4398150" y="3786188"/>
            <a:ext cx="685798" cy="46684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E78598C-EF61-FB03-9661-89D37F196010}"/>
              </a:ext>
            </a:extLst>
          </p:cNvPr>
          <p:cNvCxnSpPr>
            <a:cxnSpLocks/>
          </p:cNvCxnSpPr>
          <p:nvPr/>
        </p:nvCxnSpPr>
        <p:spPr>
          <a:xfrm flipH="1" flipV="1">
            <a:off x="4229308" y="3760734"/>
            <a:ext cx="883780" cy="552421"/>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0E5473FC-E78A-4D2F-A46A-8BF13E27E33E}"/>
              </a:ext>
            </a:extLst>
          </p:cNvPr>
          <p:cNvPicPr>
            <a:picLocks noChangeAspect="1"/>
          </p:cNvPicPr>
          <p:nvPr/>
        </p:nvPicPr>
        <p:blipFill>
          <a:blip r:embed="rId13"/>
          <a:stretch>
            <a:fillRect/>
          </a:stretch>
        </p:blipFill>
        <p:spPr>
          <a:xfrm>
            <a:off x="3861928" y="3301482"/>
            <a:ext cx="376322" cy="711720"/>
          </a:xfrm>
          <a:prstGeom prst="rect">
            <a:avLst/>
          </a:prstGeom>
        </p:spPr>
      </p:pic>
      <p:pic>
        <p:nvPicPr>
          <p:cNvPr id="32" name="Picture 31">
            <a:extLst>
              <a:ext uri="{FF2B5EF4-FFF2-40B4-BE49-F238E27FC236}">
                <a16:creationId xmlns:a16="http://schemas.microsoft.com/office/drawing/2014/main" id="{67C21E95-35C3-B6E7-3298-8E700A59E017}"/>
              </a:ext>
            </a:extLst>
          </p:cNvPr>
          <p:cNvPicPr>
            <a:picLocks noChangeAspect="1"/>
          </p:cNvPicPr>
          <p:nvPr/>
        </p:nvPicPr>
        <p:blipFill>
          <a:blip r:embed="rId13"/>
          <a:stretch>
            <a:fillRect/>
          </a:stretch>
        </p:blipFill>
        <p:spPr>
          <a:xfrm>
            <a:off x="3861928" y="4187277"/>
            <a:ext cx="376322" cy="711720"/>
          </a:xfrm>
          <a:prstGeom prst="rect">
            <a:avLst/>
          </a:prstGeom>
        </p:spPr>
      </p:pic>
      <p:sp>
        <p:nvSpPr>
          <p:cNvPr id="3" name="TextBox 2">
            <a:extLst>
              <a:ext uri="{FF2B5EF4-FFF2-40B4-BE49-F238E27FC236}">
                <a16:creationId xmlns:a16="http://schemas.microsoft.com/office/drawing/2014/main" id="{3E08BA12-3F80-AAED-FCC7-2FA04D68280B}"/>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
        <p:nvSpPr>
          <p:cNvPr id="16" name="TextBox 15">
            <a:extLst>
              <a:ext uri="{FF2B5EF4-FFF2-40B4-BE49-F238E27FC236}">
                <a16:creationId xmlns:a16="http://schemas.microsoft.com/office/drawing/2014/main" id="{5F330F7E-F772-26D0-D0D8-0CE960DED706}"/>
              </a:ext>
            </a:extLst>
          </p:cNvPr>
          <p:cNvSpPr txBox="1"/>
          <p:nvPr/>
        </p:nvSpPr>
        <p:spPr>
          <a:xfrm>
            <a:off x="3592990" y="4921026"/>
            <a:ext cx="939257" cy="369332"/>
          </a:xfrm>
          <a:prstGeom prst="rect">
            <a:avLst/>
          </a:prstGeom>
          <a:noFill/>
        </p:spPr>
        <p:txBody>
          <a:bodyPr wrap="square" rtlCol="0">
            <a:spAutoFit/>
          </a:bodyPr>
          <a:lstStyle/>
          <a:p>
            <a:r>
              <a:rPr lang="en-US" dirty="0"/>
              <a:t>Spoofer</a:t>
            </a:r>
          </a:p>
        </p:txBody>
      </p:sp>
      <p:sp>
        <p:nvSpPr>
          <p:cNvPr id="25" name="TextBox 24">
            <a:extLst>
              <a:ext uri="{FF2B5EF4-FFF2-40B4-BE49-F238E27FC236}">
                <a16:creationId xmlns:a16="http://schemas.microsoft.com/office/drawing/2014/main" id="{B623955C-47B3-D55A-DC39-8784F10DAF21}"/>
              </a:ext>
            </a:extLst>
          </p:cNvPr>
          <p:cNvSpPr txBox="1"/>
          <p:nvPr/>
        </p:nvSpPr>
        <p:spPr>
          <a:xfrm>
            <a:off x="5142438" y="4921026"/>
            <a:ext cx="1085050" cy="369332"/>
          </a:xfrm>
          <a:prstGeom prst="rect">
            <a:avLst/>
          </a:prstGeom>
          <a:noFill/>
        </p:spPr>
        <p:txBody>
          <a:bodyPr wrap="square" rtlCol="0">
            <a:spAutoFit/>
          </a:bodyPr>
          <a:lstStyle/>
          <a:p>
            <a:r>
              <a:rPr lang="en-US" dirty="0"/>
              <a:t>Spoofer</a:t>
            </a:r>
          </a:p>
        </p:txBody>
      </p:sp>
      <p:sp>
        <p:nvSpPr>
          <p:cNvPr id="6" name="TextBox 5">
            <a:extLst>
              <a:ext uri="{FF2B5EF4-FFF2-40B4-BE49-F238E27FC236}">
                <a16:creationId xmlns:a16="http://schemas.microsoft.com/office/drawing/2014/main" id="{FC23ED97-E811-267A-3416-0EFE8B232B7A}"/>
              </a:ext>
            </a:extLst>
          </p:cNvPr>
          <p:cNvSpPr txBox="1"/>
          <p:nvPr/>
        </p:nvSpPr>
        <p:spPr>
          <a:xfrm>
            <a:off x="8004865" y="567303"/>
            <a:ext cx="3684398" cy="2246769"/>
          </a:xfrm>
          <a:prstGeom prst="rect">
            <a:avLst/>
          </a:prstGeom>
          <a:noFill/>
        </p:spPr>
        <p:txBody>
          <a:bodyPr wrap="square" rtlCol="0">
            <a:spAutoFit/>
          </a:bodyPr>
          <a:lstStyle/>
          <a:p>
            <a:r>
              <a:rPr lang="en-US" sz="2800" b="1" dirty="0">
                <a:solidFill>
                  <a:srgbClr val="C00000"/>
                </a:solidFill>
              </a:rPr>
              <a:t>Theorem</a:t>
            </a:r>
            <a:r>
              <a:rPr lang="en-US" sz="2800" dirty="0"/>
              <a:t>: </a:t>
            </a:r>
            <a:br>
              <a:rPr lang="en-US" sz="2800" dirty="0"/>
            </a:br>
            <a:r>
              <a:rPr lang="en-US" sz="2800" dirty="0"/>
              <a:t>Any position verification protocol using only classical resources can be spoofed.</a:t>
            </a:r>
            <a:endParaRPr lang="en-US" sz="2800" b="1" dirty="0"/>
          </a:p>
        </p:txBody>
      </p:sp>
      <p:sp>
        <p:nvSpPr>
          <p:cNvPr id="21" name="TextBox 20">
            <a:extLst>
              <a:ext uri="{FF2B5EF4-FFF2-40B4-BE49-F238E27FC236}">
                <a16:creationId xmlns:a16="http://schemas.microsoft.com/office/drawing/2014/main" id="{332049F7-E449-8DC5-DEDF-BE86A5F25B51}"/>
              </a:ext>
            </a:extLst>
          </p:cNvPr>
          <p:cNvSpPr txBox="1"/>
          <p:nvPr/>
        </p:nvSpPr>
        <p:spPr>
          <a:xfrm>
            <a:off x="8057254" y="2817734"/>
            <a:ext cx="3979825" cy="338554"/>
          </a:xfrm>
          <a:prstGeom prst="rect">
            <a:avLst/>
          </a:prstGeom>
          <a:noFill/>
        </p:spPr>
        <p:txBody>
          <a:bodyPr wrap="square">
            <a:spAutoFit/>
          </a:bodyPr>
          <a:lstStyle/>
          <a:p>
            <a:pPr marL="0" indent="0">
              <a:buNone/>
            </a:pPr>
            <a:r>
              <a:rPr lang="en-US" sz="1600" dirty="0">
                <a:solidFill>
                  <a:schemeClr val="bg1">
                    <a:lumMod val="50000"/>
                  </a:schemeClr>
                </a:solidFill>
              </a:rPr>
              <a:t>(Kent-Munro-Spiller ’11, </a:t>
            </a:r>
            <a:r>
              <a:rPr lang="en-US" sz="1600" dirty="0" err="1">
                <a:solidFill>
                  <a:schemeClr val="bg1">
                    <a:lumMod val="50000"/>
                  </a:schemeClr>
                </a:solidFill>
              </a:rPr>
              <a:t>Buhrman</a:t>
            </a:r>
            <a:r>
              <a:rPr lang="en-US" sz="1600" dirty="0">
                <a:solidFill>
                  <a:schemeClr val="bg1">
                    <a:lumMod val="50000"/>
                  </a:schemeClr>
                </a:solidFill>
              </a:rPr>
              <a:t>, et al. ‘10)</a:t>
            </a:r>
          </a:p>
        </p:txBody>
      </p:sp>
      <p:sp>
        <p:nvSpPr>
          <p:cNvPr id="26" name="TextBox 25">
            <a:extLst>
              <a:ext uri="{FF2B5EF4-FFF2-40B4-BE49-F238E27FC236}">
                <a16:creationId xmlns:a16="http://schemas.microsoft.com/office/drawing/2014/main" id="{13921262-EB78-BBE3-D530-8758F655A2C4}"/>
              </a:ext>
            </a:extLst>
          </p:cNvPr>
          <p:cNvSpPr txBox="1"/>
          <p:nvPr/>
        </p:nvSpPr>
        <p:spPr>
          <a:xfrm>
            <a:off x="8004865" y="3628767"/>
            <a:ext cx="3979825" cy="2246769"/>
          </a:xfrm>
          <a:prstGeom prst="rect">
            <a:avLst/>
          </a:prstGeom>
          <a:noFill/>
        </p:spPr>
        <p:txBody>
          <a:bodyPr wrap="square" rtlCol="0">
            <a:spAutoFit/>
          </a:bodyPr>
          <a:lstStyle/>
          <a:p>
            <a:r>
              <a:rPr lang="en-US" sz="2800" dirty="0"/>
              <a:t>This is because classical information can be </a:t>
            </a:r>
            <a:r>
              <a:rPr lang="en-US" sz="2800" b="1" i="1" dirty="0"/>
              <a:t>copied</a:t>
            </a:r>
            <a:r>
              <a:rPr lang="en-US" sz="2800" dirty="0"/>
              <a:t> and both spoofers can pretend to be the honest prover.</a:t>
            </a:r>
            <a:endParaRPr lang="en-US" sz="2800" b="1" dirty="0"/>
          </a:p>
        </p:txBody>
      </p:sp>
    </p:spTree>
    <p:extLst>
      <p:ext uri="{BB962C8B-B14F-4D97-AF65-F5344CB8AC3E}">
        <p14:creationId xmlns:p14="http://schemas.microsoft.com/office/powerpoint/2010/main" val="570424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F2398-CA66-93BF-7933-CC2713179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FCF6DE-1B38-3440-AB71-648454C72A50}"/>
              </a:ext>
            </a:extLst>
          </p:cNvPr>
          <p:cNvSpPr>
            <a:spLocks noGrp="1"/>
          </p:cNvSpPr>
          <p:nvPr>
            <p:ph type="title"/>
          </p:nvPr>
        </p:nvSpPr>
        <p:spPr/>
        <p:txBody>
          <a:bodyPr/>
          <a:lstStyle/>
          <a:p>
            <a:r>
              <a:rPr lang="en-US" dirty="0"/>
              <a:t>Classical impossibility</a:t>
            </a:r>
          </a:p>
        </p:txBody>
      </p:sp>
      <p:pic>
        <p:nvPicPr>
          <p:cNvPr id="1026" name="Picture 2">
            <a:extLst>
              <a:ext uri="{FF2B5EF4-FFF2-40B4-BE49-F238E27FC236}">
                <a16:creationId xmlns:a16="http://schemas.microsoft.com/office/drawing/2014/main" id="{61CED835-4E5D-E83D-C093-4A5781D8F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A7CD13-2081-044D-37AC-1AC2C9B1E879}"/>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88C60775-5CDC-17A6-1DD6-2A49232B38C8}"/>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DC7BA9DE-4079-E888-A97C-F6B898DB5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4F1DFEE2-1010-C4F9-9226-2411D85F020F}"/>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FD2C3EF-AF5F-93DB-7E22-71F84B5574BD}"/>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8824E97F-BA44-46AC-F3EC-AC3D00FD616C}"/>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6FCED01-26BD-2700-CE83-0409A8813F23}"/>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CDDE00F6-3594-EB1B-0C96-D41EA05AED9C}"/>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A35C080-7147-DE3A-ED10-DCE7D80D7C32}"/>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28E23EC8-8B65-8ED8-F6CA-771284F52D16}"/>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C4DB8581-F3FE-2709-A1DB-A5F97165A37C}"/>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3F9C7D0-9DE8-2852-62F8-9D7C35C40602}"/>
              </a:ext>
            </a:extLst>
          </p:cNvPr>
          <p:cNvCxnSpPr>
            <a:cxnSpLocks/>
          </p:cNvCxnSpPr>
          <p:nvPr/>
        </p:nvCxnSpPr>
        <p:spPr>
          <a:xfrm flipV="1">
            <a:off x="2553495" y="4661865"/>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15D56BB-4F3E-4AEE-72BF-6FBF0CBFB70A}"/>
              </a:ext>
            </a:extLst>
          </p:cNvPr>
          <p:cNvCxnSpPr>
            <a:cxnSpLocks/>
          </p:cNvCxnSpPr>
          <p:nvPr/>
        </p:nvCxnSpPr>
        <p:spPr>
          <a:xfrm flipH="1" flipV="1">
            <a:off x="5725475" y="4624170"/>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AE1B57E-0FEA-677F-387C-ACCDDEEBDE38}"/>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0ED43E1-ED2E-9896-2183-3642CB8ACDA0}"/>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C8BF5304-F5DE-7C11-74BB-8AA633245805}"/>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50B32B5-797D-2AF2-50AA-10A3A6DD24F4}"/>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D520D2BE-980B-6A48-BEFD-292F3ECE6091}"/>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0C3DF81B-76D1-3E7F-DE5B-23B8E8B2E756}"/>
              </a:ext>
            </a:extLst>
          </p:cNvPr>
          <p:cNvCxnSpPr>
            <a:cxnSpLocks/>
          </p:cNvCxnSpPr>
          <p:nvPr/>
        </p:nvCxnSpPr>
        <p:spPr>
          <a:xfrm flipH="1" flipV="1">
            <a:off x="2425701" y="2672989"/>
            <a:ext cx="1397000" cy="84548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FB41649-516A-D8B9-26CB-FA1488A964F8}"/>
              </a:ext>
            </a:extLst>
          </p:cNvPr>
          <p:cNvCxnSpPr>
            <a:cxnSpLocks/>
          </p:cNvCxnSpPr>
          <p:nvPr/>
        </p:nvCxnSpPr>
        <p:spPr>
          <a:xfrm flipV="1">
            <a:off x="5466492" y="2604710"/>
            <a:ext cx="1320964" cy="92376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CFA25FD-224B-90AA-6531-6E562EE4F39C}"/>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AD61BE9C-7AE1-E699-73F7-C9EEDC038DFA}"/>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A76AD5F-780F-9EA5-F673-1AFD93046E8D}"/>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E936FD5A-7EF3-C269-E4E4-32F052728167}"/>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E92E9F8-1E48-03FC-D823-456FDCC1F3A6}"/>
                  </a:ext>
                </a:extLst>
              </p:cNvPr>
              <p:cNvSpPr txBox="1"/>
              <p:nvPr/>
            </p:nvSpPr>
            <p:spPr>
              <a:xfrm>
                <a:off x="3068786" y="2672989"/>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oMath>
                  </m:oMathPara>
                </a14:m>
                <a:endParaRPr lang="en-US" b="0" dirty="0"/>
              </a:p>
            </p:txBody>
          </p:sp>
        </mc:Choice>
        <mc:Fallback xmlns="">
          <p:sp>
            <p:nvSpPr>
              <p:cNvPr id="39" name="TextBox 38">
                <a:extLst>
                  <a:ext uri="{FF2B5EF4-FFF2-40B4-BE49-F238E27FC236}">
                    <a16:creationId xmlns:a16="http://schemas.microsoft.com/office/drawing/2014/main" id="{5B1A9DFF-A400-7263-EC88-28887BC1ABC4}"/>
                  </a:ext>
                </a:extLst>
              </p:cNvPr>
              <p:cNvSpPr txBox="1">
                <a:spLocks noRot="1" noChangeAspect="1" noMove="1" noResize="1" noEditPoints="1" noAdjustHandles="1" noChangeArrowheads="1" noChangeShapeType="1" noTextEdit="1"/>
              </p:cNvSpPr>
              <p:nvPr/>
            </p:nvSpPr>
            <p:spPr>
              <a:xfrm>
                <a:off x="3068786" y="2672989"/>
                <a:ext cx="8371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0775934-1B99-CF14-C179-51AA95387650}"/>
                  </a:ext>
                </a:extLst>
              </p:cNvPr>
              <p:cNvSpPr txBox="1"/>
              <p:nvPr/>
            </p:nvSpPr>
            <p:spPr>
              <a:xfrm>
                <a:off x="5390354" y="2672989"/>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b="0" dirty="0"/>
              </a:p>
            </p:txBody>
          </p:sp>
        </mc:Choice>
        <mc:Fallback xmlns="">
          <p:sp>
            <p:nvSpPr>
              <p:cNvPr id="40" name="TextBox 39">
                <a:extLst>
                  <a:ext uri="{FF2B5EF4-FFF2-40B4-BE49-F238E27FC236}">
                    <a16:creationId xmlns:a16="http://schemas.microsoft.com/office/drawing/2014/main" id="{3054EC6D-41CF-926F-D37B-AE384022A2CF}"/>
                  </a:ext>
                </a:extLst>
              </p:cNvPr>
              <p:cNvSpPr txBox="1">
                <a:spLocks noRot="1" noChangeAspect="1" noMove="1" noResize="1" noEditPoints="1" noAdjustHandles="1" noChangeArrowheads="1" noChangeShapeType="1" noTextEdit="1"/>
              </p:cNvSpPr>
              <p:nvPr/>
            </p:nvSpPr>
            <p:spPr>
              <a:xfrm>
                <a:off x="5390354" y="2672989"/>
                <a:ext cx="837134" cy="369332"/>
              </a:xfrm>
              <a:prstGeom prst="rect">
                <a:avLst/>
              </a:prstGeom>
              <a:blipFill>
                <a:blip r:embed="rId13"/>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D1F40EB0-D679-7B97-DB96-135372D770C5}"/>
              </a:ext>
            </a:extLst>
          </p:cNvPr>
          <p:cNvPicPr>
            <a:picLocks noChangeAspect="1"/>
          </p:cNvPicPr>
          <p:nvPr/>
        </p:nvPicPr>
        <p:blipFill>
          <a:blip r:embed="rId14"/>
          <a:stretch>
            <a:fillRect/>
          </a:stretch>
        </p:blipFill>
        <p:spPr>
          <a:xfrm>
            <a:off x="5220475" y="4357743"/>
            <a:ext cx="502372" cy="539666"/>
          </a:xfrm>
          <a:prstGeom prst="rect">
            <a:avLst/>
          </a:prstGeom>
        </p:spPr>
      </p:pic>
      <p:pic>
        <p:nvPicPr>
          <p:cNvPr id="19" name="Picture 18">
            <a:extLst>
              <a:ext uri="{FF2B5EF4-FFF2-40B4-BE49-F238E27FC236}">
                <a16:creationId xmlns:a16="http://schemas.microsoft.com/office/drawing/2014/main" id="{8C81A7B8-DDCA-78B4-F4C2-566C4CC3F86C}"/>
              </a:ext>
            </a:extLst>
          </p:cNvPr>
          <p:cNvPicPr>
            <a:picLocks noChangeAspect="1"/>
          </p:cNvPicPr>
          <p:nvPr/>
        </p:nvPicPr>
        <p:blipFill>
          <a:blip r:embed="rId14"/>
          <a:stretch>
            <a:fillRect/>
          </a:stretch>
        </p:blipFill>
        <p:spPr>
          <a:xfrm>
            <a:off x="5220475" y="3235948"/>
            <a:ext cx="502372" cy="539666"/>
          </a:xfrm>
          <a:prstGeom prst="rect">
            <a:avLst/>
          </a:prstGeom>
        </p:spPr>
      </p:pic>
      <p:cxnSp>
        <p:nvCxnSpPr>
          <p:cNvPr id="20" name="Straight Arrow Connector 19">
            <a:extLst>
              <a:ext uri="{FF2B5EF4-FFF2-40B4-BE49-F238E27FC236}">
                <a16:creationId xmlns:a16="http://schemas.microsoft.com/office/drawing/2014/main" id="{31BC4673-21FA-C0F5-A80D-5574FD18B3BC}"/>
              </a:ext>
            </a:extLst>
          </p:cNvPr>
          <p:cNvCxnSpPr>
            <a:cxnSpLocks/>
          </p:cNvCxnSpPr>
          <p:nvPr/>
        </p:nvCxnSpPr>
        <p:spPr>
          <a:xfrm flipV="1">
            <a:off x="4398150" y="3786188"/>
            <a:ext cx="685798" cy="46684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11EC1D7-5D9F-5210-D1C9-A1F5CE1678F9}"/>
              </a:ext>
            </a:extLst>
          </p:cNvPr>
          <p:cNvCxnSpPr>
            <a:cxnSpLocks/>
          </p:cNvCxnSpPr>
          <p:nvPr/>
        </p:nvCxnSpPr>
        <p:spPr>
          <a:xfrm flipH="1" flipV="1">
            <a:off x="4229308" y="3760734"/>
            <a:ext cx="883780" cy="552421"/>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4B8DF003-10B9-E03F-1C3F-807022BE9319}"/>
              </a:ext>
            </a:extLst>
          </p:cNvPr>
          <p:cNvPicPr>
            <a:picLocks noChangeAspect="1"/>
          </p:cNvPicPr>
          <p:nvPr/>
        </p:nvPicPr>
        <p:blipFill>
          <a:blip r:embed="rId15"/>
          <a:stretch>
            <a:fillRect/>
          </a:stretch>
        </p:blipFill>
        <p:spPr>
          <a:xfrm>
            <a:off x="3861928" y="3301482"/>
            <a:ext cx="376322" cy="711720"/>
          </a:xfrm>
          <a:prstGeom prst="rect">
            <a:avLst/>
          </a:prstGeom>
        </p:spPr>
      </p:pic>
      <p:pic>
        <p:nvPicPr>
          <p:cNvPr id="32" name="Picture 31">
            <a:extLst>
              <a:ext uri="{FF2B5EF4-FFF2-40B4-BE49-F238E27FC236}">
                <a16:creationId xmlns:a16="http://schemas.microsoft.com/office/drawing/2014/main" id="{67082AB0-F6A3-7016-6951-408E201DF7E9}"/>
              </a:ext>
            </a:extLst>
          </p:cNvPr>
          <p:cNvPicPr>
            <a:picLocks noChangeAspect="1"/>
          </p:cNvPicPr>
          <p:nvPr/>
        </p:nvPicPr>
        <p:blipFill>
          <a:blip r:embed="rId15"/>
          <a:stretch>
            <a:fillRect/>
          </a:stretch>
        </p:blipFill>
        <p:spPr>
          <a:xfrm>
            <a:off x="3861928" y="4187277"/>
            <a:ext cx="376322" cy="711720"/>
          </a:xfrm>
          <a:prstGeom prst="rect">
            <a:avLst/>
          </a:prstGeom>
        </p:spPr>
      </p:pic>
      <p:sp>
        <p:nvSpPr>
          <p:cNvPr id="3" name="TextBox 2">
            <a:extLst>
              <a:ext uri="{FF2B5EF4-FFF2-40B4-BE49-F238E27FC236}">
                <a16:creationId xmlns:a16="http://schemas.microsoft.com/office/drawing/2014/main" id="{F35B5812-2AE6-F418-E7DC-81D47CD224FD}"/>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
        <p:nvSpPr>
          <p:cNvPr id="14" name="TextBox 13">
            <a:extLst>
              <a:ext uri="{FF2B5EF4-FFF2-40B4-BE49-F238E27FC236}">
                <a16:creationId xmlns:a16="http://schemas.microsoft.com/office/drawing/2014/main" id="{3EEFA4D7-C25C-8EA6-4BFB-74C286ADF5F4}"/>
              </a:ext>
            </a:extLst>
          </p:cNvPr>
          <p:cNvSpPr txBox="1"/>
          <p:nvPr/>
        </p:nvSpPr>
        <p:spPr>
          <a:xfrm>
            <a:off x="3592990" y="4921026"/>
            <a:ext cx="939257" cy="369332"/>
          </a:xfrm>
          <a:prstGeom prst="rect">
            <a:avLst/>
          </a:prstGeom>
          <a:noFill/>
        </p:spPr>
        <p:txBody>
          <a:bodyPr wrap="square" rtlCol="0">
            <a:spAutoFit/>
          </a:bodyPr>
          <a:lstStyle/>
          <a:p>
            <a:r>
              <a:rPr lang="en-US" dirty="0"/>
              <a:t>Spoofer</a:t>
            </a:r>
          </a:p>
        </p:txBody>
      </p:sp>
      <p:sp>
        <p:nvSpPr>
          <p:cNvPr id="15" name="TextBox 14">
            <a:extLst>
              <a:ext uri="{FF2B5EF4-FFF2-40B4-BE49-F238E27FC236}">
                <a16:creationId xmlns:a16="http://schemas.microsoft.com/office/drawing/2014/main" id="{13464A0C-C412-8BBD-5E7D-6EE9F7904726}"/>
              </a:ext>
            </a:extLst>
          </p:cNvPr>
          <p:cNvSpPr txBox="1"/>
          <p:nvPr/>
        </p:nvSpPr>
        <p:spPr>
          <a:xfrm>
            <a:off x="5142438" y="4921026"/>
            <a:ext cx="1085050" cy="369332"/>
          </a:xfrm>
          <a:prstGeom prst="rect">
            <a:avLst/>
          </a:prstGeom>
          <a:noFill/>
        </p:spPr>
        <p:txBody>
          <a:bodyPr wrap="square" rtlCol="0">
            <a:spAutoFit/>
          </a:bodyPr>
          <a:lstStyle/>
          <a:p>
            <a:r>
              <a:rPr lang="en-US" dirty="0"/>
              <a:t>Spoofer</a:t>
            </a:r>
          </a:p>
        </p:txBody>
      </p:sp>
      <p:pic>
        <p:nvPicPr>
          <p:cNvPr id="16" name="Picture 2">
            <a:extLst>
              <a:ext uri="{FF2B5EF4-FFF2-40B4-BE49-F238E27FC236}">
                <a16:creationId xmlns:a16="http://schemas.microsoft.com/office/drawing/2014/main" id="{2D1E7FBC-9FF0-08B0-F20C-43F5B1F1C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51AB1DA7-9623-057D-5698-023EA86A5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14F9494-20A8-E742-2FF9-8D177CC33B81}"/>
              </a:ext>
            </a:extLst>
          </p:cNvPr>
          <p:cNvSpPr txBox="1"/>
          <p:nvPr/>
        </p:nvSpPr>
        <p:spPr>
          <a:xfrm>
            <a:off x="8004865" y="567303"/>
            <a:ext cx="3684398" cy="2246769"/>
          </a:xfrm>
          <a:prstGeom prst="rect">
            <a:avLst/>
          </a:prstGeom>
          <a:noFill/>
        </p:spPr>
        <p:txBody>
          <a:bodyPr wrap="square" rtlCol="0">
            <a:spAutoFit/>
          </a:bodyPr>
          <a:lstStyle/>
          <a:p>
            <a:r>
              <a:rPr lang="en-US" sz="2800" b="1" dirty="0">
                <a:solidFill>
                  <a:srgbClr val="C00000"/>
                </a:solidFill>
              </a:rPr>
              <a:t>Theorem</a:t>
            </a:r>
            <a:r>
              <a:rPr lang="en-US" sz="2800" dirty="0"/>
              <a:t>: </a:t>
            </a:r>
            <a:br>
              <a:rPr lang="en-US" sz="2800" dirty="0"/>
            </a:br>
            <a:r>
              <a:rPr lang="en-US" sz="2800" dirty="0"/>
              <a:t>Any position verification protocol using only classical resources can be spoofed.</a:t>
            </a:r>
            <a:endParaRPr lang="en-US" sz="2800" b="1" dirty="0"/>
          </a:p>
        </p:txBody>
      </p:sp>
      <p:sp>
        <p:nvSpPr>
          <p:cNvPr id="29" name="TextBox 28">
            <a:extLst>
              <a:ext uri="{FF2B5EF4-FFF2-40B4-BE49-F238E27FC236}">
                <a16:creationId xmlns:a16="http://schemas.microsoft.com/office/drawing/2014/main" id="{6BA01A36-DA09-5734-7DAA-D2BA9BF685CC}"/>
              </a:ext>
            </a:extLst>
          </p:cNvPr>
          <p:cNvSpPr txBox="1"/>
          <p:nvPr/>
        </p:nvSpPr>
        <p:spPr>
          <a:xfrm>
            <a:off x="8057254" y="2817734"/>
            <a:ext cx="3979825" cy="338554"/>
          </a:xfrm>
          <a:prstGeom prst="rect">
            <a:avLst/>
          </a:prstGeom>
          <a:noFill/>
        </p:spPr>
        <p:txBody>
          <a:bodyPr wrap="square">
            <a:spAutoFit/>
          </a:bodyPr>
          <a:lstStyle/>
          <a:p>
            <a:pPr marL="0" indent="0">
              <a:buNone/>
            </a:pPr>
            <a:r>
              <a:rPr lang="en-US" sz="1600" dirty="0">
                <a:solidFill>
                  <a:schemeClr val="bg1">
                    <a:lumMod val="50000"/>
                  </a:schemeClr>
                </a:solidFill>
              </a:rPr>
              <a:t>(Kent-Munro-Spiller ’11, </a:t>
            </a:r>
            <a:r>
              <a:rPr lang="en-US" sz="1600" dirty="0" err="1">
                <a:solidFill>
                  <a:schemeClr val="bg1">
                    <a:lumMod val="50000"/>
                  </a:schemeClr>
                </a:solidFill>
              </a:rPr>
              <a:t>Buhrman</a:t>
            </a:r>
            <a:r>
              <a:rPr lang="en-US" sz="1600" dirty="0">
                <a:solidFill>
                  <a:schemeClr val="bg1">
                    <a:lumMod val="50000"/>
                  </a:schemeClr>
                </a:solidFill>
              </a:rPr>
              <a:t>, et al. ‘10)</a:t>
            </a:r>
          </a:p>
        </p:txBody>
      </p:sp>
      <p:sp>
        <p:nvSpPr>
          <p:cNvPr id="30" name="TextBox 29">
            <a:extLst>
              <a:ext uri="{FF2B5EF4-FFF2-40B4-BE49-F238E27FC236}">
                <a16:creationId xmlns:a16="http://schemas.microsoft.com/office/drawing/2014/main" id="{2F31B8C4-9C8A-3D14-26EF-B7CDD2A54B94}"/>
              </a:ext>
            </a:extLst>
          </p:cNvPr>
          <p:cNvSpPr txBox="1"/>
          <p:nvPr/>
        </p:nvSpPr>
        <p:spPr>
          <a:xfrm>
            <a:off x="8004865" y="3628767"/>
            <a:ext cx="3979825" cy="2246769"/>
          </a:xfrm>
          <a:prstGeom prst="rect">
            <a:avLst/>
          </a:prstGeom>
          <a:noFill/>
        </p:spPr>
        <p:txBody>
          <a:bodyPr wrap="square" rtlCol="0">
            <a:spAutoFit/>
          </a:bodyPr>
          <a:lstStyle/>
          <a:p>
            <a:r>
              <a:rPr lang="en-US" sz="2800" dirty="0"/>
              <a:t>This is because classical information can be </a:t>
            </a:r>
            <a:r>
              <a:rPr lang="en-US" sz="2800" b="1" i="1" dirty="0"/>
              <a:t>copied</a:t>
            </a:r>
            <a:r>
              <a:rPr lang="en-US" sz="2800" dirty="0"/>
              <a:t> and both spoofers can pretend to be the honest prover.</a:t>
            </a:r>
            <a:endParaRPr lang="en-US" sz="2800" b="1" dirty="0"/>
          </a:p>
        </p:txBody>
      </p:sp>
    </p:spTree>
    <p:extLst>
      <p:ext uri="{BB962C8B-B14F-4D97-AF65-F5344CB8AC3E}">
        <p14:creationId xmlns:p14="http://schemas.microsoft.com/office/powerpoint/2010/main" val="540333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3BF8D-A862-86C6-6EC1-C65E0238D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A2EE6-4C86-BED7-2B49-4080657E82B3}"/>
              </a:ext>
            </a:extLst>
          </p:cNvPr>
          <p:cNvSpPr>
            <a:spLocks noGrp="1"/>
          </p:cNvSpPr>
          <p:nvPr>
            <p:ph type="title"/>
          </p:nvPr>
        </p:nvSpPr>
        <p:spPr/>
        <p:txBody>
          <a:bodyPr/>
          <a:lstStyle/>
          <a:p>
            <a:r>
              <a:rPr lang="en-US" dirty="0"/>
              <a:t>Classical impossibility</a:t>
            </a:r>
          </a:p>
        </p:txBody>
      </p:sp>
      <p:pic>
        <p:nvPicPr>
          <p:cNvPr id="1026" name="Picture 2">
            <a:extLst>
              <a:ext uri="{FF2B5EF4-FFF2-40B4-BE49-F238E27FC236}">
                <a16:creationId xmlns:a16="http://schemas.microsoft.com/office/drawing/2014/main" id="{E4A6F492-CCDF-5356-361C-525CCBB69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35B272F-725A-39C4-2562-83F38531CA9D}"/>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835B272F-725A-39C4-2562-83F38531CA9D}"/>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98ABB7DA-F8A6-0DD6-8626-05FC11F56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F6DEA655-CF70-F960-08AB-92E48F61DBC1}"/>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8FE7EDB-317B-82CB-755C-5772D05CDDB1}"/>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F8FE7EDB-317B-82CB-755C-5772D05CDDB1}"/>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97D6A71-3E34-ACDB-4797-9033A86D7CF8}"/>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C97D6A71-3E34-ACDB-4797-9033A86D7CF8}"/>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263F542-3FFE-88A8-DF08-1C85F469B6D2}"/>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1263F542-3FFE-88A8-DF08-1C85F469B6D2}"/>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8304CA6F-1001-6C9D-FF5D-E8F7BFAA5268}"/>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6115844-6546-878D-6845-0CA9BF742F63}"/>
              </a:ext>
            </a:extLst>
          </p:cNvPr>
          <p:cNvCxnSpPr>
            <a:cxnSpLocks/>
          </p:cNvCxnSpPr>
          <p:nvPr/>
        </p:nvCxnSpPr>
        <p:spPr>
          <a:xfrm flipV="1">
            <a:off x="2553495" y="4661865"/>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AF13226-720F-9CAC-928E-8708426ABF46}"/>
              </a:ext>
            </a:extLst>
          </p:cNvPr>
          <p:cNvCxnSpPr>
            <a:cxnSpLocks/>
          </p:cNvCxnSpPr>
          <p:nvPr/>
        </p:nvCxnSpPr>
        <p:spPr>
          <a:xfrm flipH="1" flipV="1">
            <a:off x="5725475" y="4624170"/>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B770ED2-3F41-F53B-8548-9EE52B20C925}"/>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631A3D8-34A5-F5BC-DF78-30795F8160A3}"/>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C631A3D8-34A5-F5BC-DF78-30795F8160A3}"/>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9BFC3F8-8000-E5D0-9B7F-A98C055CD954}"/>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19BFC3F8-8000-E5D0-9B7F-A98C055CD954}"/>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8"/>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B2C13A97-5BB9-7849-475A-DE93ED412BFB}"/>
              </a:ext>
            </a:extLst>
          </p:cNvPr>
          <p:cNvCxnSpPr>
            <a:cxnSpLocks/>
          </p:cNvCxnSpPr>
          <p:nvPr/>
        </p:nvCxnSpPr>
        <p:spPr>
          <a:xfrm flipH="1" flipV="1">
            <a:off x="2425701" y="2672989"/>
            <a:ext cx="1397000" cy="84548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963B22-B615-4E5F-66EB-D7C967578C5C}"/>
              </a:ext>
            </a:extLst>
          </p:cNvPr>
          <p:cNvCxnSpPr>
            <a:cxnSpLocks/>
          </p:cNvCxnSpPr>
          <p:nvPr/>
        </p:nvCxnSpPr>
        <p:spPr>
          <a:xfrm flipV="1">
            <a:off x="5466492" y="2604710"/>
            <a:ext cx="1320964" cy="92376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29AE85B-0D75-1426-15B9-88BF2E587058}"/>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029AE85B-0D75-1426-15B9-88BF2E587058}"/>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57AE2D6-7172-D9B5-FC36-DAFB26014537}"/>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F57AE2D6-7172-D9B5-FC36-DAFB26014537}"/>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0"/>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7BE414D-44B5-44E0-E31E-80B35F6FB25C}"/>
                  </a:ext>
                </a:extLst>
              </p:cNvPr>
              <p:cNvSpPr txBox="1"/>
              <p:nvPr/>
            </p:nvSpPr>
            <p:spPr>
              <a:xfrm>
                <a:off x="3068786" y="2672989"/>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oMath>
                  </m:oMathPara>
                </a14:m>
                <a:endParaRPr lang="en-US" b="0" dirty="0"/>
              </a:p>
            </p:txBody>
          </p:sp>
        </mc:Choice>
        <mc:Fallback xmlns="">
          <p:sp>
            <p:nvSpPr>
              <p:cNvPr id="39" name="TextBox 38">
                <a:extLst>
                  <a:ext uri="{FF2B5EF4-FFF2-40B4-BE49-F238E27FC236}">
                    <a16:creationId xmlns:a16="http://schemas.microsoft.com/office/drawing/2014/main" id="{87BE414D-44B5-44E0-E31E-80B35F6FB25C}"/>
                  </a:ext>
                </a:extLst>
              </p:cNvPr>
              <p:cNvSpPr txBox="1">
                <a:spLocks noRot="1" noChangeAspect="1" noMove="1" noResize="1" noEditPoints="1" noAdjustHandles="1" noChangeArrowheads="1" noChangeShapeType="1" noTextEdit="1"/>
              </p:cNvSpPr>
              <p:nvPr/>
            </p:nvSpPr>
            <p:spPr>
              <a:xfrm>
                <a:off x="3068786" y="2672989"/>
                <a:ext cx="837134"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9BE3FCA-D1B3-8BAD-7264-82DA16ABA634}"/>
                  </a:ext>
                </a:extLst>
              </p:cNvPr>
              <p:cNvSpPr txBox="1"/>
              <p:nvPr/>
            </p:nvSpPr>
            <p:spPr>
              <a:xfrm>
                <a:off x="5390354" y="2672989"/>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b="0" dirty="0"/>
              </a:p>
            </p:txBody>
          </p:sp>
        </mc:Choice>
        <mc:Fallback xmlns="">
          <p:sp>
            <p:nvSpPr>
              <p:cNvPr id="40" name="TextBox 39">
                <a:extLst>
                  <a:ext uri="{FF2B5EF4-FFF2-40B4-BE49-F238E27FC236}">
                    <a16:creationId xmlns:a16="http://schemas.microsoft.com/office/drawing/2014/main" id="{79BE3FCA-D1B3-8BAD-7264-82DA16ABA634}"/>
                  </a:ext>
                </a:extLst>
              </p:cNvPr>
              <p:cNvSpPr txBox="1">
                <a:spLocks noRot="1" noChangeAspect="1" noMove="1" noResize="1" noEditPoints="1" noAdjustHandles="1" noChangeArrowheads="1" noChangeShapeType="1" noTextEdit="1"/>
              </p:cNvSpPr>
              <p:nvPr/>
            </p:nvSpPr>
            <p:spPr>
              <a:xfrm>
                <a:off x="5390354" y="2672989"/>
                <a:ext cx="837134" cy="369332"/>
              </a:xfrm>
              <a:prstGeom prst="rect">
                <a:avLst/>
              </a:prstGeom>
              <a:blipFill>
                <a:blip r:embed="rId12"/>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0D87AB77-8F30-3B4C-0E8A-52A2F7AA831F}"/>
              </a:ext>
            </a:extLst>
          </p:cNvPr>
          <p:cNvPicPr>
            <a:picLocks noChangeAspect="1"/>
          </p:cNvPicPr>
          <p:nvPr/>
        </p:nvPicPr>
        <p:blipFill>
          <a:blip r:embed="rId13"/>
          <a:stretch>
            <a:fillRect/>
          </a:stretch>
        </p:blipFill>
        <p:spPr>
          <a:xfrm>
            <a:off x="5220475" y="4357743"/>
            <a:ext cx="502372" cy="539666"/>
          </a:xfrm>
          <a:prstGeom prst="rect">
            <a:avLst/>
          </a:prstGeom>
        </p:spPr>
      </p:pic>
      <p:pic>
        <p:nvPicPr>
          <p:cNvPr id="19" name="Picture 18">
            <a:extLst>
              <a:ext uri="{FF2B5EF4-FFF2-40B4-BE49-F238E27FC236}">
                <a16:creationId xmlns:a16="http://schemas.microsoft.com/office/drawing/2014/main" id="{604A2927-70FE-68FC-D2E0-4B75540E1294}"/>
              </a:ext>
            </a:extLst>
          </p:cNvPr>
          <p:cNvPicPr>
            <a:picLocks noChangeAspect="1"/>
          </p:cNvPicPr>
          <p:nvPr/>
        </p:nvPicPr>
        <p:blipFill>
          <a:blip r:embed="rId13"/>
          <a:stretch>
            <a:fillRect/>
          </a:stretch>
        </p:blipFill>
        <p:spPr>
          <a:xfrm>
            <a:off x="5220475" y="3235948"/>
            <a:ext cx="502372" cy="539666"/>
          </a:xfrm>
          <a:prstGeom prst="rect">
            <a:avLst/>
          </a:prstGeom>
        </p:spPr>
      </p:pic>
      <p:cxnSp>
        <p:nvCxnSpPr>
          <p:cNvPr id="20" name="Straight Arrow Connector 19">
            <a:extLst>
              <a:ext uri="{FF2B5EF4-FFF2-40B4-BE49-F238E27FC236}">
                <a16:creationId xmlns:a16="http://schemas.microsoft.com/office/drawing/2014/main" id="{E7DC69E6-6C02-5C59-5ACD-1A854282BD60}"/>
              </a:ext>
            </a:extLst>
          </p:cNvPr>
          <p:cNvCxnSpPr>
            <a:cxnSpLocks/>
          </p:cNvCxnSpPr>
          <p:nvPr/>
        </p:nvCxnSpPr>
        <p:spPr>
          <a:xfrm flipV="1">
            <a:off x="4398150" y="3786188"/>
            <a:ext cx="685798" cy="46684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72D0907-F434-92CF-F770-36BCB4ED3B7C}"/>
              </a:ext>
            </a:extLst>
          </p:cNvPr>
          <p:cNvCxnSpPr>
            <a:cxnSpLocks/>
          </p:cNvCxnSpPr>
          <p:nvPr/>
        </p:nvCxnSpPr>
        <p:spPr>
          <a:xfrm flipH="1" flipV="1">
            <a:off x="4229308" y="3760734"/>
            <a:ext cx="883780" cy="552421"/>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5F178FE8-8E8C-935F-0091-5FF0A8FE28BA}"/>
              </a:ext>
            </a:extLst>
          </p:cNvPr>
          <p:cNvPicPr>
            <a:picLocks noChangeAspect="1"/>
          </p:cNvPicPr>
          <p:nvPr/>
        </p:nvPicPr>
        <p:blipFill>
          <a:blip r:embed="rId14"/>
          <a:stretch>
            <a:fillRect/>
          </a:stretch>
        </p:blipFill>
        <p:spPr>
          <a:xfrm>
            <a:off x="3861928" y="3301482"/>
            <a:ext cx="376322" cy="711720"/>
          </a:xfrm>
          <a:prstGeom prst="rect">
            <a:avLst/>
          </a:prstGeom>
        </p:spPr>
      </p:pic>
      <p:pic>
        <p:nvPicPr>
          <p:cNvPr id="32" name="Picture 31">
            <a:extLst>
              <a:ext uri="{FF2B5EF4-FFF2-40B4-BE49-F238E27FC236}">
                <a16:creationId xmlns:a16="http://schemas.microsoft.com/office/drawing/2014/main" id="{12B7C7EA-80B4-4D9D-0F02-B019B3F77B8B}"/>
              </a:ext>
            </a:extLst>
          </p:cNvPr>
          <p:cNvPicPr>
            <a:picLocks noChangeAspect="1"/>
          </p:cNvPicPr>
          <p:nvPr/>
        </p:nvPicPr>
        <p:blipFill>
          <a:blip r:embed="rId14"/>
          <a:stretch>
            <a:fillRect/>
          </a:stretch>
        </p:blipFill>
        <p:spPr>
          <a:xfrm>
            <a:off x="3861928" y="4187277"/>
            <a:ext cx="376322" cy="711720"/>
          </a:xfrm>
          <a:prstGeom prst="rect">
            <a:avLst/>
          </a:prstGeom>
        </p:spPr>
      </p:pic>
      <p:sp>
        <p:nvSpPr>
          <p:cNvPr id="3" name="TextBox 2">
            <a:extLst>
              <a:ext uri="{FF2B5EF4-FFF2-40B4-BE49-F238E27FC236}">
                <a16:creationId xmlns:a16="http://schemas.microsoft.com/office/drawing/2014/main" id="{58D6E280-732E-0E77-BA49-BECC8DEC91E1}"/>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
        <p:nvSpPr>
          <p:cNvPr id="14" name="TextBox 13">
            <a:extLst>
              <a:ext uri="{FF2B5EF4-FFF2-40B4-BE49-F238E27FC236}">
                <a16:creationId xmlns:a16="http://schemas.microsoft.com/office/drawing/2014/main" id="{FDFF348D-4A19-2A5B-9C05-426659869DD3}"/>
              </a:ext>
            </a:extLst>
          </p:cNvPr>
          <p:cNvSpPr txBox="1"/>
          <p:nvPr/>
        </p:nvSpPr>
        <p:spPr>
          <a:xfrm>
            <a:off x="3592990" y="4921026"/>
            <a:ext cx="939257" cy="369332"/>
          </a:xfrm>
          <a:prstGeom prst="rect">
            <a:avLst/>
          </a:prstGeom>
          <a:noFill/>
        </p:spPr>
        <p:txBody>
          <a:bodyPr wrap="square" rtlCol="0">
            <a:spAutoFit/>
          </a:bodyPr>
          <a:lstStyle/>
          <a:p>
            <a:r>
              <a:rPr lang="en-US" dirty="0"/>
              <a:t>Spoofer</a:t>
            </a:r>
          </a:p>
        </p:txBody>
      </p:sp>
      <p:sp>
        <p:nvSpPr>
          <p:cNvPr id="15" name="TextBox 14">
            <a:extLst>
              <a:ext uri="{FF2B5EF4-FFF2-40B4-BE49-F238E27FC236}">
                <a16:creationId xmlns:a16="http://schemas.microsoft.com/office/drawing/2014/main" id="{E891D6D9-9394-0567-2363-BF76AA499431}"/>
              </a:ext>
            </a:extLst>
          </p:cNvPr>
          <p:cNvSpPr txBox="1"/>
          <p:nvPr/>
        </p:nvSpPr>
        <p:spPr>
          <a:xfrm>
            <a:off x="5142438" y="4921026"/>
            <a:ext cx="1085050" cy="369332"/>
          </a:xfrm>
          <a:prstGeom prst="rect">
            <a:avLst/>
          </a:prstGeom>
          <a:noFill/>
        </p:spPr>
        <p:txBody>
          <a:bodyPr wrap="square" rtlCol="0">
            <a:spAutoFit/>
          </a:bodyPr>
          <a:lstStyle/>
          <a:p>
            <a:r>
              <a:rPr lang="en-US" dirty="0"/>
              <a:t>Spoofer</a:t>
            </a:r>
          </a:p>
        </p:txBody>
      </p:sp>
      <p:pic>
        <p:nvPicPr>
          <p:cNvPr id="16" name="Picture 2">
            <a:extLst>
              <a:ext uri="{FF2B5EF4-FFF2-40B4-BE49-F238E27FC236}">
                <a16:creationId xmlns:a16="http://schemas.microsoft.com/office/drawing/2014/main" id="{A4936AD9-F02D-C97E-312E-C0B40C377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9321CCD2-C750-9E38-C06B-F4971E65A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A8C2222-1756-88B0-CFB9-94949BB740D1}"/>
              </a:ext>
            </a:extLst>
          </p:cNvPr>
          <p:cNvSpPr txBox="1"/>
          <p:nvPr/>
        </p:nvSpPr>
        <p:spPr>
          <a:xfrm>
            <a:off x="7969902" y="2275126"/>
            <a:ext cx="3684398" cy="954107"/>
          </a:xfrm>
          <a:prstGeom prst="rect">
            <a:avLst/>
          </a:prstGeom>
          <a:noFill/>
        </p:spPr>
        <p:txBody>
          <a:bodyPr wrap="square" rtlCol="0">
            <a:spAutoFit/>
          </a:bodyPr>
          <a:lstStyle/>
          <a:p>
            <a:r>
              <a:rPr lang="en-US" sz="2800" b="1" dirty="0">
                <a:solidFill>
                  <a:srgbClr val="C00000"/>
                </a:solidFill>
              </a:rPr>
              <a:t>What if we used quantum resources?</a:t>
            </a:r>
            <a:endParaRPr lang="en-US" sz="2800" b="1" dirty="0"/>
          </a:p>
        </p:txBody>
      </p:sp>
      <p:sp>
        <p:nvSpPr>
          <p:cNvPr id="30" name="TextBox 29">
            <a:extLst>
              <a:ext uri="{FF2B5EF4-FFF2-40B4-BE49-F238E27FC236}">
                <a16:creationId xmlns:a16="http://schemas.microsoft.com/office/drawing/2014/main" id="{1EDF3238-D125-D666-A75D-C826610A40D7}"/>
              </a:ext>
            </a:extLst>
          </p:cNvPr>
          <p:cNvSpPr txBox="1"/>
          <p:nvPr/>
        </p:nvSpPr>
        <p:spPr>
          <a:xfrm>
            <a:off x="8001281" y="3905363"/>
            <a:ext cx="3979825" cy="1384995"/>
          </a:xfrm>
          <a:prstGeom prst="rect">
            <a:avLst/>
          </a:prstGeom>
          <a:noFill/>
        </p:spPr>
        <p:txBody>
          <a:bodyPr wrap="square" rtlCol="0">
            <a:spAutoFit/>
          </a:bodyPr>
          <a:lstStyle/>
          <a:p>
            <a:r>
              <a:rPr lang="en-US" sz="2800" dirty="0"/>
              <a:t>We can leverage the </a:t>
            </a:r>
            <a:br>
              <a:rPr lang="en-US" sz="2800" dirty="0"/>
            </a:br>
            <a:r>
              <a:rPr lang="en-US" sz="2800" dirty="0"/>
              <a:t>No-Cloning Principle </a:t>
            </a:r>
          </a:p>
          <a:p>
            <a:r>
              <a:rPr lang="en-US" sz="2800" dirty="0"/>
              <a:t>of quantum physics…</a:t>
            </a:r>
          </a:p>
        </p:txBody>
      </p:sp>
      <p:sp>
        <p:nvSpPr>
          <p:cNvPr id="6" name="TextBox 5">
            <a:extLst>
              <a:ext uri="{FF2B5EF4-FFF2-40B4-BE49-F238E27FC236}">
                <a16:creationId xmlns:a16="http://schemas.microsoft.com/office/drawing/2014/main" id="{6206944F-620D-F07D-600F-4FEAB16859F0}"/>
              </a:ext>
            </a:extLst>
          </p:cNvPr>
          <p:cNvSpPr txBox="1"/>
          <p:nvPr/>
        </p:nvSpPr>
        <p:spPr>
          <a:xfrm>
            <a:off x="11174275" y="2381254"/>
            <a:ext cx="1254324" cy="923330"/>
          </a:xfrm>
          <a:prstGeom prst="rect">
            <a:avLst/>
          </a:prstGeom>
          <a:noFill/>
        </p:spPr>
        <p:txBody>
          <a:bodyPr wrap="square" rtlCol="0">
            <a:spAutoFit/>
          </a:bodyPr>
          <a:lstStyle/>
          <a:p>
            <a:r>
              <a:rPr lang="en-US" sz="5400" dirty="0"/>
              <a:t>🤔</a:t>
            </a:r>
          </a:p>
        </p:txBody>
      </p:sp>
    </p:spTree>
    <p:extLst>
      <p:ext uri="{BB962C8B-B14F-4D97-AF65-F5344CB8AC3E}">
        <p14:creationId xmlns:p14="http://schemas.microsoft.com/office/powerpoint/2010/main" val="3519556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CDF93-A84E-24C9-020E-B508D0C7E2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CD2FE-5E72-AAB2-0B4A-3C6D3048BF0B}"/>
              </a:ext>
            </a:extLst>
          </p:cNvPr>
          <p:cNvSpPr>
            <a:spLocks noGrp="1"/>
          </p:cNvSpPr>
          <p:nvPr>
            <p:ph type="title"/>
          </p:nvPr>
        </p:nvSpPr>
        <p:spPr/>
        <p:txBody>
          <a:bodyPr/>
          <a:lstStyle/>
          <a:p>
            <a:r>
              <a:rPr lang="en-US" dirty="0"/>
              <a:t>Quantum Information Basics</a:t>
            </a:r>
          </a:p>
        </p:txBody>
      </p:sp>
      <p:sp>
        <p:nvSpPr>
          <p:cNvPr id="32" name="Content Placeholder 2">
            <a:extLst>
              <a:ext uri="{FF2B5EF4-FFF2-40B4-BE49-F238E27FC236}">
                <a16:creationId xmlns:a16="http://schemas.microsoft.com/office/drawing/2014/main" id="{C274BAE0-A4D7-6A72-BA78-ED365AEC0EE2}"/>
              </a:ext>
            </a:extLst>
          </p:cNvPr>
          <p:cNvSpPr>
            <a:spLocks noGrp="1"/>
          </p:cNvSpPr>
          <p:nvPr>
            <p:ph idx="1"/>
          </p:nvPr>
        </p:nvSpPr>
        <p:spPr>
          <a:xfrm>
            <a:off x="838200" y="1825625"/>
            <a:ext cx="10515600" cy="1603375"/>
          </a:xfrm>
        </p:spPr>
        <p:txBody>
          <a:bodyPr>
            <a:normAutofit/>
          </a:bodyPr>
          <a:lstStyle/>
          <a:p>
            <a:pPr marL="0" indent="0">
              <a:buNone/>
            </a:pPr>
            <a:r>
              <a:rPr lang="en-US" dirty="0"/>
              <a:t>A </a:t>
            </a:r>
            <a:r>
              <a:rPr lang="en-US" b="1" i="1" dirty="0"/>
              <a:t>qubit</a:t>
            </a:r>
            <a:r>
              <a:rPr lang="en-US" dirty="0"/>
              <a:t> is a quantum analogue of a classical bit. </a:t>
            </a:r>
          </a:p>
          <a:p>
            <a:pPr marL="0" indent="0">
              <a:buNone/>
            </a:pPr>
            <a:endParaRPr lang="en-US" dirty="0"/>
          </a:p>
          <a:p>
            <a:pPr marL="0" indent="0">
              <a:buNone/>
            </a:pPr>
            <a:r>
              <a:rPr lang="en-US" dirty="0"/>
              <a:t>The polarization of light can be used as a qubit.</a:t>
            </a:r>
          </a:p>
        </p:txBody>
      </p:sp>
      <p:pic>
        <p:nvPicPr>
          <p:cNvPr id="34" name="Picture 33">
            <a:extLst>
              <a:ext uri="{FF2B5EF4-FFF2-40B4-BE49-F238E27FC236}">
                <a16:creationId xmlns:a16="http://schemas.microsoft.com/office/drawing/2014/main" id="{7234647B-3DBE-91A0-5FD9-CDB6F3C40764}"/>
              </a:ext>
            </a:extLst>
          </p:cNvPr>
          <p:cNvPicPr>
            <a:picLocks noChangeAspect="1"/>
          </p:cNvPicPr>
          <p:nvPr/>
        </p:nvPicPr>
        <p:blipFill>
          <a:blip r:embed="rId2"/>
          <a:stretch>
            <a:fillRect/>
          </a:stretch>
        </p:blipFill>
        <p:spPr>
          <a:xfrm>
            <a:off x="838200" y="3759330"/>
            <a:ext cx="3048000" cy="2311400"/>
          </a:xfrm>
          <a:prstGeom prst="rect">
            <a:avLst/>
          </a:prstGeom>
        </p:spPr>
      </p:pic>
      <p:sp>
        <p:nvSpPr>
          <p:cNvPr id="35" name="TextBox 34">
            <a:extLst>
              <a:ext uri="{FF2B5EF4-FFF2-40B4-BE49-F238E27FC236}">
                <a16:creationId xmlns:a16="http://schemas.microsoft.com/office/drawing/2014/main" id="{29EAF5FC-E5DF-E263-000A-7DF39DAF36AB}"/>
              </a:ext>
            </a:extLst>
          </p:cNvPr>
          <p:cNvSpPr txBox="1"/>
          <p:nvPr/>
        </p:nvSpPr>
        <p:spPr>
          <a:xfrm>
            <a:off x="3886200" y="3942413"/>
            <a:ext cx="3938666" cy="461665"/>
          </a:xfrm>
          <a:prstGeom prst="rect">
            <a:avLst/>
          </a:prstGeom>
          <a:noFill/>
        </p:spPr>
        <p:txBody>
          <a:bodyPr wrap="square" rtlCol="0">
            <a:spAutoFit/>
          </a:bodyPr>
          <a:lstStyle/>
          <a:p>
            <a:r>
              <a:rPr lang="en-US" sz="2400" dirty="0"/>
              <a:t>Horizontal polarization</a:t>
            </a:r>
          </a:p>
        </p:txBody>
      </p:sp>
      <p:pic>
        <p:nvPicPr>
          <p:cNvPr id="4" name="Picture 3">
            <a:extLst>
              <a:ext uri="{FF2B5EF4-FFF2-40B4-BE49-F238E27FC236}">
                <a16:creationId xmlns:a16="http://schemas.microsoft.com/office/drawing/2014/main" id="{DFDA2CD5-E915-42C1-6983-1063F6BDBE21}"/>
              </a:ext>
            </a:extLst>
          </p:cNvPr>
          <p:cNvPicPr>
            <a:picLocks noChangeAspect="1"/>
          </p:cNvPicPr>
          <p:nvPr/>
        </p:nvPicPr>
        <p:blipFill>
          <a:blip r:embed="rId3"/>
          <a:stretch>
            <a:fillRect/>
          </a:stretch>
        </p:blipFill>
        <p:spPr>
          <a:xfrm>
            <a:off x="838200" y="3759330"/>
            <a:ext cx="3048000" cy="2311400"/>
          </a:xfrm>
          <a:prstGeom prst="rect">
            <a:avLst/>
          </a:prstGeom>
        </p:spPr>
      </p:pic>
      <p:sp>
        <p:nvSpPr>
          <p:cNvPr id="3" name="TextBox 2">
            <a:extLst>
              <a:ext uri="{FF2B5EF4-FFF2-40B4-BE49-F238E27FC236}">
                <a16:creationId xmlns:a16="http://schemas.microsoft.com/office/drawing/2014/main" id="{80F8D69D-30E0-9CAC-AF21-4823F15C639F}"/>
              </a:ext>
            </a:extLst>
          </p:cNvPr>
          <p:cNvSpPr txBox="1"/>
          <p:nvPr/>
        </p:nvSpPr>
        <p:spPr>
          <a:xfrm>
            <a:off x="6334540" y="6334539"/>
            <a:ext cx="5592418" cy="369332"/>
          </a:xfrm>
          <a:prstGeom prst="rect">
            <a:avLst/>
          </a:prstGeom>
          <a:noFill/>
        </p:spPr>
        <p:txBody>
          <a:bodyPr wrap="square" rtlCol="0">
            <a:spAutoFit/>
          </a:bodyPr>
          <a:lstStyle/>
          <a:p>
            <a:r>
              <a:rPr lang="en-US" dirty="0">
                <a:solidFill>
                  <a:schemeClr val="bg1">
                    <a:lumMod val="65000"/>
                  </a:schemeClr>
                </a:solidFill>
              </a:rPr>
              <a:t>Graphics and idea courtesy of Barak </a:t>
            </a:r>
            <a:r>
              <a:rPr lang="en-US" dirty="0" err="1">
                <a:solidFill>
                  <a:schemeClr val="bg1">
                    <a:lumMod val="65000"/>
                  </a:schemeClr>
                </a:solidFill>
              </a:rPr>
              <a:t>Nehoran</a:t>
            </a:r>
            <a:r>
              <a:rPr lang="en-US" dirty="0">
                <a:solidFill>
                  <a:schemeClr val="bg1">
                    <a:lumMod val="65000"/>
                  </a:schemeClr>
                </a:solidFill>
              </a:rPr>
              <a:t>, postdoc</a:t>
            </a:r>
          </a:p>
        </p:txBody>
      </p:sp>
    </p:spTree>
    <p:extLst>
      <p:ext uri="{BB962C8B-B14F-4D97-AF65-F5344CB8AC3E}">
        <p14:creationId xmlns:p14="http://schemas.microsoft.com/office/powerpoint/2010/main" val="2958621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ADE3-D848-DD20-BD50-7C119920DD14}"/>
              </a:ext>
            </a:extLst>
          </p:cNvPr>
          <p:cNvSpPr>
            <a:spLocks noGrp="1"/>
          </p:cNvSpPr>
          <p:nvPr>
            <p:ph type="title"/>
          </p:nvPr>
        </p:nvSpPr>
        <p:spPr/>
        <p:txBody>
          <a:bodyPr/>
          <a:lstStyle/>
          <a:p>
            <a:r>
              <a:rPr lang="en-US" dirty="0"/>
              <a:t>Quantum Information Basics</a:t>
            </a:r>
          </a:p>
        </p:txBody>
      </p:sp>
      <p:sp>
        <p:nvSpPr>
          <p:cNvPr id="32" name="Content Placeholder 2">
            <a:extLst>
              <a:ext uri="{FF2B5EF4-FFF2-40B4-BE49-F238E27FC236}">
                <a16:creationId xmlns:a16="http://schemas.microsoft.com/office/drawing/2014/main" id="{3AE4205D-BE39-66A4-9D84-150D2583CE92}"/>
              </a:ext>
            </a:extLst>
          </p:cNvPr>
          <p:cNvSpPr>
            <a:spLocks noGrp="1"/>
          </p:cNvSpPr>
          <p:nvPr>
            <p:ph idx="1"/>
          </p:nvPr>
        </p:nvSpPr>
        <p:spPr>
          <a:xfrm>
            <a:off x="838200" y="1825625"/>
            <a:ext cx="10515600" cy="1603375"/>
          </a:xfrm>
        </p:spPr>
        <p:txBody>
          <a:bodyPr>
            <a:normAutofit/>
          </a:bodyPr>
          <a:lstStyle/>
          <a:p>
            <a:pPr marL="0" indent="0">
              <a:buNone/>
            </a:pPr>
            <a:r>
              <a:rPr lang="en-US" dirty="0"/>
              <a:t>A </a:t>
            </a:r>
            <a:r>
              <a:rPr lang="en-US" b="1" i="1" dirty="0"/>
              <a:t>qubit</a:t>
            </a:r>
            <a:r>
              <a:rPr lang="en-US" dirty="0"/>
              <a:t> is a quantum analogue of a classical bit. </a:t>
            </a:r>
          </a:p>
          <a:p>
            <a:pPr marL="0" indent="0">
              <a:buNone/>
            </a:pPr>
            <a:endParaRPr lang="en-US" dirty="0"/>
          </a:p>
          <a:p>
            <a:pPr marL="0" indent="0">
              <a:buNone/>
            </a:pPr>
            <a:r>
              <a:rPr lang="en-US" dirty="0"/>
              <a:t>The polarization of light can be used as a qubit.</a:t>
            </a:r>
          </a:p>
        </p:txBody>
      </p:sp>
      <p:pic>
        <p:nvPicPr>
          <p:cNvPr id="34" name="Picture 33">
            <a:extLst>
              <a:ext uri="{FF2B5EF4-FFF2-40B4-BE49-F238E27FC236}">
                <a16:creationId xmlns:a16="http://schemas.microsoft.com/office/drawing/2014/main" id="{9751D765-31C6-5540-36F0-A39D7626FDDD}"/>
              </a:ext>
            </a:extLst>
          </p:cNvPr>
          <p:cNvPicPr>
            <a:picLocks noChangeAspect="1"/>
          </p:cNvPicPr>
          <p:nvPr/>
        </p:nvPicPr>
        <p:blipFill>
          <a:blip r:embed="rId2"/>
          <a:stretch>
            <a:fillRect/>
          </a:stretch>
        </p:blipFill>
        <p:spPr>
          <a:xfrm>
            <a:off x="838200" y="3759330"/>
            <a:ext cx="3048000" cy="2311400"/>
          </a:xfrm>
          <a:prstGeom prst="rect">
            <a:avLst/>
          </a:prstGeom>
        </p:spPr>
      </p:pic>
      <p:sp>
        <p:nvSpPr>
          <p:cNvPr id="35" name="TextBox 34">
            <a:extLst>
              <a:ext uri="{FF2B5EF4-FFF2-40B4-BE49-F238E27FC236}">
                <a16:creationId xmlns:a16="http://schemas.microsoft.com/office/drawing/2014/main" id="{0800DA3B-E2E2-8987-EA1F-DDFF13F40238}"/>
              </a:ext>
            </a:extLst>
          </p:cNvPr>
          <p:cNvSpPr txBox="1"/>
          <p:nvPr/>
        </p:nvSpPr>
        <p:spPr>
          <a:xfrm>
            <a:off x="3886200" y="3942413"/>
            <a:ext cx="3938666" cy="461665"/>
          </a:xfrm>
          <a:prstGeom prst="rect">
            <a:avLst/>
          </a:prstGeom>
          <a:noFill/>
        </p:spPr>
        <p:txBody>
          <a:bodyPr wrap="square" rtlCol="0">
            <a:spAutoFit/>
          </a:bodyPr>
          <a:lstStyle/>
          <a:p>
            <a:r>
              <a:rPr lang="en-US" sz="2400" dirty="0"/>
              <a:t>Vertical polarization</a:t>
            </a:r>
          </a:p>
        </p:txBody>
      </p:sp>
      <p:sp>
        <p:nvSpPr>
          <p:cNvPr id="3" name="TextBox 2">
            <a:extLst>
              <a:ext uri="{FF2B5EF4-FFF2-40B4-BE49-F238E27FC236}">
                <a16:creationId xmlns:a16="http://schemas.microsoft.com/office/drawing/2014/main" id="{BE89D1EC-56DE-83B3-605E-5A913FCF7042}"/>
              </a:ext>
            </a:extLst>
          </p:cNvPr>
          <p:cNvSpPr txBox="1"/>
          <p:nvPr/>
        </p:nvSpPr>
        <p:spPr>
          <a:xfrm>
            <a:off x="6334540" y="6334539"/>
            <a:ext cx="5592418" cy="369332"/>
          </a:xfrm>
          <a:prstGeom prst="rect">
            <a:avLst/>
          </a:prstGeom>
          <a:noFill/>
        </p:spPr>
        <p:txBody>
          <a:bodyPr wrap="square" rtlCol="0">
            <a:spAutoFit/>
          </a:bodyPr>
          <a:lstStyle/>
          <a:p>
            <a:r>
              <a:rPr lang="en-US" dirty="0">
                <a:solidFill>
                  <a:schemeClr val="bg1">
                    <a:lumMod val="65000"/>
                  </a:schemeClr>
                </a:solidFill>
              </a:rPr>
              <a:t>Graphics and idea courtesy of Barak </a:t>
            </a:r>
            <a:r>
              <a:rPr lang="en-US" dirty="0" err="1">
                <a:solidFill>
                  <a:schemeClr val="bg1">
                    <a:lumMod val="65000"/>
                  </a:schemeClr>
                </a:solidFill>
              </a:rPr>
              <a:t>Nehoran</a:t>
            </a:r>
            <a:r>
              <a:rPr lang="en-US" dirty="0">
                <a:solidFill>
                  <a:schemeClr val="bg1">
                    <a:lumMod val="65000"/>
                  </a:schemeClr>
                </a:solidFill>
              </a:rPr>
              <a:t>, postdoc</a:t>
            </a:r>
          </a:p>
        </p:txBody>
      </p:sp>
    </p:spTree>
    <p:extLst>
      <p:ext uri="{BB962C8B-B14F-4D97-AF65-F5344CB8AC3E}">
        <p14:creationId xmlns:p14="http://schemas.microsoft.com/office/powerpoint/2010/main" val="3667091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43F48-7614-FE02-BF7F-59E10EFC1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722D0-F204-2FE9-EED6-E53F9D3C4B32}"/>
              </a:ext>
            </a:extLst>
          </p:cNvPr>
          <p:cNvSpPr>
            <a:spLocks noGrp="1"/>
          </p:cNvSpPr>
          <p:nvPr>
            <p:ph type="title"/>
          </p:nvPr>
        </p:nvSpPr>
        <p:spPr/>
        <p:txBody>
          <a:bodyPr/>
          <a:lstStyle/>
          <a:p>
            <a:r>
              <a:rPr lang="en-US" dirty="0"/>
              <a:t>Quantum Information Basics</a:t>
            </a:r>
          </a:p>
        </p:txBody>
      </p:sp>
      <p:sp>
        <p:nvSpPr>
          <p:cNvPr id="32" name="Content Placeholder 2">
            <a:extLst>
              <a:ext uri="{FF2B5EF4-FFF2-40B4-BE49-F238E27FC236}">
                <a16:creationId xmlns:a16="http://schemas.microsoft.com/office/drawing/2014/main" id="{43D1A48D-6585-FCD2-BB39-CB642BE5F9AA}"/>
              </a:ext>
            </a:extLst>
          </p:cNvPr>
          <p:cNvSpPr>
            <a:spLocks noGrp="1"/>
          </p:cNvSpPr>
          <p:nvPr>
            <p:ph idx="1"/>
          </p:nvPr>
        </p:nvSpPr>
        <p:spPr>
          <a:xfrm>
            <a:off x="838200" y="1825625"/>
            <a:ext cx="10515600" cy="1603375"/>
          </a:xfrm>
        </p:spPr>
        <p:txBody>
          <a:bodyPr>
            <a:normAutofit/>
          </a:bodyPr>
          <a:lstStyle/>
          <a:p>
            <a:pPr marL="0" indent="0">
              <a:buNone/>
            </a:pPr>
            <a:r>
              <a:rPr lang="en-US" dirty="0"/>
              <a:t>A </a:t>
            </a:r>
            <a:r>
              <a:rPr lang="en-US" b="1" i="1" dirty="0"/>
              <a:t>qubit</a:t>
            </a:r>
            <a:r>
              <a:rPr lang="en-US" dirty="0"/>
              <a:t> is a quantum analogue of a classical bit. </a:t>
            </a:r>
          </a:p>
          <a:p>
            <a:pPr marL="0" indent="0">
              <a:buNone/>
            </a:pPr>
            <a:endParaRPr lang="en-US" dirty="0"/>
          </a:p>
          <a:p>
            <a:pPr marL="0" indent="0">
              <a:buNone/>
            </a:pPr>
            <a:r>
              <a:rPr lang="en-US" dirty="0"/>
              <a:t>The polarization of light can be used as a qubit.</a:t>
            </a:r>
          </a:p>
        </p:txBody>
      </p:sp>
      <p:pic>
        <p:nvPicPr>
          <p:cNvPr id="34" name="Picture 33">
            <a:extLst>
              <a:ext uri="{FF2B5EF4-FFF2-40B4-BE49-F238E27FC236}">
                <a16:creationId xmlns:a16="http://schemas.microsoft.com/office/drawing/2014/main" id="{BFEF2FE8-360D-0815-A965-527C48DF020A}"/>
              </a:ext>
            </a:extLst>
          </p:cNvPr>
          <p:cNvPicPr>
            <a:picLocks noChangeAspect="1"/>
          </p:cNvPicPr>
          <p:nvPr/>
        </p:nvPicPr>
        <p:blipFill>
          <a:blip r:embed="rId2"/>
          <a:stretch>
            <a:fillRect/>
          </a:stretch>
        </p:blipFill>
        <p:spPr>
          <a:xfrm>
            <a:off x="838200" y="3759330"/>
            <a:ext cx="3048000" cy="2311400"/>
          </a:xfrm>
          <a:prstGeom prst="rect">
            <a:avLst/>
          </a:prstGeom>
        </p:spPr>
      </p:pic>
      <p:pic>
        <p:nvPicPr>
          <p:cNvPr id="3" name="Picture 2">
            <a:extLst>
              <a:ext uri="{FF2B5EF4-FFF2-40B4-BE49-F238E27FC236}">
                <a16:creationId xmlns:a16="http://schemas.microsoft.com/office/drawing/2014/main" id="{E8B6A72F-FB60-509D-CAB6-EC047E17A91D}"/>
              </a:ext>
            </a:extLst>
          </p:cNvPr>
          <p:cNvPicPr>
            <a:picLocks noChangeAspect="1"/>
          </p:cNvPicPr>
          <p:nvPr/>
        </p:nvPicPr>
        <p:blipFill>
          <a:blip r:embed="rId3"/>
          <a:stretch>
            <a:fillRect/>
          </a:stretch>
        </p:blipFill>
        <p:spPr>
          <a:xfrm>
            <a:off x="838200" y="3722405"/>
            <a:ext cx="3276600" cy="2425700"/>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7951637-C158-6A3A-7359-85CFDA61DAB7}"/>
                  </a:ext>
                </a:extLst>
              </p:cNvPr>
              <p:cNvSpPr txBox="1"/>
              <p:nvPr/>
            </p:nvSpPr>
            <p:spPr>
              <a:xfrm>
                <a:off x="4736267" y="3945534"/>
                <a:ext cx="5756848" cy="1938992"/>
              </a:xfrm>
              <a:prstGeom prst="rect">
                <a:avLst/>
              </a:prstGeom>
              <a:noFill/>
            </p:spPr>
            <p:txBody>
              <a:bodyPr wrap="square" rtlCol="0">
                <a:spAutoFit/>
              </a:bodyPr>
              <a:lstStyle/>
              <a:p>
                <a14:m>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𝜓</m:t>
                        </m:r>
                      </m:e>
                    </m:d>
                  </m:oMath>
                </a14:m>
                <a:r>
                  <a:rPr lang="en-US" sz="2400" dirty="0"/>
                  <a:t> denotes the qubit state.</a:t>
                </a:r>
              </a:p>
              <a:p>
                <a:endParaRPr lang="en-US" sz="2400" dirty="0"/>
              </a:p>
              <a:p>
                <a:r>
                  <a:rPr lang="en-US" sz="2400" dirty="0"/>
                  <a:t>To encode a classical bit:</a:t>
                </a:r>
              </a:p>
              <a:p>
                <a:pPr marL="342900" indent="-342900">
                  <a:buFont typeface="Arial" panose="020B0604020202020204" pitchFamily="34" charset="0"/>
                  <a:buChar char="•"/>
                </a:pPr>
                <a:r>
                  <a:rPr lang="en-US" sz="2400" dirty="0"/>
                  <a:t>Horizontal polarization: </a:t>
                </a:r>
                <a14:m>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𝜓</m:t>
                        </m:r>
                      </m:e>
                    </m:d>
                    <m:r>
                      <a:rPr lang="en-US" sz="2400" b="0" i="1" smtClean="0">
                        <a:latin typeface="Cambria Math" panose="02040503050406030204" pitchFamily="18" charset="0"/>
                      </a:rPr>
                      <m:t>=|0⟩</m:t>
                    </m:r>
                  </m:oMath>
                </a14:m>
                <a:endParaRPr lang="en-US" sz="2400" dirty="0"/>
              </a:p>
              <a:p>
                <a:pPr marL="342900" indent="-342900">
                  <a:buFont typeface="Arial" panose="020B0604020202020204" pitchFamily="34" charset="0"/>
                  <a:buChar char="•"/>
                </a:pPr>
                <a:r>
                  <a:rPr lang="en-US" sz="2400" dirty="0"/>
                  <a:t>Vertical polarization: </a:t>
                </a:r>
                <a14:m>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𝜓</m:t>
                        </m:r>
                      </m:e>
                    </m:d>
                    <m:r>
                      <a:rPr lang="en-US" sz="2400" b="0" i="1" smtClean="0">
                        <a:latin typeface="Cambria Math" panose="02040503050406030204" pitchFamily="18" charset="0"/>
                      </a:rPr>
                      <m:t>=|1⟩</m:t>
                    </m:r>
                  </m:oMath>
                </a14:m>
                <a:endParaRPr lang="en-US" sz="2400" dirty="0"/>
              </a:p>
            </p:txBody>
          </p:sp>
        </mc:Choice>
        <mc:Fallback xmlns="">
          <p:sp>
            <p:nvSpPr>
              <p:cNvPr id="35" name="TextBox 34">
                <a:extLst>
                  <a:ext uri="{FF2B5EF4-FFF2-40B4-BE49-F238E27FC236}">
                    <a16:creationId xmlns:a16="http://schemas.microsoft.com/office/drawing/2014/main" id="{D7951637-C158-6A3A-7359-85CFDA61DAB7}"/>
                  </a:ext>
                </a:extLst>
              </p:cNvPr>
              <p:cNvSpPr txBox="1">
                <a:spLocks noRot="1" noChangeAspect="1" noMove="1" noResize="1" noEditPoints="1" noAdjustHandles="1" noChangeArrowheads="1" noChangeShapeType="1" noTextEdit="1"/>
              </p:cNvSpPr>
              <p:nvPr/>
            </p:nvSpPr>
            <p:spPr>
              <a:xfrm>
                <a:off x="4736267" y="3945534"/>
                <a:ext cx="5756848" cy="1938992"/>
              </a:xfrm>
              <a:prstGeom prst="rect">
                <a:avLst/>
              </a:prstGeom>
              <a:blipFill>
                <a:blip r:embed="rId4"/>
                <a:stretch>
                  <a:fillRect l="-1538" t="-1948" b="-584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3EC55F8-0DC3-221B-0692-E6C20857E8C1}"/>
              </a:ext>
            </a:extLst>
          </p:cNvPr>
          <p:cNvSpPr txBox="1"/>
          <p:nvPr/>
        </p:nvSpPr>
        <p:spPr>
          <a:xfrm>
            <a:off x="6334540" y="6334539"/>
            <a:ext cx="5592418" cy="369332"/>
          </a:xfrm>
          <a:prstGeom prst="rect">
            <a:avLst/>
          </a:prstGeom>
          <a:noFill/>
        </p:spPr>
        <p:txBody>
          <a:bodyPr wrap="square" rtlCol="0">
            <a:spAutoFit/>
          </a:bodyPr>
          <a:lstStyle/>
          <a:p>
            <a:r>
              <a:rPr lang="en-US" dirty="0">
                <a:solidFill>
                  <a:schemeClr val="bg1">
                    <a:lumMod val="65000"/>
                  </a:schemeClr>
                </a:solidFill>
              </a:rPr>
              <a:t>Graphics and idea courtesy of Barak </a:t>
            </a:r>
            <a:r>
              <a:rPr lang="en-US" dirty="0" err="1">
                <a:solidFill>
                  <a:schemeClr val="bg1">
                    <a:lumMod val="65000"/>
                  </a:schemeClr>
                </a:solidFill>
              </a:rPr>
              <a:t>Nehoran</a:t>
            </a:r>
            <a:r>
              <a:rPr lang="en-US" dirty="0">
                <a:solidFill>
                  <a:schemeClr val="bg1">
                    <a:lumMod val="65000"/>
                  </a:schemeClr>
                </a:solidFill>
              </a:rPr>
              <a:t>, postdoc</a:t>
            </a:r>
          </a:p>
        </p:txBody>
      </p:sp>
    </p:spTree>
    <p:extLst>
      <p:ext uri="{BB962C8B-B14F-4D97-AF65-F5344CB8AC3E}">
        <p14:creationId xmlns:p14="http://schemas.microsoft.com/office/powerpoint/2010/main" val="943824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6992B-EB87-E688-44EC-3F5AC0B2F5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6F0A5-F21B-259E-57D5-7FD76975CF36}"/>
              </a:ext>
            </a:extLst>
          </p:cNvPr>
          <p:cNvSpPr>
            <a:spLocks noGrp="1"/>
          </p:cNvSpPr>
          <p:nvPr>
            <p:ph type="title"/>
          </p:nvPr>
        </p:nvSpPr>
        <p:spPr/>
        <p:txBody>
          <a:bodyPr/>
          <a:lstStyle/>
          <a:p>
            <a:r>
              <a:rPr lang="en-US" dirty="0"/>
              <a:t>Quantum Information Basics</a:t>
            </a:r>
          </a:p>
        </p:txBody>
      </p:sp>
      <p:sp>
        <p:nvSpPr>
          <p:cNvPr id="32" name="Content Placeholder 2">
            <a:extLst>
              <a:ext uri="{FF2B5EF4-FFF2-40B4-BE49-F238E27FC236}">
                <a16:creationId xmlns:a16="http://schemas.microsoft.com/office/drawing/2014/main" id="{3927886D-4347-76FB-19B3-8D4F85F685B4}"/>
              </a:ext>
            </a:extLst>
          </p:cNvPr>
          <p:cNvSpPr>
            <a:spLocks noGrp="1"/>
          </p:cNvSpPr>
          <p:nvPr>
            <p:ph idx="1"/>
          </p:nvPr>
        </p:nvSpPr>
        <p:spPr>
          <a:xfrm>
            <a:off x="838200" y="1825625"/>
            <a:ext cx="10515600" cy="1603375"/>
          </a:xfrm>
        </p:spPr>
        <p:txBody>
          <a:bodyPr>
            <a:normAutofit/>
          </a:bodyPr>
          <a:lstStyle/>
          <a:p>
            <a:pPr marL="0" indent="0">
              <a:buNone/>
            </a:pPr>
            <a:r>
              <a:rPr lang="en-US" dirty="0"/>
              <a:t>A </a:t>
            </a:r>
            <a:r>
              <a:rPr lang="en-US" b="1" i="1" dirty="0"/>
              <a:t>qubit</a:t>
            </a:r>
            <a:r>
              <a:rPr lang="en-US" dirty="0"/>
              <a:t> is a quantum analogue of a classical bit. </a:t>
            </a:r>
          </a:p>
          <a:p>
            <a:pPr marL="0" indent="0">
              <a:buNone/>
            </a:pPr>
            <a:endParaRPr lang="en-US" dirty="0"/>
          </a:p>
          <a:p>
            <a:pPr marL="0" indent="0">
              <a:buNone/>
            </a:pPr>
            <a:r>
              <a:rPr lang="en-US" dirty="0"/>
              <a:t>The polarization of light can be used as a qubit.</a:t>
            </a:r>
          </a:p>
        </p:txBody>
      </p:sp>
      <p:pic>
        <p:nvPicPr>
          <p:cNvPr id="34" name="Picture 33">
            <a:extLst>
              <a:ext uri="{FF2B5EF4-FFF2-40B4-BE49-F238E27FC236}">
                <a16:creationId xmlns:a16="http://schemas.microsoft.com/office/drawing/2014/main" id="{6ABA7C4A-7E80-F013-5533-11646D00C294}"/>
              </a:ext>
            </a:extLst>
          </p:cNvPr>
          <p:cNvPicPr>
            <a:picLocks noChangeAspect="1"/>
          </p:cNvPicPr>
          <p:nvPr/>
        </p:nvPicPr>
        <p:blipFill>
          <a:blip r:embed="rId2"/>
          <a:stretch>
            <a:fillRect/>
          </a:stretch>
        </p:blipFill>
        <p:spPr>
          <a:xfrm>
            <a:off x="838200" y="3759330"/>
            <a:ext cx="3048000" cy="2311400"/>
          </a:xfrm>
          <a:prstGeom prst="rect">
            <a:avLst/>
          </a:prstGeom>
        </p:spPr>
      </p:pic>
      <p:pic>
        <p:nvPicPr>
          <p:cNvPr id="4" name="Picture 3">
            <a:extLst>
              <a:ext uri="{FF2B5EF4-FFF2-40B4-BE49-F238E27FC236}">
                <a16:creationId xmlns:a16="http://schemas.microsoft.com/office/drawing/2014/main" id="{54B5CFB3-3372-1E38-96A8-BB2898ED0B7C}"/>
              </a:ext>
            </a:extLst>
          </p:cNvPr>
          <p:cNvPicPr>
            <a:picLocks noChangeAspect="1"/>
          </p:cNvPicPr>
          <p:nvPr/>
        </p:nvPicPr>
        <p:blipFill>
          <a:blip r:embed="rId3"/>
          <a:stretch>
            <a:fillRect/>
          </a:stretch>
        </p:blipFill>
        <p:spPr>
          <a:xfrm>
            <a:off x="838200" y="3759330"/>
            <a:ext cx="3048000" cy="2311400"/>
          </a:xfrm>
          <a:prstGeom prst="rect">
            <a:avLst/>
          </a:prstGeom>
        </p:spPr>
      </p:pic>
      <p:pic>
        <p:nvPicPr>
          <p:cNvPr id="3" name="Picture 2">
            <a:extLst>
              <a:ext uri="{FF2B5EF4-FFF2-40B4-BE49-F238E27FC236}">
                <a16:creationId xmlns:a16="http://schemas.microsoft.com/office/drawing/2014/main" id="{CDE2B2C6-AC01-FA37-3792-D786734C8694}"/>
              </a:ext>
            </a:extLst>
          </p:cNvPr>
          <p:cNvPicPr>
            <a:picLocks noChangeAspect="1"/>
          </p:cNvPicPr>
          <p:nvPr/>
        </p:nvPicPr>
        <p:blipFill>
          <a:blip r:embed="rId4"/>
          <a:stretch>
            <a:fillRect/>
          </a:stretch>
        </p:blipFill>
        <p:spPr>
          <a:xfrm>
            <a:off x="838200" y="3563937"/>
            <a:ext cx="5422900" cy="2527300"/>
          </a:xfrm>
          <a:prstGeom prst="rect">
            <a:avLst/>
          </a:prstGeom>
        </p:spPr>
      </p:pic>
      <p:sp>
        <p:nvSpPr>
          <p:cNvPr id="35" name="TextBox 34">
            <a:extLst>
              <a:ext uri="{FF2B5EF4-FFF2-40B4-BE49-F238E27FC236}">
                <a16:creationId xmlns:a16="http://schemas.microsoft.com/office/drawing/2014/main" id="{14494855-1A96-4C7F-A5E8-6A2D57594617}"/>
              </a:ext>
            </a:extLst>
          </p:cNvPr>
          <p:cNvSpPr txBox="1"/>
          <p:nvPr/>
        </p:nvSpPr>
        <p:spPr>
          <a:xfrm>
            <a:off x="5090410" y="3871401"/>
            <a:ext cx="5947347" cy="830997"/>
          </a:xfrm>
          <a:prstGeom prst="rect">
            <a:avLst/>
          </a:prstGeom>
          <a:noFill/>
        </p:spPr>
        <p:txBody>
          <a:bodyPr wrap="square" rtlCol="0">
            <a:spAutoFit/>
          </a:bodyPr>
          <a:lstStyle/>
          <a:p>
            <a:r>
              <a:rPr lang="en-US" sz="2400" dirty="0"/>
              <a:t>Using a horizontal filter, can measure whether light is horizontally polarized.</a:t>
            </a:r>
          </a:p>
        </p:txBody>
      </p:sp>
      <p:sp>
        <p:nvSpPr>
          <p:cNvPr id="5" name="TextBox 4">
            <a:extLst>
              <a:ext uri="{FF2B5EF4-FFF2-40B4-BE49-F238E27FC236}">
                <a16:creationId xmlns:a16="http://schemas.microsoft.com/office/drawing/2014/main" id="{DF8DBFB2-EEA8-AB56-64D2-78F15690CAAE}"/>
              </a:ext>
            </a:extLst>
          </p:cNvPr>
          <p:cNvSpPr txBox="1"/>
          <p:nvPr/>
        </p:nvSpPr>
        <p:spPr>
          <a:xfrm>
            <a:off x="6334540" y="6334539"/>
            <a:ext cx="5592418" cy="369332"/>
          </a:xfrm>
          <a:prstGeom prst="rect">
            <a:avLst/>
          </a:prstGeom>
          <a:noFill/>
        </p:spPr>
        <p:txBody>
          <a:bodyPr wrap="square" rtlCol="0">
            <a:spAutoFit/>
          </a:bodyPr>
          <a:lstStyle/>
          <a:p>
            <a:r>
              <a:rPr lang="en-US" dirty="0">
                <a:solidFill>
                  <a:schemeClr val="bg1">
                    <a:lumMod val="65000"/>
                  </a:schemeClr>
                </a:solidFill>
              </a:rPr>
              <a:t>Graphics and idea courtesy of Barak </a:t>
            </a:r>
            <a:r>
              <a:rPr lang="en-US" dirty="0" err="1">
                <a:solidFill>
                  <a:schemeClr val="bg1">
                    <a:lumMod val="65000"/>
                  </a:schemeClr>
                </a:solidFill>
              </a:rPr>
              <a:t>Nehoran</a:t>
            </a:r>
            <a:r>
              <a:rPr lang="en-US" dirty="0">
                <a:solidFill>
                  <a:schemeClr val="bg1">
                    <a:lumMod val="65000"/>
                  </a:schemeClr>
                </a:solidFill>
              </a:rPr>
              <a:t>, postdoc</a:t>
            </a:r>
          </a:p>
        </p:txBody>
      </p:sp>
    </p:spTree>
    <p:extLst>
      <p:ext uri="{BB962C8B-B14F-4D97-AF65-F5344CB8AC3E}">
        <p14:creationId xmlns:p14="http://schemas.microsoft.com/office/powerpoint/2010/main" val="1561034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51B04-6D64-8EDB-6C82-DE023086F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4B3F8-DD71-F467-ED49-5E8DDDE2E868}"/>
              </a:ext>
            </a:extLst>
          </p:cNvPr>
          <p:cNvSpPr>
            <a:spLocks noGrp="1"/>
          </p:cNvSpPr>
          <p:nvPr>
            <p:ph type="title"/>
          </p:nvPr>
        </p:nvSpPr>
        <p:spPr/>
        <p:txBody>
          <a:bodyPr/>
          <a:lstStyle/>
          <a:p>
            <a:r>
              <a:rPr lang="en-US" dirty="0"/>
              <a:t>Quantum Information Basics</a:t>
            </a:r>
          </a:p>
        </p:txBody>
      </p:sp>
      <p:sp>
        <p:nvSpPr>
          <p:cNvPr id="32" name="Content Placeholder 2">
            <a:extLst>
              <a:ext uri="{FF2B5EF4-FFF2-40B4-BE49-F238E27FC236}">
                <a16:creationId xmlns:a16="http://schemas.microsoft.com/office/drawing/2014/main" id="{01F8AECA-4292-38A3-3C7B-FD47373AF368}"/>
              </a:ext>
            </a:extLst>
          </p:cNvPr>
          <p:cNvSpPr>
            <a:spLocks noGrp="1"/>
          </p:cNvSpPr>
          <p:nvPr>
            <p:ph idx="1"/>
          </p:nvPr>
        </p:nvSpPr>
        <p:spPr>
          <a:xfrm>
            <a:off x="838200" y="1825625"/>
            <a:ext cx="10515600" cy="1603375"/>
          </a:xfrm>
        </p:spPr>
        <p:txBody>
          <a:bodyPr>
            <a:normAutofit/>
          </a:bodyPr>
          <a:lstStyle/>
          <a:p>
            <a:pPr marL="0" indent="0">
              <a:buNone/>
            </a:pPr>
            <a:r>
              <a:rPr lang="en-US" dirty="0"/>
              <a:t>A </a:t>
            </a:r>
            <a:r>
              <a:rPr lang="en-US" b="1" i="1" dirty="0"/>
              <a:t>qubit</a:t>
            </a:r>
            <a:r>
              <a:rPr lang="en-US" dirty="0"/>
              <a:t> is a quantum analogue of a classical bit. </a:t>
            </a:r>
          </a:p>
          <a:p>
            <a:pPr marL="0" indent="0">
              <a:buNone/>
            </a:pPr>
            <a:endParaRPr lang="en-US" dirty="0"/>
          </a:p>
          <a:p>
            <a:pPr marL="0" indent="0">
              <a:buNone/>
            </a:pPr>
            <a:r>
              <a:rPr lang="en-US" dirty="0"/>
              <a:t>The polarization of light can be used as a qubit.</a:t>
            </a:r>
          </a:p>
        </p:txBody>
      </p:sp>
      <p:pic>
        <p:nvPicPr>
          <p:cNvPr id="34" name="Picture 33">
            <a:extLst>
              <a:ext uri="{FF2B5EF4-FFF2-40B4-BE49-F238E27FC236}">
                <a16:creationId xmlns:a16="http://schemas.microsoft.com/office/drawing/2014/main" id="{4F62AB94-FEFA-9E3E-6344-14407297AEAB}"/>
              </a:ext>
            </a:extLst>
          </p:cNvPr>
          <p:cNvPicPr>
            <a:picLocks noChangeAspect="1"/>
          </p:cNvPicPr>
          <p:nvPr/>
        </p:nvPicPr>
        <p:blipFill>
          <a:blip r:embed="rId2"/>
          <a:stretch>
            <a:fillRect/>
          </a:stretch>
        </p:blipFill>
        <p:spPr>
          <a:xfrm>
            <a:off x="838200" y="3759330"/>
            <a:ext cx="3048000" cy="2311400"/>
          </a:xfrm>
          <a:prstGeom prst="rect">
            <a:avLst/>
          </a:prstGeom>
        </p:spPr>
      </p:pic>
      <p:pic>
        <p:nvPicPr>
          <p:cNvPr id="4" name="Picture 3">
            <a:extLst>
              <a:ext uri="{FF2B5EF4-FFF2-40B4-BE49-F238E27FC236}">
                <a16:creationId xmlns:a16="http://schemas.microsoft.com/office/drawing/2014/main" id="{749FCFEA-A7CF-26B4-D80D-7BCD1BF8C09B}"/>
              </a:ext>
            </a:extLst>
          </p:cNvPr>
          <p:cNvPicPr>
            <a:picLocks noChangeAspect="1"/>
          </p:cNvPicPr>
          <p:nvPr/>
        </p:nvPicPr>
        <p:blipFill>
          <a:blip r:embed="rId3"/>
          <a:stretch>
            <a:fillRect/>
          </a:stretch>
        </p:blipFill>
        <p:spPr>
          <a:xfrm>
            <a:off x="838200" y="3759330"/>
            <a:ext cx="3048000" cy="2311400"/>
          </a:xfrm>
          <a:prstGeom prst="rect">
            <a:avLst/>
          </a:prstGeom>
        </p:spPr>
      </p:pic>
      <p:pic>
        <p:nvPicPr>
          <p:cNvPr id="3" name="Picture 2">
            <a:extLst>
              <a:ext uri="{FF2B5EF4-FFF2-40B4-BE49-F238E27FC236}">
                <a16:creationId xmlns:a16="http://schemas.microsoft.com/office/drawing/2014/main" id="{27476B0C-46C4-56D5-5A49-E5C7CF482791}"/>
              </a:ext>
            </a:extLst>
          </p:cNvPr>
          <p:cNvPicPr>
            <a:picLocks noChangeAspect="1"/>
          </p:cNvPicPr>
          <p:nvPr/>
        </p:nvPicPr>
        <p:blipFill>
          <a:blip r:embed="rId4"/>
          <a:stretch>
            <a:fillRect/>
          </a:stretch>
        </p:blipFill>
        <p:spPr>
          <a:xfrm>
            <a:off x="838200" y="3563937"/>
            <a:ext cx="5422900" cy="2527300"/>
          </a:xfrm>
          <a:prstGeom prst="rect">
            <a:avLst/>
          </a:prstGeom>
        </p:spPr>
      </p:pic>
      <p:pic>
        <p:nvPicPr>
          <p:cNvPr id="5" name="Picture 4">
            <a:extLst>
              <a:ext uri="{FF2B5EF4-FFF2-40B4-BE49-F238E27FC236}">
                <a16:creationId xmlns:a16="http://schemas.microsoft.com/office/drawing/2014/main" id="{8FB95084-738F-0BB1-168E-57BCB3B53A72}"/>
              </a:ext>
            </a:extLst>
          </p:cNvPr>
          <p:cNvPicPr>
            <a:picLocks noChangeAspect="1"/>
          </p:cNvPicPr>
          <p:nvPr/>
        </p:nvPicPr>
        <p:blipFill>
          <a:blip r:embed="rId5"/>
          <a:stretch>
            <a:fillRect/>
          </a:stretch>
        </p:blipFill>
        <p:spPr>
          <a:xfrm>
            <a:off x="734310" y="3699370"/>
            <a:ext cx="5511800" cy="2743200"/>
          </a:xfrm>
          <a:prstGeom prst="rect">
            <a:avLst/>
          </a:prstGeom>
        </p:spPr>
      </p:pic>
      <p:sp>
        <p:nvSpPr>
          <p:cNvPr id="6" name="TextBox 5">
            <a:extLst>
              <a:ext uri="{FF2B5EF4-FFF2-40B4-BE49-F238E27FC236}">
                <a16:creationId xmlns:a16="http://schemas.microsoft.com/office/drawing/2014/main" id="{6D4267CC-8788-1503-CAE7-84195073284B}"/>
              </a:ext>
            </a:extLst>
          </p:cNvPr>
          <p:cNvSpPr txBox="1"/>
          <p:nvPr/>
        </p:nvSpPr>
        <p:spPr>
          <a:xfrm>
            <a:off x="5090410" y="3871401"/>
            <a:ext cx="5947347" cy="830997"/>
          </a:xfrm>
          <a:prstGeom prst="rect">
            <a:avLst/>
          </a:prstGeom>
          <a:noFill/>
        </p:spPr>
        <p:txBody>
          <a:bodyPr wrap="square" rtlCol="0">
            <a:spAutoFit/>
          </a:bodyPr>
          <a:lstStyle/>
          <a:p>
            <a:r>
              <a:rPr lang="en-US" sz="2400" dirty="0"/>
              <a:t>Using a horizontal filter, can measure whether light is horizontally polarized.</a:t>
            </a:r>
          </a:p>
        </p:txBody>
      </p:sp>
      <p:sp>
        <p:nvSpPr>
          <p:cNvPr id="7" name="TextBox 6">
            <a:extLst>
              <a:ext uri="{FF2B5EF4-FFF2-40B4-BE49-F238E27FC236}">
                <a16:creationId xmlns:a16="http://schemas.microsoft.com/office/drawing/2014/main" id="{010B4E44-F529-AD8D-A09A-7CC381EB7D38}"/>
              </a:ext>
            </a:extLst>
          </p:cNvPr>
          <p:cNvSpPr txBox="1"/>
          <p:nvPr/>
        </p:nvSpPr>
        <p:spPr>
          <a:xfrm>
            <a:off x="6334540" y="6334539"/>
            <a:ext cx="5592418" cy="369332"/>
          </a:xfrm>
          <a:prstGeom prst="rect">
            <a:avLst/>
          </a:prstGeom>
          <a:noFill/>
        </p:spPr>
        <p:txBody>
          <a:bodyPr wrap="square" rtlCol="0">
            <a:spAutoFit/>
          </a:bodyPr>
          <a:lstStyle/>
          <a:p>
            <a:r>
              <a:rPr lang="en-US" dirty="0">
                <a:solidFill>
                  <a:schemeClr val="bg1">
                    <a:lumMod val="65000"/>
                  </a:schemeClr>
                </a:solidFill>
              </a:rPr>
              <a:t>Graphics and idea courtesy of Barak </a:t>
            </a:r>
            <a:r>
              <a:rPr lang="en-US" dirty="0" err="1">
                <a:solidFill>
                  <a:schemeClr val="bg1">
                    <a:lumMod val="65000"/>
                  </a:schemeClr>
                </a:solidFill>
              </a:rPr>
              <a:t>Nehoran</a:t>
            </a:r>
            <a:r>
              <a:rPr lang="en-US" dirty="0">
                <a:solidFill>
                  <a:schemeClr val="bg1">
                    <a:lumMod val="65000"/>
                  </a:schemeClr>
                </a:solidFill>
              </a:rPr>
              <a:t>, postdoc</a:t>
            </a:r>
          </a:p>
        </p:txBody>
      </p:sp>
    </p:spTree>
    <p:extLst>
      <p:ext uri="{BB962C8B-B14F-4D97-AF65-F5344CB8AC3E}">
        <p14:creationId xmlns:p14="http://schemas.microsoft.com/office/powerpoint/2010/main" val="4206313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A60A-ECCC-120D-7507-FBA1A3C13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D23A40-E675-0849-A161-D2D542B21D24}"/>
              </a:ext>
            </a:extLst>
          </p:cNvPr>
          <p:cNvSpPr>
            <a:spLocks noGrp="1"/>
          </p:cNvSpPr>
          <p:nvPr>
            <p:ph type="title"/>
          </p:nvPr>
        </p:nvSpPr>
        <p:spPr/>
        <p:txBody>
          <a:bodyPr/>
          <a:lstStyle/>
          <a:p>
            <a:r>
              <a:rPr lang="en-US" dirty="0"/>
              <a:t>Quantum Information Basics</a:t>
            </a:r>
          </a:p>
        </p:txBody>
      </p:sp>
      <p:sp>
        <p:nvSpPr>
          <p:cNvPr id="32" name="Content Placeholder 2">
            <a:extLst>
              <a:ext uri="{FF2B5EF4-FFF2-40B4-BE49-F238E27FC236}">
                <a16:creationId xmlns:a16="http://schemas.microsoft.com/office/drawing/2014/main" id="{C724207E-61E0-E4D0-4CB7-AF3DA519704D}"/>
              </a:ext>
            </a:extLst>
          </p:cNvPr>
          <p:cNvSpPr>
            <a:spLocks noGrp="1"/>
          </p:cNvSpPr>
          <p:nvPr>
            <p:ph idx="1"/>
          </p:nvPr>
        </p:nvSpPr>
        <p:spPr>
          <a:xfrm>
            <a:off x="838200" y="1825625"/>
            <a:ext cx="10515600" cy="1603375"/>
          </a:xfrm>
        </p:spPr>
        <p:txBody>
          <a:bodyPr>
            <a:normAutofit/>
          </a:bodyPr>
          <a:lstStyle/>
          <a:p>
            <a:pPr marL="0" indent="0">
              <a:buNone/>
            </a:pPr>
            <a:r>
              <a:rPr lang="en-US" dirty="0"/>
              <a:t>A </a:t>
            </a:r>
            <a:r>
              <a:rPr lang="en-US" b="1" i="1" dirty="0"/>
              <a:t>qubit</a:t>
            </a:r>
            <a:r>
              <a:rPr lang="en-US" dirty="0"/>
              <a:t> is a quantum analogue of a classical bit. </a:t>
            </a:r>
          </a:p>
          <a:p>
            <a:pPr marL="0" indent="0">
              <a:buNone/>
            </a:pPr>
            <a:endParaRPr lang="en-US" dirty="0"/>
          </a:p>
          <a:p>
            <a:pPr marL="0" indent="0">
              <a:buNone/>
            </a:pPr>
            <a:r>
              <a:rPr lang="en-US" dirty="0"/>
              <a:t>The polarization of light can be used as a qubit.</a:t>
            </a:r>
          </a:p>
        </p:txBody>
      </p:sp>
      <p:pic>
        <p:nvPicPr>
          <p:cNvPr id="34" name="Picture 33">
            <a:extLst>
              <a:ext uri="{FF2B5EF4-FFF2-40B4-BE49-F238E27FC236}">
                <a16:creationId xmlns:a16="http://schemas.microsoft.com/office/drawing/2014/main" id="{A90FB6FF-14AC-816B-C6CB-5B57F5C99CB0}"/>
              </a:ext>
            </a:extLst>
          </p:cNvPr>
          <p:cNvPicPr>
            <a:picLocks noChangeAspect="1"/>
          </p:cNvPicPr>
          <p:nvPr/>
        </p:nvPicPr>
        <p:blipFill>
          <a:blip r:embed="rId2"/>
          <a:stretch>
            <a:fillRect/>
          </a:stretch>
        </p:blipFill>
        <p:spPr>
          <a:xfrm>
            <a:off x="838200" y="3759330"/>
            <a:ext cx="3048000" cy="2311400"/>
          </a:xfrm>
          <a:prstGeom prst="rect">
            <a:avLst/>
          </a:prstGeom>
        </p:spPr>
      </p:pic>
      <p:pic>
        <p:nvPicPr>
          <p:cNvPr id="4" name="Picture 3">
            <a:extLst>
              <a:ext uri="{FF2B5EF4-FFF2-40B4-BE49-F238E27FC236}">
                <a16:creationId xmlns:a16="http://schemas.microsoft.com/office/drawing/2014/main" id="{9A76A83A-6E18-5AB3-AA58-E3BC946EEC7C}"/>
              </a:ext>
            </a:extLst>
          </p:cNvPr>
          <p:cNvPicPr>
            <a:picLocks noChangeAspect="1"/>
          </p:cNvPicPr>
          <p:nvPr/>
        </p:nvPicPr>
        <p:blipFill>
          <a:blip r:embed="rId3"/>
          <a:stretch>
            <a:fillRect/>
          </a:stretch>
        </p:blipFill>
        <p:spPr>
          <a:xfrm>
            <a:off x="838200" y="3759330"/>
            <a:ext cx="3048000" cy="2311400"/>
          </a:xfrm>
          <a:prstGeom prst="rect">
            <a:avLst/>
          </a:prstGeom>
        </p:spPr>
      </p:pic>
      <p:pic>
        <p:nvPicPr>
          <p:cNvPr id="3" name="Picture 2">
            <a:extLst>
              <a:ext uri="{FF2B5EF4-FFF2-40B4-BE49-F238E27FC236}">
                <a16:creationId xmlns:a16="http://schemas.microsoft.com/office/drawing/2014/main" id="{C0E306DD-C022-BCB3-FB00-03C15C3979CA}"/>
              </a:ext>
            </a:extLst>
          </p:cNvPr>
          <p:cNvPicPr>
            <a:picLocks noChangeAspect="1"/>
          </p:cNvPicPr>
          <p:nvPr/>
        </p:nvPicPr>
        <p:blipFill>
          <a:blip r:embed="rId4"/>
          <a:stretch>
            <a:fillRect/>
          </a:stretch>
        </p:blipFill>
        <p:spPr>
          <a:xfrm>
            <a:off x="838200" y="3563937"/>
            <a:ext cx="5422900" cy="2527300"/>
          </a:xfrm>
          <a:prstGeom prst="rect">
            <a:avLst/>
          </a:prstGeom>
        </p:spPr>
      </p:pic>
      <p:pic>
        <p:nvPicPr>
          <p:cNvPr id="5" name="Picture 4">
            <a:extLst>
              <a:ext uri="{FF2B5EF4-FFF2-40B4-BE49-F238E27FC236}">
                <a16:creationId xmlns:a16="http://schemas.microsoft.com/office/drawing/2014/main" id="{DA0F8A8F-197C-8341-623F-7A761A0F1C1E}"/>
              </a:ext>
            </a:extLst>
          </p:cNvPr>
          <p:cNvPicPr>
            <a:picLocks noChangeAspect="1"/>
          </p:cNvPicPr>
          <p:nvPr/>
        </p:nvPicPr>
        <p:blipFill>
          <a:blip r:embed="rId5"/>
          <a:stretch>
            <a:fillRect/>
          </a:stretch>
        </p:blipFill>
        <p:spPr>
          <a:xfrm>
            <a:off x="734310" y="3699370"/>
            <a:ext cx="5511800" cy="2743200"/>
          </a:xfrm>
          <a:prstGeom prst="rect">
            <a:avLst/>
          </a:prstGeom>
        </p:spPr>
      </p:pic>
      <p:pic>
        <p:nvPicPr>
          <p:cNvPr id="6" name="Picture 5">
            <a:extLst>
              <a:ext uri="{FF2B5EF4-FFF2-40B4-BE49-F238E27FC236}">
                <a16:creationId xmlns:a16="http://schemas.microsoft.com/office/drawing/2014/main" id="{D8B27802-BFB0-AA62-1DE4-433B5294B498}"/>
              </a:ext>
            </a:extLst>
          </p:cNvPr>
          <p:cNvPicPr>
            <a:picLocks noChangeAspect="1"/>
          </p:cNvPicPr>
          <p:nvPr/>
        </p:nvPicPr>
        <p:blipFill>
          <a:blip r:embed="rId6"/>
          <a:stretch>
            <a:fillRect/>
          </a:stretch>
        </p:blipFill>
        <p:spPr>
          <a:xfrm>
            <a:off x="736600" y="3736274"/>
            <a:ext cx="5359400" cy="2641600"/>
          </a:xfrm>
          <a:prstGeom prst="rect">
            <a:avLst/>
          </a:prstGeom>
        </p:spPr>
      </p:pic>
      <p:sp>
        <p:nvSpPr>
          <p:cNvPr id="8" name="TextBox 7">
            <a:extLst>
              <a:ext uri="{FF2B5EF4-FFF2-40B4-BE49-F238E27FC236}">
                <a16:creationId xmlns:a16="http://schemas.microsoft.com/office/drawing/2014/main" id="{8DFB37E3-5E34-862E-965B-9A626E34DBA9}"/>
              </a:ext>
            </a:extLst>
          </p:cNvPr>
          <p:cNvSpPr txBox="1"/>
          <p:nvPr/>
        </p:nvSpPr>
        <p:spPr>
          <a:xfrm>
            <a:off x="5090410" y="3871401"/>
            <a:ext cx="5947347" cy="830997"/>
          </a:xfrm>
          <a:prstGeom prst="rect">
            <a:avLst/>
          </a:prstGeom>
          <a:noFill/>
        </p:spPr>
        <p:txBody>
          <a:bodyPr wrap="square" rtlCol="0">
            <a:spAutoFit/>
          </a:bodyPr>
          <a:lstStyle/>
          <a:p>
            <a:r>
              <a:rPr lang="en-US" sz="2400" dirty="0"/>
              <a:t>Using a </a:t>
            </a:r>
            <a:r>
              <a:rPr lang="en-US" sz="2400" b="1" i="1" dirty="0"/>
              <a:t>vertical</a:t>
            </a:r>
            <a:r>
              <a:rPr lang="en-US" sz="2400" dirty="0"/>
              <a:t> filter, can measure whether light is vertically polarized.</a:t>
            </a:r>
          </a:p>
        </p:txBody>
      </p:sp>
      <p:sp>
        <p:nvSpPr>
          <p:cNvPr id="7" name="TextBox 6">
            <a:extLst>
              <a:ext uri="{FF2B5EF4-FFF2-40B4-BE49-F238E27FC236}">
                <a16:creationId xmlns:a16="http://schemas.microsoft.com/office/drawing/2014/main" id="{ADD1B1D3-CB66-C53F-59F4-52598064C986}"/>
              </a:ext>
            </a:extLst>
          </p:cNvPr>
          <p:cNvSpPr txBox="1"/>
          <p:nvPr/>
        </p:nvSpPr>
        <p:spPr>
          <a:xfrm>
            <a:off x="6334540" y="6334539"/>
            <a:ext cx="5592418" cy="369332"/>
          </a:xfrm>
          <a:prstGeom prst="rect">
            <a:avLst/>
          </a:prstGeom>
          <a:noFill/>
        </p:spPr>
        <p:txBody>
          <a:bodyPr wrap="square" rtlCol="0">
            <a:spAutoFit/>
          </a:bodyPr>
          <a:lstStyle/>
          <a:p>
            <a:r>
              <a:rPr lang="en-US" dirty="0">
                <a:solidFill>
                  <a:schemeClr val="bg1">
                    <a:lumMod val="65000"/>
                  </a:schemeClr>
                </a:solidFill>
              </a:rPr>
              <a:t>Graphics and idea courtesy of Barak </a:t>
            </a:r>
            <a:r>
              <a:rPr lang="en-US" dirty="0" err="1">
                <a:solidFill>
                  <a:schemeClr val="bg1">
                    <a:lumMod val="65000"/>
                  </a:schemeClr>
                </a:solidFill>
              </a:rPr>
              <a:t>Nehoran</a:t>
            </a:r>
            <a:r>
              <a:rPr lang="en-US" dirty="0">
                <a:solidFill>
                  <a:schemeClr val="bg1">
                    <a:lumMod val="65000"/>
                  </a:schemeClr>
                </a:solidFill>
              </a:rPr>
              <a:t>, postdoc</a:t>
            </a:r>
          </a:p>
        </p:txBody>
      </p:sp>
    </p:spTree>
    <p:extLst>
      <p:ext uri="{BB962C8B-B14F-4D97-AF65-F5344CB8AC3E}">
        <p14:creationId xmlns:p14="http://schemas.microsoft.com/office/powerpoint/2010/main" val="2113532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Explained: P vs. NP | MIT News | Massachusetts Institute of Technology">
            <a:extLst>
              <a:ext uri="{FF2B5EF4-FFF2-40B4-BE49-F238E27FC236}">
                <a16:creationId xmlns:a16="http://schemas.microsoft.com/office/drawing/2014/main" id="{8781DF20-68D3-30EB-157B-AD3FA45FC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71" y="5023298"/>
            <a:ext cx="1259681" cy="8397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n-local quantum computation - Wikipedia">
            <a:extLst>
              <a:ext uri="{FF2B5EF4-FFF2-40B4-BE49-F238E27FC236}">
                <a16:creationId xmlns:a16="http://schemas.microsoft.com/office/drawing/2014/main" id="{095622B5-DC8C-DA25-BA37-A9DDF3282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0815" y="1555848"/>
            <a:ext cx="2112192" cy="107721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F0BD8C1B-88AE-9D32-DF73-9D88B3BF33FE}"/>
              </a:ext>
            </a:extLst>
          </p:cNvPr>
          <p:cNvSpPr/>
          <p:nvPr/>
        </p:nvSpPr>
        <p:spPr>
          <a:xfrm>
            <a:off x="238125" y="185738"/>
            <a:ext cx="5343524" cy="2209407"/>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B50CFEF-6C63-B0E1-68B7-4D06F6E41E46}"/>
              </a:ext>
            </a:extLst>
          </p:cNvPr>
          <p:cNvSpPr txBox="1"/>
          <p:nvPr/>
        </p:nvSpPr>
        <p:spPr>
          <a:xfrm>
            <a:off x="170273" y="869229"/>
            <a:ext cx="3800475" cy="584775"/>
          </a:xfrm>
          <a:prstGeom prst="rect">
            <a:avLst/>
          </a:prstGeom>
          <a:noFill/>
        </p:spPr>
        <p:txBody>
          <a:bodyPr wrap="square" rtlCol="0">
            <a:spAutoFit/>
          </a:bodyPr>
          <a:lstStyle/>
          <a:p>
            <a:pPr algn="ctr"/>
            <a:r>
              <a:rPr lang="en-US" sz="3200" dirty="0"/>
              <a:t>Quantum gravity</a:t>
            </a:r>
          </a:p>
        </p:txBody>
      </p:sp>
      <p:sp>
        <p:nvSpPr>
          <p:cNvPr id="10" name="Oval 9">
            <a:extLst>
              <a:ext uri="{FF2B5EF4-FFF2-40B4-BE49-F238E27FC236}">
                <a16:creationId xmlns:a16="http://schemas.microsoft.com/office/drawing/2014/main" id="{B637FE7C-F7BD-C689-140B-C24E340E59E3}"/>
              </a:ext>
            </a:extLst>
          </p:cNvPr>
          <p:cNvSpPr/>
          <p:nvPr/>
        </p:nvSpPr>
        <p:spPr>
          <a:xfrm>
            <a:off x="638174" y="4733479"/>
            <a:ext cx="4362451" cy="1685925"/>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EB63EC3-B429-2410-E0FA-31FD2B998D2A}"/>
              </a:ext>
            </a:extLst>
          </p:cNvPr>
          <p:cNvSpPr/>
          <p:nvPr/>
        </p:nvSpPr>
        <p:spPr>
          <a:xfrm>
            <a:off x="7591423" y="470892"/>
            <a:ext cx="4200527" cy="2272307"/>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F12DB4C-662D-7589-E6E1-3556E79EDEEC}"/>
              </a:ext>
            </a:extLst>
          </p:cNvPr>
          <p:cNvSpPr txBox="1"/>
          <p:nvPr/>
        </p:nvSpPr>
        <p:spPr>
          <a:xfrm>
            <a:off x="7629525" y="577601"/>
            <a:ext cx="4200527" cy="1077218"/>
          </a:xfrm>
          <a:prstGeom prst="rect">
            <a:avLst/>
          </a:prstGeom>
          <a:noFill/>
        </p:spPr>
        <p:txBody>
          <a:bodyPr wrap="square" rtlCol="0">
            <a:spAutoFit/>
          </a:bodyPr>
          <a:lstStyle/>
          <a:p>
            <a:pPr algn="ctr"/>
            <a:r>
              <a:rPr lang="en-US" sz="3200" dirty="0"/>
              <a:t>Nonlocal</a:t>
            </a:r>
            <a:br>
              <a:rPr lang="en-US" sz="3200" dirty="0"/>
            </a:br>
            <a:r>
              <a:rPr lang="en-US" sz="3200" dirty="0"/>
              <a:t>Quantum Computation</a:t>
            </a:r>
          </a:p>
        </p:txBody>
      </p:sp>
      <p:sp>
        <p:nvSpPr>
          <p:cNvPr id="14" name="Oval 13">
            <a:extLst>
              <a:ext uri="{FF2B5EF4-FFF2-40B4-BE49-F238E27FC236}">
                <a16:creationId xmlns:a16="http://schemas.microsoft.com/office/drawing/2014/main" id="{5B1DAFB9-69FB-D1F4-6776-61F413673454}"/>
              </a:ext>
            </a:extLst>
          </p:cNvPr>
          <p:cNvSpPr/>
          <p:nvPr/>
        </p:nvSpPr>
        <p:spPr>
          <a:xfrm>
            <a:off x="7015163" y="4451450"/>
            <a:ext cx="4938716" cy="1935658"/>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36B5910-B87E-3365-4D0A-6594F2A9FD5E}"/>
              </a:ext>
            </a:extLst>
          </p:cNvPr>
          <p:cNvSpPr txBox="1"/>
          <p:nvPr/>
        </p:nvSpPr>
        <p:spPr>
          <a:xfrm>
            <a:off x="7991473" y="4891088"/>
            <a:ext cx="4200527" cy="1077218"/>
          </a:xfrm>
          <a:prstGeom prst="rect">
            <a:avLst/>
          </a:prstGeom>
          <a:noFill/>
        </p:spPr>
        <p:txBody>
          <a:bodyPr wrap="square" rtlCol="0">
            <a:spAutoFit/>
          </a:bodyPr>
          <a:lstStyle/>
          <a:p>
            <a:pPr algn="ctr"/>
            <a:r>
              <a:rPr lang="en-US" sz="3200" dirty="0"/>
              <a:t>Computational</a:t>
            </a:r>
            <a:br>
              <a:rPr lang="en-US" sz="3200" dirty="0"/>
            </a:br>
            <a:r>
              <a:rPr lang="en-US" sz="3200" dirty="0"/>
              <a:t>Complexity Theory</a:t>
            </a:r>
          </a:p>
        </p:txBody>
      </p:sp>
      <p:pic>
        <p:nvPicPr>
          <p:cNvPr id="1028" name="Picture 4" descr="string theory - AdS/CFT spacetime visualization - Physics Stack Exchange">
            <a:extLst>
              <a:ext uri="{FF2B5EF4-FFF2-40B4-BE49-F238E27FC236}">
                <a16:creationId xmlns:a16="http://schemas.microsoft.com/office/drawing/2014/main" id="{429B5469-4DD0-2339-21EE-F83052927B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39" r="9044"/>
          <a:stretch/>
        </p:blipFill>
        <p:spPr bwMode="auto">
          <a:xfrm>
            <a:off x="3599869" y="620137"/>
            <a:ext cx="877462" cy="13714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E1976E0-00D8-6FD6-30CE-512ECCB68B0A}"/>
              </a:ext>
            </a:extLst>
          </p:cNvPr>
          <p:cNvSpPr txBox="1"/>
          <p:nvPr/>
        </p:nvSpPr>
        <p:spPr>
          <a:xfrm>
            <a:off x="333687" y="5001675"/>
            <a:ext cx="3800475" cy="1077218"/>
          </a:xfrm>
          <a:prstGeom prst="rect">
            <a:avLst/>
          </a:prstGeom>
          <a:noFill/>
        </p:spPr>
        <p:txBody>
          <a:bodyPr wrap="square" rtlCol="0">
            <a:spAutoFit/>
          </a:bodyPr>
          <a:lstStyle/>
          <a:p>
            <a:pPr algn="ctr"/>
            <a:r>
              <a:rPr lang="en-US" sz="3200" dirty="0"/>
              <a:t>Position-based</a:t>
            </a:r>
            <a:br>
              <a:rPr lang="en-US" sz="3200" dirty="0"/>
            </a:br>
            <a:r>
              <a:rPr lang="en-US" sz="3200" dirty="0"/>
              <a:t>Cryptography</a:t>
            </a:r>
          </a:p>
        </p:txBody>
      </p:sp>
      <p:pic>
        <p:nvPicPr>
          <p:cNvPr id="1026" name="Picture 2" descr="Maps Generic Flat icon | Freepik">
            <a:extLst>
              <a:ext uri="{FF2B5EF4-FFF2-40B4-BE49-F238E27FC236}">
                <a16:creationId xmlns:a16="http://schemas.microsoft.com/office/drawing/2014/main" id="{78B539C5-5EF4-1D00-0136-C6D3EFD313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008" y="5062422"/>
            <a:ext cx="1031148" cy="103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747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1A034-8A74-E395-86ED-0FDB78A42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AD4E7-27E1-821C-C6E4-21A194A53A28}"/>
              </a:ext>
            </a:extLst>
          </p:cNvPr>
          <p:cNvSpPr>
            <a:spLocks noGrp="1"/>
          </p:cNvSpPr>
          <p:nvPr>
            <p:ph type="title"/>
          </p:nvPr>
        </p:nvSpPr>
        <p:spPr/>
        <p:txBody>
          <a:bodyPr/>
          <a:lstStyle/>
          <a:p>
            <a:r>
              <a:rPr lang="en-US" dirty="0"/>
              <a:t>Quantum Information Basics</a:t>
            </a:r>
          </a:p>
        </p:txBody>
      </p:sp>
      <p:sp>
        <p:nvSpPr>
          <p:cNvPr id="32" name="Content Placeholder 2">
            <a:extLst>
              <a:ext uri="{FF2B5EF4-FFF2-40B4-BE49-F238E27FC236}">
                <a16:creationId xmlns:a16="http://schemas.microsoft.com/office/drawing/2014/main" id="{F87E543C-7F98-C936-8693-E972E80A4288}"/>
              </a:ext>
            </a:extLst>
          </p:cNvPr>
          <p:cNvSpPr>
            <a:spLocks noGrp="1"/>
          </p:cNvSpPr>
          <p:nvPr>
            <p:ph idx="1"/>
          </p:nvPr>
        </p:nvSpPr>
        <p:spPr>
          <a:xfrm>
            <a:off x="838200" y="1825625"/>
            <a:ext cx="10515600" cy="1603375"/>
          </a:xfrm>
        </p:spPr>
        <p:txBody>
          <a:bodyPr>
            <a:normAutofit/>
          </a:bodyPr>
          <a:lstStyle/>
          <a:p>
            <a:pPr marL="0" indent="0">
              <a:buNone/>
            </a:pPr>
            <a:r>
              <a:rPr lang="en-US" dirty="0"/>
              <a:t>A </a:t>
            </a:r>
            <a:r>
              <a:rPr lang="en-US" b="1" i="1" dirty="0"/>
              <a:t>qubit</a:t>
            </a:r>
            <a:r>
              <a:rPr lang="en-US" dirty="0"/>
              <a:t> is a quantum analogue of a classical bit. </a:t>
            </a:r>
          </a:p>
          <a:p>
            <a:pPr marL="0" indent="0">
              <a:buNone/>
            </a:pPr>
            <a:endParaRPr lang="en-US" dirty="0"/>
          </a:p>
          <a:p>
            <a:pPr marL="0" indent="0">
              <a:buNone/>
            </a:pPr>
            <a:r>
              <a:rPr lang="en-US" dirty="0"/>
              <a:t>The polarization of light can be used as a qubit.</a:t>
            </a:r>
          </a:p>
        </p:txBody>
      </p:sp>
      <p:pic>
        <p:nvPicPr>
          <p:cNvPr id="34" name="Picture 33">
            <a:extLst>
              <a:ext uri="{FF2B5EF4-FFF2-40B4-BE49-F238E27FC236}">
                <a16:creationId xmlns:a16="http://schemas.microsoft.com/office/drawing/2014/main" id="{6DEA66C8-929A-C5EA-B0E3-5352014743C0}"/>
              </a:ext>
            </a:extLst>
          </p:cNvPr>
          <p:cNvPicPr>
            <a:picLocks noChangeAspect="1"/>
          </p:cNvPicPr>
          <p:nvPr/>
        </p:nvPicPr>
        <p:blipFill>
          <a:blip r:embed="rId2"/>
          <a:stretch>
            <a:fillRect/>
          </a:stretch>
        </p:blipFill>
        <p:spPr>
          <a:xfrm>
            <a:off x="838200" y="3759330"/>
            <a:ext cx="3048000" cy="2311400"/>
          </a:xfrm>
          <a:prstGeom prst="rect">
            <a:avLst/>
          </a:prstGeom>
        </p:spPr>
      </p:pic>
      <p:pic>
        <p:nvPicPr>
          <p:cNvPr id="4" name="Picture 3">
            <a:extLst>
              <a:ext uri="{FF2B5EF4-FFF2-40B4-BE49-F238E27FC236}">
                <a16:creationId xmlns:a16="http://schemas.microsoft.com/office/drawing/2014/main" id="{FC391371-287C-857B-FAA0-B76B72FD0DB7}"/>
              </a:ext>
            </a:extLst>
          </p:cNvPr>
          <p:cNvPicPr>
            <a:picLocks noChangeAspect="1"/>
          </p:cNvPicPr>
          <p:nvPr/>
        </p:nvPicPr>
        <p:blipFill>
          <a:blip r:embed="rId3"/>
          <a:stretch>
            <a:fillRect/>
          </a:stretch>
        </p:blipFill>
        <p:spPr>
          <a:xfrm>
            <a:off x="838200" y="3759330"/>
            <a:ext cx="3048000" cy="2311400"/>
          </a:xfrm>
          <a:prstGeom prst="rect">
            <a:avLst/>
          </a:prstGeom>
        </p:spPr>
      </p:pic>
      <p:sp>
        <p:nvSpPr>
          <p:cNvPr id="7" name="TextBox 6">
            <a:extLst>
              <a:ext uri="{FF2B5EF4-FFF2-40B4-BE49-F238E27FC236}">
                <a16:creationId xmlns:a16="http://schemas.microsoft.com/office/drawing/2014/main" id="{A73CA9EC-11DB-32AC-2A06-E6F9F44E0377}"/>
              </a:ext>
            </a:extLst>
          </p:cNvPr>
          <p:cNvSpPr txBox="1"/>
          <p:nvPr/>
        </p:nvSpPr>
        <p:spPr>
          <a:xfrm>
            <a:off x="4064000" y="3759330"/>
            <a:ext cx="7763239" cy="830997"/>
          </a:xfrm>
          <a:prstGeom prst="rect">
            <a:avLst/>
          </a:prstGeom>
          <a:noFill/>
        </p:spPr>
        <p:txBody>
          <a:bodyPr wrap="square" rtlCol="0">
            <a:spAutoFit/>
          </a:bodyPr>
          <a:lstStyle/>
          <a:p>
            <a:r>
              <a:rPr lang="en-US" sz="2400" dirty="0"/>
              <a:t>Light can be </a:t>
            </a:r>
            <a:r>
              <a:rPr lang="en-US" sz="2400" b="1" i="1" dirty="0"/>
              <a:t>diagonally</a:t>
            </a:r>
            <a:r>
              <a:rPr lang="en-US" sz="2400" dirty="0"/>
              <a:t> polarized: a </a:t>
            </a:r>
            <a:r>
              <a:rPr lang="en-US" sz="2400" b="1" i="1" dirty="0"/>
              <a:t>superposition</a:t>
            </a:r>
            <a:r>
              <a:rPr lang="en-US" sz="2400" dirty="0"/>
              <a:t> of horizontal and vertical polarization.</a:t>
            </a:r>
          </a:p>
        </p:txBody>
      </p:sp>
      <p:pic>
        <p:nvPicPr>
          <p:cNvPr id="8" name="Picture 7">
            <a:extLst>
              <a:ext uri="{FF2B5EF4-FFF2-40B4-BE49-F238E27FC236}">
                <a16:creationId xmlns:a16="http://schemas.microsoft.com/office/drawing/2014/main" id="{CFF1527E-F2C7-E92E-2891-8AE08DDB7417}"/>
              </a:ext>
            </a:extLst>
          </p:cNvPr>
          <p:cNvPicPr>
            <a:picLocks noChangeAspect="1"/>
          </p:cNvPicPr>
          <p:nvPr/>
        </p:nvPicPr>
        <p:blipFill>
          <a:blip r:embed="rId4"/>
          <a:stretch>
            <a:fillRect/>
          </a:stretch>
        </p:blipFill>
        <p:spPr>
          <a:xfrm>
            <a:off x="749300" y="3667769"/>
            <a:ext cx="3225800" cy="265430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CC4823A-2D71-5D5F-9816-8DF1C1D5410A}"/>
                  </a:ext>
                </a:extLst>
              </p:cNvPr>
              <p:cNvSpPr txBox="1"/>
              <p:nvPr/>
            </p:nvSpPr>
            <p:spPr>
              <a:xfrm>
                <a:off x="4064000" y="5208299"/>
                <a:ext cx="6767874" cy="5786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m:t>
                          </m:r>
                        </m:e>
                      </m:d>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cos</m:t>
                          </m:r>
                        </m:fName>
                        <m:e>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45</m:t>
                                  </m:r>
                                </m:e>
                                <m:sup>
                                  <m:r>
                                    <a:rPr lang="en-US" sz="2800" b="0" i="1" smtClean="0">
                                      <a:latin typeface="Cambria Math" panose="02040503050406030204" pitchFamily="18" charset="0"/>
                                    </a:rPr>
                                    <m:t>°</m:t>
                                  </m:r>
                                </m:sup>
                              </m:sSup>
                            </m:e>
                          </m:d>
                        </m:e>
                      </m:func>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0</m:t>
                          </m:r>
                        </m:e>
                      </m:d>
                      <m:r>
                        <a:rPr lang="en-US" sz="2800" b="0" i="1" smtClean="0">
                          <a:latin typeface="Cambria Math" panose="02040503050406030204" pitchFamily="18" charset="0"/>
                        </a:rPr>
                        <m:t>+</m:t>
                      </m:r>
                      <m:func>
                        <m:funcPr>
                          <m:ctrlPr>
                            <a:rPr lang="en-US" sz="2800" i="1">
                              <a:latin typeface="Cambria Math" panose="02040503050406030204" pitchFamily="18" charset="0"/>
                            </a:rPr>
                          </m:ctrlPr>
                        </m:funcPr>
                        <m:fName>
                          <m:r>
                            <m:rPr>
                              <m:sty m:val="p"/>
                            </m:rPr>
                            <a:rPr lang="en-US" sz="2800" b="0" i="0" smtClean="0">
                              <a:latin typeface="Cambria Math" panose="02040503050406030204" pitchFamily="18" charset="0"/>
                            </a:rPr>
                            <m:t>sin</m:t>
                          </m:r>
                        </m:fName>
                        <m:e>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45</m:t>
                                  </m:r>
                                </m:e>
                                <m:sup>
                                  <m:r>
                                    <a:rPr lang="en-US" sz="2800" i="1">
                                      <a:latin typeface="Cambria Math" panose="02040503050406030204" pitchFamily="18" charset="0"/>
                                    </a:rPr>
                                    <m:t>°</m:t>
                                  </m:r>
                                </m:sup>
                              </m:sSup>
                            </m:e>
                          </m:d>
                        </m:e>
                      </m:func>
                      <m:r>
                        <a:rPr lang="en-US" sz="2800" b="0" i="1" smtClean="0">
                          <a:latin typeface="Cambria Math" panose="02040503050406030204" pitchFamily="18" charset="0"/>
                        </a:rPr>
                        <m:t>|1⟩</m:t>
                      </m:r>
                    </m:oMath>
                  </m:oMathPara>
                </a14:m>
                <a:endParaRPr lang="en-US" sz="2800" dirty="0"/>
              </a:p>
            </p:txBody>
          </p:sp>
        </mc:Choice>
        <mc:Fallback xmlns="">
          <p:sp>
            <p:nvSpPr>
              <p:cNvPr id="9" name="TextBox 8">
                <a:extLst>
                  <a:ext uri="{FF2B5EF4-FFF2-40B4-BE49-F238E27FC236}">
                    <a16:creationId xmlns:a16="http://schemas.microsoft.com/office/drawing/2014/main" id="{ACC4823A-2D71-5D5F-9816-8DF1C1D5410A}"/>
                  </a:ext>
                </a:extLst>
              </p:cNvPr>
              <p:cNvSpPr txBox="1">
                <a:spLocks noRot="1" noChangeAspect="1" noMove="1" noResize="1" noEditPoints="1" noAdjustHandles="1" noChangeArrowheads="1" noChangeShapeType="1" noTextEdit="1"/>
              </p:cNvSpPr>
              <p:nvPr/>
            </p:nvSpPr>
            <p:spPr>
              <a:xfrm>
                <a:off x="4064000" y="5208299"/>
                <a:ext cx="6767874" cy="578685"/>
              </a:xfrm>
              <a:prstGeom prst="rect">
                <a:avLst/>
              </a:prstGeom>
              <a:blipFill>
                <a:blip r:embed="rId5"/>
                <a:stretch>
                  <a:fillRect b="-1276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FEAF0ED-ABA3-C266-4BBE-6A9CCA409AB5}"/>
              </a:ext>
            </a:extLst>
          </p:cNvPr>
          <p:cNvSpPr txBox="1"/>
          <p:nvPr/>
        </p:nvSpPr>
        <p:spPr>
          <a:xfrm>
            <a:off x="6334540" y="6334539"/>
            <a:ext cx="5592418" cy="369332"/>
          </a:xfrm>
          <a:prstGeom prst="rect">
            <a:avLst/>
          </a:prstGeom>
          <a:noFill/>
        </p:spPr>
        <p:txBody>
          <a:bodyPr wrap="square" rtlCol="0">
            <a:spAutoFit/>
          </a:bodyPr>
          <a:lstStyle/>
          <a:p>
            <a:r>
              <a:rPr lang="en-US" dirty="0">
                <a:solidFill>
                  <a:schemeClr val="bg1">
                    <a:lumMod val="65000"/>
                  </a:schemeClr>
                </a:solidFill>
              </a:rPr>
              <a:t>Graphics and idea courtesy of Barak </a:t>
            </a:r>
            <a:r>
              <a:rPr lang="en-US" dirty="0" err="1">
                <a:solidFill>
                  <a:schemeClr val="bg1">
                    <a:lumMod val="65000"/>
                  </a:schemeClr>
                </a:solidFill>
              </a:rPr>
              <a:t>Nehoran</a:t>
            </a:r>
            <a:r>
              <a:rPr lang="en-US" dirty="0">
                <a:solidFill>
                  <a:schemeClr val="bg1">
                    <a:lumMod val="65000"/>
                  </a:schemeClr>
                </a:solidFill>
              </a:rPr>
              <a:t>, postdoc</a:t>
            </a:r>
          </a:p>
        </p:txBody>
      </p:sp>
    </p:spTree>
    <p:extLst>
      <p:ext uri="{BB962C8B-B14F-4D97-AF65-F5344CB8AC3E}">
        <p14:creationId xmlns:p14="http://schemas.microsoft.com/office/powerpoint/2010/main" val="2864793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21D6-8D74-1540-3623-1EB91EAC2A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53228A-DB0D-4CD4-CAB0-62B686C6E9DE}"/>
              </a:ext>
            </a:extLst>
          </p:cNvPr>
          <p:cNvSpPr>
            <a:spLocks noGrp="1"/>
          </p:cNvSpPr>
          <p:nvPr>
            <p:ph type="title"/>
          </p:nvPr>
        </p:nvSpPr>
        <p:spPr/>
        <p:txBody>
          <a:bodyPr/>
          <a:lstStyle/>
          <a:p>
            <a:r>
              <a:rPr lang="en-US" dirty="0"/>
              <a:t>Quantum Information Basics</a:t>
            </a:r>
          </a:p>
        </p:txBody>
      </p:sp>
      <p:sp>
        <p:nvSpPr>
          <p:cNvPr id="32" name="Content Placeholder 2">
            <a:extLst>
              <a:ext uri="{FF2B5EF4-FFF2-40B4-BE49-F238E27FC236}">
                <a16:creationId xmlns:a16="http://schemas.microsoft.com/office/drawing/2014/main" id="{E82FF615-8618-8685-3316-F144D48B2E80}"/>
              </a:ext>
            </a:extLst>
          </p:cNvPr>
          <p:cNvSpPr>
            <a:spLocks noGrp="1"/>
          </p:cNvSpPr>
          <p:nvPr>
            <p:ph idx="1"/>
          </p:nvPr>
        </p:nvSpPr>
        <p:spPr>
          <a:xfrm>
            <a:off x="838200" y="1825625"/>
            <a:ext cx="10515600" cy="1603375"/>
          </a:xfrm>
        </p:spPr>
        <p:txBody>
          <a:bodyPr>
            <a:normAutofit/>
          </a:bodyPr>
          <a:lstStyle/>
          <a:p>
            <a:pPr marL="0" indent="0">
              <a:buNone/>
            </a:pPr>
            <a:r>
              <a:rPr lang="en-US" dirty="0"/>
              <a:t>A </a:t>
            </a:r>
            <a:r>
              <a:rPr lang="en-US" b="1" i="1" dirty="0"/>
              <a:t>qubit</a:t>
            </a:r>
            <a:r>
              <a:rPr lang="en-US" dirty="0"/>
              <a:t> is a quantum analogue of a classical bit. </a:t>
            </a:r>
          </a:p>
          <a:p>
            <a:pPr marL="0" indent="0">
              <a:buNone/>
            </a:pPr>
            <a:endParaRPr lang="en-US" dirty="0"/>
          </a:p>
          <a:p>
            <a:pPr marL="0" indent="0">
              <a:buNone/>
            </a:pPr>
            <a:r>
              <a:rPr lang="en-US" dirty="0"/>
              <a:t>The polarization of light can be used as a qubit.</a:t>
            </a:r>
          </a:p>
        </p:txBody>
      </p:sp>
      <p:pic>
        <p:nvPicPr>
          <p:cNvPr id="34" name="Picture 33">
            <a:extLst>
              <a:ext uri="{FF2B5EF4-FFF2-40B4-BE49-F238E27FC236}">
                <a16:creationId xmlns:a16="http://schemas.microsoft.com/office/drawing/2014/main" id="{A74C97EF-D9F5-24C3-1C6E-F414B33C8A1F}"/>
              </a:ext>
            </a:extLst>
          </p:cNvPr>
          <p:cNvPicPr>
            <a:picLocks noChangeAspect="1"/>
          </p:cNvPicPr>
          <p:nvPr/>
        </p:nvPicPr>
        <p:blipFill>
          <a:blip r:embed="rId2"/>
          <a:stretch>
            <a:fillRect/>
          </a:stretch>
        </p:blipFill>
        <p:spPr>
          <a:xfrm>
            <a:off x="838200" y="3759330"/>
            <a:ext cx="3048000" cy="2311400"/>
          </a:xfrm>
          <a:prstGeom prst="rect">
            <a:avLst/>
          </a:prstGeom>
        </p:spPr>
      </p:pic>
      <p:pic>
        <p:nvPicPr>
          <p:cNvPr id="4" name="Picture 3">
            <a:extLst>
              <a:ext uri="{FF2B5EF4-FFF2-40B4-BE49-F238E27FC236}">
                <a16:creationId xmlns:a16="http://schemas.microsoft.com/office/drawing/2014/main" id="{375B513B-52E0-F3B4-D97E-C61ED309D918}"/>
              </a:ext>
            </a:extLst>
          </p:cNvPr>
          <p:cNvPicPr>
            <a:picLocks noChangeAspect="1"/>
          </p:cNvPicPr>
          <p:nvPr/>
        </p:nvPicPr>
        <p:blipFill>
          <a:blip r:embed="rId3"/>
          <a:stretch>
            <a:fillRect/>
          </a:stretch>
        </p:blipFill>
        <p:spPr>
          <a:xfrm>
            <a:off x="838200" y="3759330"/>
            <a:ext cx="3048000" cy="2311400"/>
          </a:xfrm>
          <a:prstGeom prst="rect">
            <a:avLst/>
          </a:prstGeom>
        </p:spPr>
      </p:pic>
      <p:pic>
        <p:nvPicPr>
          <p:cNvPr id="8" name="Picture 7">
            <a:extLst>
              <a:ext uri="{FF2B5EF4-FFF2-40B4-BE49-F238E27FC236}">
                <a16:creationId xmlns:a16="http://schemas.microsoft.com/office/drawing/2014/main" id="{34FB0B06-2EEE-5193-5DA2-FDB469BFABCB}"/>
              </a:ext>
            </a:extLst>
          </p:cNvPr>
          <p:cNvPicPr>
            <a:picLocks noChangeAspect="1"/>
          </p:cNvPicPr>
          <p:nvPr/>
        </p:nvPicPr>
        <p:blipFill>
          <a:blip r:embed="rId4"/>
          <a:stretch>
            <a:fillRect/>
          </a:stretch>
        </p:blipFill>
        <p:spPr>
          <a:xfrm>
            <a:off x="749300" y="3667769"/>
            <a:ext cx="3225800" cy="2654300"/>
          </a:xfrm>
          <a:prstGeom prst="rect">
            <a:avLst/>
          </a:prstGeom>
        </p:spPr>
      </p:pic>
      <p:pic>
        <p:nvPicPr>
          <p:cNvPr id="3" name="Picture 2">
            <a:extLst>
              <a:ext uri="{FF2B5EF4-FFF2-40B4-BE49-F238E27FC236}">
                <a16:creationId xmlns:a16="http://schemas.microsoft.com/office/drawing/2014/main" id="{465AC222-CA8F-C29B-A33A-4FEDA3E8607A}"/>
              </a:ext>
            </a:extLst>
          </p:cNvPr>
          <p:cNvPicPr>
            <a:picLocks noChangeAspect="1"/>
          </p:cNvPicPr>
          <p:nvPr/>
        </p:nvPicPr>
        <p:blipFill>
          <a:blip r:embed="rId5"/>
          <a:stretch>
            <a:fillRect/>
          </a:stretch>
        </p:blipFill>
        <p:spPr>
          <a:xfrm>
            <a:off x="793230" y="3697749"/>
            <a:ext cx="4940300" cy="2679700"/>
          </a:xfrm>
          <a:prstGeom prst="rect">
            <a:avLst/>
          </a:prstGeom>
        </p:spPr>
      </p:pic>
      <p:sp>
        <p:nvSpPr>
          <p:cNvPr id="7" name="TextBox 6">
            <a:extLst>
              <a:ext uri="{FF2B5EF4-FFF2-40B4-BE49-F238E27FC236}">
                <a16:creationId xmlns:a16="http://schemas.microsoft.com/office/drawing/2014/main" id="{12F992B6-C559-ABB8-B724-D8B99AD23E22}"/>
              </a:ext>
            </a:extLst>
          </p:cNvPr>
          <p:cNvSpPr txBox="1"/>
          <p:nvPr/>
        </p:nvSpPr>
        <p:spPr>
          <a:xfrm>
            <a:off x="5777460" y="3821369"/>
            <a:ext cx="5947347" cy="1200329"/>
          </a:xfrm>
          <a:prstGeom prst="rect">
            <a:avLst/>
          </a:prstGeom>
          <a:noFill/>
        </p:spPr>
        <p:txBody>
          <a:bodyPr wrap="square" rtlCol="0">
            <a:spAutoFit/>
          </a:bodyPr>
          <a:lstStyle/>
          <a:p>
            <a:r>
              <a:rPr lang="en-US" sz="2400" dirty="0"/>
              <a:t>Measuring diagonally polarized light with horizontal/vertical filters yields probabilistic outcome.</a:t>
            </a:r>
          </a:p>
        </p:txBody>
      </p:sp>
      <p:sp>
        <p:nvSpPr>
          <p:cNvPr id="5" name="TextBox 4">
            <a:extLst>
              <a:ext uri="{FF2B5EF4-FFF2-40B4-BE49-F238E27FC236}">
                <a16:creationId xmlns:a16="http://schemas.microsoft.com/office/drawing/2014/main" id="{63CBA1EB-6E4A-A2A9-CC60-A6134C75A9E5}"/>
              </a:ext>
            </a:extLst>
          </p:cNvPr>
          <p:cNvSpPr txBox="1"/>
          <p:nvPr/>
        </p:nvSpPr>
        <p:spPr>
          <a:xfrm>
            <a:off x="6334540" y="6334539"/>
            <a:ext cx="5592418" cy="369332"/>
          </a:xfrm>
          <a:prstGeom prst="rect">
            <a:avLst/>
          </a:prstGeom>
          <a:noFill/>
        </p:spPr>
        <p:txBody>
          <a:bodyPr wrap="square" rtlCol="0">
            <a:spAutoFit/>
          </a:bodyPr>
          <a:lstStyle/>
          <a:p>
            <a:r>
              <a:rPr lang="en-US" dirty="0">
                <a:solidFill>
                  <a:schemeClr val="bg1">
                    <a:lumMod val="65000"/>
                  </a:schemeClr>
                </a:solidFill>
              </a:rPr>
              <a:t>Graphics and idea courtesy of Barak </a:t>
            </a:r>
            <a:r>
              <a:rPr lang="en-US" dirty="0" err="1">
                <a:solidFill>
                  <a:schemeClr val="bg1">
                    <a:lumMod val="65000"/>
                  </a:schemeClr>
                </a:solidFill>
              </a:rPr>
              <a:t>Nehoran</a:t>
            </a:r>
            <a:r>
              <a:rPr lang="en-US" dirty="0">
                <a:solidFill>
                  <a:schemeClr val="bg1">
                    <a:lumMod val="65000"/>
                  </a:schemeClr>
                </a:solidFill>
              </a:rPr>
              <a:t>, postdoc</a:t>
            </a:r>
          </a:p>
        </p:txBody>
      </p:sp>
    </p:spTree>
    <p:extLst>
      <p:ext uri="{BB962C8B-B14F-4D97-AF65-F5344CB8AC3E}">
        <p14:creationId xmlns:p14="http://schemas.microsoft.com/office/powerpoint/2010/main" val="3271393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48BE3-E245-8CA1-B0A5-654201B83E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5941E-76D7-7F1D-9D38-EE4DCC198FD9}"/>
              </a:ext>
            </a:extLst>
          </p:cNvPr>
          <p:cNvSpPr>
            <a:spLocks noGrp="1"/>
          </p:cNvSpPr>
          <p:nvPr>
            <p:ph type="title"/>
          </p:nvPr>
        </p:nvSpPr>
        <p:spPr/>
        <p:txBody>
          <a:bodyPr/>
          <a:lstStyle/>
          <a:p>
            <a:r>
              <a:rPr lang="en-US" dirty="0"/>
              <a:t>Quantum Information Basics</a:t>
            </a:r>
          </a:p>
        </p:txBody>
      </p:sp>
      <p:sp>
        <p:nvSpPr>
          <p:cNvPr id="32" name="Content Placeholder 2">
            <a:extLst>
              <a:ext uri="{FF2B5EF4-FFF2-40B4-BE49-F238E27FC236}">
                <a16:creationId xmlns:a16="http://schemas.microsoft.com/office/drawing/2014/main" id="{4E1F84A5-5257-6FFC-255D-3ADAF365760C}"/>
              </a:ext>
            </a:extLst>
          </p:cNvPr>
          <p:cNvSpPr>
            <a:spLocks noGrp="1"/>
          </p:cNvSpPr>
          <p:nvPr>
            <p:ph idx="1"/>
          </p:nvPr>
        </p:nvSpPr>
        <p:spPr>
          <a:xfrm>
            <a:off x="838200" y="1825625"/>
            <a:ext cx="10515600" cy="1603375"/>
          </a:xfrm>
        </p:spPr>
        <p:txBody>
          <a:bodyPr>
            <a:normAutofit/>
          </a:bodyPr>
          <a:lstStyle/>
          <a:p>
            <a:pPr marL="0" indent="0">
              <a:buNone/>
            </a:pPr>
            <a:r>
              <a:rPr lang="en-US" dirty="0"/>
              <a:t>A </a:t>
            </a:r>
            <a:r>
              <a:rPr lang="en-US" b="1" i="1" dirty="0"/>
              <a:t>qubit</a:t>
            </a:r>
            <a:r>
              <a:rPr lang="en-US" dirty="0"/>
              <a:t> is a quantum analogue of a classical bit. </a:t>
            </a:r>
          </a:p>
          <a:p>
            <a:pPr marL="0" indent="0">
              <a:buNone/>
            </a:pPr>
            <a:endParaRPr lang="en-US" dirty="0"/>
          </a:p>
          <a:p>
            <a:pPr marL="0" indent="0">
              <a:buNone/>
            </a:pPr>
            <a:r>
              <a:rPr lang="en-US" dirty="0"/>
              <a:t>The polarization of light can be used as a qubit.</a:t>
            </a:r>
          </a:p>
        </p:txBody>
      </p:sp>
      <p:pic>
        <p:nvPicPr>
          <p:cNvPr id="34" name="Picture 33">
            <a:extLst>
              <a:ext uri="{FF2B5EF4-FFF2-40B4-BE49-F238E27FC236}">
                <a16:creationId xmlns:a16="http://schemas.microsoft.com/office/drawing/2014/main" id="{C11125E1-E4A4-4659-D14F-2B727CAE7699}"/>
              </a:ext>
            </a:extLst>
          </p:cNvPr>
          <p:cNvPicPr>
            <a:picLocks noChangeAspect="1"/>
          </p:cNvPicPr>
          <p:nvPr/>
        </p:nvPicPr>
        <p:blipFill>
          <a:blip r:embed="rId2"/>
          <a:stretch>
            <a:fillRect/>
          </a:stretch>
        </p:blipFill>
        <p:spPr>
          <a:xfrm>
            <a:off x="838200" y="3759330"/>
            <a:ext cx="3048000" cy="2311400"/>
          </a:xfrm>
          <a:prstGeom prst="rect">
            <a:avLst/>
          </a:prstGeom>
        </p:spPr>
      </p:pic>
      <p:pic>
        <p:nvPicPr>
          <p:cNvPr id="4" name="Picture 3">
            <a:extLst>
              <a:ext uri="{FF2B5EF4-FFF2-40B4-BE49-F238E27FC236}">
                <a16:creationId xmlns:a16="http://schemas.microsoft.com/office/drawing/2014/main" id="{D3AF3DED-37ED-E011-4348-3B73AE09DE3E}"/>
              </a:ext>
            </a:extLst>
          </p:cNvPr>
          <p:cNvPicPr>
            <a:picLocks noChangeAspect="1"/>
          </p:cNvPicPr>
          <p:nvPr/>
        </p:nvPicPr>
        <p:blipFill>
          <a:blip r:embed="rId3"/>
          <a:stretch>
            <a:fillRect/>
          </a:stretch>
        </p:blipFill>
        <p:spPr>
          <a:xfrm>
            <a:off x="838200" y="3759330"/>
            <a:ext cx="3048000" cy="2311400"/>
          </a:xfrm>
          <a:prstGeom prst="rect">
            <a:avLst/>
          </a:prstGeom>
        </p:spPr>
      </p:pic>
      <p:sp>
        <p:nvSpPr>
          <p:cNvPr id="7" name="TextBox 6">
            <a:extLst>
              <a:ext uri="{FF2B5EF4-FFF2-40B4-BE49-F238E27FC236}">
                <a16:creationId xmlns:a16="http://schemas.microsoft.com/office/drawing/2014/main" id="{620FB821-81C7-84B3-8144-B2DAF394534F}"/>
              </a:ext>
            </a:extLst>
          </p:cNvPr>
          <p:cNvSpPr txBox="1"/>
          <p:nvPr/>
        </p:nvSpPr>
        <p:spPr>
          <a:xfrm>
            <a:off x="5177958" y="3830747"/>
            <a:ext cx="5947347" cy="830997"/>
          </a:xfrm>
          <a:prstGeom prst="rect">
            <a:avLst/>
          </a:prstGeom>
          <a:noFill/>
        </p:spPr>
        <p:txBody>
          <a:bodyPr wrap="square" rtlCol="0">
            <a:spAutoFit/>
          </a:bodyPr>
          <a:lstStyle/>
          <a:p>
            <a:r>
              <a:rPr lang="en-US" sz="2400" dirty="0"/>
              <a:t>There are different kinds of diagonally polarized light.</a:t>
            </a:r>
          </a:p>
        </p:txBody>
      </p:sp>
      <p:pic>
        <p:nvPicPr>
          <p:cNvPr id="6" name="Picture 5">
            <a:extLst>
              <a:ext uri="{FF2B5EF4-FFF2-40B4-BE49-F238E27FC236}">
                <a16:creationId xmlns:a16="http://schemas.microsoft.com/office/drawing/2014/main" id="{097886A6-880E-4FF1-D45B-FA80DE5424CE}"/>
              </a:ext>
            </a:extLst>
          </p:cNvPr>
          <p:cNvPicPr>
            <a:picLocks noChangeAspect="1"/>
          </p:cNvPicPr>
          <p:nvPr/>
        </p:nvPicPr>
        <p:blipFill>
          <a:blip r:embed="rId4"/>
          <a:stretch>
            <a:fillRect/>
          </a:stretch>
        </p:blipFill>
        <p:spPr>
          <a:xfrm>
            <a:off x="624070" y="3830747"/>
            <a:ext cx="3416300" cy="232410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8106D24-E3A0-AEBE-3973-263E9F5E8E7C}"/>
                  </a:ext>
                </a:extLst>
              </p:cNvPr>
              <p:cNvSpPr txBox="1"/>
              <p:nvPr/>
            </p:nvSpPr>
            <p:spPr>
              <a:xfrm>
                <a:off x="4585926" y="4931093"/>
                <a:ext cx="6767874" cy="5786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m:t>
                          </m:r>
                        </m:e>
                      </m:d>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cos</m:t>
                          </m:r>
                        </m:fName>
                        <m:e>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45</m:t>
                                  </m:r>
                                </m:e>
                                <m:sup>
                                  <m:r>
                                    <a:rPr lang="en-US" sz="2800" b="0" i="1" smtClean="0">
                                      <a:latin typeface="Cambria Math" panose="02040503050406030204" pitchFamily="18" charset="0"/>
                                    </a:rPr>
                                    <m:t>°</m:t>
                                  </m:r>
                                </m:sup>
                              </m:sSup>
                            </m:e>
                          </m:d>
                        </m:e>
                      </m:func>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0</m:t>
                          </m:r>
                        </m:e>
                      </m:d>
                      <m:r>
                        <a:rPr lang="en-US" sz="2800" b="0" i="1" smtClean="0">
                          <a:latin typeface="Cambria Math" panose="02040503050406030204" pitchFamily="18" charset="0"/>
                        </a:rPr>
                        <m:t>−</m:t>
                      </m:r>
                      <m:func>
                        <m:funcPr>
                          <m:ctrlPr>
                            <a:rPr lang="en-US" sz="2800" i="1">
                              <a:latin typeface="Cambria Math" panose="02040503050406030204" pitchFamily="18" charset="0"/>
                            </a:rPr>
                          </m:ctrlPr>
                        </m:funcPr>
                        <m:fName>
                          <m:r>
                            <m:rPr>
                              <m:sty m:val="p"/>
                            </m:rPr>
                            <a:rPr lang="en-US" sz="2800" b="0" i="0" smtClean="0">
                              <a:latin typeface="Cambria Math" panose="02040503050406030204" pitchFamily="18" charset="0"/>
                            </a:rPr>
                            <m:t>sin</m:t>
                          </m:r>
                        </m:fName>
                        <m:e>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45</m:t>
                                  </m:r>
                                </m:e>
                                <m:sup>
                                  <m:r>
                                    <a:rPr lang="en-US" sz="2800" i="1">
                                      <a:latin typeface="Cambria Math" panose="02040503050406030204" pitchFamily="18" charset="0"/>
                                    </a:rPr>
                                    <m:t>°</m:t>
                                  </m:r>
                                </m:sup>
                              </m:sSup>
                            </m:e>
                          </m:d>
                        </m:e>
                      </m:func>
                      <m:r>
                        <a:rPr lang="en-US" sz="2800" b="0" i="1" smtClean="0">
                          <a:latin typeface="Cambria Math" panose="02040503050406030204" pitchFamily="18" charset="0"/>
                        </a:rPr>
                        <m:t>|1⟩</m:t>
                      </m:r>
                    </m:oMath>
                  </m:oMathPara>
                </a14:m>
                <a:endParaRPr lang="en-US" sz="2800" dirty="0"/>
              </a:p>
            </p:txBody>
          </p:sp>
        </mc:Choice>
        <mc:Fallback xmlns="">
          <p:sp>
            <p:nvSpPr>
              <p:cNvPr id="9" name="TextBox 8">
                <a:extLst>
                  <a:ext uri="{FF2B5EF4-FFF2-40B4-BE49-F238E27FC236}">
                    <a16:creationId xmlns:a16="http://schemas.microsoft.com/office/drawing/2014/main" id="{58106D24-E3A0-AEBE-3973-263E9F5E8E7C}"/>
                  </a:ext>
                </a:extLst>
              </p:cNvPr>
              <p:cNvSpPr txBox="1">
                <a:spLocks noRot="1" noChangeAspect="1" noMove="1" noResize="1" noEditPoints="1" noAdjustHandles="1" noChangeArrowheads="1" noChangeShapeType="1" noTextEdit="1"/>
              </p:cNvSpPr>
              <p:nvPr/>
            </p:nvSpPr>
            <p:spPr>
              <a:xfrm>
                <a:off x="4585926" y="4931093"/>
                <a:ext cx="6767874" cy="578685"/>
              </a:xfrm>
              <a:prstGeom prst="rect">
                <a:avLst/>
              </a:prstGeom>
              <a:blipFill>
                <a:blip r:embed="rId5"/>
                <a:stretch>
                  <a:fillRect b="-15217"/>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3C1D87C-C6BF-3A5F-EBD6-7BFD9AE01D2E}"/>
              </a:ext>
            </a:extLst>
          </p:cNvPr>
          <p:cNvSpPr txBox="1"/>
          <p:nvPr/>
        </p:nvSpPr>
        <p:spPr>
          <a:xfrm>
            <a:off x="6334540" y="6334539"/>
            <a:ext cx="5592418" cy="369332"/>
          </a:xfrm>
          <a:prstGeom prst="rect">
            <a:avLst/>
          </a:prstGeom>
          <a:noFill/>
        </p:spPr>
        <p:txBody>
          <a:bodyPr wrap="square" rtlCol="0">
            <a:spAutoFit/>
          </a:bodyPr>
          <a:lstStyle/>
          <a:p>
            <a:r>
              <a:rPr lang="en-US" dirty="0">
                <a:solidFill>
                  <a:schemeClr val="bg1">
                    <a:lumMod val="65000"/>
                  </a:schemeClr>
                </a:solidFill>
              </a:rPr>
              <a:t>Graphics and idea courtesy of Barak </a:t>
            </a:r>
            <a:r>
              <a:rPr lang="en-US" dirty="0" err="1">
                <a:solidFill>
                  <a:schemeClr val="bg1">
                    <a:lumMod val="65000"/>
                  </a:schemeClr>
                </a:solidFill>
              </a:rPr>
              <a:t>Nehoran</a:t>
            </a:r>
            <a:r>
              <a:rPr lang="en-US" dirty="0">
                <a:solidFill>
                  <a:schemeClr val="bg1">
                    <a:lumMod val="65000"/>
                  </a:schemeClr>
                </a:solidFill>
              </a:rPr>
              <a:t>, postdoc</a:t>
            </a:r>
          </a:p>
        </p:txBody>
      </p:sp>
    </p:spTree>
    <p:extLst>
      <p:ext uri="{BB962C8B-B14F-4D97-AF65-F5344CB8AC3E}">
        <p14:creationId xmlns:p14="http://schemas.microsoft.com/office/powerpoint/2010/main" val="2294856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A151D-1A69-91DE-20AA-62102379BC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3B1B5-B273-8C05-3DF9-F480AE3799B3}"/>
              </a:ext>
            </a:extLst>
          </p:cNvPr>
          <p:cNvSpPr>
            <a:spLocks noGrp="1"/>
          </p:cNvSpPr>
          <p:nvPr>
            <p:ph type="title"/>
          </p:nvPr>
        </p:nvSpPr>
        <p:spPr/>
        <p:txBody>
          <a:bodyPr/>
          <a:lstStyle/>
          <a:p>
            <a:r>
              <a:rPr lang="en-US" dirty="0"/>
              <a:t>Quantum Information Basics</a:t>
            </a:r>
          </a:p>
        </p:txBody>
      </p:sp>
      <p:sp>
        <p:nvSpPr>
          <p:cNvPr id="32" name="Content Placeholder 2">
            <a:extLst>
              <a:ext uri="{FF2B5EF4-FFF2-40B4-BE49-F238E27FC236}">
                <a16:creationId xmlns:a16="http://schemas.microsoft.com/office/drawing/2014/main" id="{BB58CEDF-6FE4-22A3-6F53-F0FDF7D9C847}"/>
              </a:ext>
            </a:extLst>
          </p:cNvPr>
          <p:cNvSpPr>
            <a:spLocks noGrp="1"/>
          </p:cNvSpPr>
          <p:nvPr>
            <p:ph idx="1"/>
          </p:nvPr>
        </p:nvSpPr>
        <p:spPr>
          <a:xfrm>
            <a:off x="838200" y="1825625"/>
            <a:ext cx="10515600" cy="1603375"/>
          </a:xfrm>
        </p:spPr>
        <p:txBody>
          <a:bodyPr>
            <a:normAutofit/>
          </a:bodyPr>
          <a:lstStyle/>
          <a:p>
            <a:pPr marL="0" indent="0">
              <a:buNone/>
            </a:pPr>
            <a:r>
              <a:rPr lang="en-US" dirty="0"/>
              <a:t>A </a:t>
            </a:r>
            <a:r>
              <a:rPr lang="en-US" b="1" i="1" dirty="0"/>
              <a:t>qubit</a:t>
            </a:r>
            <a:r>
              <a:rPr lang="en-US" dirty="0"/>
              <a:t> is a quantum analogue of a classical bit. </a:t>
            </a:r>
          </a:p>
          <a:p>
            <a:pPr marL="0" indent="0">
              <a:buNone/>
            </a:pPr>
            <a:endParaRPr lang="en-US" dirty="0"/>
          </a:p>
          <a:p>
            <a:pPr marL="0" indent="0">
              <a:buNone/>
            </a:pPr>
            <a:r>
              <a:rPr lang="en-US" dirty="0"/>
              <a:t>The polarization of light can be used as a qubit.</a:t>
            </a:r>
          </a:p>
        </p:txBody>
      </p:sp>
      <p:pic>
        <p:nvPicPr>
          <p:cNvPr id="34" name="Picture 33">
            <a:extLst>
              <a:ext uri="{FF2B5EF4-FFF2-40B4-BE49-F238E27FC236}">
                <a16:creationId xmlns:a16="http://schemas.microsoft.com/office/drawing/2014/main" id="{84F3A437-A079-A073-4AE3-AB76E9D68D36}"/>
              </a:ext>
            </a:extLst>
          </p:cNvPr>
          <p:cNvPicPr>
            <a:picLocks noChangeAspect="1"/>
          </p:cNvPicPr>
          <p:nvPr/>
        </p:nvPicPr>
        <p:blipFill>
          <a:blip r:embed="rId2"/>
          <a:stretch>
            <a:fillRect/>
          </a:stretch>
        </p:blipFill>
        <p:spPr>
          <a:xfrm>
            <a:off x="838200" y="3759330"/>
            <a:ext cx="3048000" cy="2311400"/>
          </a:xfrm>
          <a:prstGeom prst="rect">
            <a:avLst/>
          </a:prstGeom>
        </p:spPr>
      </p:pic>
      <p:pic>
        <p:nvPicPr>
          <p:cNvPr id="4" name="Picture 3">
            <a:extLst>
              <a:ext uri="{FF2B5EF4-FFF2-40B4-BE49-F238E27FC236}">
                <a16:creationId xmlns:a16="http://schemas.microsoft.com/office/drawing/2014/main" id="{E9DF2A23-3EC8-B21F-7977-CD592FABF3F9}"/>
              </a:ext>
            </a:extLst>
          </p:cNvPr>
          <p:cNvPicPr>
            <a:picLocks noChangeAspect="1"/>
          </p:cNvPicPr>
          <p:nvPr/>
        </p:nvPicPr>
        <p:blipFill>
          <a:blip r:embed="rId3"/>
          <a:stretch>
            <a:fillRect/>
          </a:stretch>
        </p:blipFill>
        <p:spPr>
          <a:xfrm>
            <a:off x="838200" y="3759330"/>
            <a:ext cx="3048000" cy="2311400"/>
          </a:xfrm>
          <a:prstGeom prst="rect">
            <a:avLst/>
          </a:prstGeom>
        </p:spPr>
      </p:pic>
      <p:pic>
        <p:nvPicPr>
          <p:cNvPr id="6" name="Picture 5">
            <a:extLst>
              <a:ext uri="{FF2B5EF4-FFF2-40B4-BE49-F238E27FC236}">
                <a16:creationId xmlns:a16="http://schemas.microsoft.com/office/drawing/2014/main" id="{03902C24-737D-DFBE-A112-19B02BB5A66D}"/>
              </a:ext>
            </a:extLst>
          </p:cNvPr>
          <p:cNvPicPr>
            <a:picLocks noChangeAspect="1"/>
          </p:cNvPicPr>
          <p:nvPr/>
        </p:nvPicPr>
        <p:blipFill>
          <a:blip r:embed="rId4"/>
          <a:stretch>
            <a:fillRect/>
          </a:stretch>
        </p:blipFill>
        <p:spPr>
          <a:xfrm>
            <a:off x="624070" y="3830747"/>
            <a:ext cx="3416300" cy="2324100"/>
          </a:xfrm>
          <a:prstGeom prst="rect">
            <a:avLst/>
          </a:prstGeom>
        </p:spPr>
      </p:pic>
      <p:pic>
        <p:nvPicPr>
          <p:cNvPr id="3" name="Picture 2">
            <a:extLst>
              <a:ext uri="{FF2B5EF4-FFF2-40B4-BE49-F238E27FC236}">
                <a16:creationId xmlns:a16="http://schemas.microsoft.com/office/drawing/2014/main" id="{AD31925A-8405-81A5-E9D9-60C96509CCE1}"/>
              </a:ext>
            </a:extLst>
          </p:cNvPr>
          <p:cNvPicPr>
            <a:picLocks noChangeAspect="1"/>
          </p:cNvPicPr>
          <p:nvPr/>
        </p:nvPicPr>
        <p:blipFill>
          <a:blip r:embed="rId5"/>
          <a:stretch>
            <a:fillRect/>
          </a:stretch>
        </p:blipFill>
        <p:spPr>
          <a:xfrm>
            <a:off x="711305" y="3814089"/>
            <a:ext cx="5168900" cy="2578100"/>
          </a:xfrm>
          <a:prstGeom prst="rect">
            <a:avLst/>
          </a:prstGeom>
        </p:spPr>
      </p:pic>
      <p:sp>
        <p:nvSpPr>
          <p:cNvPr id="7" name="TextBox 6">
            <a:extLst>
              <a:ext uri="{FF2B5EF4-FFF2-40B4-BE49-F238E27FC236}">
                <a16:creationId xmlns:a16="http://schemas.microsoft.com/office/drawing/2014/main" id="{CE4296F6-D8A1-2160-B45C-F05F4BA87741}"/>
              </a:ext>
            </a:extLst>
          </p:cNvPr>
          <p:cNvSpPr txBox="1"/>
          <p:nvPr/>
        </p:nvSpPr>
        <p:spPr>
          <a:xfrm>
            <a:off x="5967440" y="4032328"/>
            <a:ext cx="5947347" cy="830997"/>
          </a:xfrm>
          <a:prstGeom prst="rect">
            <a:avLst/>
          </a:prstGeom>
          <a:noFill/>
        </p:spPr>
        <p:txBody>
          <a:bodyPr wrap="square" rtlCol="0">
            <a:spAutoFit/>
          </a:bodyPr>
          <a:lstStyle/>
          <a:p>
            <a:r>
              <a:rPr lang="en-US" sz="2400" dirty="0"/>
              <a:t>Horizontal/vertical filters do not distinguish between different diagonal states.</a:t>
            </a:r>
          </a:p>
        </p:txBody>
      </p:sp>
      <p:sp>
        <p:nvSpPr>
          <p:cNvPr id="5" name="TextBox 4">
            <a:extLst>
              <a:ext uri="{FF2B5EF4-FFF2-40B4-BE49-F238E27FC236}">
                <a16:creationId xmlns:a16="http://schemas.microsoft.com/office/drawing/2014/main" id="{2989BA28-411B-9462-3802-C5A0D9D3BD7B}"/>
              </a:ext>
            </a:extLst>
          </p:cNvPr>
          <p:cNvSpPr txBox="1"/>
          <p:nvPr/>
        </p:nvSpPr>
        <p:spPr>
          <a:xfrm>
            <a:off x="6334540" y="6334539"/>
            <a:ext cx="5592418" cy="369332"/>
          </a:xfrm>
          <a:prstGeom prst="rect">
            <a:avLst/>
          </a:prstGeom>
          <a:noFill/>
        </p:spPr>
        <p:txBody>
          <a:bodyPr wrap="square" rtlCol="0">
            <a:spAutoFit/>
          </a:bodyPr>
          <a:lstStyle/>
          <a:p>
            <a:r>
              <a:rPr lang="en-US" dirty="0">
                <a:solidFill>
                  <a:schemeClr val="bg1">
                    <a:lumMod val="65000"/>
                  </a:schemeClr>
                </a:solidFill>
              </a:rPr>
              <a:t>Graphics and idea courtesy of Barak </a:t>
            </a:r>
            <a:r>
              <a:rPr lang="en-US" dirty="0" err="1">
                <a:solidFill>
                  <a:schemeClr val="bg1">
                    <a:lumMod val="65000"/>
                  </a:schemeClr>
                </a:solidFill>
              </a:rPr>
              <a:t>Nehoran</a:t>
            </a:r>
            <a:r>
              <a:rPr lang="en-US" dirty="0">
                <a:solidFill>
                  <a:schemeClr val="bg1">
                    <a:lumMod val="65000"/>
                  </a:schemeClr>
                </a:solidFill>
              </a:rPr>
              <a:t>, postdoc</a:t>
            </a:r>
          </a:p>
        </p:txBody>
      </p:sp>
    </p:spTree>
    <p:extLst>
      <p:ext uri="{BB962C8B-B14F-4D97-AF65-F5344CB8AC3E}">
        <p14:creationId xmlns:p14="http://schemas.microsoft.com/office/powerpoint/2010/main" val="1640280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2ECEA-6A17-5256-B3EA-FB11A2665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1340A-DDBE-BAC1-DF51-C28B3FF311BA}"/>
              </a:ext>
            </a:extLst>
          </p:cNvPr>
          <p:cNvSpPr>
            <a:spLocks noGrp="1"/>
          </p:cNvSpPr>
          <p:nvPr>
            <p:ph type="title"/>
          </p:nvPr>
        </p:nvSpPr>
        <p:spPr/>
        <p:txBody>
          <a:bodyPr/>
          <a:lstStyle/>
          <a:p>
            <a:r>
              <a:rPr lang="en-US" dirty="0"/>
              <a:t>Quantum Information Basics</a:t>
            </a:r>
          </a:p>
        </p:txBody>
      </p:sp>
      <p:sp>
        <p:nvSpPr>
          <p:cNvPr id="32" name="Content Placeholder 2">
            <a:extLst>
              <a:ext uri="{FF2B5EF4-FFF2-40B4-BE49-F238E27FC236}">
                <a16:creationId xmlns:a16="http://schemas.microsoft.com/office/drawing/2014/main" id="{7B7E2DA3-08FA-DF29-90FE-0BE09B8AD113}"/>
              </a:ext>
            </a:extLst>
          </p:cNvPr>
          <p:cNvSpPr>
            <a:spLocks noGrp="1"/>
          </p:cNvSpPr>
          <p:nvPr>
            <p:ph idx="1"/>
          </p:nvPr>
        </p:nvSpPr>
        <p:spPr>
          <a:xfrm>
            <a:off x="838200" y="1825625"/>
            <a:ext cx="10515600" cy="1603375"/>
          </a:xfrm>
        </p:spPr>
        <p:txBody>
          <a:bodyPr>
            <a:normAutofit/>
          </a:bodyPr>
          <a:lstStyle/>
          <a:p>
            <a:pPr marL="0" indent="0">
              <a:buNone/>
            </a:pPr>
            <a:r>
              <a:rPr lang="en-US" dirty="0"/>
              <a:t>A </a:t>
            </a:r>
            <a:r>
              <a:rPr lang="en-US" b="1" i="1" dirty="0"/>
              <a:t>qubit</a:t>
            </a:r>
            <a:r>
              <a:rPr lang="en-US" dirty="0"/>
              <a:t> is a quantum analogue of a classical bit. </a:t>
            </a:r>
          </a:p>
          <a:p>
            <a:pPr marL="0" indent="0">
              <a:buNone/>
            </a:pPr>
            <a:endParaRPr lang="en-US" dirty="0"/>
          </a:p>
          <a:p>
            <a:pPr marL="0" indent="0">
              <a:buNone/>
            </a:pPr>
            <a:r>
              <a:rPr lang="en-US" dirty="0"/>
              <a:t>The polarization of light can be used as a qubit.</a:t>
            </a:r>
          </a:p>
        </p:txBody>
      </p:sp>
      <p:pic>
        <p:nvPicPr>
          <p:cNvPr id="34" name="Picture 33">
            <a:extLst>
              <a:ext uri="{FF2B5EF4-FFF2-40B4-BE49-F238E27FC236}">
                <a16:creationId xmlns:a16="http://schemas.microsoft.com/office/drawing/2014/main" id="{7D534271-5A3A-5C0C-C958-160B2B7BCA00}"/>
              </a:ext>
            </a:extLst>
          </p:cNvPr>
          <p:cNvPicPr>
            <a:picLocks noChangeAspect="1"/>
          </p:cNvPicPr>
          <p:nvPr/>
        </p:nvPicPr>
        <p:blipFill>
          <a:blip r:embed="rId2"/>
          <a:stretch>
            <a:fillRect/>
          </a:stretch>
        </p:blipFill>
        <p:spPr>
          <a:xfrm>
            <a:off x="838200" y="3759330"/>
            <a:ext cx="3048000" cy="2311400"/>
          </a:xfrm>
          <a:prstGeom prst="rect">
            <a:avLst/>
          </a:prstGeom>
        </p:spPr>
      </p:pic>
      <p:pic>
        <p:nvPicPr>
          <p:cNvPr id="4" name="Picture 3">
            <a:extLst>
              <a:ext uri="{FF2B5EF4-FFF2-40B4-BE49-F238E27FC236}">
                <a16:creationId xmlns:a16="http://schemas.microsoft.com/office/drawing/2014/main" id="{9CF6715D-3AAF-48B4-20F8-6E0CB5ED8B31}"/>
              </a:ext>
            </a:extLst>
          </p:cNvPr>
          <p:cNvPicPr>
            <a:picLocks noChangeAspect="1"/>
          </p:cNvPicPr>
          <p:nvPr/>
        </p:nvPicPr>
        <p:blipFill>
          <a:blip r:embed="rId3"/>
          <a:stretch>
            <a:fillRect/>
          </a:stretch>
        </p:blipFill>
        <p:spPr>
          <a:xfrm>
            <a:off x="838200" y="3759330"/>
            <a:ext cx="3048000" cy="2311400"/>
          </a:xfrm>
          <a:prstGeom prst="rect">
            <a:avLst/>
          </a:prstGeom>
        </p:spPr>
      </p:pic>
      <p:pic>
        <p:nvPicPr>
          <p:cNvPr id="6" name="Picture 5">
            <a:extLst>
              <a:ext uri="{FF2B5EF4-FFF2-40B4-BE49-F238E27FC236}">
                <a16:creationId xmlns:a16="http://schemas.microsoft.com/office/drawing/2014/main" id="{4497CB47-99C9-5315-76D9-DB99B91148F5}"/>
              </a:ext>
            </a:extLst>
          </p:cNvPr>
          <p:cNvPicPr>
            <a:picLocks noChangeAspect="1"/>
          </p:cNvPicPr>
          <p:nvPr/>
        </p:nvPicPr>
        <p:blipFill>
          <a:blip r:embed="rId4"/>
          <a:stretch>
            <a:fillRect/>
          </a:stretch>
        </p:blipFill>
        <p:spPr>
          <a:xfrm>
            <a:off x="624070" y="3830747"/>
            <a:ext cx="3416300" cy="2324100"/>
          </a:xfrm>
          <a:prstGeom prst="rect">
            <a:avLst/>
          </a:prstGeom>
        </p:spPr>
      </p:pic>
      <p:pic>
        <p:nvPicPr>
          <p:cNvPr id="5" name="Picture 4">
            <a:extLst>
              <a:ext uri="{FF2B5EF4-FFF2-40B4-BE49-F238E27FC236}">
                <a16:creationId xmlns:a16="http://schemas.microsoft.com/office/drawing/2014/main" id="{43FFDFD3-6433-9FE7-ECE6-DC35B0B9622E}"/>
              </a:ext>
            </a:extLst>
          </p:cNvPr>
          <p:cNvPicPr>
            <a:picLocks noChangeAspect="1"/>
          </p:cNvPicPr>
          <p:nvPr/>
        </p:nvPicPr>
        <p:blipFill>
          <a:blip r:embed="rId5"/>
          <a:stretch>
            <a:fillRect/>
          </a:stretch>
        </p:blipFill>
        <p:spPr>
          <a:xfrm>
            <a:off x="624070" y="3759330"/>
            <a:ext cx="5613400" cy="2578100"/>
          </a:xfrm>
          <a:prstGeom prst="rect">
            <a:avLst/>
          </a:prstGeom>
        </p:spPr>
      </p:pic>
      <p:sp>
        <p:nvSpPr>
          <p:cNvPr id="7" name="TextBox 6">
            <a:extLst>
              <a:ext uri="{FF2B5EF4-FFF2-40B4-BE49-F238E27FC236}">
                <a16:creationId xmlns:a16="http://schemas.microsoft.com/office/drawing/2014/main" id="{F84C0203-A68A-7ACA-5801-C636AFFD3B2C}"/>
              </a:ext>
            </a:extLst>
          </p:cNvPr>
          <p:cNvSpPr txBox="1"/>
          <p:nvPr/>
        </p:nvSpPr>
        <p:spPr>
          <a:xfrm>
            <a:off x="5967440" y="4032328"/>
            <a:ext cx="5947347" cy="461665"/>
          </a:xfrm>
          <a:prstGeom prst="rect">
            <a:avLst/>
          </a:prstGeom>
          <a:noFill/>
        </p:spPr>
        <p:txBody>
          <a:bodyPr wrap="square" rtlCol="0">
            <a:spAutoFit/>
          </a:bodyPr>
          <a:lstStyle/>
          <a:p>
            <a:r>
              <a:rPr lang="en-US" sz="2400" dirty="0"/>
              <a:t>But </a:t>
            </a:r>
            <a:r>
              <a:rPr lang="en-US" sz="2400" b="1" i="1" dirty="0"/>
              <a:t>diagonal</a:t>
            </a:r>
            <a:r>
              <a:rPr lang="en-US" sz="2400" dirty="0"/>
              <a:t> filters can.</a:t>
            </a:r>
          </a:p>
        </p:txBody>
      </p:sp>
      <p:sp>
        <p:nvSpPr>
          <p:cNvPr id="3" name="TextBox 2">
            <a:extLst>
              <a:ext uri="{FF2B5EF4-FFF2-40B4-BE49-F238E27FC236}">
                <a16:creationId xmlns:a16="http://schemas.microsoft.com/office/drawing/2014/main" id="{5ED9D576-6866-CFEA-F0DF-87D4EF914A13}"/>
              </a:ext>
            </a:extLst>
          </p:cNvPr>
          <p:cNvSpPr txBox="1"/>
          <p:nvPr/>
        </p:nvSpPr>
        <p:spPr>
          <a:xfrm>
            <a:off x="6334540" y="6334539"/>
            <a:ext cx="5592418" cy="369332"/>
          </a:xfrm>
          <a:prstGeom prst="rect">
            <a:avLst/>
          </a:prstGeom>
          <a:noFill/>
        </p:spPr>
        <p:txBody>
          <a:bodyPr wrap="square" rtlCol="0">
            <a:spAutoFit/>
          </a:bodyPr>
          <a:lstStyle/>
          <a:p>
            <a:r>
              <a:rPr lang="en-US" dirty="0">
                <a:solidFill>
                  <a:schemeClr val="bg1">
                    <a:lumMod val="65000"/>
                  </a:schemeClr>
                </a:solidFill>
              </a:rPr>
              <a:t>Graphics and idea courtesy of Barak </a:t>
            </a:r>
            <a:r>
              <a:rPr lang="en-US" dirty="0" err="1">
                <a:solidFill>
                  <a:schemeClr val="bg1">
                    <a:lumMod val="65000"/>
                  </a:schemeClr>
                </a:solidFill>
              </a:rPr>
              <a:t>Nehoran</a:t>
            </a:r>
            <a:r>
              <a:rPr lang="en-US" dirty="0">
                <a:solidFill>
                  <a:schemeClr val="bg1">
                    <a:lumMod val="65000"/>
                  </a:schemeClr>
                </a:solidFill>
              </a:rPr>
              <a:t>, postdoc</a:t>
            </a:r>
          </a:p>
        </p:txBody>
      </p:sp>
    </p:spTree>
    <p:extLst>
      <p:ext uri="{BB962C8B-B14F-4D97-AF65-F5344CB8AC3E}">
        <p14:creationId xmlns:p14="http://schemas.microsoft.com/office/powerpoint/2010/main" val="148691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7E5D9-9CC8-4B2A-77FE-8C769E056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D76E5F-2D7D-B110-8EB6-ECBBD3C182A4}"/>
              </a:ext>
            </a:extLst>
          </p:cNvPr>
          <p:cNvSpPr>
            <a:spLocks noGrp="1"/>
          </p:cNvSpPr>
          <p:nvPr>
            <p:ph type="title"/>
          </p:nvPr>
        </p:nvSpPr>
        <p:spPr/>
        <p:txBody>
          <a:bodyPr/>
          <a:lstStyle/>
          <a:p>
            <a:r>
              <a:rPr lang="en-US" dirty="0"/>
              <a:t>Quantum Information Basics</a:t>
            </a:r>
          </a:p>
        </p:txBody>
      </p:sp>
      <p:sp>
        <p:nvSpPr>
          <p:cNvPr id="32" name="Content Placeholder 2">
            <a:extLst>
              <a:ext uri="{FF2B5EF4-FFF2-40B4-BE49-F238E27FC236}">
                <a16:creationId xmlns:a16="http://schemas.microsoft.com/office/drawing/2014/main" id="{693EF3A4-014A-914E-86EC-871CCBE64CD4}"/>
              </a:ext>
            </a:extLst>
          </p:cNvPr>
          <p:cNvSpPr>
            <a:spLocks noGrp="1"/>
          </p:cNvSpPr>
          <p:nvPr>
            <p:ph idx="1"/>
          </p:nvPr>
        </p:nvSpPr>
        <p:spPr>
          <a:xfrm>
            <a:off x="838200" y="1825625"/>
            <a:ext cx="10515600" cy="1603375"/>
          </a:xfrm>
        </p:spPr>
        <p:txBody>
          <a:bodyPr>
            <a:normAutofit/>
          </a:bodyPr>
          <a:lstStyle/>
          <a:p>
            <a:pPr marL="0" indent="0">
              <a:buNone/>
            </a:pPr>
            <a:r>
              <a:rPr lang="en-US" dirty="0"/>
              <a:t>A </a:t>
            </a:r>
            <a:r>
              <a:rPr lang="en-US" b="1" i="1" dirty="0"/>
              <a:t>qubit</a:t>
            </a:r>
            <a:r>
              <a:rPr lang="en-US" dirty="0"/>
              <a:t> is a quantum analogue of a classical bit. </a:t>
            </a:r>
          </a:p>
          <a:p>
            <a:pPr marL="0" indent="0">
              <a:buNone/>
            </a:pPr>
            <a:endParaRPr lang="en-US" dirty="0"/>
          </a:p>
          <a:p>
            <a:pPr marL="0" indent="0">
              <a:buNone/>
            </a:pPr>
            <a:r>
              <a:rPr lang="en-US" dirty="0"/>
              <a:t>The polarization of light can be used as a qubit.</a:t>
            </a:r>
          </a:p>
        </p:txBody>
      </p:sp>
      <p:pic>
        <p:nvPicPr>
          <p:cNvPr id="34" name="Picture 33">
            <a:extLst>
              <a:ext uri="{FF2B5EF4-FFF2-40B4-BE49-F238E27FC236}">
                <a16:creationId xmlns:a16="http://schemas.microsoft.com/office/drawing/2014/main" id="{83FE3185-7101-43BF-3DFF-BFF40E49326C}"/>
              </a:ext>
            </a:extLst>
          </p:cNvPr>
          <p:cNvPicPr>
            <a:picLocks noChangeAspect="1"/>
          </p:cNvPicPr>
          <p:nvPr/>
        </p:nvPicPr>
        <p:blipFill>
          <a:blip r:embed="rId2"/>
          <a:stretch>
            <a:fillRect/>
          </a:stretch>
        </p:blipFill>
        <p:spPr>
          <a:xfrm>
            <a:off x="838200" y="3759330"/>
            <a:ext cx="3048000" cy="2311400"/>
          </a:xfrm>
          <a:prstGeom prst="rect">
            <a:avLst/>
          </a:prstGeom>
        </p:spPr>
      </p:pic>
      <p:pic>
        <p:nvPicPr>
          <p:cNvPr id="4" name="Picture 3">
            <a:extLst>
              <a:ext uri="{FF2B5EF4-FFF2-40B4-BE49-F238E27FC236}">
                <a16:creationId xmlns:a16="http://schemas.microsoft.com/office/drawing/2014/main" id="{106865A5-8437-DE9B-6C8C-FAD751CC59A4}"/>
              </a:ext>
            </a:extLst>
          </p:cNvPr>
          <p:cNvPicPr>
            <a:picLocks noChangeAspect="1"/>
          </p:cNvPicPr>
          <p:nvPr/>
        </p:nvPicPr>
        <p:blipFill>
          <a:blip r:embed="rId3"/>
          <a:stretch>
            <a:fillRect/>
          </a:stretch>
        </p:blipFill>
        <p:spPr>
          <a:xfrm>
            <a:off x="838200" y="3759330"/>
            <a:ext cx="3048000" cy="2311400"/>
          </a:xfrm>
          <a:prstGeom prst="rect">
            <a:avLst/>
          </a:prstGeom>
        </p:spPr>
      </p:pic>
      <p:pic>
        <p:nvPicPr>
          <p:cNvPr id="6" name="Picture 5">
            <a:extLst>
              <a:ext uri="{FF2B5EF4-FFF2-40B4-BE49-F238E27FC236}">
                <a16:creationId xmlns:a16="http://schemas.microsoft.com/office/drawing/2014/main" id="{A3ABB09A-1559-FBBB-C14F-EAC840C0FFCA}"/>
              </a:ext>
            </a:extLst>
          </p:cNvPr>
          <p:cNvPicPr>
            <a:picLocks noChangeAspect="1"/>
          </p:cNvPicPr>
          <p:nvPr/>
        </p:nvPicPr>
        <p:blipFill>
          <a:blip r:embed="rId4"/>
          <a:stretch>
            <a:fillRect/>
          </a:stretch>
        </p:blipFill>
        <p:spPr>
          <a:xfrm>
            <a:off x="624070" y="3830747"/>
            <a:ext cx="3416300" cy="2324100"/>
          </a:xfrm>
          <a:prstGeom prst="rect">
            <a:avLst/>
          </a:prstGeom>
        </p:spPr>
      </p:pic>
      <p:pic>
        <p:nvPicPr>
          <p:cNvPr id="5" name="Picture 4">
            <a:extLst>
              <a:ext uri="{FF2B5EF4-FFF2-40B4-BE49-F238E27FC236}">
                <a16:creationId xmlns:a16="http://schemas.microsoft.com/office/drawing/2014/main" id="{0EFFB57B-E8B4-9F24-21F7-086422A150E4}"/>
              </a:ext>
            </a:extLst>
          </p:cNvPr>
          <p:cNvPicPr>
            <a:picLocks noChangeAspect="1"/>
          </p:cNvPicPr>
          <p:nvPr/>
        </p:nvPicPr>
        <p:blipFill>
          <a:blip r:embed="rId5"/>
          <a:stretch>
            <a:fillRect/>
          </a:stretch>
        </p:blipFill>
        <p:spPr>
          <a:xfrm>
            <a:off x="624070" y="3759330"/>
            <a:ext cx="5613400" cy="2578100"/>
          </a:xfrm>
          <a:prstGeom prst="rect">
            <a:avLst/>
          </a:prstGeom>
        </p:spPr>
      </p:pic>
      <p:pic>
        <p:nvPicPr>
          <p:cNvPr id="3" name="Picture 2">
            <a:extLst>
              <a:ext uri="{FF2B5EF4-FFF2-40B4-BE49-F238E27FC236}">
                <a16:creationId xmlns:a16="http://schemas.microsoft.com/office/drawing/2014/main" id="{1A7D81D6-E9FB-0884-843E-623B73A9E421}"/>
              </a:ext>
            </a:extLst>
          </p:cNvPr>
          <p:cNvPicPr>
            <a:picLocks noChangeAspect="1"/>
          </p:cNvPicPr>
          <p:nvPr/>
        </p:nvPicPr>
        <p:blipFill>
          <a:blip r:embed="rId6"/>
          <a:stretch>
            <a:fillRect/>
          </a:stretch>
        </p:blipFill>
        <p:spPr>
          <a:xfrm>
            <a:off x="699020" y="3846165"/>
            <a:ext cx="5651500" cy="2832100"/>
          </a:xfrm>
          <a:prstGeom prst="rect">
            <a:avLst/>
          </a:prstGeom>
        </p:spPr>
      </p:pic>
      <p:sp>
        <p:nvSpPr>
          <p:cNvPr id="7" name="TextBox 6">
            <a:extLst>
              <a:ext uri="{FF2B5EF4-FFF2-40B4-BE49-F238E27FC236}">
                <a16:creationId xmlns:a16="http://schemas.microsoft.com/office/drawing/2014/main" id="{9D3F78FC-14FC-23BC-1674-1B2DC54832B9}"/>
              </a:ext>
            </a:extLst>
          </p:cNvPr>
          <p:cNvSpPr txBox="1"/>
          <p:nvPr/>
        </p:nvSpPr>
        <p:spPr>
          <a:xfrm>
            <a:off x="5967440" y="4032328"/>
            <a:ext cx="5947347" cy="461665"/>
          </a:xfrm>
          <a:prstGeom prst="rect">
            <a:avLst/>
          </a:prstGeom>
          <a:noFill/>
        </p:spPr>
        <p:txBody>
          <a:bodyPr wrap="square" rtlCol="0">
            <a:spAutoFit/>
          </a:bodyPr>
          <a:lstStyle/>
          <a:p>
            <a:r>
              <a:rPr lang="en-US" sz="2400" dirty="0"/>
              <a:t>But </a:t>
            </a:r>
            <a:r>
              <a:rPr lang="en-US" sz="2400" b="1" i="1" dirty="0"/>
              <a:t>diagonal</a:t>
            </a:r>
            <a:r>
              <a:rPr lang="en-US" sz="2400" dirty="0"/>
              <a:t> filters can.</a:t>
            </a:r>
          </a:p>
        </p:txBody>
      </p:sp>
      <p:sp>
        <p:nvSpPr>
          <p:cNvPr id="8" name="TextBox 7">
            <a:extLst>
              <a:ext uri="{FF2B5EF4-FFF2-40B4-BE49-F238E27FC236}">
                <a16:creationId xmlns:a16="http://schemas.microsoft.com/office/drawing/2014/main" id="{9343D243-B2C5-20A1-79B3-AFF847614DFD}"/>
              </a:ext>
            </a:extLst>
          </p:cNvPr>
          <p:cNvSpPr txBox="1"/>
          <p:nvPr/>
        </p:nvSpPr>
        <p:spPr>
          <a:xfrm>
            <a:off x="6334540" y="6334539"/>
            <a:ext cx="5592418" cy="369332"/>
          </a:xfrm>
          <a:prstGeom prst="rect">
            <a:avLst/>
          </a:prstGeom>
          <a:noFill/>
        </p:spPr>
        <p:txBody>
          <a:bodyPr wrap="square" rtlCol="0">
            <a:spAutoFit/>
          </a:bodyPr>
          <a:lstStyle/>
          <a:p>
            <a:r>
              <a:rPr lang="en-US" dirty="0">
                <a:solidFill>
                  <a:schemeClr val="bg1">
                    <a:lumMod val="65000"/>
                  </a:schemeClr>
                </a:solidFill>
              </a:rPr>
              <a:t>Graphics and idea courtesy of Barak </a:t>
            </a:r>
            <a:r>
              <a:rPr lang="en-US" dirty="0" err="1">
                <a:solidFill>
                  <a:schemeClr val="bg1">
                    <a:lumMod val="65000"/>
                  </a:schemeClr>
                </a:solidFill>
              </a:rPr>
              <a:t>Nehoran</a:t>
            </a:r>
            <a:r>
              <a:rPr lang="en-US" dirty="0">
                <a:solidFill>
                  <a:schemeClr val="bg1">
                    <a:lumMod val="65000"/>
                  </a:schemeClr>
                </a:solidFill>
              </a:rPr>
              <a:t>, postdoc</a:t>
            </a:r>
          </a:p>
        </p:txBody>
      </p:sp>
    </p:spTree>
    <p:extLst>
      <p:ext uri="{BB962C8B-B14F-4D97-AF65-F5344CB8AC3E}">
        <p14:creationId xmlns:p14="http://schemas.microsoft.com/office/powerpoint/2010/main" val="407821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D8445-FAD7-9E1D-9EBE-8E56BF8D3A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C98F71-6865-3F50-3743-188B73712E43}"/>
              </a:ext>
            </a:extLst>
          </p:cNvPr>
          <p:cNvSpPr>
            <a:spLocks noGrp="1"/>
          </p:cNvSpPr>
          <p:nvPr>
            <p:ph type="title"/>
          </p:nvPr>
        </p:nvSpPr>
        <p:spPr/>
        <p:txBody>
          <a:bodyPr/>
          <a:lstStyle/>
          <a:p>
            <a:r>
              <a:rPr lang="en-US" dirty="0"/>
              <a:t>Quantum Information Basics</a:t>
            </a:r>
          </a:p>
        </p:txBody>
      </p:sp>
      <p:sp>
        <p:nvSpPr>
          <p:cNvPr id="8" name="Content Placeholder 2">
            <a:extLst>
              <a:ext uri="{FF2B5EF4-FFF2-40B4-BE49-F238E27FC236}">
                <a16:creationId xmlns:a16="http://schemas.microsoft.com/office/drawing/2014/main" id="{5EBC10F9-B3C7-E233-916A-5C0A473E9733}"/>
              </a:ext>
            </a:extLst>
          </p:cNvPr>
          <p:cNvSpPr txBox="1">
            <a:spLocks/>
          </p:cNvSpPr>
          <p:nvPr/>
        </p:nvSpPr>
        <p:spPr>
          <a:xfrm>
            <a:off x="838200" y="1980392"/>
            <a:ext cx="11063990" cy="1064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No-Cloning Theorem</a:t>
            </a:r>
            <a:r>
              <a:rPr lang="en-US" dirty="0"/>
              <a:t>: quantum information cannot be copied (in general).</a:t>
            </a:r>
            <a:endParaRPr lang="en-US" b="1" dirty="0"/>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8675DCAA-4AB2-9CFD-FD2B-A136E112473E}"/>
                  </a:ext>
                </a:extLst>
              </p:cNvPr>
              <p:cNvSpPr txBox="1">
                <a:spLocks/>
              </p:cNvSpPr>
              <p:nvPr/>
            </p:nvSpPr>
            <p:spPr>
              <a:xfrm>
                <a:off x="838200" y="2896510"/>
                <a:ext cx="11063990" cy="1064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Given a qubit </a:t>
                </a:r>
                <a14:m>
                  <m:oMath xmlns:m="http://schemas.openxmlformats.org/officeDocument/2006/math">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𝜓</m:t>
                        </m:r>
                      </m:e>
                    </m:d>
                  </m:oMath>
                </a14:m>
                <a:r>
                  <a:rPr lang="en-US" dirty="0"/>
                  <a:t> with unknown polarization (</a:t>
                </a:r>
                <a14:m>
                  <m:oMath xmlns:m="http://schemas.openxmlformats.org/officeDocument/2006/math">
                    <m:d>
                      <m:dPr>
                        <m:begChr m:val="|"/>
                        <m:endChr m:val="⟩"/>
                        <m:ctrlPr>
                          <a:rPr lang="en-US" i="1">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m:t>
                        </m:r>
                      </m:e>
                    </m:d>
                    <m:r>
                      <a:rPr lang="en-US" b="0" i="1" smtClean="0">
                        <a:latin typeface="Cambria Math" panose="02040503050406030204" pitchFamily="18" charset="0"/>
                      </a:rPr>
                      <m:t>,|−⟩</m:t>
                    </m:r>
                  </m:oMath>
                </a14:m>
                <a:r>
                  <a:rPr lang="en-US" dirty="0"/>
                  <a:t>), there is no physical process that can produce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𝜓</m:t>
                        </m:r>
                      </m:e>
                    </m:d>
                    <m:r>
                      <a:rPr lang="en-US" b="0" i="1" smtClean="0">
                        <a:latin typeface="Cambria Math" panose="02040503050406030204" pitchFamily="18" charset="0"/>
                      </a:rPr>
                      <m:t>|</m:t>
                    </m:r>
                    <m:r>
                      <a:rPr lang="en-US" b="0" i="1" smtClean="0">
                        <a:latin typeface="Cambria Math" panose="02040503050406030204" pitchFamily="18" charset="0"/>
                      </a:rPr>
                      <m:t>𝜓</m:t>
                    </m:r>
                    <m:r>
                      <a:rPr lang="en-US" b="0" i="1" smtClean="0">
                        <a:latin typeface="Cambria Math" panose="02040503050406030204" pitchFamily="18" charset="0"/>
                      </a:rPr>
                      <m:t>⟩</m:t>
                    </m:r>
                  </m:oMath>
                </a14:m>
                <a:r>
                  <a:rPr lang="en-US" dirty="0"/>
                  <a:t> with certainty.</a:t>
                </a:r>
              </a:p>
            </p:txBody>
          </p:sp>
        </mc:Choice>
        <mc:Fallback xmlns="">
          <p:sp>
            <p:nvSpPr>
              <p:cNvPr id="10" name="Content Placeholder 2">
                <a:extLst>
                  <a:ext uri="{FF2B5EF4-FFF2-40B4-BE49-F238E27FC236}">
                    <a16:creationId xmlns:a16="http://schemas.microsoft.com/office/drawing/2014/main" id="{8675DCAA-4AB2-9CFD-FD2B-A136E112473E}"/>
                  </a:ext>
                </a:extLst>
              </p:cNvPr>
              <p:cNvSpPr txBox="1">
                <a:spLocks noRot="1" noChangeAspect="1" noMove="1" noResize="1" noEditPoints="1" noAdjustHandles="1" noChangeArrowheads="1" noChangeShapeType="1" noTextEdit="1"/>
              </p:cNvSpPr>
              <p:nvPr/>
            </p:nvSpPr>
            <p:spPr>
              <a:xfrm>
                <a:off x="838200" y="2896510"/>
                <a:ext cx="11063990" cy="1064979"/>
              </a:xfrm>
              <a:prstGeom prst="rect">
                <a:avLst/>
              </a:prstGeom>
              <a:blipFill>
                <a:blip r:embed="rId2"/>
                <a:stretch>
                  <a:fillRect l="-1148" t="-10714" r="-574"/>
                </a:stretch>
              </a:blipFill>
            </p:spPr>
            <p:txBody>
              <a:bodyPr/>
              <a:lstStyle/>
              <a:p>
                <a:r>
                  <a:rPr lang="en-US">
                    <a:noFill/>
                  </a:rPr>
                  <a:t> </a:t>
                </a:r>
              </a:p>
            </p:txBody>
          </p:sp>
        </mc:Fallback>
      </mc:AlternateContent>
      <p:sp>
        <p:nvSpPr>
          <p:cNvPr id="14" name="Content Placeholder 2">
            <a:extLst>
              <a:ext uri="{FF2B5EF4-FFF2-40B4-BE49-F238E27FC236}">
                <a16:creationId xmlns:a16="http://schemas.microsoft.com/office/drawing/2014/main" id="{B487B548-73F0-C99B-3D27-F1AC1ACAC9E2}"/>
              </a:ext>
            </a:extLst>
          </p:cNvPr>
          <p:cNvSpPr txBox="1">
            <a:spLocks/>
          </p:cNvSpPr>
          <p:nvPr/>
        </p:nvSpPr>
        <p:spPr>
          <a:xfrm>
            <a:off x="838200" y="4345118"/>
            <a:ext cx="11063990" cy="2025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Intuitively, cloning a qubit allows you to measure its state with certainty. On the other hand, given a qubit with unknown polarization, measuring it in the wrong basis will destroy its state.</a:t>
            </a:r>
          </a:p>
        </p:txBody>
      </p:sp>
    </p:spTree>
    <p:extLst>
      <p:ext uri="{BB962C8B-B14F-4D97-AF65-F5344CB8AC3E}">
        <p14:creationId xmlns:p14="http://schemas.microsoft.com/office/powerpoint/2010/main" val="302645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FB17F-5E8F-11F4-95FB-BF50BB80DD8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B56504A-8919-C30C-1DAF-710B91B29CD4}"/>
                  </a:ext>
                </a:extLst>
              </p:cNvPr>
              <p:cNvSpPr>
                <a:spLocks noGrp="1"/>
              </p:cNvSpPr>
              <p:nvPr>
                <p:ph type="title"/>
              </p:nvPr>
            </p:nvSpPr>
            <p:spPr/>
            <p:txBody>
              <a:bodyPr/>
              <a:lstStyle/>
              <a:p>
                <a14:m>
                  <m:oMath xmlns:m="http://schemas.openxmlformats.org/officeDocument/2006/math">
                    <m:r>
                      <a:rPr lang="en-US" i="1" smtClean="0">
                        <a:latin typeface="Cambria Math" panose="02040503050406030204" pitchFamily="18" charset="0"/>
                      </a:rPr>
                      <m:t>𝑓</m:t>
                    </m:r>
                  </m:oMath>
                </a14:m>
                <a:r>
                  <a:rPr lang="en-US" dirty="0"/>
                  <a:t>-routing protocol</a:t>
                </a:r>
              </a:p>
            </p:txBody>
          </p:sp>
        </mc:Choice>
        <mc:Fallback xmlns="">
          <p:sp>
            <p:nvSpPr>
              <p:cNvPr id="2" name="Title 1">
                <a:extLst>
                  <a:ext uri="{FF2B5EF4-FFF2-40B4-BE49-F238E27FC236}">
                    <a16:creationId xmlns:a16="http://schemas.microsoft.com/office/drawing/2014/main" id="{CB56504A-8919-C30C-1DAF-710B91B29CD4}"/>
                  </a:ext>
                </a:extLst>
              </p:cNvPr>
              <p:cNvSpPr>
                <a:spLocks noGrp="1" noRot="1" noChangeAspect="1" noMove="1" noResize="1" noEditPoints="1" noAdjustHandles="1" noChangeArrowheads="1" noChangeShapeType="1" noTextEdit="1"/>
              </p:cNvSpPr>
              <p:nvPr>
                <p:ph type="title"/>
              </p:nvPr>
            </p:nvSpPr>
            <p:spPr>
              <a:blipFill>
                <a:blip r:embed="rId2"/>
                <a:stretch>
                  <a:fillRect l="-1689"/>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2FC1F88C-8667-712A-C4EF-828BCA500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325C22E-EA30-B9E6-B82D-83B48F25EE3F}"/>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D325C22E-EA30-B9E6-B82D-83B48F25EE3F}"/>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4"/>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FFE35BCF-5A86-C6AC-CED2-28281F70A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17AA6F58-78CA-4954-3ABE-828804A919A5}"/>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2715189-9457-7134-B036-CFECF97A89AF}"/>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52715189-9457-7134-B036-CFECF97A89AF}"/>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150497F-BA82-6477-F9C9-15D96AFACF18}"/>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C150497F-BA82-6477-F9C9-15D96AFACF18}"/>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DE962A4-CBD9-F173-3A69-720A86344611}"/>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BDE962A4-CBD9-F173-3A69-720A86344611}"/>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7"/>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3D7D90DE-4D01-87C8-7133-A715EB6B5412}"/>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1148D65-6814-E15F-08B1-977274905B71}"/>
              </a:ext>
            </a:extLst>
          </p:cNvPr>
          <p:cNvPicPr>
            <a:picLocks noChangeAspect="1"/>
          </p:cNvPicPr>
          <p:nvPr/>
        </p:nvPicPr>
        <p:blipFill>
          <a:blip r:embed="rId8"/>
          <a:stretch>
            <a:fillRect/>
          </a:stretch>
        </p:blipFill>
        <p:spPr>
          <a:xfrm>
            <a:off x="4337545" y="3590560"/>
            <a:ext cx="601165" cy="645793"/>
          </a:xfrm>
          <a:prstGeom prst="rect">
            <a:avLst/>
          </a:prstGeom>
        </p:spPr>
      </p:pic>
      <p:cxnSp>
        <p:nvCxnSpPr>
          <p:cNvPr id="17" name="Straight Arrow Connector 16">
            <a:extLst>
              <a:ext uri="{FF2B5EF4-FFF2-40B4-BE49-F238E27FC236}">
                <a16:creationId xmlns:a16="http://schemas.microsoft.com/office/drawing/2014/main" id="{C1E405A4-2ECD-5DCC-9114-A2E7A87CA577}"/>
              </a:ext>
            </a:extLst>
          </p:cNvPr>
          <p:cNvCxnSpPr/>
          <p:nvPr/>
        </p:nvCxnSpPr>
        <p:spPr>
          <a:xfrm flipV="1">
            <a:off x="2553495" y="4216240"/>
            <a:ext cx="1720055"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87605D1-5BC9-161C-4319-AA79AA84F2B4}"/>
              </a:ext>
            </a:extLst>
          </p:cNvPr>
          <p:cNvCxnSpPr>
            <a:cxnSpLocks/>
          </p:cNvCxnSpPr>
          <p:nvPr/>
        </p:nvCxnSpPr>
        <p:spPr>
          <a:xfrm flipH="1" flipV="1">
            <a:off x="5072855" y="4216240"/>
            <a:ext cx="1873250"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F5F7288-38AA-3AB5-EE8F-37B9E2BAA68A}"/>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7659CA2-48AB-56E1-ABD3-160187233603}"/>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A7659CA2-48AB-56E1-ABD3-160187233603}"/>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BE434C9-0186-C776-6F7B-A940A94C252C}"/>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6BE434C9-0186-C776-6F7B-A940A94C252C}"/>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CCCD159-4631-6FEC-1D31-FC1BA4AE3B92}"/>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ECCCD159-4631-6FEC-1D31-FC1BA4AE3B92}"/>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1"/>
                <a:stretch>
                  <a:fillRect/>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B3443D9F-B2D7-5FF8-CC4A-3786F51814B8}"/>
              </a:ext>
            </a:extLst>
          </p:cNvPr>
          <p:cNvSpPr txBox="1"/>
          <p:nvPr/>
        </p:nvSpPr>
        <p:spPr>
          <a:xfrm>
            <a:off x="4155529" y="4330691"/>
            <a:ext cx="965195" cy="646331"/>
          </a:xfrm>
          <a:prstGeom prst="rect">
            <a:avLst/>
          </a:prstGeom>
          <a:noFill/>
        </p:spPr>
        <p:txBody>
          <a:bodyPr wrap="square" rtlCol="0">
            <a:spAutoFit/>
          </a:bodyPr>
          <a:lstStyle/>
          <a:p>
            <a:pPr algn="ctr"/>
            <a:r>
              <a:rPr lang="en-US" dirty="0"/>
              <a:t>Honest</a:t>
            </a:r>
          </a:p>
          <a:p>
            <a:pPr algn="ctr"/>
            <a:r>
              <a:rPr lang="en-US" dirty="0"/>
              <a:t>Prover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5426624-C9E2-9651-DAEF-B391AFC76171}"/>
                  </a:ext>
                </a:extLst>
              </p:cNvPr>
              <p:cNvSpPr txBox="1"/>
              <p:nvPr/>
            </p:nvSpPr>
            <p:spPr>
              <a:xfrm>
                <a:off x="5292914" y="4341587"/>
                <a:ext cx="175302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m:oMathPara>
                </a14:m>
                <a:endParaRPr lang="en-US" b="0" dirty="0"/>
              </a:p>
            </p:txBody>
          </p:sp>
        </mc:Choice>
        <mc:Fallback xmlns="">
          <p:sp>
            <p:nvSpPr>
              <p:cNvPr id="3" name="TextBox 2">
                <a:extLst>
                  <a:ext uri="{FF2B5EF4-FFF2-40B4-BE49-F238E27FC236}">
                    <a16:creationId xmlns:a16="http://schemas.microsoft.com/office/drawing/2014/main" id="{85426624-C9E2-9651-DAEF-B391AFC76171}"/>
                  </a:ext>
                </a:extLst>
              </p:cNvPr>
              <p:cNvSpPr txBox="1">
                <a:spLocks noRot="1" noChangeAspect="1" noMove="1" noResize="1" noEditPoints="1" noAdjustHandles="1" noChangeArrowheads="1" noChangeShapeType="1" noTextEdit="1"/>
              </p:cNvSpPr>
              <p:nvPr/>
            </p:nvSpPr>
            <p:spPr>
              <a:xfrm>
                <a:off x="5292914" y="4341587"/>
                <a:ext cx="1753027" cy="369332"/>
              </a:xfrm>
              <a:prstGeom prst="rect">
                <a:avLst/>
              </a:prstGeom>
              <a:blipFill>
                <a:blip r:embed="rId13"/>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ontent Placeholder 2">
                <a:extLst>
                  <a:ext uri="{FF2B5EF4-FFF2-40B4-BE49-F238E27FC236}">
                    <a16:creationId xmlns:a16="http://schemas.microsoft.com/office/drawing/2014/main" id="{39C44D54-DF71-F0E3-A0CC-9E311FCBDB9C}"/>
                  </a:ext>
                </a:extLst>
              </p:cNvPr>
              <p:cNvSpPr txBox="1">
                <a:spLocks/>
              </p:cNvSpPr>
              <p:nvPr/>
            </p:nvSpPr>
            <p:spPr>
              <a:xfrm>
                <a:off x="8052596" y="3060563"/>
                <a:ext cx="3817247" cy="17052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Fix a Boolean function </a:t>
                </a:r>
                <a14:m>
                  <m:oMath xmlns:m="http://schemas.openxmlformats.org/officeDocument/2006/math">
                    <m:r>
                      <a:rPr lang="en-US" sz="2000" i="1" smtClean="0">
                        <a:latin typeface="Cambria Math" panose="02040503050406030204" pitchFamily="18" charset="0"/>
                      </a:rPr>
                      <m:t>𝑓</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m:t>
                    </m:r>
                    <m:r>
                      <a:rPr lang="en-US" sz="2000" i="1" smtClean="0">
                        <a:latin typeface="Cambria Math" panose="02040503050406030204" pitchFamily="18" charset="0"/>
                      </a:rPr>
                      <m:t>𝑦</m:t>
                    </m:r>
                    <m:r>
                      <a:rPr lang="en-US" sz="2000" i="1" smtClean="0">
                        <a:latin typeface="Cambria Math" panose="02040503050406030204" pitchFamily="18" charset="0"/>
                      </a:rPr>
                      <m:t>)</m:t>
                    </m:r>
                  </m:oMath>
                </a14:m>
                <a:r>
                  <a:rPr lang="en-US" sz="2000" dirty="0"/>
                  <a:t>. </a:t>
                </a:r>
                <a:br>
                  <a:rPr lang="en-US" sz="2000" dirty="0"/>
                </a:br>
                <a:br>
                  <a:rPr lang="en-US" sz="2000" dirty="0"/>
                </a:br>
                <a:r>
                  <a:rPr lang="en-US" sz="2000" dirty="0"/>
                  <a:t>In addition to classical challenges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m:t>
                    </m:r>
                    <m:r>
                      <a:rPr lang="en-US" sz="2000" i="1" smtClean="0">
                        <a:latin typeface="Cambria Math" panose="02040503050406030204" pitchFamily="18" charset="0"/>
                      </a:rPr>
                      <m:t>𝑦</m:t>
                    </m:r>
                  </m:oMath>
                </a14:m>
                <a:r>
                  <a:rPr lang="en-US" sz="2000" dirty="0"/>
                  <a:t>, the verifiers will send random qubit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𝜓</m:t>
                        </m:r>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0</m:t>
                            </m:r>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1</m:t>
                            </m:r>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m:t>
                            </m:r>
                          </m:e>
                        </m:d>
                        <m:r>
                          <a:rPr lang="en-US" sz="2000" i="1">
                            <a:latin typeface="Cambria Math" panose="02040503050406030204" pitchFamily="18" charset="0"/>
                          </a:rPr>
                          <m:t>,|−⟩</m:t>
                        </m:r>
                      </m:e>
                    </m:d>
                  </m:oMath>
                </a14:m>
                <a:r>
                  <a:rPr lang="en-US" sz="2000" dirty="0"/>
                  <a:t>.</a:t>
                </a:r>
              </a:p>
            </p:txBody>
          </p:sp>
        </mc:Choice>
        <mc:Fallback xmlns="">
          <p:sp>
            <p:nvSpPr>
              <p:cNvPr id="27" name="Content Placeholder 2">
                <a:extLst>
                  <a:ext uri="{FF2B5EF4-FFF2-40B4-BE49-F238E27FC236}">
                    <a16:creationId xmlns:a16="http://schemas.microsoft.com/office/drawing/2014/main" id="{39C44D54-DF71-F0E3-A0CC-9E311FCBDB9C}"/>
                  </a:ext>
                </a:extLst>
              </p:cNvPr>
              <p:cNvSpPr txBox="1">
                <a:spLocks noRot="1" noChangeAspect="1" noMove="1" noResize="1" noEditPoints="1" noAdjustHandles="1" noChangeArrowheads="1" noChangeShapeType="1" noTextEdit="1"/>
              </p:cNvSpPr>
              <p:nvPr/>
            </p:nvSpPr>
            <p:spPr>
              <a:xfrm>
                <a:off x="8052596" y="3060563"/>
                <a:ext cx="3817247" cy="1705247"/>
              </a:xfrm>
              <a:prstGeom prst="rect">
                <a:avLst/>
              </a:prstGeom>
              <a:blipFill>
                <a:blip r:embed="rId14"/>
                <a:stretch>
                  <a:fillRect l="-1993" t="-3676" r="-1661"/>
                </a:stretch>
              </a:blipFill>
            </p:spPr>
            <p:txBody>
              <a:bodyPr/>
              <a:lstStyle/>
              <a:p>
                <a:r>
                  <a:rPr lang="en-US">
                    <a:noFill/>
                  </a:rPr>
                  <a:t> </a:t>
                </a:r>
              </a:p>
            </p:txBody>
          </p:sp>
        </mc:Fallback>
      </mc:AlternateContent>
    </p:spTree>
    <p:extLst>
      <p:ext uri="{BB962C8B-B14F-4D97-AF65-F5344CB8AC3E}">
        <p14:creationId xmlns:p14="http://schemas.microsoft.com/office/powerpoint/2010/main" val="1529992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5C97A-270A-92C1-E64E-51F64252C1E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92A1641-AB26-2632-8213-95052899D047}"/>
                  </a:ext>
                </a:extLst>
              </p:cNvPr>
              <p:cNvSpPr>
                <a:spLocks noGrp="1"/>
              </p:cNvSpPr>
              <p:nvPr>
                <p:ph type="title"/>
              </p:nvPr>
            </p:nvSpPr>
            <p:spPr/>
            <p:txBody>
              <a:bodyPr/>
              <a:lstStyle/>
              <a:p>
                <a14:m>
                  <m:oMath xmlns:m="http://schemas.openxmlformats.org/officeDocument/2006/math">
                    <m:r>
                      <a:rPr lang="en-US" i="1" smtClean="0">
                        <a:latin typeface="Cambria Math" panose="02040503050406030204" pitchFamily="18" charset="0"/>
                      </a:rPr>
                      <m:t>𝑓</m:t>
                    </m:r>
                  </m:oMath>
                </a14:m>
                <a:r>
                  <a:rPr lang="en-US" dirty="0"/>
                  <a:t>-routing protocol</a:t>
                </a:r>
              </a:p>
            </p:txBody>
          </p:sp>
        </mc:Choice>
        <mc:Fallback xmlns="">
          <p:sp>
            <p:nvSpPr>
              <p:cNvPr id="2" name="Title 1">
                <a:extLst>
                  <a:ext uri="{FF2B5EF4-FFF2-40B4-BE49-F238E27FC236}">
                    <a16:creationId xmlns:a16="http://schemas.microsoft.com/office/drawing/2014/main" id="{092A1641-AB26-2632-8213-95052899D047}"/>
                  </a:ext>
                </a:extLst>
              </p:cNvPr>
              <p:cNvSpPr>
                <a:spLocks noGrp="1" noRot="1" noChangeAspect="1" noMove="1" noResize="1" noEditPoints="1" noAdjustHandles="1" noChangeArrowheads="1" noChangeShapeType="1" noTextEdit="1"/>
              </p:cNvSpPr>
              <p:nvPr>
                <p:ph type="title"/>
              </p:nvPr>
            </p:nvSpPr>
            <p:spPr>
              <a:blipFill>
                <a:blip r:embed="rId2"/>
                <a:stretch>
                  <a:fillRect l="-1689"/>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DD3227A8-FFAA-F131-BE70-155C69522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72E9BD9-14E2-3D5E-51C4-4F6D48B2A75B}"/>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BE2FFC81-A87F-9B5E-9652-3DCD75E583DA}"/>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4"/>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928F69D6-925B-5DB5-9903-FF7EA4151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604A675B-90EC-C001-DD98-C7F5DE0FB1EA}"/>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600F20-D237-C5F5-8ACC-6840197A4808}"/>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9236BB4B-8AE6-6961-CF58-EE44AE8B7B8F}"/>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B06C21E-F927-CDAF-DFC8-C6F18D655E1A}"/>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3C8B12D5-7423-6560-908F-E95B5DB5B251}"/>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B5EFF2-771E-6CFC-E5CF-2B37AE57CDAA}"/>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AE7D1888-6D34-D0DA-ED8A-7BABE90EAFEA}"/>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7"/>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957D52B0-7BFF-B68B-8222-3465A2467394}"/>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6CDC642-6687-10F3-FCB3-2DFD67D68480}"/>
              </a:ext>
            </a:extLst>
          </p:cNvPr>
          <p:cNvPicPr>
            <a:picLocks noChangeAspect="1"/>
          </p:cNvPicPr>
          <p:nvPr/>
        </p:nvPicPr>
        <p:blipFill>
          <a:blip r:embed="rId8"/>
          <a:stretch>
            <a:fillRect/>
          </a:stretch>
        </p:blipFill>
        <p:spPr>
          <a:xfrm>
            <a:off x="4337545" y="3590560"/>
            <a:ext cx="601165" cy="645793"/>
          </a:xfrm>
          <a:prstGeom prst="rect">
            <a:avLst/>
          </a:prstGeom>
        </p:spPr>
      </p:pic>
      <p:cxnSp>
        <p:nvCxnSpPr>
          <p:cNvPr id="17" name="Straight Arrow Connector 16">
            <a:extLst>
              <a:ext uri="{FF2B5EF4-FFF2-40B4-BE49-F238E27FC236}">
                <a16:creationId xmlns:a16="http://schemas.microsoft.com/office/drawing/2014/main" id="{25DEE806-087E-FA95-C767-08CBC955A09D}"/>
              </a:ext>
            </a:extLst>
          </p:cNvPr>
          <p:cNvCxnSpPr/>
          <p:nvPr/>
        </p:nvCxnSpPr>
        <p:spPr>
          <a:xfrm flipV="1">
            <a:off x="2553495" y="4216240"/>
            <a:ext cx="1720055"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22E0E31-CBD5-0ECA-5567-6362DDEB21D6}"/>
              </a:ext>
            </a:extLst>
          </p:cNvPr>
          <p:cNvCxnSpPr>
            <a:cxnSpLocks/>
          </p:cNvCxnSpPr>
          <p:nvPr/>
        </p:nvCxnSpPr>
        <p:spPr>
          <a:xfrm flipH="1" flipV="1">
            <a:off x="5072855" y="4216240"/>
            <a:ext cx="1873250"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39AB4FF-5CC6-C0F9-94C9-15A96A14848B}"/>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248A0D8-2D11-A7C1-9DB6-FD870F6D0F4C}"/>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980E119A-67DC-6008-F693-8A87689668F8}"/>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DDE85EA-C47D-7833-9513-AFDB736975BF}"/>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B74A9963-B46C-B3B6-76FB-1381AC01F90A}"/>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10"/>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03BAC463-9618-640F-DFB2-E4204DA83077}"/>
              </a:ext>
            </a:extLst>
          </p:cNvPr>
          <p:cNvCxnSpPr>
            <a:cxnSpLocks/>
          </p:cNvCxnSpPr>
          <p:nvPr/>
        </p:nvCxnSpPr>
        <p:spPr>
          <a:xfrm flipH="1" flipV="1">
            <a:off x="2425701" y="2672989"/>
            <a:ext cx="1713704" cy="10371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4294586-9BF0-82E8-D88D-3D912EDECC86}"/>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F6D6BD34-1691-81B1-3CE5-5097400A0405}"/>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72E5387-3085-C925-1B32-F8D4154786D8}"/>
                  </a:ext>
                </a:extLst>
              </p:cNvPr>
              <p:cNvSpPr txBox="1"/>
              <p:nvPr/>
            </p:nvSpPr>
            <p:spPr>
              <a:xfrm>
                <a:off x="3011499" y="2848331"/>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𝜓</m:t>
                      </m:r>
                      <m:r>
                        <a:rPr lang="en-US" b="0" i="1" smtClean="0">
                          <a:latin typeface="Cambria Math" panose="02040503050406030204" pitchFamily="18" charset="0"/>
                        </a:rPr>
                        <m:t>⟩</m:t>
                      </m:r>
                    </m:oMath>
                  </m:oMathPara>
                </a14:m>
                <a:endParaRPr lang="en-US" b="0" dirty="0"/>
              </a:p>
            </p:txBody>
          </p:sp>
        </mc:Choice>
        <mc:Fallback xmlns="">
          <p:sp>
            <p:nvSpPr>
              <p:cNvPr id="39" name="TextBox 38">
                <a:extLst>
                  <a:ext uri="{FF2B5EF4-FFF2-40B4-BE49-F238E27FC236}">
                    <a16:creationId xmlns:a16="http://schemas.microsoft.com/office/drawing/2014/main" id="{772E5387-3085-C925-1B32-F8D4154786D8}"/>
                  </a:ext>
                </a:extLst>
              </p:cNvPr>
              <p:cNvSpPr txBox="1">
                <a:spLocks noRot="1" noChangeAspect="1" noMove="1" noResize="1" noEditPoints="1" noAdjustHandles="1" noChangeArrowheads="1" noChangeShapeType="1" noTextEdit="1"/>
              </p:cNvSpPr>
              <p:nvPr/>
            </p:nvSpPr>
            <p:spPr>
              <a:xfrm>
                <a:off x="3011499" y="2848331"/>
                <a:ext cx="837134" cy="369332"/>
              </a:xfrm>
              <a:prstGeom prst="rect">
                <a:avLst/>
              </a:prstGeom>
              <a:blipFill>
                <a:blip r:embed="rId12"/>
                <a:stretch>
                  <a:fillRect b="-13333"/>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70160CF2-B2C7-B7AB-0F5F-271E5706D395}"/>
              </a:ext>
            </a:extLst>
          </p:cNvPr>
          <p:cNvSpPr txBox="1"/>
          <p:nvPr/>
        </p:nvSpPr>
        <p:spPr>
          <a:xfrm>
            <a:off x="4155529" y="4330691"/>
            <a:ext cx="965195" cy="646331"/>
          </a:xfrm>
          <a:prstGeom prst="rect">
            <a:avLst/>
          </a:prstGeom>
          <a:noFill/>
        </p:spPr>
        <p:txBody>
          <a:bodyPr wrap="square" rtlCol="0">
            <a:spAutoFit/>
          </a:bodyPr>
          <a:lstStyle/>
          <a:p>
            <a:pPr algn="ctr"/>
            <a:r>
              <a:rPr lang="en-US" dirty="0"/>
              <a:t>Honest</a:t>
            </a:r>
          </a:p>
          <a:p>
            <a:pPr algn="ctr"/>
            <a:r>
              <a:rPr lang="en-US" dirty="0"/>
              <a:t>Prover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75B3B55-423B-4E01-1C7E-488E0C66771D}"/>
                  </a:ext>
                </a:extLst>
              </p:cNvPr>
              <p:cNvSpPr txBox="1"/>
              <p:nvPr/>
            </p:nvSpPr>
            <p:spPr>
              <a:xfrm>
                <a:off x="5292914" y="4341587"/>
                <a:ext cx="175302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m:oMathPara>
                </a14:m>
                <a:endParaRPr lang="en-US" b="0" dirty="0"/>
              </a:p>
            </p:txBody>
          </p:sp>
        </mc:Choice>
        <mc:Fallback xmlns="">
          <p:sp>
            <p:nvSpPr>
              <p:cNvPr id="3" name="TextBox 2">
                <a:extLst>
                  <a:ext uri="{FF2B5EF4-FFF2-40B4-BE49-F238E27FC236}">
                    <a16:creationId xmlns:a16="http://schemas.microsoft.com/office/drawing/2014/main" id="{85CA9C66-26BB-3FFD-6C05-BBBCE763C4E4}"/>
                  </a:ext>
                </a:extLst>
              </p:cNvPr>
              <p:cNvSpPr txBox="1">
                <a:spLocks noRot="1" noChangeAspect="1" noMove="1" noResize="1" noEditPoints="1" noAdjustHandles="1" noChangeArrowheads="1" noChangeShapeType="1" noTextEdit="1"/>
              </p:cNvSpPr>
              <p:nvPr/>
            </p:nvSpPr>
            <p:spPr>
              <a:xfrm>
                <a:off x="5292914" y="4341587"/>
                <a:ext cx="1753027" cy="369332"/>
              </a:xfrm>
              <a:prstGeom prst="rect">
                <a:avLst/>
              </a:prstGeom>
              <a:blipFill>
                <a:blip r:embed="rId13"/>
                <a:stretch>
                  <a:fillRect b="-9677"/>
                </a:stretch>
              </a:blipFill>
            </p:spPr>
            <p:txBody>
              <a:bodyPr/>
              <a:lstStyle/>
              <a:p>
                <a:r>
                  <a:rPr lang="en-US">
                    <a:noFill/>
                  </a:rPr>
                  <a:t> </a:t>
                </a:r>
              </a:p>
            </p:txBody>
          </p:sp>
        </mc:Fallback>
      </mc:AlternateContent>
      <p:pic>
        <p:nvPicPr>
          <p:cNvPr id="6" name="Picture 2">
            <a:extLst>
              <a:ext uri="{FF2B5EF4-FFF2-40B4-BE49-F238E27FC236}">
                <a16:creationId xmlns:a16="http://schemas.microsoft.com/office/drawing/2014/main" id="{44EDCC23-DD48-3300-319B-F461D2C9A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4E9155E-299C-8EA8-D9A7-33A6AD7DD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51EAA242-7154-C974-ABC1-C3BDACBD5FC1}"/>
                  </a:ext>
                </a:extLst>
              </p:cNvPr>
              <p:cNvSpPr txBox="1">
                <a:spLocks/>
              </p:cNvSpPr>
              <p:nvPr/>
            </p:nvSpPr>
            <p:spPr>
              <a:xfrm>
                <a:off x="8110358" y="4842519"/>
                <a:ext cx="3691706" cy="7490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dirty="0"/>
                  <a:t>The honest prover is supposed to </a:t>
                </a:r>
                <a:r>
                  <a:rPr lang="en-US" sz="2000" b="1" i="1" dirty="0"/>
                  <a:t>route</a:t>
                </a:r>
                <a:r>
                  <a:rPr lang="en-US" sz="2000" dirty="0"/>
                  <a:t>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𝜓</m:t>
                        </m:r>
                      </m:e>
                    </m:d>
                  </m:oMath>
                </a14:m>
                <a:r>
                  <a:rPr lang="en-US" sz="2000" b="0" dirty="0"/>
                  <a:t> depending on </a:t>
                </a:r>
                <a14:m>
                  <m:oMath xmlns:m="http://schemas.openxmlformats.org/officeDocument/2006/math">
                    <m:r>
                      <a:rPr lang="en-US" sz="2000" b="0" i="1" smtClean="0">
                        <a:latin typeface="Cambria Math" panose="02040503050406030204" pitchFamily="18" charset="0"/>
                      </a:rPr>
                      <m:t>𝑓</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oMath>
                </a14:m>
                <a:r>
                  <a:rPr lang="en-US" sz="2000" b="0" dirty="0"/>
                  <a:t>.</a:t>
                </a:r>
              </a:p>
            </p:txBody>
          </p:sp>
        </mc:Choice>
        <mc:Fallback xmlns="">
          <p:sp>
            <p:nvSpPr>
              <p:cNvPr id="16" name="Content Placeholder 2">
                <a:extLst>
                  <a:ext uri="{FF2B5EF4-FFF2-40B4-BE49-F238E27FC236}">
                    <a16:creationId xmlns:a16="http://schemas.microsoft.com/office/drawing/2014/main" id="{51EAA242-7154-C974-ABC1-C3BDACBD5FC1}"/>
                  </a:ext>
                </a:extLst>
              </p:cNvPr>
              <p:cNvSpPr txBox="1">
                <a:spLocks noRot="1" noChangeAspect="1" noMove="1" noResize="1" noEditPoints="1" noAdjustHandles="1" noChangeArrowheads="1" noChangeShapeType="1" noTextEdit="1"/>
              </p:cNvSpPr>
              <p:nvPr/>
            </p:nvSpPr>
            <p:spPr>
              <a:xfrm>
                <a:off x="8110358" y="4842519"/>
                <a:ext cx="3691706" cy="749017"/>
              </a:xfrm>
              <a:prstGeom prst="rect">
                <a:avLst/>
              </a:prstGeom>
              <a:blipFill>
                <a:blip r:embed="rId14"/>
                <a:stretch>
                  <a:fillRect l="-1712" t="-10000" r="-1027"/>
                </a:stretch>
              </a:blipFill>
            </p:spPr>
            <p:txBody>
              <a:bodyPr/>
              <a:lstStyle/>
              <a:p>
                <a:r>
                  <a:rPr lang="en-US">
                    <a:noFill/>
                  </a:rPr>
                  <a:t> </a:t>
                </a:r>
              </a:p>
            </p:txBody>
          </p:sp>
        </mc:Fallback>
      </mc:AlternateContent>
      <p:cxnSp>
        <p:nvCxnSpPr>
          <p:cNvPr id="19" name="Curved Connector 18">
            <a:extLst>
              <a:ext uri="{FF2B5EF4-FFF2-40B4-BE49-F238E27FC236}">
                <a16:creationId xmlns:a16="http://schemas.microsoft.com/office/drawing/2014/main" id="{2861D680-26AD-4872-3871-F80F6D398C05}"/>
              </a:ext>
            </a:extLst>
          </p:cNvPr>
          <p:cNvCxnSpPr>
            <a:cxnSpLocks/>
          </p:cNvCxnSpPr>
          <p:nvPr/>
        </p:nvCxnSpPr>
        <p:spPr>
          <a:xfrm rot="5400000" flipH="1" flipV="1">
            <a:off x="2653073" y="3375596"/>
            <a:ext cx="549349" cy="418961"/>
          </a:xfrm>
          <a:prstGeom prst="curved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F3A082E-A82B-5DFE-1A24-DA05AAF139BF}"/>
                  </a:ext>
                </a:extLst>
              </p:cNvPr>
              <p:cNvSpPr txBox="1"/>
              <p:nvPr/>
            </p:nvSpPr>
            <p:spPr>
              <a:xfrm>
                <a:off x="1855356" y="3911190"/>
                <a:ext cx="19213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𝑓</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𝑦</m:t>
                          </m:r>
                        </m:e>
                      </m:d>
                      <m:r>
                        <a:rPr lang="en-US" sz="1800" b="0" i="0" smtClean="0">
                          <a:latin typeface="Cambria Math" panose="02040503050406030204" pitchFamily="18" charset="0"/>
                        </a:rPr>
                        <m:t>=0</m:t>
                      </m:r>
                    </m:oMath>
                  </m:oMathPara>
                </a14:m>
                <a:endParaRPr lang="en-US" b="1" dirty="0">
                  <a:solidFill>
                    <a:srgbClr val="C00000"/>
                  </a:solidFill>
                </a:endParaRPr>
              </a:p>
            </p:txBody>
          </p:sp>
        </mc:Choice>
        <mc:Fallback xmlns="">
          <p:sp>
            <p:nvSpPr>
              <p:cNvPr id="20" name="TextBox 19">
                <a:extLst>
                  <a:ext uri="{FF2B5EF4-FFF2-40B4-BE49-F238E27FC236}">
                    <a16:creationId xmlns:a16="http://schemas.microsoft.com/office/drawing/2014/main" id="{9F3A082E-A82B-5DFE-1A24-DA05AAF139BF}"/>
                  </a:ext>
                </a:extLst>
              </p:cNvPr>
              <p:cNvSpPr txBox="1">
                <a:spLocks noRot="1" noChangeAspect="1" noMove="1" noResize="1" noEditPoints="1" noAdjustHandles="1" noChangeArrowheads="1" noChangeShapeType="1" noTextEdit="1"/>
              </p:cNvSpPr>
              <p:nvPr/>
            </p:nvSpPr>
            <p:spPr>
              <a:xfrm>
                <a:off x="1855356" y="3911190"/>
                <a:ext cx="1921304" cy="369332"/>
              </a:xfrm>
              <a:prstGeom prst="rect">
                <a:avLst/>
              </a:prstGeom>
              <a:blipFill>
                <a:blip r:embed="rId15"/>
                <a:stretch>
                  <a:fillRect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ontent Placeholder 2">
                <a:extLst>
                  <a:ext uri="{FF2B5EF4-FFF2-40B4-BE49-F238E27FC236}">
                    <a16:creationId xmlns:a16="http://schemas.microsoft.com/office/drawing/2014/main" id="{96C3FB7B-0DFA-EBF7-2EE4-C30A134CA526}"/>
                  </a:ext>
                </a:extLst>
              </p:cNvPr>
              <p:cNvSpPr txBox="1">
                <a:spLocks/>
              </p:cNvSpPr>
              <p:nvPr/>
            </p:nvSpPr>
            <p:spPr>
              <a:xfrm>
                <a:off x="8052596" y="3060563"/>
                <a:ext cx="3817247" cy="17052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Fix a Boolean function </a:t>
                </a:r>
                <a14:m>
                  <m:oMath xmlns:m="http://schemas.openxmlformats.org/officeDocument/2006/math">
                    <m:r>
                      <a:rPr lang="en-US" sz="2000" i="1" smtClean="0">
                        <a:latin typeface="Cambria Math" panose="02040503050406030204" pitchFamily="18" charset="0"/>
                      </a:rPr>
                      <m:t>𝑓</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m:t>
                    </m:r>
                    <m:r>
                      <a:rPr lang="en-US" sz="2000" i="1" smtClean="0">
                        <a:latin typeface="Cambria Math" panose="02040503050406030204" pitchFamily="18" charset="0"/>
                      </a:rPr>
                      <m:t>𝑦</m:t>
                    </m:r>
                    <m:r>
                      <a:rPr lang="en-US" sz="2000" i="1" smtClean="0">
                        <a:latin typeface="Cambria Math" panose="02040503050406030204" pitchFamily="18" charset="0"/>
                      </a:rPr>
                      <m:t>)</m:t>
                    </m:r>
                  </m:oMath>
                </a14:m>
                <a:r>
                  <a:rPr lang="en-US" sz="2000" dirty="0"/>
                  <a:t>. </a:t>
                </a:r>
                <a:br>
                  <a:rPr lang="en-US" sz="2000" dirty="0"/>
                </a:br>
                <a:br>
                  <a:rPr lang="en-US" sz="2000" dirty="0"/>
                </a:br>
                <a:r>
                  <a:rPr lang="en-US" sz="2000" dirty="0"/>
                  <a:t>In addition to classical challenges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m:t>
                    </m:r>
                    <m:r>
                      <a:rPr lang="en-US" sz="2000" i="1" smtClean="0">
                        <a:latin typeface="Cambria Math" panose="02040503050406030204" pitchFamily="18" charset="0"/>
                      </a:rPr>
                      <m:t>𝑦</m:t>
                    </m:r>
                  </m:oMath>
                </a14:m>
                <a:r>
                  <a:rPr lang="en-US" sz="2000" dirty="0"/>
                  <a:t>, the verifiers will send random qubit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𝜓</m:t>
                        </m:r>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0</m:t>
                            </m:r>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1</m:t>
                            </m:r>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m:t>
                            </m:r>
                          </m:e>
                        </m:d>
                        <m:r>
                          <a:rPr lang="en-US" sz="2000" i="1">
                            <a:latin typeface="Cambria Math" panose="02040503050406030204" pitchFamily="18" charset="0"/>
                          </a:rPr>
                          <m:t>,|−⟩</m:t>
                        </m:r>
                      </m:e>
                    </m:d>
                  </m:oMath>
                </a14:m>
                <a:r>
                  <a:rPr lang="en-US" sz="2000" dirty="0"/>
                  <a:t>.</a:t>
                </a:r>
              </a:p>
            </p:txBody>
          </p:sp>
        </mc:Choice>
        <mc:Fallback xmlns="">
          <p:sp>
            <p:nvSpPr>
              <p:cNvPr id="27" name="Content Placeholder 2">
                <a:extLst>
                  <a:ext uri="{FF2B5EF4-FFF2-40B4-BE49-F238E27FC236}">
                    <a16:creationId xmlns:a16="http://schemas.microsoft.com/office/drawing/2014/main" id="{96C3FB7B-0DFA-EBF7-2EE4-C30A134CA526}"/>
                  </a:ext>
                </a:extLst>
              </p:cNvPr>
              <p:cNvSpPr txBox="1">
                <a:spLocks noRot="1" noChangeAspect="1" noMove="1" noResize="1" noEditPoints="1" noAdjustHandles="1" noChangeArrowheads="1" noChangeShapeType="1" noTextEdit="1"/>
              </p:cNvSpPr>
              <p:nvPr/>
            </p:nvSpPr>
            <p:spPr>
              <a:xfrm>
                <a:off x="8052596" y="3060563"/>
                <a:ext cx="3817247" cy="1705247"/>
              </a:xfrm>
              <a:prstGeom prst="rect">
                <a:avLst/>
              </a:prstGeom>
              <a:blipFill>
                <a:blip r:embed="rId16"/>
                <a:stretch>
                  <a:fillRect l="-1993" t="-3676" r="-1661"/>
                </a:stretch>
              </a:blipFill>
            </p:spPr>
            <p:txBody>
              <a:bodyPr/>
              <a:lstStyle/>
              <a:p>
                <a:r>
                  <a:rPr lang="en-US">
                    <a:noFill/>
                  </a:rPr>
                  <a:t> </a:t>
                </a:r>
              </a:p>
            </p:txBody>
          </p:sp>
        </mc:Fallback>
      </mc:AlternateContent>
    </p:spTree>
    <p:extLst>
      <p:ext uri="{BB962C8B-B14F-4D97-AF65-F5344CB8AC3E}">
        <p14:creationId xmlns:p14="http://schemas.microsoft.com/office/powerpoint/2010/main" val="1433255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25FDB-ECE0-203D-32E0-AE0ECB5ABD0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1E9C15C-D4B7-63B2-B983-FFF07CF94A03}"/>
                  </a:ext>
                </a:extLst>
              </p:cNvPr>
              <p:cNvSpPr>
                <a:spLocks noGrp="1"/>
              </p:cNvSpPr>
              <p:nvPr>
                <p:ph type="title"/>
              </p:nvPr>
            </p:nvSpPr>
            <p:spPr/>
            <p:txBody>
              <a:bodyPr/>
              <a:lstStyle/>
              <a:p>
                <a14:m>
                  <m:oMath xmlns:m="http://schemas.openxmlformats.org/officeDocument/2006/math">
                    <m:r>
                      <a:rPr lang="en-US" i="1" smtClean="0">
                        <a:latin typeface="Cambria Math" panose="02040503050406030204" pitchFamily="18" charset="0"/>
                      </a:rPr>
                      <m:t>𝑓</m:t>
                    </m:r>
                  </m:oMath>
                </a14:m>
                <a:r>
                  <a:rPr lang="en-US" dirty="0"/>
                  <a:t>-routing protocol</a:t>
                </a:r>
              </a:p>
            </p:txBody>
          </p:sp>
        </mc:Choice>
        <mc:Fallback xmlns="">
          <p:sp>
            <p:nvSpPr>
              <p:cNvPr id="2" name="Title 1">
                <a:extLst>
                  <a:ext uri="{FF2B5EF4-FFF2-40B4-BE49-F238E27FC236}">
                    <a16:creationId xmlns:a16="http://schemas.microsoft.com/office/drawing/2014/main" id="{D1E9C15C-D4B7-63B2-B983-FFF07CF94A03}"/>
                  </a:ext>
                </a:extLst>
              </p:cNvPr>
              <p:cNvSpPr>
                <a:spLocks noGrp="1" noRot="1" noChangeAspect="1" noMove="1" noResize="1" noEditPoints="1" noAdjustHandles="1" noChangeArrowheads="1" noChangeShapeType="1" noTextEdit="1"/>
              </p:cNvSpPr>
              <p:nvPr>
                <p:ph type="title"/>
              </p:nvPr>
            </p:nvSpPr>
            <p:spPr>
              <a:blipFill>
                <a:blip r:embed="rId2"/>
                <a:stretch>
                  <a:fillRect l="-1689"/>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7225D22F-6142-EB86-9FC4-7BCA213FB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E2B3A76-34A8-5051-7320-EC26FCC2EACB}"/>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DE2B3A76-34A8-5051-7320-EC26FCC2EACB}"/>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4"/>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E4A701FD-3590-69FE-5A65-8A1922BC2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9C306F4-B927-238C-D288-885E4C20920E}"/>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D363DF3-077C-4B7B-6856-4128B51F1C43}"/>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5D363DF3-077C-4B7B-6856-4128B51F1C43}"/>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C773A9A-738B-67FD-ECCE-AA995AFDE8C1}"/>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2C773A9A-738B-67FD-ECCE-AA995AFDE8C1}"/>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A4B1EAE-A0CD-3147-BF93-97C7B8E972C0}"/>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0A4B1EAE-A0CD-3147-BF93-97C7B8E972C0}"/>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7"/>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3596F483-A8AB-3877-28EF-ACCE85041189}"/>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25A6AD3-8D10-776E-C4EF-750B6D807E0B}"/>
              </a:ext>
            </a:extLst>
          </p:cNvPr>
          <p:cNvPicPr>
            <a:picLocks noChangeAspect="1"/>
          </p:cNvPicPr>
          <p:nvPr/>
        </p:nvPicPr>
        <p:blipFill>
          <a:blip r:embed="rId8"/>
          <a:stretch>
            <a:fillRect/>
          </a:stretch>
        </p:blipFill>
        <p:spPr>
          <a:xfrm>
            <a:off x="4337545" y="3590560"/>
            <a:ext cx="601165" cy="645793"/>
          </a:xfrm>
          <a:prstGeom prst="rect">
            <a:avLst/>
          </a:prstGeom>
        </p:spPr>
      </p:pic>
      <p:cxnSp>
        <p:nvCxnSpPr>
          <p:cNvPr id="17" name="Straight Arrow Connector 16">
            <a:extLst>
              <a:ext uri="{FF2B5EF4-FFF2-40B4-BE49-F238E27FC236}">
                <a16:creationId xmlns:a16="http://schemas.microsoft.com/office/drawing/2014/main" id="{71DD1866-0247-E3EC-D656-21A955936805}"/>
              </a:ext>
            </a:extLst>
          </p:cNvPr>
          <p:cNvCxnSpPr/>
          <p:nvPr/>
        </p:nvCxnSpPr>
        <p:spPr>
          <a:xfrm flipV="1">
            <a:off x="2553495" y="4216240"/>
            <a:ext cx="1720055"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D2DF369-FDCD-29D5-3F64-735D1D4FECA2}"/>
              </a:ext>
            </a:extLst>
          </p:cNvPr>
          <p:cNvCxnSpPr>
            <a:cxnSpLocks/>
          </p:cNvCxnSpPr>
          <p:nvPr/>
        </p:nvCxnSpPr>
        <p:spPr>
          <a:xfrm flipH="1" flipV="1">
            <a:off x="5072855" y="4216240"/>
            <a:ext cx="1873250"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127D04E-C2A8-633C-A507-7D25F6318287}"/>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A35EC9E-84A2-7E84-988E-28D8564E3266}"/>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FA35EC9E-84A2-7E84-988E-28D8564E3266}"/>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B1E61EA-6523-791C-4517-DD814AD9867F}"/>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EB1E61EA-6523-791C-4517-DD814AD9867F}"/>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10"/>
                <a:stretch>
                  <a:fillRect/>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4B2F3974-806A-1BD9-D876-68608CAC246A}"/>
              </a:ext>
            </a:extLst>
          </p:cNvPr>
          <p:cNvCxnSpPr>
            <a:cxnSpLocks/>
          </p:cNvCxnSpPr>
          <p:nvPr/>
        </p:nvCxnSpPr>
        <p:spPr>
          <a:xfrm flipV="1">
            <a:off x="5113088" y="2604710"/>
            <a:ext cx="1674368"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1EBCA1A-18B4-2C46-84DD-D45D8C885E18}"/>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41EBCA1A-18B4-2C46-84DD-D45D8C885E18}"/>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EC86BDA-01BA-996C-D3A2-1C178340FEC2}"/>
                  </a:ext>
                </a:extLst>
              </p:cNvPr>
              <p:cNvSpPr txBox="1"/>
              <p:nvPr/>
            </p:nvSpPr>
            <p:spPr>
              <a:xfrm>
                <a:off x="5350386" y="2846137"/>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𝜓</m:t>
                          </m:r>
                        </m:e>
                      </m:d>
                    </m:oMath>
                  </m:oMathPara>
                </a14:m>
                <a:endParaRPr lang="en-US" dirty="0"/>
              </a:p>
            </p:txBody>
          </p:sp>
        </mc:Choice>
        <mc:Fallback xmlns="">
          <p:sp>
            <p:nvSpPr>
              <p:cNvPr id="40" name="TextBox 39">
                <a:extLst>
                  <a:ext uri="{FF2B5EF4-FFF2-40B4-BE49-F238E27FC236}">
                    <a16:creationId xmlns:a16="http://schemas.microsoft.com/office/drawing/2014/main" id="{DEC86BDA-01BA-996C-D3A2-1C178340FEC2}"/>
                  </a:ext>
                </a:extLst>
              </p:cNvPr>
              <p:cNvSpPr txBox="1">
                <a:spLocks noRot="1" noChangeAspect="1" noMove="1" noResize="1" noEditPoints="1" noAdjustHandles="1" noChangeArrowheads="1" noChangeShapeType="1" noTextEdit="1"/>
              </p:cNvSpPr>
              <p:nvPr/>
            </p:nvSpPr>
            <p:spPr>
              <a:xfrm>
                <a:off x="5350386" y="2846137"/>
                <a:ext cx="837134" cy="369332"/>
              </a:xfrm>
              <a:prstGeom prst="rect">
                <a:avLst/>
              </a:prstGeom>
              <a:blipFill>
                <a:blip r:embed="rId12"/>
                <a:stretch>
                  <a:fillRect b="-13793"/>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CD19C353-E974-C2E2-BCD1-7E9B14EAA926}"/>
              </a:ext>
            </a:extLst>
          </p:cNvPr>
          <p:cNvSpPr txBox="1"/>
          <p:nvPr/>
        </p:nvSpPr>
        <p:spPr>
          <a:xfrm>
            <a:off x="4155529" y="4330691"/>
            <a:ext cx="965195" cy="646331"/>
          </a:xfrm>
          <a:prstGeom prst="rect">
            <a:avLst/>
          </a:prstGeom>
          <a:noFill/>
        </p:spPr>
        <p:txBody>
          <a:bodyPr wrap="square" rtlCol="0">
            <a:spAutoFit/>
          </a:bodyPr>
          <a:lstStyle/>
          <a:p>
            <a:pPr algn="ctr"/>
            <a:r>
              <a:rPr lang="en-US" dirty="0"/>
              <a:t>Honest</a:t>
            </a:r>
          </a:p>
          <a:p>
            <a:pPr algn="ctr"/>
            <a:r>
              <a:rPr lang="en-US" dirty="0"/>
              <a:t>Prover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67AFC75-8BD0-13C3-BC07-3EE44DB8438F}"/>
                  </a:ext>
                </a:extLst>
              </p:cNvPr>
              <p:cNvSpPr txBox="1"/>
              <p:nvPr/>
            </p:nvSpPr>
            <p:spPr>
              <a:xfrm>
                <a:off x="5292914" y="4341587"/>
                <a:ext cx="175302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m:oMathPara>
                </a14:m>
                <a:endParaRPr lang="en-US" b="0" dirty="0"/>
              </a:p>
            </p:txBody>
          </p:sp>
        </mc:Choice>
        <mc:Fallback xmlns="">
          <p:sp>
            <p:nvSpPr>
              <p:cNvPr id="3" name="TextBox 2">
                <a:extLst>
                  <a:ext uri="{FF2B5EF4-FFF2-40B4-BE49-F238E27FC236}">
                    <a16:creationId xmlns:a16="http://schemas.microsoft.com/office/drawing/2014/main" id="{667AFC75-8BD0-13C3-BC07-3EE44DB8438F}"/>
                  </a:ext>
                </a:extLst>
              </p:cNvPr>
              <p:cNvSpPr txBox="1">
                <a:spLocks noRot="1" noChangeAspect="1" noMove="1" noResize="1" noEditPoints="1" noAdjustHandles="1" noChangeArrowheads="1" noChangeShapeType="1" noTextEdit="1"/>
              </p:cNvSpPr>
              <p:nvPr/>
            </p:nvSpPr>
            <p:spPr>
              <a:xfrm>
                <a:off x="5292914" y="4341587"/>
                <a:ext cx="1753027" cy="369332"/>
              </a:xfrm>
              <a:prstGeom prst="rect">
                <a:avLst/>
              </a:prstGeom>
              <a:blipFill>
                <a:blip r:embed="rId13"/>
                <a:stretch>
                  <a:fillRect b="-9677"/>
                </a:stretch>
              </a:blipFill>
            </p:spPr>
            <p:txBody>
              <a:bodyPr/>
              <a:lstStyle/>
              <a:p>
                <a:r>
                  <a:rPr lang="en-US">
                    <a:noFill/>
                  </a:rPr>
                  <a:t> </a:t>
                </a:r>
              </a:p>
            </p:txBody>
          </p:sp>
        </mc:Fallback>
      </mc:AlternateContent>
      <p:pic>
        <p:nvPicPr>
          <p:cNvPr id="6" name="Picture 2">
            <a:extLst>
              <a:ext uri="{FF2B5EF4-FFF2-40B4-BE49-F238E27FC236}">
                <a16:creationId xmlns:a16="http://schemas.microsoft.com/office/drawing/2014/main" id="{A11A0F64-0F8D-A46D-657E-EBE4F53D3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085B28EB-08C6-F0EF-F02F-8464C3C6E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urved Connector 11">
            <a:extLst>
              <a:ext uri="{FF2B5EF4-FFF2-40B4-BE49-F238E27FC236}">
                <a16:creationId xmlns:a16="http://schemas.microsoft.com/office/drawing/2014/main" id="{9EE7C7D8-55E1-02D4-9181-91E0DD01DEDC}"/>
              </a:ext>
            </a:extLst>
          </p:cNvPr>
          <p:cNvCxnSpPr>
            <a:cxnSpLocks/>
          </p:cNvCxnSpPr>
          <p:nvPr/>
        </p:nvCxnSpPr>
        <p:spPr>
          <a:xfrm rot="16200000" flipV="1">
            <a:off x="6054493" y="3286075"/>
            <a:ext cx="483242" cy="349247"/>
          </a:xfrm>
          <a:prstGeom prst="curved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B280713-B05E-6D71-87AE-C9C9F6367E03}"/>
                  </a:ext>
                </a:extLst>
              </p:cNvPr>
              <p:cNvSpPr txBox="1"/>
              <p:nvPr/>
            </p:nvSpPr>
            <p:spPr>
              <a:xfrm>
                <a:off x="5620446" y="3744394"/>
                <a:ext cx="19213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𝑓</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rPr>
                            <m:t>,</m:t>
                          </m:r>
                          <m:r>
                            <a:rPr lang="en-US" sz="1800" b="0" i="1" smtClean="0">
                              <a:latin typeface="Cambria Math" panose="02040503050406030204" pitchFamily="18" charset="0"/>
                            </a:rPr>
                            <m:t>𝑦</m:t>
                          </m:r>
                        </m:e>
                      </m:d>
                      <m:r>
                        <a:rPr lang="en-US" sz="1800" b="0" i="0" smtClean="0">
                          <a:latin typeface="Cambria Math" panose="02040503050406030204" pitchFamily="18" charset="0"/>
                        </a:rPr>
                        <m:t>=1</m:t>
                      </m:r>
                    </m:oMath>
                  </m:oMathPara>
                </a14:m>
                <a:endParaRPr lang="en-US" b="1" dirty="0">
                  <a:solidFill>
                    <a:srgbClr val="C00000"/>
                  </a:solidFill>
                </a:endParaRPr>
              </a:p>
            </p:txBody>
          </p:sp>
        </mc:Choice>
        <mc:Fallback xmlns="">
          <p:sp>
            <p:nvSpPr>
              <p:cNvPr id="19" name="TextBox 18">
                <a:extLst>
                  <a:ext uri="{FF2B5EF4-FFF2-40B4-BE49-F238E27FC236}">
                    <a16:creationId xmlns:a16="http://schemas.microsoft.com/office/drawing/2014/main" id="{1B280713-B05E-6D71-87AE-C9C9F6367E03}"/>
                  </a:ext>
                </a:extLst>
              </p:cNvPr>
              <p:cNvSpPr txBox="1">
                <a:spLocks noRot="1" noChangeAspect="1" noMove="1" noResize="1" noEditPoints="1" noAdjustHandles="1" noChangeArrowheads="1" noChangeShapeType="1" noTextEdit="1"/>
              </p:cNvSpPr>
              <p:nvPr/>
            </p:nvSpPr>
            <p:spPr>
              <a:xfrm>
                <a:off x="5620446" y="3744394"/>
                <a:ext cx="1921304" cy="369332"/>
              </a:xfrm>
              <a:prstGeom prst="rect">
                <a:avLst/>
              </a:prstGeom>
              <a:blipFill>
                <a:blip r:embed="rId1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Content Placeholder 2">
                <a:extLst>
                  <a:ext uri="{FF2B5EF4-FFF2-40B4-BE49-F238E27FC236}">
                    <a16:creationId xmlns:a16="http://schemas.microsoft.com/office/drawing/2014/main" id="{2432D93D-9421-5527-B469-5C2E7F355002}"/>
                  </a:ext>
                </a:extLst>
              </p:cNvPr>
              <p:cNvSpPr txBox="1">
                <a:spLocks/>
              </p:cNvSpPr>
              <p:nvPr/>
            </p:nvSpPr>
            <p:spPr>
              <a:xfrm>
                <a:off x="8110358" y="4842519"/>
                <a:ext cx="3691706" cy="7490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dirty="0"/>
                  <a:t>The honest prover is supposed to </a:t>
                </a:r>
                <a:r>
                  <a:rPr lang="en-US" sz="2000" b="1" i="1" dirty="0"/>
                  <a:t>route</a:t>
                </a:r>
                <a:r>
                  <a:rPr lang="en-US" sz="2000" dirty="0"/>
                  <a:t>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𝜓</m:t>
                        </m:r>
                      </m:e>
                    </m:d>
                  </m:oMath>
                </a14:m>
                <a:r>
                  <a:rPr lang="en-US" sz="2000" b="0" dirty="0"/>
                  <a:t> depending on </a:t>
                </a:r>
                <a14:m>
                  <m:oMath xmlns:m="http://schemas.openxmlformats.org/officeDocument/2006/math">
                    <m:r>
                      <a:rPr lang="en-US" sz="2000" b="0" i="1" smtClean="0">
                        <a:latin typeface="Cambria Math" panose="02040503050406030204" pitchFamily="18" charset="0"/>
                      </a:rPr>
                      <m:t>𝑓</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oMath>
                </a14:m>
                <a:r>
                  <a:rPr lang="en-US" sz="2000" b="0" dirty="0"/>
                  <a:t>.</a:t>
                </a:r>
              </a:p>
            </p:txBody>
          </p:sp>
        </mc:Choice>
        <mc:Fallback xmlns="">
          <p:sp>
            <p:nvSpPr>
              <p:cNvPr id="28" name="Content Placeholder 2">
                <a:extLst>
                  <a:ext uri="{FF2B5EF4-FFF2-40B4-BE49-F238E27FC236}">
                    <a16:creationId xmlns:a16="http://schemas.microsoft.com/office/drawing/2014/main" id="{2432D93D-9421-5527-B469-5C2E7F355002}"/>
                  </a:ext>
                </a:extLst>
              </p:cNvPr>
              <p:cNvSpPr txBox="1">
                <a:spLocks noRot="1" noChangeAspect="1" noMove="1" noResize="1" noEditPoints="1" noAdjustHandles="1" noChangeArrowheads="1" noChangeShapeType="1" noTextEdit="1"/>
              </p:cNvSpPr>
              <p:nvPr/>
            </p:nvSpPr>
            <p:spPr>
              <a:xfrm>
                <a:off x="8110358" y="4842519"/>
                <a:ext cx="3691706" cy="749017"/>
              </a:xfrm>
              <a:prstGeom prst="rect">
                <a:avLst/>
              </a:prstGeom>
              <a:blipFill>
                <a:blip r:embed="rId15"/>
                <a:stretch>
                  <a:fillRect l="-1712" t="-10000" r="-1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Content Placeholder 2">
                <a:extLst>
                  <a:ext uri="{FF2B5EF4-FFF2-40B4-BE49-F238E27FC236}">
                    <a16:creationId xmlns:a16="http://schemas.microsoft.com/office/drawing/2014/main" id="{1F5E19A9-24C8-0448-A4EC-881D7883FA5D}"/>
                  </a:ext>
                </a:extLst>
              </p:cNvPr>
              <p:cNvSpPr txBox="1">
                <a:spLocks/>
              </p:cNvSpPr>
              <p:nvPr/>
            </p:nvSpPr>
            <p:spPr>
              <a:xfrm>
                <a:off x="8052596" y="3060563"/>
                <a:ext cx="3817247" cy="17052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Fix a Boolean function </a:t>
                </a:r>
                <a14:m>
                  <m:oMath xmlns:m="http://schemas.openxmlformats.org/officeDocument/2006/math">
                    <m:r>
                      <a:rPr lang="en-US" sz="2000" i="1" smtClean="0">
                        <a:latin typeface="Cambria Math" panose="02040503050406030204" pitchFamily="18" charset="0"/>
                      </a:rPr>
                      <m:t>𝑓</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m:t>
                    </m:r>
                    <m:r>
                      <a:rPr lang="en-US" sz="2000" i="1" smtClean="0">
                        <a:latin typeface="Cambria Math" panose="02040503050406030204" pitchFamily="18" charset="0"/>
                      </a:rPr>
                      <m:t>𝑦</m:t>
                    </m:r>
                    <m:r>
                      <a:rPr lang="en-US" sz="2000" i="1" smtClean="0">
                        <a:latin typeface="Cambria Math" panose="02040503050406030204" pitchFamily="18" charset="0"/>
                      </a:rPr>
                      <m:t>)</m:t>
                    </m:r>
                  </m:oMath>
                </a14:m>
                <a:r>
                  <a:rPr lang="en-US" sz="2000" dirty="0"/>
                  <a:t>. </a:t>
                </a:r>
                <a:br>
                  <a:rPr lang="en-US" sz="2000" dirty="0"/>
                </a:br>
                <a:br>
                  <a:rPr lang="en-US" sz="2000" dirty="0"/>
                </a:br>
                <a:r>
                  <a:rPr lang="en-US" sz="2000" dirty="0"/>
                  <a:t>In addition to classical challenges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m:t>
                    </m:r>
                    <m:r>
                      <a:rPr lang="en-US" sz="2000" i="1" smtClean="0">
                        <a:latin typeface="Cambria Math" panose="02040503050406030204" pitchFamily="18" charset="0"/>
                      </a:rPr>
                      <m:t>𝑦</m:t>
                    </m:r>
                  </m:oMath>
                </a14:m>
                <a:r>
                  <a:rPr lang="en-US" sz="2000" dirty="0"/>
                  <a:t>, the verifiers will send random qubit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𝜓</m:t>
                        </m:r>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0</m:t>
                            </m:r>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1</m:t>
                            </m:r>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m:t>
                            </m:r>
                          </m:e>
                        </m:d>
                        <m:r>
                          <a:rPr lang="en-US" sz="2000" i="1">
                            <a:latin typeface="Cambria Math" panose="02040503050406030204" pitchFamily="18" charset="0"/>
                          </a:rPr>
                          <m:t>,|−⟩</m:t>
                        </m:r>
                      </m:e>
                    </m:d>
                  </m:oMath>
                </a14:m>
                <a:r>
                  <a:rPr lang="en-US" sz="2000" dirty="0"/>
                  <a:t>.</a:t>
                </a:r>
              </a:p>
            </p:txBody>
          </p:sp>
        </mc:Choice>
        <mc:Fallback xmlns="">
          <p:sp>
            <p:nvSpPr>
              <p:cNvPr id="29" name="Content Placeholder 2">
                <a:extLst>
                  <a:ext uri="{FF2B5EF4-FFF2-40B4-BE49-F238E27FC236}">
                    <a16:creationId xmlns:a16="http://schemas.microsoft.com/office/drawing/2014/main" id="{1F5E19A9-24C8-0448-A4EC-881D7883FA5D}"/>
                  </a:ext>
                </a:extLst>
              </p:cNvPr>
              <p:cNvSpPr txBox="1">
                <a:spLocks noRot="1" noChangeAspect="1" noMove="1" noResize="1" noEditPoints="1" noAdjustHandles="1" noChangeArrowheads="1" noChangeShapeType="1" noTextEdit="1"/>
              </p:cNvSpPr>
              <p:nvPr/>
            </p:nvSpPr>
            <p:spPr>
              <a:xfrm>
                <a:off x="8052596" y="3060563"/>
                <a:ext cx="3817247" cy="1705247"/>
              </a:xfrm>
              <a:prstGeom prst="rect">
                <a:avLst/>
              </a:prstGeom>
              <a:blipFill>
                <a:blip r:embed="rId16"/>
                <a:stretch>
                  <a:fillRect l="-1993" t="-3676" r="-1661"/>
                </a:stretch>
              </a:blipFill>
            </p:spPr>
            <p:txBody>
              <a:bodyPr/>
              <a:lstStyle/>
              <a:p>
                <a:r>
                  <a:rPr lang="en-US">
                    <a:noFill/>
                  </a:rPr>
                  <a:t> </a:t>
                </a:r>
              </a:p>
            </p:txBody>
          </p:sp>
        </mc:Fallback>
      </mc:AlternateContent>
    </p:spTree>
    <p:extLst>
      <p:ext uri="{BB962C8B-B14F-4D97-AF65-F5344CB8AC3E}">
        <p14:creationId xmlns:p14="http://schemas.microsoft.com/office/powerpoint/2010/main" val="125603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6D728-409A-D8A4-32E1-736B77FE6358}"/>
            </a:ext>
          </a:extLst>
        </p:cNvPr>
        <p:cNvGrpSpPr/>
        <p:nvPr/>
      </p:nvGrpSpPr>
      <p:grpSpPr>
        <a:xfrm>
          <a:off x="0" y="0"/>
          <a:ext cx="0" cy="0"/>
          <a:chOff x="0" y="0"/>
          <a:chExt cx="0" cy="0"/>
        </a:xfrm>
      </p:grpSpPr>
      <p:pic>
        <p:nvPicPr>
          <p:cNvPr id="1034" name="Picture 10" descr="Explained: P vs. NP | MIT News | Massachusetts Institute of Technology">
            <a:extLst>
              <a:ext uri="{FF2B5EF4-FFF2-40B4-BE49-F238E27FC236}">
                <a16:creationId xmlns:a16="http://schemas.microsoft.com/office/drawing/2014/main" id="{D92E5E2A-2F51-EDF9-6800-4608017B3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71" y="5023298"/>
            <a:ext cx="1259681" cy="8397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n-local quantum computation - Wikipedia">
            <a:extLst>
              <a:ext uri="{FF2B5EF4-FFF2-40B4-BE49-F238E27FC236}">
                <a16:creationId xmlns:a16="http://schemas.microsoft.com/office/drawing/2014/main" id="{5FCFD4C6-9B73-606D-A4AC-77CDD1E4B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0815" y="1555848"/>
            <a:ext cx="2112192" cy="107721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C9C2D09-D830-5068-23C1-1AB9B2A84C5A}"/>
              </a:ext>
            </a:extLst>
          </p:cNvPr>
          <p:cNvSpPr/>
          <p:nvPr/>
        </p:nvSpPr>
        <p:spPr>
          <a:xfrm>
            <a:off x="3186113" y="2743201"/>
            <a:ext cx="5343525" cy="1685925"/>
          </a:xfrm>
          <a:prstGeom prst="ellipse">
            <a:avLst/>
          </a:prstGeom>
          <a:solidFill>
            <a:schemeClr val="accent1">
              <a:lumMod val="20000"/>
              <a:lumOff val="8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6EF64E-BA5D-2BC2-A380-DD924B069DA5}"/>
              </a:ext>
            </a:extLst>
          </p:cNvPr>
          <p:cNvSpPr txBox="1"/>
          <p:nvPr/>
        </p:nvSpPr>
        <p:spPr>
          <a:xfrm>
            <a:off x="3829050" y="3047554"/>
            <a:ext cx="3800475" cy="1077218"/>
          </a:xfrm>
          <a:prstGeom prst="rect">
            <a:avLst/>
          </a:prstGeom>
          <a:noFill/>
        </p:spPr>
        <p:txBody>
          <a:bodyPr wrap="square" rtlCol="0">
            <a:spAutoFit/>
          </a:bodyPr>
          <a:lstStyle/>
          <a:p>
            <a:pPr algn="ctr"/>
            <a:r>
              <a:rPr lang="en-US" sz="3200" dirty="0"/>
              <a:t>Quantum Position Verification</a:t>
            </a:r>
          </a:p>
        </p:txBody>
      </p:sp>
      <p:sp>
        <p:nvSpPr>
          <p:cNvPr id="6" name="Oval 5">
            <a:extLst>
              <a:ext uri="{FF2B5EF4-FFF2-40B4-BE49-F238E27FC236}">
                <a16:creationId xmlns:a16="http://schemas.microsoft.com/office/drawing/2014/main" id="{791A0DF6-3E25-88DE-2A09-393C4C6B49A6}"/>
              </a:ext>
            </a:extLst>
          </p:cNvPr>
          <p:cNvSpPr/>
          <p:nvPr/>
        </p:nvSpPr>
        <p:spPr>
          <a:xfrm>
            <a:off x="238125" y="185738"/>
            <a:ext cx="5343524" cy="2209407"/>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8315E10-B93F-8E0F-12C4-6C5C8ABF3BDE}"/>
              </a:ext>
            </a:extLst>
          </p:cNvPr>
          <p:cNvSpPr txBox="1"/>
          <p:nvPr/>
        </p:nvSpPr>
        <p:spPr>
          <a:xfrm>
            <a:off x="170273" y="869229"/>
            <a:ext cx="3800475" cy="584775"/>
          </a:xfrm>
          <a:prstGeom prst="rect">
            <a:avLst/>
          </a:prstGeom>
          <a:noFill/>
        </p:spPr>
        <p:txBody>
          <a:bodyPr wrap="square" rtlCol="0">
            <a:spAutoFit/>
          </a:bodyPr>
          <a:lstStyle/>
          <a:p>
            <a:pPr algn="ctr"/>
            <a:r>
              <a:rPr lang="en-US" sz="3200" dirty="0"/>
              <a:t>Quantum gravity</a:t>
            </a:r>
          </a:p>
        </p:txBody>
      </p:sp>
      <p:sp>
        <p:nvSpPr>
          <p:cNvPr id="10" name="Oval 9">
            <a:extLst>
              <a:ext uri="{FF2B5EF4-FFF2-40B4-BE49-F238E27FC236}">
                <a16:creationId xmlns:a16="http://schemas.microsoft.com/office/drawing/2014/main" id="{FBB2AF7A-C187-82E7-6B4A-FF19E910D982}"/>
              </a:ext>
            </a:extLst>
          </p:cNvPr>
          <p:cNvSpPr/>
          <p:nvPr/>
        </p:nvSpPr>
        <p:spPr>
          <a:xfrm>
            <a:off x="638174" y="4733479"/>
            <a:ext cx="4362451" cy="1685925"/>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E8ACBE8-40E2-0A02-7387-284414413A51}"/>
              </a:ext>
            </a:extLst>
          </p:cNvPr>
          <p:cNvSpPr/>
          <p:nvPr/>
        </p:nvSpPr>
        <p:spPr>
          <a:xfrm>
            <a:off x="7591423" y="470892"/>
            <a:ext cx="4200527" cy="2272307"/>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C176AB9-BD0E-C4B4-236E-0638B15172DC}"/>
              </a:ext>
            </a:extLst>
          </p:cNvPr>
          <p:cNvSpPr txBox="1"/>
          <p:nvPr/>
        </p:nvSpPr>
        <p:spPr>
          <a:xfrm>
            <a:off x="7629525" y="577601"/>
            <a:ext cx="4200527" cy="1077218"/>
          </a:xfrm>
          <a:prstGeom prst="rect">
            <a:avLst/>
          </a:prstGeom>
          <a:noFill/>
        </p:spPr>
        <p:txBody>
          <a:bodyPr wrap="square" rtlCol="0">
            <a:spAutoFit/>
          </a:bodyPr>
          <a:lstStyle/>
          <a:p>
            <a:pPr algn="ctr"/>
            <a:r>
              <a:rPr lang="en-US" sz="3200" dirty="0"/>
              <a:t>Nonlocal</a:t>
            </a:r>
            <a:br>
              <a:rPr lang="en-US" sz="3200" dirty="0"/>
            </a:br>
            <a:r>
              <a:rPr lang="en-US" sz="3200" dirty="0"/>
              <a:t>Quantum Computation</a:t>
            </a:r>
          </a:p>
        </p:txBody>
      </p:sp>
      <p:sp>
        <p:nvSpPr>
          <p:cNvPr id="14" name="Oval 13">
            <a:extLst>
              <a:ext uri="{FF2B5EF4-FFF2-40B4-BE49-F238E27FC236}">
                <a16:creationId xmlns:a16="http://schemas.microsoft.com/office/drawing/2014/main" id="{835348E9-F557-807B-113D-6992205D1A5B}"/>
              </a:ext>
            </a:extLst>
          </p:cNvPr>
          <p:cNvSpPr/>
          <p:nvPr/>
        </p:nvSpPr>
        <p:spPr>
          <a:xfrm>
            <a:off x="7015163" y="4451450"/>
            <a:ext cx="4938716" cy="1935658"/>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0C4C63-A534-4032-5858-EA0A995D39DF}"/>
              </a:ext>
            </a:extLst>
          </p:cNvPr>
          <p:cNvSpPr txBox="1"/>
          <p:nvPr/>
        </p:nvSpPr>
        <p:spPr>
          <a:xfrm>
            <a:off x="7991473" y="4891088"/>
            <a:ext cx="4200527" cy="1077218"/>
          </a:xfrm>
          <a:prstGeom prst="rect">
            <a:avLst/>
          </a:prstGeom>
          <a:noFill/>
        </p:spPr>
        <p:txBody>
          <a:bodyPr wrap="square" rtlCol="0">
            <a:spAutoFit/>
          </a:bodyPr>
          <a:lstStyle/>
          <a:p>
            <a:pPr algn="ctr"/>
            <a:r>
              <a:rPr lang="en-US" sz="3200" dirty="0"/>
              <a:t>Computational</a:t>
            </a:r>
            <a:br>
              <a:rPr lang="en-US" sz="3200" dirty="0"/>
            </a:br>
            <a:r>
              <a:rPr lang="en-US" sz="3200" dirty="0"/>
              <a:t>Complexity Theory</a:t>
            </a:r>
          </a:p>
        </p:txBody>
      </p:sp>
      <p:pic>
        <p:nvPicPr>
          <p:cNvPr id="1028" name="Picture 4" descr="string theory - AdS/CFT spacetime visualization - Physics Stack Exchange">
            <a:extLst>
              <a:ext uri="{FF2B5EF4-FFF2-40B4-BE49-F238E27FC236}">
                <a16:creationId xmlns:a16="http://schemas.microsoft.com/office/drawing/2014/main" id="{5CA92C5B-C9B9-2F38-6BEE-55CB57AC08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39" r="9044"/>
          <a:stretch/>
        </p:blipFill>
        <p:spPr bwMode="auto">
          <a:xfrm>
            <a:off x="3599869" y="620137"/>
            <a:ext cx="877462" cy="1371430"/>
          </a:xfrm>
          <a:prstGeom prst="rect">
            <a:avLst/>
          </a:prstGeom>
          <a:noFill/>
          <a:extLst>
            <a:ext uri="{909E8E84-426E-40DD-AFC4-6F175D3DCCD1}">
              <a14:hiddenFill xmlns:a14="http://schemas.microsoft.com/office/drawing/2010/main">
                <a:solidFill>
                  <a:srgbClr val="FFFFFF"/>
                </a:solidFill>
              </a14:hiddenFill>
            </a:ext>
          </a:extLst>
        </p:spPr>
      </p:pic>
      <p:sp>
        <p:nvSpPr>
          <p:cNvPr id="2" name="Up-Down Arrow 1">
            <a:extLst>
              <a:ext uri="{FF2B5EF4-FFF2-40B4-BE49-F238E27FC236}">
                <a16:creationId xmlns:a16="http://schemas.microsoft.com/office/drawing/2014/main" id="{F12E61E4-5695-4D5C-8F68-D14D1DEAE84A}"/>
              </a:ext>
            </a:extLst>
          </p:cNvPr>
          <p:cNvSpPr/>
          <p:nvPr/>
        </p:nvSpPr>
        <p:spPr>
          <a:xfrm rot="18850511">
            <a:off x="3328406" y="2175397"/>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p-Down Arrow 2">
            <a:extLst>
              <a:ext uri="{FF2B5EF4-FFF2-40B4-BE49-F238E27FC236}">
                <a16:creationId xmlns:a16="http://schemas.microsoft.com/office/drawing/2014/main" id="{74874D53-F9C1-0D80-EFDB-5B7BA6C9ECAC}"/>
              </a:ext>
            </a:extLst>
          </p:cNvPr>
          <p:cNvSpPr/>
          <p:nvPr/>
        </p:nvSpPr>
        <p:spPr>
          <a:xfrm rot="1800000">
            <a:off x="7570288" y="2078028"/>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a:extLst>
              <a:ext uri="{FF2B5EF4-FFF2-40B4-BE49-F238E27FC236}">
                <a16:creationId xmlns:a16="http://schemas.microsoft.com/office/drawing/2014/main" id="{4AD2F966-706B-F246-EC58-155AB982BDAA}"/>
              </a:ext>
            </a:extLst>
          </p:cNvPr>
          <p:cNvSpPr/>
          <p:nvPr/>
        </p:nvSpPr>
        <p:spPr>
          <a:xfrm rot="8100000">
            <a:off x="7679979" y="4128678"/>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a:extLst>
              <a:ext uri="{FF2B5EF4-FFF2-40B4-BE49-F238E27FC236}">
                <a16:creationId xmlns:a16="http://schemas.microsoft.com/office/drawing/2014/main" id="{2018D37F-FD17-53FF-3907-6F0EB59699B3}"/>
              </a:ext>
            </a:extLst>
          </p:cNvPr>
          <p:cNvSpPr/>
          <p:nvPr/>
        </p:nvSpPr>
        <p:spPr>
          <a:xfrm rot="13500000">
            <a:off x="3557587" y="4089180"/>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AD3720A-66EF-72E0-E4B4-C9845465DA79}"/>
              </a:ext>
            </a:extLst>
          </p:cNvPr>
          <p:cNvSpPr txBox="1"/>
          <p:nvPr/>
        </p:nvSpPr>
        <p:spPr>
          <a:xfrm>
            <a:off x="333687" y="5001675"/>
            <a:ext cx="3800475" cy="1077218"/>
          </a:xfrm>
          <a:prstGeom prst="rect">
            <a:avLst/>
          </a:prstGeom>
          <a:noFill/>
        </p:spPr>
        <p:txBody>
          <a:bodyPr wrap="square" rtlCol="0">
            <a:spAutoFit/>
          </a:bodyPr>
          <a:lstStyle/>
          <a:p>
            <a:pPr algn="ctr"/>
            <a:r>
              <a:rPr lang="en-US" sz="3200" dirty="0"/>
              <a:t>Position-based</a:t>
            </a:r>
            <a:br>
              <a:rPr lang="en-US" sz="3200" dirty="0"/>
            </a:br>
            <a:r>
              <a:rPr lang="en-US" sz="3200" dirty="0"/>
              <a:t>Cryptography</a:t>
            </a:r>
          </a:p>
        </p:txBody>
      </p:sp>
      <p:pic>
        <p:nvPicPr>
          <p:cNvPr id="1026" name="Picture 2" descr="Maps Generic Flat icon | Freepik">
            <a:extLst>
              <a:ext uri="{FF2B5EF4-FFF2-40B4-BE49-F238E27FC236}">
                <a16:creationId xmlns:a16="http://schemas.microsoft.com/office/drawing/2014/main" id="{BEBEAF7B-7FA6-6746-E2E9-6A85A9773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008" y="5062422"/>
            <a:ext cx="1031148" cy="103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90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DA21B-6D51-1614-F6AE-76531E1A932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16B96A3-4BEB-2EF0-F254-752FF4CCE218}"/>
                  </a:ext>
                </a:extLst>
              </p:cNvPr>
              <p:cNvSpPr>
                <a:spLocks noGrp="1"/>
              </p:cNvSpPr>
              <p:nvPr>
                <p:ph type="title"/>
              </p:nvPr>
            </p:nvSpPr>
            <p:spPr/>
            <p:txBody>
              <a:bodyPr/>
              <a:lstStyle/>
              <a:p>
                <a14:m>
                  <m:oMath xmlns:m="http://schemas.openxmlformats.org/officeDocument/2006/math">
                    <m:r>
                      <a:rPr lang="en-US" i="1" smtClean="0">
                        <a:latin typeface="Cambria Math" panose="02040503050406030204" pitchFamily="18" charset="0"/>
                      </a:rPr>
                      <m:t>𝑓</m:t>
                    </m:r>
                  </m:oMath>
                </a14:m>
                <a:r>
                  <a:rPr lang="en-US" dirty="0"/>
                  <a:t>-routing protocol</a:t>
                </a:r>
              </a:p>
            </p:txBody>
          </p:sp>
        </mc:Choice>
        <mc:Fallback xmlns="">
          <p:sp>
            <p:nvSpPr>
              <p:cNvPr id="2" name="Title 1">
                <a:extLst>
                  <a:ext uri="{FF2B5EF4-FFF2-40B4-BE49-F238E27FC236}">
                    <a16:creationId xmlns:a16="http://schemas.microsoft.com/office/drawing/2014/main" id="{C16B96A3-4BEB-2EF0-F254-752FF4CCE218}"/>
                  </a:ext>
                </a:extLst>
              </p:cNvPr>
              <p:cNvSpPr>
                <a:spLocks noGrp="1" noRot="1" noChangeAspect="1" noMove="1" noResize="1" noEditPoints="1" noAdjustHandles="1" noChangeArrowheads="1" noChangeShapeType="1" noTextEdit="1"/>
              </p:cNvSpPr>
              <p:nvPr>
                <p:ph type="title"/>
              </p:nvPr>
            </p:nvSpPr>
            <p:spPr>
              <a:blipFill>
                <a:blip r:embed="rId2"/>
                <a:stretch>
                  <a:fillRect l="-1689"/>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4BB97CA3-9F51-1BBD-AB1C-B17F32C22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D551F7A-2335-403E-8F6F-DC937F925DF8}"/>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5D551F7A-2335-403E-8F6F-DC937F925DF8}"/>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4"/>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049E9319-7FA7-46CC-FD27-1AC3B4624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BF747923-9BAB-2CB3-000F-17B72E59F9E7}"/>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18CABEC-BB1B-DE81-A40A-2C810874E7B8}"/>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118CABEC-BB1B-DE81-A40A-2C810874E7B8}"/>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3FABEE8-2B73-EB07-C93A-EF6C298505D4}"/>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E3FABEE8-2B73-EB07-C93A-EF6C298505D4}"/>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B38CD4-4B9F-6748-510F-C770B18E5A63}"/>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D0B38CD4-4B9F-6748-510F-C770B18E5A63}"/>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7"/>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CCF34E84-DBAC-CB48-2FEF-4F22FADEC9FD}"/>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2E3D8C8-E150-D415-3215-C9603B7AE63C}"/>
              </a:ext>
            </a:extLst>
          </p:cNvPr>
          <p:cNvCxnSpPr>
            <a:cxnSpLocks/>
          </p:cNvCxnSpPr>
          <p:nvPr/>
        </p:nvCxnSpPr>
        <p:spPr>
          <a:xfrm flipV="1">
            <a:off x="2553495" y="4661865"/>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AD44F4C-EDAB-C7BC-F16E-475F6C379CE3}"/>
              </a:ext>
            </a:extLst>
          </p:cNvPr>
          <p:cNvCxnSpPr>
            <a:cxnSpLocks/>
          </p:cNvCxnSpPr>
          <p:nvPr/>
        </p:nvCxnSpPr>
        <p:spPr>
          <a:xfrm flipH="1" flipV="1">
            <a:off x="5725475" y="4624170"/>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39BCEA5-7B16-F1BB-7931-9EA8AD2712D2}"/>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A7C6165-1C87-DB18-FD30-15894287A082}"/>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4A7C6165-1C87-DB18-FD30-15894287A082}"/>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636F04E-2FFA-E4E6-3F5E-16A3D7487BF1}"/>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5636F04E-2FFA-E4E6-3F5E-16A3D7487BF1}"/>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E07AC4FE-06E1-A78C-ACCF-CB138C5E677B}"/>
              </a:ext>
            </a:extLst>
          </p:cNvPr>
          <p:cNvCxnSpPr>
            <a:cxnSpLocks/>
          </p:cNvCxnSpPr>
          <p:nvPr/>
        </p:nvCxnSpPr>
        <p:spPr>
          <a:xfrm flipH="1" flipV="1">
            <a:off x="2425701" y="2672989"/>
            <a:ext cx="1397000" cy="84548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BB924C0-59EE-27BF-D361-EB353EE4AB29}"/>
              </a:ext>
            </a:extLst>
          </p:cNvPr>
          <p:cNvCxnSpPr>
            <a:cxnSpLocks/>
          </p:cNvCxnSpPr>
          <p:nvPr/>
        </p:nvCxnSpPr>
        <p:spPr>
          <a:xfrm flipV="1">
            <a:off x="5466492" y="2604710"/>
            <a:ext cx="1320964" cy="92376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DFB77BD-1AFE-3692-F8C9-648D16D31186}"/>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CDFB77BD-1AFE-3692-F8C9-648D16D31186}"/>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0F8148A4-2C13-ACA6-1D54-DA00E68234D8}"/>
              </a:ext>
            </a:extLst>
          </p:cNvPr>
          <p:cNvPicPr>
            <a:picLocks noChangeAspect="1"/>
          </p:cNvPicPr>
          <p:nvPr/>
        </p:nvPicPr>
        <p:blipFill>
          <a:blip r:embed="rId11"/>
          <a:stretch>
            <a:fillRect/>
          </a:stretch>
        </p:blipFill>
        <p:spPr>
          <a:xfrm>
            <a:off x="5220475" y="4357743"/>
            <a:ext cx="502372" cy="539666"/>
          </a:xfrm>
          <a:prstGeom prst="rect">
            <a:avLst/>
          </a:prstGeom>
        </p:spPr>
      </p:pic>
      <p:pic>
        <p:nvPicPr>
          <p:cNvPr id="19" name="Picture 18">
            <a:extLst>
              <a:ext uri="{FF2B5EF4-FFF2-40B4-BE49-F238E27FC236}">
                <a16:creationId xmlns:a16="http://schemas.microsoft.com/office/drawing/2014/main" id="{22E0003C-4369-2273-364B-61A46133CA17}"/>
              </a:ext>
            </a:extLst>
          </p:cNvPr>
          <p:cNvPicPr>
            <a:picLocks noChangeAspect="1"/>
          </p:cNvPicPr>
          <p:nvPr/>
        </p:nvPicPr>
        <p:blipFill>
          <a:blip r:embed="rId11"/>
          <a:stretch>
            <a:fillRect/>
          </a:stretch>
        </p:blipFill>
        <p:spPr>
          <a:xfrm>
            <a:off x="5220475" y="3235948"/>
            <a:ext cx="502372" cy="539666"/>
          </a:xfrm>
          <a:prstGeom prst="rect">
            <a:avLst/>
          </a:prstGeom>
        </p:spPr>
      </p:pic>
      <p:cxnSp>
        <p:nvCxnSpPr>
          <p:cNvPr id="20" name="Straight Arrow Connector 19">
            <a:extLst>
              <a:ext uri="{FF2B5EF4-FFF2-40B4-BE49-F238E27FC236}">
                <a16:creationId xmlns:a16="http://schemas.microsoft.com/office/drawing/2014/main" id="{F17B5F0E-49D3-EF22-3C5C-4E10D77CEBD9}"/>
              </a:ext>
            </a:extLst>
          </p:cNvPr>
          <p:cNvCxnSpPr>
            <a:cxnSpLocks/>
          </p:cNvCxnSpPr>
          <p:nvPr/>
        </p:nvCxnSpPr>
        <p:spPr>
          <a:xfrm flipV="1">
            <a:off x="4398150" y="3786188"/>
            <a:ext cx="685798" cy="46684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BA48C76-7BE6-A303-C664-8EC805330986}"/>
              </a:ext>
            </a:extLst>
          </p:cNvPr>
          <p:cNvCxnSpPr>
            <a:cxnSpLocks/>
          </p:cNvCxnSpPr>
          <p:nvPr/>
        </p:nvCxnSpPr>
        <p:spPr>
          <a:xfrm flipH="1" flipV="1">
            <a:off x="4229308" y="3760734"/>
            <a:ext cx="883780" cy="552421"/>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0CF7D56-F023-A91B-CF84-C261E6CD3BF4}"/>
                  </a:ext>
                </a:extLst>
              </p:cNvPr>
              <p:cNvSpPr txBox="1"/>
              <p:nvPr/>
            </p:nvSpPr>
            <p:spPr>
              <a:xfrm>
                <a:off x="5292914" y="4341587"/>
                <a:ext cx="175302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m:oMathPara>
                </a14:m>
                <a:endParaRPr lang="en-US" b="0" dirty="0"/>
              </a:p>
            </p:txBody>
          </p:sp>
        </mc:Choice>
        <mc:Fallback xmlns="">
          <p:sp>
            <p:nvSpPr>
              <p:cNvPr id="27" name="TextBox 26">
                <a:extLst>
                  <a:ext uri="{FF2B5EF4-FFF2-40B4-BE49-F238E27FC236}">
                    <a16:creationId xmlns:a16="http://schemas.microsoft.com/office/drawing/2014/main" id="{10CF7D56-F023-A91B-CF84-C261E6CD3BF4}"/>
                  </a:ext>
                </a:extLst>
              </p:cNvPr>
              <p:cNvSpPr txBox="1">
                <a:spLocks noRot="1" noChangeAspect="1" noMove="1" noResize="1" noEditPoints="1" noAdjustHandles="1" noChangeArrowheads="1" noChangeShapeType="1" noTextEdit="1"/>
              </p:cNvSpPr>
              <p:nvPr/>
            </p:nvSpPr>
            <p:spPr>
              <a:xfrm>
                <a:off x="5292914" y="4341587"/>
                <a:ext cx="1753027" cy="369332"/>
              </a:xfrm>
              <a:prstGeom prst="rect">
                <a:avLst/>
              </a:prstGeom>
              <a:blipFill>
                <a:blip r:embed="rId12"/>
                <a:stretch>
                  <a:fillRect b="-9677"/>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61A40FF0-C002-4B86-FDCC-CC7D66EDEB80}"/>
              </a:ext>
            </a:extLst>
          </p:cNvPr>
          <p:cNvPicPr>
            <a:picLocks noChangeAspect="1"/>
          </p:cNvPicPr>
          <p:nvPr/>
        </p:nvPicPr>
        <p:blipFill>
          <a:blip r:embed="rId13"/>
          <a:stretch>
            <a:fillRect/>
          </a:stretch>
        </p:blipFill>
        <p:spPr>
          <a:xfrm>
            <a:off x="3861928" y="3301482"/>
            <a:ext cx="376322" cy="711720"/>
          </a:xfrm>
          <a:prstGeom prst="rect">
            <a:avLst/>
          </a:prstGeom>
        </p:spPr>
      </p:pic>
      <p:pic>
        <p:nvPicPr>
          <p:cNvPr id="34" name="Picture 33">
            <a:extLst>
              <a:ext uri="{FF2B5EF4-FFF2-40B4-BE49-F238E27FC236}">
                <a16:creationId xmlns:a16="http://schemas.microsoft.com/office/drawing/2014/main" id="{028F40B3-93C5-CFB1-81C7-4F646AE8B660}"/>
              </a:ext>
            </a:extLst>
          </p:cNvPr>
          <p:cNvPicPr>
            <a:picLocks noChangeAspect="1"/>
          </p:cNvPicPr>
          <p:nvPr/>
        </p:nvPicPr>
        <p:blipFill>
          <a:blip r:embed="rId13"/>
          <a:stretch>
            <a:fillRect/>
          </a:stretch>
        </p:blipFill>
        <p:spPr>
          <a:xfrm>
            <a:off x="3861928" y="4187277"/>
            <a:ext cx="376322" cy="711720"/>
          </a:xfrm>
          <a:prstGeom prst="rect">
            <a:avLst/>
          </a:prstGeom>
        </p:spPr>
      </p:pic>
      <p:pic>
        <p:nvPicPr>
          <p:cNvPr id="12" name="Picture 2">
            <a:extLst>
              <a:ext uri="{FF2B5EF4-FFF2-40B4-BE49-F238E27FC236}">
                <a16:creationId xmlns:a16="http://schemas.microsoft.com/office/drawing/2014/main" id="{B7828D5C-4256-1C48-BE8D-24F12CE23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AEBF58E-6B65-4767-1A88-C2E2BD3FD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74FECBB-33CF-3281-3E79-809E2C095227}"/>
                  </a:ext>
                </a:extLst>
              </p:cNvPr>
              <p:cNvSpPr txBox="1"/>
              <p:nvPr/>
            </p:nvSpPr>
            <p:spPr>
              <a:xfrm>
                <a:off x="7770811" y="2960339"/>
                <a:ext cx="4318404" cy="954107"/>
              </a:xfrm>
              <a:prstGeom prst="rect">
                <a:avLst/>
              </a:prstGeom>
              <a:noFill/>
            </p:spPr>
            <p:txBody>
              <a:bodyPr wrap="square">
                <a:spAutoFit/>
              </a:bodyPr>
              <a:lstStyle/>
              <a:p>
                <a:r>
                  <a:rPr lang="en-US" sz="2800" b="1" dirty="0">
                    <a:solidFill>
                      <a:srgbClr val="C00000"/>
                    </a:solidFill>
                  </a:rPr>
                  <a:t>Is </a:t>
                </a:r>
                <a14:m>
                  <m:oMath xmlns:m="http://schemas.openxmlformats.org/officeDocument/2006/math">
                    <m:r>
                      <a:rPr lang="en-US" sz="2800" b="1" i="1" dirty="0" smtClean="0">
                        <a:solidFill>
                          <a:srgbClr val="C00000"/>
                        </a:solidFill>
                        <a:latin typeface="Cambria Math" panose="02040503050406030204" pitchFamily="18" charset="0"/>
                      </a:rPr>
                      <m:t>𝒇</m:t>
                    </m:r>
                  </m:oMath>
                </a14:m>
                <a:r>
                  <a:rPr lang="en-US" sz="2800" b="1" dirty="0">
                    <a:solidFill>
                      <a:srgbClr val="C00000"/>
                    </a:solidFill>
                  </a:rPr>
                  <a:t>-routing secure against spoofing?</a:t>
                </a:r>
              </a:p>
            </p:txBody>
          </p:sp>
        </mc:Choice>
        <mc:Fallback xmlns="">
          <p:sp>
            <p:nvSpPr>
              <p:cNvPr id="35" name="TextBox 34">
                <a:extLst>
                  <a:ext uri="{FF2B5EF4-FFF2-40B4-BE49-F238E27FC236}">
                    <a16:creationId xmlns:a16="http://schemas.microsoft.com/office/drawing/2014/main" id="{274FECBB-33CF-3281-3E79-809E2C095227}"/>
                  </a:ext>
                </a:extLst>
              </p:cNvPr>
              <p:cNvSpPr txBox="1">
                <a:spLocks noRot="1" noChangeAspect="1" noMove="1" noResize="1" noEditPoints="1" noAdjustHandles="1" noChangeArrowheads="1" noChangeShapeType="1" noTextEdit="1"/>
              </p:cNvSpPr>
              <p:nvPr/>
            </p:nvSpPr>
            <p:spPr>
              <a:xfrm>
                <a:off x="7770811" y="2960339"/>
                <a:ext cx="4318404" cy="954107"/>
              </a:xfrm>
              <a:prstGeom prst="rect">
                <a:avLst/>
              </a:prstGeom>
              <a:blipFill>
                <a:blip r:embed="rId14"/>
                <a:stretch>
                  <a:fillRect l="-3235" t="-6579" b="-17105"/>
                </a:stretch>
              </a:blipFill>
            </p:spPr>
            <p:txBody>
              <a:bodyPr/>
              <a:lstStyle/>
              <a:p>
                <a:r>
                  <a:rPr lang="en-US">
                    <a:noFill/>
                  </a:rPr>
                  <a:t> </a:t>
                </a:r>
              </a:p>
            </p:txBody>
          </p:sp>
        </mc:Fallback>
      </mc:AlternateContent>
      <p:sp>
        <p:nvSpPr>
          <p:cNvPr id="16" name="Content Placeholder 2">
            <a:extLst>
              <a:ext uri="{FF2B5EF4-FFF2-40B4-BE49-F238E27FC236}">
                <a16:creationId xmlns:a16="http://schemas.microsoft.com/office/drawing/2014/main" id="{C111E460-2E17-9591-AC6B-6E85F51E4BB1}"/>
              </a:ext>
            </a:extLst>
          </p:cNvPr>
          <p:cNvSpPr txBox="1">
            <a:spLocks/>
          </p:cNvSpPr>
          <p:nvPr/>
        </p:nvSpPr>
        <p:spPr>
          <a:xfrm>
            <a:off x="7770811" y="4383412"/>
            <a:ext cx="4146369" cy="7490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dirty="0"/>
              <a:t>Classical attack no longer works!</a:t>
            </a:r>
          </a:p>
        </p:txBody>
      </p:sp>
    </p:spTree>
    <p:extLst>
      <p:ext uri="{BB962C8B-B14F-4D97-AF65-F5344CB8AC3E}">
        <p14:creationId xmlns:p14="http://schemas.microsoft.com/office/powerpoint/2010/main" val="1859751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C266-1424-A26A-E150-04DA834ED054}"/>
              </a:ext>
            </a:extLst>
          </p:cNvPr>
          <p:cNvSpPr>
            <a:spLocks noGrp="1"/>
          </p:cNvSpPr>
          <p:nvPr>
            <p:ph type="title"/>
          </p:nvPr>
        </p:nvSpPr>
        <p:spPr/>
        <p:txBody>
          <a:bodyPr/>
          <a:lstStyle/>
          <a:p>
            <a:r>
              <a:rPr lang="en-US" dirty="0"/>
              <a:t>Entanglement attacks on QPV</a:t>
            </a:r>
          </a:p>
        </p:txBody>
      </p:sp>
      <p:sp>
        <p:nvSpPr>
          <p:cNvPr id="3" name="Content Placeholder 2">
            <a:extLst>
              <a:ext uri="{FF2B5EF4-FFF2-40B4-BE49-F238E27FC236}">
                <a16:creationId xmlns:a16="http://schemas.microsoft.com/office/drawing/2014/main" id="{D45732C0-86B1-37EC-0303-8E96E721680A}"/>
              </a:ext>
            </a:extLst>
          </p:cNvPr>
          <p:cNvSpPr>
            <a:spLocks noGrp="1"/>
          </p:cNvSpPr>
          <p:nvPr>
            <p:ph idx="1"/>
          </p:nvPr>
        </p:nvSpPr>
        <p:spPr>
          <a:xfrm>
            <a:off x="838200" y="1825625"/>
            <a:ext cx="6747298" cy="1962604"/>
          </a:xfrm>
        </p:spPr>
        <p:txBody>
          <a:bodyPr>
            <a:normAutofit/>
          </a:bodyPr>
          <a:lstStyle/>
          <a:p>
            <a:pPr marL="0" indent="0">
              <a:buNone/>
            </a:pPr>
            <a:r>
              <a:rPr lang="en-US" sz="2400" dirty="0"/>
              <a:t>Spoofers can do more than keep or forward qubits. </a:t>
            </a:r>
            <a:br>
              <a:rPr lang="en-US" sz="2400" dirty="0"/>
            </a:br>
            <a:br>
              <a:rPr lang="en-US" sz="2400" dirty="0"/>
            </a:br>
            <a:r>
              <a:rPr lang="en-US" sz="2400" dirty="0"/>
              <a:t>Quantum entanglement gives rise to a richer, </a:t>
            </a:r>
            <a:br>
              <a:rPr lang="en-US" sz="2400" dirty="0"/>
            </a:br>
            <a:r>
              <a:rPr lang="en-US" sz="2400" dirty="0"/>
              <a:t>nontrivial set of spoofing strategies.</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C56D9D15-8B20-CEE2-A773-A7FB361BFB15}"/>
                  </a:ext>
                </a:extLst>
              </p:cNvPr>
              <p:cNvSpPr txBox="1">
                <a:spLocks/>
              </p:cNvSpPr>
              <p:nvPr/>
            </p:nvSpPr>
            <p:spPr>
              <a:xfrm>
                <a:off x="858374" y="3664682"/>
                <a:ext cx="5562379" cy="1177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With entanglement, spoofers can utilize </a:t>
                </a:r>
                <a:r>
                  <a:rPr lang="en-US" sz="2400" b="1" i="1" dirty="0"/>
                  <a:t>quantum teleportation</a:t>
                </a:r>
                <a:r>
                  <a:rPr lang="en-US" sz="2400" dirty="0"/>
                  <a:t> to perform </a:t>
                </a:r>
                <a:br>
                  <a:rPr lang="en-US" sz="2400" dirty="0"/>
                </a:br>
                <a14:m>
                  <m:oMath xmlns:m="http://schemas.openxmlformats.org/officeDocument/2006/math">
                    <m:r>
                      <a:rPr lang="en-US" sz="2400" i="1">
                        <a:latin typeface="Cambria Math" panose="02040503050406030204" pitchFamily="18" charset="0"/>
                      </a:rPr>
                      <m:t>𝑓</m:t>
                    </m:r>
                  </m:oMath>
                </a14:m>
                <a:r>
                  <a:rPr lang="en-US" sz="2400" dirty="0"/>
                  <a:t>-routing in a </a:t>
                </a:r>
                <a:r>
                  <a:rPr lang="en-US" sz="2400" b="1" i="1" dirty="0"/>
                  <a:t>distributed way.</a:t>
                </a:r>
                <a:endParaRPr lang="en-US" sz="2400" dirty="0"/>
              </a:p>
            </p:txBody>
          </p:sp>
        </mc:Choice>
        <mc:Fallback xmlns="">
          <p:sp>
            <p:nvSpPr>
              <p:cNvPr id="5" name="Content Placeholder 2">
                <a:extLst>
                  <a:ext uri="{FF2B5EF4-FFF2-40B4-BE49-F238E27FC236}">
                    <a16:creationId xmlns:a16="http://schemas.microsoft.com/office/drawing/2014/main" id="{C56D9D15-8B20-CEE2-A773-A7FB361BFB15}"/>
                  </a:ext>
                </a:extLst>
              </p:cNvPr>
              <p:cNvSpPr txBox="1">
                <a:spLocks noRot="1" noChangeAspect="1" noMove="1" noResize="1" noEditPoints="1" noAdjustHandles="1" noChangeArrowheads="1" noChangeShapeType="1" noTextEdit="1"/>
              </p:cNvSpPr>
              <p:nvPr/>
            </p:nvSpPr>
            <p:spPr>
              <a:xfrm>
                <a:off x="858374" y="3664682"/>
                <a:ext cx="5562379" cy="1177011"/>
              </a:xfrm>
              <a:prstGeom prst="rect">
                <a:avLst/>
              </a:prstGeom>
              <a:blipFill>
                <a:blip r:embed="rId2"/>
                <a:stretch>
                  <a:fillRect l="-1595" t="-6383" b="-3191"/>
                </a:stretch>
              </a:blipFill>
            </p:spPr>
            <p:txBody>
              <a:bodyPr/>
              <a:lstStyle/>
              <a:p>
                <a:r>
                  <a:rPr lang="en-US">
                    <a:noFill/>
                  </a:rPr>
                  <a:t> </a:t>
                </a:r>
              </a:p>
            </p:txBody>
          </p:sp>
        </mc:Fallback>
      </mc:AlternateContent>
      <p:pic>
        <p:nvPicPr>
          <p:cNvPr id="6" name="Picture 2" descr="Wavy Lines Images | Free Photos, PNG Stickers, Wallpapers &amp; Backgrounds -  rawpixel">
            <a:extLst>
              <a:ext uri="{FF2B5EF4-FFF2-40B4-BE49-F238E27FC236}">
                <a16:creationId xmlns:a16="http://schemas.microsoft.com/office/drawing/2014/main" id="{8188858A-C0CA-4617-71BA-8BE64BABBDF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054" t="42741" r="11763" b="41484"/>
          <a:stretch/>
        </p:blipFill>
        <p:spPr bwMode="auto">
          <a:xfrm>
            <a:off x="7986633" y="5021549"/>
            <a:ext cx="2256744" cy="22251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DD8504E3-97EB-97C8-D617-E2BFCE7B3914}"/>
              </a:ext>
            </a:extLst>
          </p:cNvPr>
          <p:cNvSpPr/>
          <p:nvPr/>
        </p:nvSpPr>
        <p:spPr>
          <a:xfrm>
            <a:off x="10205585" y="4925437"/>
            <a:ext cx="224391" cy="24725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EC4933A-4466-96E7-C331-9D2AFCD746E5}"/>
              </a:ext>
            </a:extLst>
          </p:cNvPr>
          <p:cNvSpPr/>
          <p:nvPr/>
        </p:nvSpPr>
        <p:spPr>
          <a:xfrm>
            <a:off x="7874437" y="4925436"/>
            <a:ext cx="224391" cy="24725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23953E-5290-10BC-5C2A-E1C6A7AA058C}"/>
                  </a:ext>
                </a:extLst>
              </p:cNvPr>
              <p:cNvSpPr txBox="1"/>
              <p:nvPr/>
            </p:nvSpPr>
            <p:spPr>
              <a:xfrm>
                <a:off x="7358896" y="5268805"/>
                <a:ext cx="3570274" cy="8552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2</m:t>
                              </m:r>
                            </m:e>
                          </m:rad>
                        </m:den>
                      </m:f>
                      <m:d>
                        <m:dPr>
                          <m:ctrlPr>
                            <a:rPr lang="en-US" sz="2400" b="0" i="1" smtClean="0">
                              <a:latin typeface="Cambria Math" panose="02040503050406030204" pitchFamily="18" charset="0"/>
                            </a:rPr>
                          </m:ctrlPr>
                        </m:d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00</m:t>
                              </m:r>
                            </m:e>
                          </m:d>
                          <m:r>
                            <a:rPr lang="en-US" sz="2400" b="0" i="1" smtClean="0">
                              <a:latin typeface="Cambria Math" panose="02040503050406030204" pitchFamily="18" charset="0"/>
                            </a:rPr>
                            <m:t>+|11⟩</m:t>
                          </m:r>
                        </m:e>
                      </m:d>
                    </m:oMath>
                  </m:oMathPara>
                </a14:m>
                <a:endParaRPr lang="en-US" sz="2400" dirty="0"/>
              </a:p>
            </p:txBody>
          </p:sp>
        </mc:Choice>
        <mc:Fallback xmlns="">
          <p:sp>
            <p:nvSpPr>
              <p:cNvPr id="10" name="TextBox 9">
                <a:extLst>
                  <a:ext uri="{FF2B5EF4-FFF2-40B4-BE49-F238E27FC236}">
                    <a16:creationId xmlns:a16="http://schemas.microsoft.com/office/drawing/2014/main" id="{2823953E-5290-10BC-5C2A-E1C6A7AA058C}"/>
                  </a:ext>
                </a:extLst>
              </p:cNvPr>
              <p:cNvSpPr txBox="1">
                <a:spLocks noRot="1" noChangeAspect="1" noMove="1" noResize="1" noEditPoints="1" noAdjustHandles="1" noChangeArrowheads="1" noChangeShapeType="1" noTextEdit="1"/>
              </p:cNvSpPr>
              <p:nvPr/>
            </p:nvSpPr>
            <p:spPr>
              <a:xfrm>
                <a:off x="7358896" y="5268805"/>
                <a:ext cx="3570274" cy="855299"/>
              </a:xfrm>
              <a:prstGeom prst="rect">
                <a:avLst/>
              </a:prstGeom>
              <a:blipFill>
                <a:blip r:embed="rId5"/>
                <a:stretch>
                  <a:fillRect b="-2899"/>
                </a:stretch>
              </a:blipFill>
            </p:spPr>
            <p:txBody>
              <a:bodyPr/>
              <a:lstStyle/>
              <a:p>
                <a:r>
                  <a:rPr lang="en-US">
                    <a:noFill/>
                  </a:rPr>
                  <a:t> </a:t>
                </a:r>
              </a:p>
            </p:txBody>
          </p:sp>
        </mc:Fallback>
      </mc:AlternateContent>
      <p:sp>
        <p:nvSpPr>
          <p:cNvPr id="11" name="Oval 10">
            <a:extLst>
              <a:ext uri="{FF2B5EF4-FFF2-40B4-BE49-F238E27FC236}">
                <a16:creationId xmlns:a16="http://schemas.microsoft.com/office/drawing/2014/main" id="{8A4A796C-AAF9-188C-4016-FC14B0650741}"/>
              </a:ext>
            </a:extLst>
          </p:cNvPr>
          <p:cNvSpPr/>
          <p:nvPr/>
        </p:nvSpPr>
        <p:spPr>
          <a:xfrm>
            <a:off x="11183504" y="5643354"/>
            <a:ext cx="224391" cy="247257"/>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EA05A57-6725-DA84-99B7-9373A83CB5D5}"/>
                  </a:ext>
                </a:extLst>
              </p:cNvPr>
              <p:cNvSpPr txBox="1"/>
              <p:nvPr/>
            </p:nvSpPr>
            <p:spPr>
              <a:xfrm>
                <a:off x="11234057" y="5696454"/>
                <a:ext cx="85634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𝜓</m:t>
                      </m:r>
                      <m:r>
                        <a:rPr lang="en-US" sz="2400" b="0" i="1" smtClean="0">
                          <a:latin typeface="Cambria Math" panose="02040503050406030204" pitchFamily="18" charset="0"/>
                        </a:rPr>
                        <m:t>⟩</m:t>
                      </m:r>
                    </m:oMath>
                  </m:oMathPara>
                </a14:m>
                <a:endParaRPr lang="en-US" sz="2400" dirty="0"/>
              </a:p>
            </p:txBody>
          </p:sp>
        </mc:Choice>
        <mc:Fallback xmlns="">
          <p:sp>
            <p:nvSpPr>
              <p:cNvPr id="13" name="TextBox 12">
                <a:extLst>
                  <a:ext uri="{FF2B5EF4-FFF2-40B4-BE49-F238E27FC236}">
                    <a16:creationId xmlns:a16="http://schemas.microsoft.com/office/drawing/2014/main" id="{2EA05A57-6725-DA84-99B7-9373A83CB5D5}"/>
                  </a:ext>
                </a:extLst>
              </p:cNvPr>
              <p:cNvSpPr txBox="1">
                <a:spLocks noRot="1" noChangeAspect="1" noMove="1" noResize="1" noEditPoints="1" noAdjustHandles="1" noChangeArrowheads="1" noChangeShapeType="1" noTextEdit="1"/>
              </p:cNvSpPr>
              <p:nvPr/>
            </p:nvSpPr>
            <p:spPr>
              <a:xfrm>
                <a:off x="11234057" y="5696454"/>
                <a:ext cx="856343" cy="461665"/>
              </a:xfrm>
              <a:prstGeom prst="rect">
                <a:avLst/>
              </a:prstGeom>
              <a:blipFill>
                <a:blip r:embed="rId6"/>
                <a:stretch>
                  <a:fillRect b="-18919"/>
                </a:stretch>
              </a:blipFill>
            </p:spPr>
            <p:txBody>
              <a:bodyPr/>
              <a:lstStyle/>
              <a:p>
                <a:r>
                  <a:rPr lang="en-US">
                    <a:noFill/>
                  </a:rPr>
                  <a:t> </a:t>
                </a:r>
              </a:p>
            </p:txBody>
          </p:sp>
        </mc:Fallback>
      </mc:AlternateContent>
      <p:cxnSp>
        <p:nvCxnSpPr>
          <p:cNvPr id="15" name="Curved Connector 14">
            <a:extLst>
              <a:ext uri="{FF2B5EF4-FFF2-40B4-BE49-F238E27FC236}">
                <a16:creationId xmlns:a16="http://schemas.microsoft.com/office/drawing/2014/main" id="{1D6478E5-DE10-9F00-E8ED-ABC40C49C045}"/>
              </a:ext>
            </a:extLst>
          </p:cNvPr>
          <p:cNvCxnSpPr>
            <a:cxnSpLocks/>
          </p:cNvCxnSpPr>
          <p:nvPr/>
        </p:nvCxnSpPr>
        <p:spPr>
          <a:xfrm rot="10800000">
            <a:off x="10513921" y="5100298"/>
            <a:ext cx="604509" cy="596157"/>
          </a:xfrm>
          <a:prstGeom prst="curvedConnector3">
            <a:avLst>
              <a:gd name="adj1" fmla="val 11584"/>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7005DD3-31AD-4861-9E85-492C626EB7D2}"/>
              </a:ext>
            </a:extLst>
          </p:cNvPr>
          <p:cNvCxnSpPr>
            <a:cxnSpLocks/>
          </p:cNvCxnSpPr>
          <p:nvPr/>
        </p:nvCxnSpPr>
        <p:spPr>
          <a:xfrm flipH="1" flipV="1">
            <a:off x="8367682" y="3429000"/>
            <a:ext cx="1950098" cy="141269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0BC58E4-83C2-DB7A-80EE-426A9F102C23}"/>
              </a:ext>
            </a:extLst>
          </p:cNvPr>
          <p:cNvCxnSpPr>
            <a:cxnSpLocks/>
          </p:cNvCxnSpPr>
          <p:nvPr/>
        </p:nvCxnSpPr>
        <p:spPr>
          <a:xfrm flipH="1" flipV="1">
            <a:off x="8271442" y="3533563"/>
            <a:ext cx="1904282" cy="137950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9CA5BF7-5EEB-6E97-4CD5-E53D3031612E}"/>
              </a:ext>
            </a:extLst>
          </p:cNvPr>
          <p:cNvCxnSpPr>
            <a:cxnSpLocks/>
          </p:cNvCxnSpPr>
          <p:nvPr/>
        </p:nvCxnSpPr>
        <p:spPr>
          <a:xfrm flipV="1">
            <a:off x="7986632" y="3722249"/>
            <a:ext cx="0" cy="11595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44521EE-01EC-143E-5216-A10B43EC5A60}"/>
              </a:ext>
            </a:extLst>
          </p:cNvPr>
          <p:cNvSpPr/>
          <p:nvPr/>
        </p:nvSpPr>
        <p:spPr>
          <a:xfrm>
            <a:off x="7607111" y="3097385"/>
            <a:ext cx="912546" cy="6096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677D56B-D4A0-4463-4882-5EFCA2FD8F48}"/>
              </a:ext>
            </a:extLst>
          </p:cNvPr>
          <p:cNvSpPr/>
          <p:nvPr/>
        </p:nvSpPr>
        <p:spPr>
          <a:xfrm>
            <a:off x="9947420" y="4749587"/>
            <a:ext cx="816306" cy="596158"/>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88D4FCA2-0DE1-0FB1-3D5A-A8327CC73800}"/>
              </a:ext>
            </a:extLst>
          </p:cNvPr>
          <p:cNvCxnSpPr>
            <a:cxnSpLocks/>
          </p:cNvCxnSpPr>
          <p:nvPr/>
        </p:nvCxnSpPr>
        <p:spPr>
          <a:xfrm flipV="1">
            <a:off x="7986632" y="2750692"/>
            <a:ext cx="0" cy="5418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7EF411C-1025-B1C4-3C87-402059273E44}"/>
                  </a:ext>
                </a:extLst>
              </p:cNvPr>
              <p:cNvSpPr txBox="1"/>
              <p:nvPr/>
            </p:nvSpPr>
            <p:spPr>
              <a:xfrm>
                <a:off x="7982502" y="2301771"/>
                <a:ext cx="85634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𝜓</m:t>
                      </m:r>
                      <m:r>
                        <a:rPr lang="en-US" sz="2400" b="0" i="1" smtClean="0">
                          <a:latin typeface="Cambria Math" panose="02040503050406030204" pitchFamily="18" charset="0"/>
                        </a:rPr>
                        <m:t>⟩</m:t>
                      </m:r>
                    </m:oMath>
                  </m:oMathPara>
                </a14:m>
                <a:endParaRPr lang="en-US" sz="2400" dirty="0"/>
              </a:p>
            </p:txBody>
          </p:sp>
        </mc:Choice>
        <mc:Fallback xmlns="">
          <p:sp>
            <p:nvSpPr>
              <p:cNvPr id="35" name="TextBox 34">
                <a:extLst>
                  <a:ext uri="{FF2B5EF4-FFF2-40B4-BE49-F238E27FC236}">
                    <a16:creationId xmlns:a16="http://schemas.microsoft.com/office/drawing/2014/main" id="{97EF411C-1025-B1C4-3C87-402059273E44}"/>
                  </a:ext>
                </a:extLst>
              </p:cNvPr>
              <p:cNvSpPr txBox="1">
                <a:spLocks noRot="1" noChangeAspect="1" noMove="1" noResize="1" noEditPoints="1" noAdjustHandles="1" noChangeArrowheads="1" noChangeShapeType="1" noTextEdit="1"/>
              </p:cNvSpPr>
              <p:nvPr/>
            </p:nvSpPr>
            <p:spPr>
              <a:xfrm>
                <a:off x="7982502" y="2301771"/>
                <a:ext cx="856343" cy="461665"/>
              </a:xfrm>
              <a:prstGeom prst="rect">
                <a:avLst/>
              </a:prstGeom>
              <a:blipFill>
                <a:blip r:embed="rId7"/>
                <a:stretch>
                  <a:fillRect b="-18919"/>
                </a:stretch>
              </a:blipFill>
            </p:spPr>
            <p:txBody>
              <a:bodyPr/>
              <a:lstStyle/>
              <a:p>
                <a:r>
                  <a:rPr lang="en-US">
                    <a:noFill/>
                  </a:rPr>
                  <a:t> </a:t>
                </a:r>
              </a:p>
            </p:txBody>
          </p:sp>
        </mc:Fallback>
      </mc:AlternateContent>
      <p:sp>
        <p:nvSpPr>
          <p:cNvPr id="36" name="Oval 35">
            <a:extLst>
              <a:ext uri="{FF2B5EF4-FFF2-40B4-BE49-F238E27FC236}">
                <a16:creationId xmlns:a16="http://schemas.microsoft.com/office/drawing/2014/main" id="{3AA7C7E5-D5CF-49C3-4992-56E125D8B61C}"/>
              </a:ext>
            </a:extLst>
          </p:cNvPr>
          <p:cNvSpPr/>
          <p:nvPr/>
        </p:nvSpPr>
        <p:spPr>
          <a:xfrm>
            <a:off x="7870307" y="2444036"/>
            <a:ext cx="224391" cy="247257"/>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4D6C4097-9DC6-8C30-AB31-A0C6D78F970B}"/>
              </a:ext>
            </a:extLst>
          </p:cNvPr>
          <p:cNvCxnSpPr>
            <a:cxnSpLocks/>
          </p:cNvCxnSpPr>
          <p:nvPr/>
        </p:nvCxnSpPr>
        <p:spPr>
          <a:xfrm flipV="1">
            <a:off x="7358896" y="2337020"/>
            <a:ext cx="0" cy="41218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FB28D11-FB4B-4535-3C85-021214EB9677}"/>
              </a:ext>
            </a:extLst>
          </p:cNvPr>
          <p:cNvSpPr txBox="1"/>
          <p:nvPr/>
        </p:nvSpPr>
        <p:spPr>
          <a:xfrm>
            <a:off x="6647354" y="4104407"/>
            <a:ext cx="1197222" cy="369332"/>
          </a:xfrm>
          <a:prstGeom prst="rect">
            <a:avLst/>
          </a:prstGeom>
          <a:noFill/>
        </p:spPr>
        <p:txBody>
          <a:bodyPr wrap="square" rtlCol="0">
            <a:spAutoFit/>
          </a:bodyPr>
          <a:lstStyle/>
          <a:p>
            <a:r>
              <a:rPr lang="en-US" b="0" dirty="0"/>
              <a:t>Time</a:t>
            </a:r>
          </a:p>
        </p:txBody>
      </p:sp>
      <p:sp>
        <p:nvSpPr>
          <p:cNvPr id="41" name="TextBox 40">
            <a:extLst>
              <a:ext uri="{FF2B5EF4-FFF2-40B4-BE49-F238E27FC236}">
                <a16:creationId xmlns:a16="http://schemas.microsoft.com/office/drawing/2014/main" id="{6C899E9A-6178-A5EC-F2D7-4C0C2F4E2EDF}"/>
              </a:ext>
            </a:extLst>
          </p:cNvPr>
          <p:cNvSpPr txBox="1"/>
          <p:nvPr/>
        </p:nvSpPr>
        <p:spPr>
          <a:xfrm>
            <a:off x="10383866" y="4028889"/>
            <a:ext cx="1823666" cy="646331"/>
          </a:xfrm>
          <a:prstGeom prst="rect">
            <a:avLst/>
          </a:prstGeom>
          <a:noFill/>
        </p:spPr>
        <p:txBody>
          <a:bodyPr wrap="square" rtlCol="0">
            <a:spAutoFit/>
          </a:bodyPr>
          <a:lstStyle/>
          <a:p>
            <a:r>
              <a:rPr lang="en-US" dirty="0"/>
              <a:t>Teleportation measurement</a:t>
            </a:r>
          </a:p>
        </p:txBody>
      </p:sp>
      <p:sp>
        <p:nvSpPr>
          <p:cNvPr id="42" name="TextBox 41">
            <a:extLst>
              <a:ext uri="{FF2B5EF4-FFF2-40B4-BE49-F238E27FC236}">
                <a16:creationId xmlns:a16="http://schemas.microsoft.com/office/drawing/2014/main" id="{77EF4F84-E3CB-2494-F193-6348F9156EB6}"/>
              </a:ext>
            </a:extLst>
          </p:cNvPr>
          <p:cNvSpPr txBox="1"/>
          <p:nvPr/>
        </p:nvSpPr>
        <p:spPr>
          <a:xfrm>
            <a:off x="8642516" y="2859686"/>
            <a:ext cx="1823666" cy="646331"/>
          </a:xfrm>
          <a:prstGeom prst="rect">
            <a:avLst/>
          </a:prstGeom>
          <a:noFill/>
        </p:spPr>
        <p:txBody>
          <a:bodyPr wrap="square" rtlCol="0">
            <a:spAutoFit/>
          </a:bodyPr>
          <a:lstStyle/>
          <a:p>
            <a:r>
              <a:rPr lang="en-US" dirty="0"/>
              <a:t>Teleportation corrections</a:t>
            </a:r>
          </a:p>
        </p:txBody>
      </p:sp>
      <p:sp>
        <p:nvSpPr>
          <p:cNvPr id="44" name="Content Placeholder 2">
            <a:extLst>
              <a:ext uri="{FF2B5EF4-FFF2-40B4-BE49-F238E27FC236}">
                <a16:creationId xmlns:a16="http://schemas.microsoft.com/office/drawing/2014/main" id="{39151214-C1AD-C6A9-ED57-ED27AACA6752}"/>
              </a:ext>
            </a:extLst>
          </p:cNvPr>
          <p:cNvSpPr txBox="1">
            <a:spLocks/>
          </p:cNvSpPr>
          <p:nvPr/>
        </p:nvSpPr>
        <p:spPr>
          <a:xfrm>
            <a:off x="858374" y="5112848"/>
            <a:ext cx="5984982" cy="130826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Quantum teleportation is a protocol for transferring qubits using classical communication and pre-shared entanglement.</a:t>
            </a:r>
          </a:p>
        </p:txBody>
      </p:sp>
    </p:spTree>
    <p:extLst>
      <p:ext uri="{BB962C8B-B14F-4D97-AF65-F5344CB8AC3E}">
        <p14:creationId xmlns:p14="http://schemas.microsoft.com/office/powerpoint/2010/main" val="76746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0" grpId="0"/>
      <p:bldP spid="11" grpId="0" animBg="1"/>
      <p:bldP spid="13" grpId="0"/>
      <p:bldP spid="31" grpId="0" animBg="1"/>
      <p:bldP spid="32" grpId="0" animBg="1"/>
      <p:bldP spid="35" grpId="0"/>
      <p:bldP spid="36" grpId="0" animBg="1"/>
      <p:bldP spid="38" grpId="0"/>
      <p:bldP spid="41" grpId="0"/>
      <p:bldP spid="42" grpId="0"/>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B336-A38A-A71E-7805-0C1DD67D3950}"/>
              </a:ext>
            </a:extLst>
          </p:cNvPr>
          <p:cNvSpPr>
            <a:spLocks noGrp="1"/>
          </p:cNvSpPr>
          <p:nvPr>
            <p:ph type="title"/>
          </p:nvPr>
        </p:nvSpPr>
        <p:spPr/>
        <p:txBody>
          <a:bodyPr/>
          <a:lstStyle/>
          <a:p>
            <a:r>
              <a:rPr lang="en-US" dirty="0"/>
              <a:t>Entanglement attacks on QPV</a:t>
            </a:r>
          </a:p>
        </p:txBody>
      </p:sp>
      <p:cxnSp>
        <p:nvCxnSpPr>
          <p:cNvPr id="12" name="Straight Arrow Connector 11">
            <a:extLst>
              <a:ext uri="{FF2B5EF4-FFF2-40B4-BE49-F238E27FC236}">
                <a16:creationId xmlns:a16="http://schemas.microsoft.com/office/drawing/2014/main" id="{ECD3B43D-8C6A-22C0-6600-5AB7DB4D968F}"/>
              </a:ext>
            </a:extLst>
          </p:cNvPr>
          <p:cNvCxnSpPr>
            <a:cxnSpLocks/>
          </p:cNvCxnSpPr>
          <p:nvPr/>
        </p:nvCxnSpPr>
        <p:spPr>
          <a:xfrm flipV="1">
            <a:off x="3154938" y="5423528"/>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68B3D96-4DBC-10F0-EF4A-0C0AE828D122}"/>
              </a:ext>
            </a:extLst>
          </p:cNvPr>
          <p:cNvCxnSpPr>
            <a:cxnSpLocks/>
          </p:cNvCxnSpPr>
          <p:nvPr/>
        </p:nvCxnSpPr>
        <p:spPr>
          <a:xfrm flipH="1" flipV="1">
            <a:off x="7660296" y="5318562"/>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7F2E725-85C4-D4D3-815A-CCB6ADC361F5}"/>
                  </a:ext>
                </a:extLst>
              </p:cNvPr>
              <p:cNvSpPr txBox="1"/>
              <p:nvPr/>
            </p:nvSpPr>
            <p:spPr>
              <a:xfrm>
                <a:off x="2819307" y="611102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19" name="TextBox 18">
                <a:extLst>
                  <a:ext uri="{FF2B5EF4-FFF2-40B4-BE49-F238E27FC236}">
                    <a16:creationId xmlns:a16="http://schemas.microsoft.com/office/drawing/2014/main" id="{E7F2E725-85C4-D4D3-815A-CCB6ADC361F5}"/>
                  </a:ext>
                </a:extLst>
              </p:cNvPr>
              <p:cNvSpPr txBox="1">
                <a:spLocks noRot="1" noChangeAspect="1" noMove="1" noResize="1" noEditPoints="1" noAdjustHandles="1" noChangeArrowheads="1" noChangeShapeType="1" noTextEdit="1"/>
              </p:cNvSpPr>
              <p:nvPr/>
            </p:nvSpPr>
            <p:spPr>
              <a:xfrm>
                <a:off x="2819307" y="6111028"/>
                <a:ext cx="436017" cy="369332"/>
              </a:xfrm>
              <a:prstGeom prst="rect">
                <a:avLst/>
              </a:prstGeom>
              <a:blipFill>
                <a:blip r:embed="rId2"/>
                <a:stretch>
                  <a:fillRect/>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CDF99A67-7FFD-5F5C-EB72-F719BA4A6D15}"/>
              </a:ext>
            </a:extLst>
          </p:cNvPr>
          <p:cNvPicPr>
            <a:picLocks noChangeAspect="1"/>
          </p:cNvPicPr>
          <p:nvPr/>
        </p:nvPicPr>
        <p:blipFill>
          <a:blip r:embed="rId3"/>
          <a:stretch>
            <a:fillRect/>
          </a:stretch>
        </p:blipFill>
        <p:spPr>
          <a:xfrm>
            <a:off x="6881917" y="5311395"/>
            <a:ext cx="781453" cy="839465"/>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C85EEA8-22B6-DD64-1DC8-ACAABA7433CE}"/>
                  </a:ext>
                </a:extLst>
              </p:cNvPr>
              <p:cNvSpPr txBox="1"/>
              <p:nvPr/>
            </p:nvSpPr>
            <p:spPr>
              <a:xfrm>
                <a:off x="8384270" y="6060639"/>
                <a:ext cx="175302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m:oMathPara>
                </a14:m>
                <a:endParaRPr lang="en-US" b="0" dirty="0"/>
              </a:p>
            </p:txBody>
          </p:sp>
        </mc:Choice>
        <mc:Fallback xmlns="">
          <p:sp>
            <p:nvSpPr>
              <p:cNvPr id="24" name="TextBox 23">
                <a:extLst>
                  <a:ext uri="{FF2B5EF4-FFF2-40B4-BE49-F238E27FC236}">
                    <a16:creationId xmlns:a16="http://schemas.microsoft.com/office/drawing/2014/main" id="{4C85EEA8-22B6-DD64-1DC8-ACAABA7433CE}"/>
                  </a:ext>
                </a:extLst>
              </p:cNvPr>
              <p:cNvSpPr txBox="1">
                <a:spLocks noRot="1" noChangeAspect="1" noMove="1" noResize="1" noEditPoints="1" noAdjustHandles="1" noChangeArrowheads="1" noChangeShapeType="1" noTextEdit="1"/>
              </p:cNvSpPr>
              <p:nvPr/>
            </p:nvSpPr>
            <p:spPr>
              <a:xfrm>
                <a:off x="8384270" y="6060639"/>
                <a:ext cx="1753027" cy="369332"/>
              </a:xfrm>
              <a:prstGeom prst="rect">
                <a:avLst/>
              </a:prstGeom>
              <a:blipFill>
                <a:blip r:embed="rId4"/>
                <a:stretch>
                  <a:fillRect b="-13333"/>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85AC7740-18E4-B7E9-2291-AB8EE9731CC2}"/>
              </a:ext>
            </a:extLst>
          </p:cNvPr>
          <p:cNvPicPr>
            <a:picLocks noChangeAspect="1"/>
          </p:cNvPicPr>
          <p:nvPr/>
        </p:nvPicPr>
        <p:blipFill>
          <a:blip r:embed="rId5"/>
          <a:stretch>
            <a:fillRect/>
          </a:stretch>
        </p:blipFill>
        <p:spPr>
          <a:xfrm>
            <a:off x="4275987" y="5197223"/>
            <a:ext cx="564605" cy="1067811"/>
          </a:xfrm>
          <a:prstGeom prst="rect">
            <a:avLst/>
          </a:prstGeom>
        </p:spPr>
      </p:pic>
      <p:pic>
        <p:nvPicPr>
          <p:cNvPr id="7170" name="Picture 2" descr="Wavy Lines Images | Free Photos, PNG Stickers, Wallpapers &amp; Backgrounds -  rawpixel">
            <a:extLst>
              <a:ext uri="{FF2B5EF4-FFF2-40B4-BE49-F238E27FC236}">
                <a16:creationId xmlns:a16="http://schemas.microsoft.com/office/drawing/2014/main" id="{C2F8271E-BC57-B4EA-AF19-5EA865DE40D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1054" t="42741" r="11763" b="41484"/>
          <a:stretch/>
        </p:blipFill>
        <p:spPr bwMode="auto">
          <a:xfrm>
            <a:off x="4887636" y="4924529"/>
            <a:ext cx="2256744" cy="222517"/>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extLst>
              <a:ext uri="{FF2B5EF4-FFF2-40B4-BE49-F238E27FC236}">
                <a16:creationId xmlns:a16="http://schemas.microsoft.com/office/drawing/2014/main" id="{C76BAEE5-D4B3-0C90-B2B7-74136CC0D2C6}"/>
              </a:ext>
            </a:extLst>
          </p:cNvPr>
          <p:cNvSpPr/>
          <p:nvPr/>
        </p:nvSpPr>
        <p:spPr>
          <a:xfrm>
            <a:off x="7106588" y="4828417"/>
            <a:ext cx="224391" cy="24725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562AC76-77B3-0349-A1E9-A575A86DBB09}"/>
              </a:ext>
            </a:extLst>
          </p:cNvPr>
          <p:cNvSpPr/>
          <p:nvPr/>
        </p:nvSpPr>
        <p:spPr>
          <a:xfrm>
            <a:off x="4775440" y="4828416"/>
            <a:ext cx="224391" cy="24725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85A0A1-E21C-9054-B6C1-0A92E50D3D88}"/>
                  </a:ext>
                </a:extLst>
              </p:cNvPr>
              <p:cNvSpPr txBox="1">
                <a:spLocks/>
              </p:cNvSpPr>
              <p:nvPr/>
            </p:nvSpPr>
            <p:spPr>
              <a:xfrm>
                <a:off x="8213985" y="2978367"/>
                <a:ext cx="3846623" cy="15577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Spoofers can use quantum teleportation to route </a:t>
                </a:r>
                <a14:m>
                  <m:oMath xmlns:m="http://schemas.openxmlformats.org/officeDocument/2006/math">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𝜓</m:t>
                        </m:r>
                      </m:e>
                    </m:d>
                  </m:oMath>
                </a14:m>
                <a:r>
                  <a:rPr lang="en-US" sz="2400" dirty="0"/>
                  <a:t> even though they don’t know </a:t>
                </a:r>
                <a14:m>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r>
                      <a:rPr lang="en-US" sz="2400" b="0" i="1" smtClean="0">
                        <a:latin typeface="Cambria Math" panose="02040503050406030204" pitchFamily="18" charset="0"/>
                      </a:rPr>
                      <m:t>)</m:t>
                    </m:r>
                  </m:oMath>
                </a14:m>
                <a:r>
                  <a:rPr lang="en-US" sz="2400" dirty="0"/>
                  <a:t> in the beginning.</a:t>
                </a:r>
              </a:p>
            </p:txBody>
          </p:sp>
        </mc:Choice>
        <mc:Fallback xmlns="">
          <p:sp>
            <p:nvSpPr>
              <p:cNvPr id="3" name="Content Placeholder 2">
                <a:extLst>
                  <a:ext uri="{FF2B5EF4-FFF2-40B4-BE49-F238E27FC236}">
                    <a16:creationId xmlns:a16="http://schemas.microsoft.com/office/drawing/2014/main" id="{CD85A0A1-E21C-9054-B6C1-0A92E50D3D88}"/>
                  </a:ext>
                </a:extLst>
              </p:cNvPr>
              <p:cNvSpPr txBox="1">
                <a:spLocks noRot="1" noChangeAspect="1" noMove="1" noResize="1" noEditPoints="1" noAdjustHandles="1" noChangeArrowheads="1" noChangeShapeType="1" noTextEdit="1"/>
              </p:cNvSpPr>
              <p:nvPr/>
            </p:nvSpPr>
            <p:spPr>
              <a:xfrm>
                <a:off x="8213985" y="2978367"/>
                <a:ext cx="3846623" cy="1557741"/>
              </a:xfrm>
              <a:prstGeom prst="rect">
                <a:avLst/>
              </a:prstGeom>
              <a:blipFill>
                <a:blip r:embed="rId8"/>
                <a:stretch>
                  <a:fillRect l="-2303" t="-4839" r="-3618"/>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079895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923E2-C0F7-B84A-5204-344ADA022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137FE1-5294-02C3-AFC7-CCEC3B94BC91}"/>
              </a:ext>
            </a:extLst>
          </p:cNvPr>
          <p:cNvSpPr>
            <a:spLocks noGrp="1"/>
          </p:cNvSpPr>
          <p:nvPr>
            <p:ph type="title"/>
          </p:nvPr>
        </p:nvSpPr>
        <p:spPr/>
        <p:txBody>
          <a:bodyPr/>
          <a:lstStyle/>
          <a:p>
            <a:r>
              <a:rPr lang="en-US" dirty="0"/>
              <a:t>Entanglement attacks on QPV</a:t>
            </a:r>
          </a:p>
        </p:txBody>
      </p:sp>
      <p:cxnSp>
        <p:nvCxnSpPr>
          <p:cNvPr id="12" name="Straight Arrow Connector 11">
            <a:extLst>
              <a:ext uri="{FF2B5EF4-FFF2-40B4-BE49-F238E27FC236}">
                <a16:creationId xmlns:a16="http://schemas.microsoft.com/office/drawing/2014/main" id="{78205A30-98EA-1598-4329-4630BE0BB3DD}"/>
              </a:ext>
            </a:extLst>
          </p:cNvPr>
          <p:cNvCxnSpPr>
            <a:cxnSpLocks/>
          </p:cNvCxnSpPr>
          <p:nvPr/>
        </p:nvCxnSpPr>
        <p:spPr>
          <a:xfrm flipV="1">
            <a:off x="3154938" y="5423528"/>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B5E4FF5-1213-2082-0C06-C2CB7B1E5763}"/>
              </a:ext>
            </a:extLst>
          </p:cNvPr>
          <p:cNvCxnSpPr>
            <a:cxnSpLocks/>
          </p:cNvCxnSpPr>
          <p:nvPr/>
        </p:nvCxnSpPr>
        <p:spPr>
          <a:xfrm flipH="1" flipV="1">
            <a:off x="7660296" y="5318562"/>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08A2A1-3353-0708-2282-F173EF2C48FE}"/>
              </a:ext>
            </a:extLst>
          </p:cNvPr>
          <p:cNvCxnSpPr>
            <a:cxnSpLocks/>
          </p:cNvCxnSpPr>
          <p:nvPr/>
        </p:nvCxnSpPr>
        <p:spPr>
          <a:xfrm flipH="1" flipV="1">
            <a:off x="2855182" y="1863316"/>
            <a:ext cx="1397000" cy="84548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34E9751-0D45-B62D-74FB-96A3C76BD8DF}"/>
              </a:ext>
            </a:extLst>
          </p:cNvPr>
          <p:cNvCxnSpPr>
            <a:cxnSpLocks/>
          </p:cNvCxnSpPr>
          <p:nvPr/>
        </p:nvCxnSpPr>
        <p:spPr>
          <a:xfrm flipV="1">
            <a:off x="7939820" y="1711811"/>
            <a:ext cx="1320964" cy="92376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A903E46-1838-18C9-0FED-A098C1C48501}"/>
                  </a:ext>
                </a:extLst>
              </p:cNvPr>
              <p:cNvSpPr txBox="1"/>
              <p:nvPr/>
            </p:nvSpPr>
            <p:spPr>
              <a:xfrm>
                <a:off x="2819307" y="611102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19" name="TextBox 18">
                <a:extLst>
                  <a:ext uri="{FF2B5EF4-FFF2-40B4-BE49-F238E27FC236}">
                    <a16:creationId xmlns:a16="http://schemas.microsoft.com/office/drawing/2014/main" id="{9A903E46-1838-18C9-0FED-A098C1C48501}"/>
                  </a:ext>
                </a:extLst>
              </p:cNvPr>
              <p:cNvSpPr txBox="1">
                <a:spLocks noRot="1" noChangeAspect="1" noMove="1" noResize="1" noEditPoints="1" noAdjustHandles="1" noChangeArrowheads="1" noChangeShapeType="1" noTextEdit="1"/>
              </p:cNvSpPr>
              <p:nvPr/>
            </p:nvSpPr>
            <p:spPr>
              <a:xfrm>
                <a:off x="2819307" y="6111028"/>
                <a:ext cx="436017" cy="369332"/>
              </a:xfrm>
              <a:prstGeom prst="rect">
                <a:avLst/>
              </a:prstGeom>
              <a:blipFill>
                <a:blip r:embed="rId2"/>
                <a:stretch>
                  <a:fillRect/>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81EA2766-45CE-D740-524C-5A557DE913B5}"/>
              </a:ext>
            </a:extLst>
          </p:cNvPr>
          <p:cNvPicPr>
            <a:picLocks noChangeAspect="1"/>
          </p:cNvPicPr>
          <p:nvPr/>
        </p:nvPicPr>
        <p:blipFill>
          <a:blip r:embed="rId3"/>
          <a:stretch>
            <a:fillRect/>
          </a:stretch>
        </p:blipFill>
        <p:spPr>
          <a:xfrm>
            <a:off x="6881917" y="5311395"/>
            <a:ext cx="781453" cy="839465"/>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0855882-1A97-B33F-EEF9-81D72F0DE05D}"/>
                  </a:ext>
                </a:extLst>
              </p:cNvPr>
              <p:cNvSpPr txBox="1"/>
              <p:nvPr/>
            </p:nvSpPr>
            <p:spPr>
              <a:xfrm>
                <a:off x="8384270" y="6060639"/>
                <a:ext cx="175302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m:oMathPara>
                </a14:m>
                <a:endParaRPr lang="en-US" b="0" dirty="0"/>
              </a:p>
            </p:txBody>
          </p:sp>
        </mc:Choice>
        <mc:Fallback xmlns="">
          <p:sp>
            <p:nvSpPr>
              <p:cNvPr id="24" name="TextBox 23">
                <a:extLst>
                  <a:ext uri="{FF2B5EF4-FFF2-40B4-BE49-F238E27FC236}">
                    <a16:creationId xmlns:a16="http://schemas.microsoft.com/office/drawing/2014/main" id="{B0855882-1A97-B33F-EEF9-81D72F0DE05D}"/>
                  </a:ext>
                </a:extLst>
              </p:cNvPr>
              <p:cNvSpPr txBox="1">
                <a:spLocks noRot="1" noChangeAspect="1" noMove="1" noResize="1" noEditPoints="1" noAdjustHandles="1" noChangeArrowheads="1" noChangeShapeType="1" noTextEdit="1"/>
              </p:cNvSpPr>
              <p:nvPr/>
            </p:nvSpPr>
            <p:spPr>
              <a:xfrm>
                <a:off x="8384270" y="6060639"/>
                <a:ext cx="1753027" cy="369332"/>
              </a:xfrm>
              <a:prstGeom prst="rect">
                <a:avLst/>
              </a:prstGeom>
              <a:blipFill>
                <a:blip r:embed="rId4"/>
                <a:stretch>
                  <a:fillRect b="-13333"/>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7524916D-B295-E624-CFEE-9F1CD02CCDC0}"/>
              </a:ext>
            </a:extLst>
          </p:cNvPr>
          <p:cNvPicPr>
            <a:picLocks noChangeAspect="1"/>
          </p:cNvPicPr>
          <p:nvPr/>
        </p:nvPicPr>
        <p:blipFill>
          <a:blip r:embed="rId5"/>
          <a:stretch>
            <a:fillRect/>
          </a:stretch>
        </p:blipFill>
        <p:spPr>
          <a:xfrm>
            <a:off x="4275987" y="5197223"/>
            <a:ext cx="564605" cy="1067811"/>
          </a:xfrm>
          <a:prstGeom prst="rect">
            <a:avLst/>
          </a:prstGeom>
        </p:spPr>
      </p:pic>
      <p:pic>
        <p:nvPicPr>
          <p:cNvPr id="7170" name="Picture 2" descr="Wavy Lines Images | Free Photos, PNG Stickers, Wallpapers &amp; Backgrounds -  rawpixel">
            <a:extLst>
              <a:ext uri="{FF2B5EF4-FFF2-40B4-BE49-F238E27FC236}">
                <a16:creationId xmlns:a16="http://schemas.microsoft.com/office/drawing/2014/main" id="{53857A33-0D98-C8DA-5F65-AC13F69A76A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1054" t="42741" r="11763" b="41484"/>
          <a:stretch/>
        </p:blipFill>
        <p:spPr bwMode="auto">
          <a:xfrm>
            <a:off x="4887636" y="4924529"/>
            <a:ext cx="2256744" cy="222517"/>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extLst>
              <a:ext uri="{FF2B5EF4-FFF2-40B4-BE49-F238E27FC236}">
                <a16:creationId xmlns:a16="http://schemas.microsoft.com/office/drawing/2014/main" id="{11370CBD-F0AB-905F-DB3C-57BA02F609E4}"/>
              </a:ext>
            </a:extLst>
          </p:cNvPr>
          <p:cNvSpPr/>
          <p:nvPr/>
        </p:nvSpPr>
        <p:spPr>
          <a:xfrm>
            <a:off x="7106588" y="4828417"/>
            <a:ext cx="224391" cy="24725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DE04419-91AF-39B9-C7A8-407A8179F2C8}"/>
              </a:ext>
            </a:extLst>
          </p:cNvPr>
          <p:cNvSpPr/>
          <p:nvPr/>
        </p:nvSpPr>
        <p:spPr>
          <a:xfrm>
            <a:off x="4775440" y="4828416"/>
            <a:ext cx="224391" cy="24725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D4E6E5A2-FD59-0ABE-3D1A-0029A6F78D17}"/>
              </a:ext>
            </a:extLst>
          </p:cNvPr>
          <p:cNvCxnSpPr/>
          <p:nvPr/>
        </p:nvCxnSpPr>
        <p:spPr>
          <a:xfrm flipH="1" flipV="1">
            <a:off x="4994701" y="3221561"/>
            <a:ext cx="2097702" cy="143547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0226400-6D9B-488E-66AE-68865A0C7FCC}"/>
              </a:ext>
            </a:extLst>
          </p:cNvPr>
          <p:cNvCxnSpPr/>
          <p:nvPr/>
        </p:nvCxnSpPr>
        <p:spPr>
          <a:xfrm flipH="1" flipV="1">
            <a:off x="4926756" y="3291309"/>
            <a:ext cx="2097702" cy="143547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D29D48-1B23-9DDC-CE9E-19158FD99E1E}"/>
              </a:ext>
            </a:extLst>
          </p:cNvPr>
          <p:cNvCxnSpPr>
            <a:cxnSpLocks/>
          </p:cNvCxnSpPr>
          <p:nvPr/>
        </p:nvCxnSpPr>
        <p:spPr>
          <a:xfrm flipV="1">
            <a:off x="4925120" y="3317365"/>
            <a:ext cx="1953430" cy="1401263"/>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F1DB627-05E1-9F88-72FC-2C595A342B2A}"/>
              </a:ext>
            </a:extLst>
          </p:cNvPr>
          <p:cNvCxnSpPr>
            <a:cxnSpLocks/>
          </p:cNvCxnSpPr>
          <p:nvPr/>
        </p:nvCxnSpPr>
        <p:spPr>
          <a:xfrm flipV="1">
            <a:off x="4965905" y="3399504"/>
            <a:ext cx="1972910" cy="1415237"/>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pic>
        <p:nvPicPr>
          <p:cNvPr id="7168" name="Picture 7167">
            <a:extLst>
              <a:ext uri="{FF2B5EF4-FFF2-40B4-BE49-F238E27FC236}">
                <a16:creationId xmlns:a16="http://schemas.microsoft.com/office/drawing/2014/main" id="{9FCBE22C-2153-D479-8F90-566E8A3A4C12}"/>
              </a:ext>
            </a:extLst>
          </p:cNvPr>
          <p:cNvPicPr>
            <a:picLocks noChangeAspect="1"/>
          </p:cNvPicPr>
          <p:nvPr/>
        </p:nvPicPr>
        <p:blipFill>
          <a:blip r:embed="rId5"/>
          <a:stretch>
            <a:fillRect/>
          </a:stretch>
        </p:blipFill>
        <p:spPr>
          <a:xfrm>
            <a:off x="4262528" y="2404548"/>
            <a:ext cx="564605" cy="1067811"/>
          </a:xfrm>
          <a:prstGeom prst="rect">
            <a:avLst/>
          </a:prstGeom>
        </p:spPr>
      </p:pic>
      <p:pic>
        <p:nvPicPr>
          <p:cNvPr id="7169" name="Picture 7168">
            <a:extLst>
              <a:ext uri="{FF2B5EF4-FFF2-40B4-BE49-F238E27FC236}">
                <a16:creationId xmlns:a16="http://schemas.microsoft.com/office/drawing/2014/main" id="{1372FEB5-578B-D487-264A-E131E0D6E473}"/>
              </a:ext>
            </a:extLst>
          </p:cNvPr>
          <p:cNvPicPr>
            <a:picLocks noChangeAspect="1"/>
          </p:cNvPicPr>
          <p:nvPr/>
        </p:nvPicPr>
        <p:blipFill>
          <a:blip r:embed="rId3"/>
          <a:stretch>
            <a:fillRect/>
          </a:stretch>
        </p:blipFill>
        <p:spPr>
          <a:xfrm>
            <a:off x="6947481" y="2560039"/>
            <a:ext cx="781453" cy="839465"/>
          </a:xfrm>
          <a:prstGeom prst="rect">
            <a:avLst/>
          </a:prstGeom>
        </p:spPr>
      </p:pic>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1CA00E7-6DB0-CA8F-AD1A-FAEDBC3C2FE3}"/>
                  </a:ext>
                </a:extLst>
              </p:cNvPr>
              <p:cNvSpPr txBox="1">
                <a:spLocks/>
              </p:cNvSpPr>
              <p:nvPr/>
            </p:nvSpPr>
            <p:spPr>
              <a:xfrm>
                <a:off x="8213985" y="2978367"/>
                <a:ext cx="3846623" cy="15577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Spoofers can use quantum teleportation to route </a:t>
                </a:r>
                <a14:m>
                  <m:oMath xmlns:m="http://schemas.openxmlformats.org/officeDocument/2006/math">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𝜓</m:t>
                        </m:r>
                      </m:e>
                    </m:d>
                  </m:oMath>
                </a14:m>
                <a:r>
                  <a:rPr lang="en-US" sz="2400" dirty="0"/>
                  <a:t> even though they don’t know </a:t>
                </a:r>
                <a14:m>
                  <m:oMath xmlns:m="http://schemas.openxmlformats.org/officeDocument/2006/math">
                    <m:r>
                      <a:rPr lang="en-US" sz="2400" i="1">
                        <a:latin typeface="Cambria Math" panose="02040503050406030204" pitchFamily="18" charset="0"/>
                      </a:rPr>
                      <m:t>𝑓</m:t>
                    </m:r>
                    <m:r>
                      <a:rPr lang="en-US" sz="2400" i="1">
                        <a:latin typeface="Cambria Math" panose="02040503050406030204" pitchFamily="18" charset="0"/>
                      </a:rPr>
                      <m:t>(</m:t>
                    </m:r>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r>
                      <a:rPr lang="en-US" sz="2400" i="1">
                        <a:latin typeface="Cambria Math" panose="02040503050406030204" pitchFamily="18" charset="0"/>
                      </a:rPr>
                      <m:t>)</m:t>
                    </m:r>
                  </m:oMath>
                </a14:m>
                <a:r>
                  <a:rPr lang="en-US" sz="2400" dirty="0"/>
                  <a:t> in the beginning.</a:t>
                </a:r>
              </a:p>
            </p:txBody>
          </p:sp>
        </mc:Choice>
        <mc:Fallback xmlns="">
          <p:sp>
            <p:nvSpPr>
              <p:cNvPr id="5" name="Content Placeholder 2">
                <a:extLst>
                  <a:ext uri="{FF2B5EF4-FFF2-40B4-BE49-F238E27FC236}">
                    <a16:creationId xmlns:a16="http://schemas.microsoft.com/office/drawing/2014/main" id="{F1CA00E7-6DB0-CA8F-AD1A-FAEDBC3C2FE3}"/>
                  </a:ext>
                </a:extLst>
              </p:cNvPr>
              <p:cNvSpPr txBox="1">
                <a:spLocks noRot="1" noChangeAspect="1" noMove="1" noResize="1" noEditPoints="1" noAdjustHandles="1" noChangeArrowheads="1" noChangeShapeType="1" noTextEdit="1"/>
              </p:cNvSpPr>
              <p:nvPr/>
            </p:nvSpPr>
            <p:spPr>
              <a:xfrm>
                <a:off x="8213985" y="2978367"/>
                <a:ext cx="3846623" cy="1557741"/>
              </a:xfrm>
              <a:prstGeom prst="rect">
                <a:avLst/>
              </a:prstGeom>
              <a:blipFill>
                <a:blip r:embed="rId8"/>
                <a:stretch>
                  <a:fillRect l="-2303" t="-4839" r="-3618"/>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884481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B236E-EEB8-D030-286F-04A65B11C7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EF0C9-5C0F-D580-DCAD-EE79EC8D82D3}"/>
              </a:ext>
            </a:extLst>
          </p:cNvPr>
          <p:cNvSpPr>
            <a:spLocks noGrp="1"/>
          </p:cNvSpPr>
          <p:nvPr>
            <p:ph type="title"/>
          </p:nvPr>
        </p:nvSpPr>
        <p:spPr/>
        <p:txBody>
          <a:bodyPr/>
          <a:lstStyle/>
          <a:p>
            <a:r>
              <a:rPr lang="en-US" dirty="0"/>
              <a:t>Entanglement attacks on QPV</a:t>
            </a:r>
          </a:p>
        </p:txBody>
      </p: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1E389C96-618C-DF8D-71D3-A4DEF81B20AC}"/>
                  </a:ext>
                </a:extLst>
              </p:cNvPr>
              <p:cNvSpPr txBox="1">
                <a:spLocks/>
              </p:cNvSpPr>
              <p:nvPr/>
            </p:nvSpPr>
            <p:spPr>
              <a:xfrm>
                <a:off x="838200" y="1937800"/>
                <a:ext cx="10515600" cy="85529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Theorem</a:t>
                </a:r>
                <a:r>
                  <a:rPr lang="en-US" sz="2400" dirty="0"/>
                  <a:t>: </a:t>
                </a:r>
                <a14:m>
                  <m:oMath xmlns:m="http://schemas.openxmlformats.org/officeDocument/2006/math">
                    <m:r>
                      <a:rPr lang="en-US" sz="2400" i="1" smtClean="0">
                        <a:latin typeface="Cambria Math" panose="02040503050406030204" pitchFamily="18" charset="0"/>
                      </a:rPr>
                      <m:t>𝑓</m:t>
                    </m:r>
                  </m:oMath>
                </a14:m>
                <a:r>
                  <a:rPr lang="en-US" sz="2400" dirty="0"/>
                  <a:t>-routing can be spoofed using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𝑛</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𝑛</m:t>
                                </m:r>
                              </m:e>
                            </m:func>
                            <m:r>
                              <a:rPr lang="en-US" sz="2400" b="0" i="1" smtClean="0">
                                <a:latin typeface="Cambria Math" panose="02040503050406030204" pitchFamily="18" charset="0"/>
                              </a:rPr>
                              <m:t> </m:t>
                            </m:r>
                          </m:e>
                        </m:rad>
                      </m:sup>
                    </m:sSup>
                  </m:oMath>
                </a14:m>
                <a:r>
                  <a:rPr lang="en-US" sz="2400" dirty="0"/>
                  <a:t> qubits of entanglement for all </a:t>
                </a:r>
                <a14:m>
                  <m:oMath xmlns:m="http://schemas.openxmlformats.org/officeDocument/2006/math">
                    <m:r>
                      <a:rPr lang="en-US" sz="2400" i="1">
                        <a:latin typeface="Cambria Math" panose="02040503050406030204" pitchFamily="18" charset="0"/>
                      </a:rPr>
                      <m:t>𝑛</m:t>
                    </m:r>
                  </m:oMath>
                </a14:m>
                <a:r>
                  <a:rPr lang="en-US" sz="2400" dirty="0"/>
                  <a:t>-bit Boolean functions </a:t>
                </a:r>
                <a14:m>
                  <m:oMath xmlns:m="http://schemas.openxmlformats.org/officeDocument/2006/math">
                    <m:r>
                      <a:rPr lang="en-US" sz="2400" i="1">
                        <a:latin typeface="Cambria Math" panose="02040503050406030204" pitchFamily="18" charset="0"/>
                      </a:rPr>
                      <m:t>𝑓</m:t>
                    </m:r>
                  </m:oMath>
                </a14:m>
                <a:r>
                  <a:rPr lang="en-US" sz="2400" dirty="0"/>
                  <a:t>.</a:t>
                </a:r>
              </a:p>
            </p:txBody>
          </p:sp>
        </mc:Choice>
        <mc:Fallback xmlns="">
          <p:sp>
            <p:nvSpPr>
              <p:cNvPr id="16" name="Content Placeholder 2">
                <a:extLst>
                  <a:ext uri="{FF2B5EF4-FFF2-40B4-BE49-F238E27FC236}">
                    <a16:creationId xmlns:a16="http://schemas.microsoft.com/office/drawing/2014/main" id="{1E389C96-618C-DF8D-71D3-A4DEF81B20AC}"/>
                  </a:ext>
                </a:extLst>
              </p:cNvPr>
              <p:cNvSpPr txBox="1">
                <a:spLocks noRot="1" noChangeAspect="1" noMove="1" noResize="1" noEditPoints="1" noAdjustHandles="1" noChangeArrowheads="1" noChangeShapeType="1" noTextEdit="1"/>
              </p:cNvSpPr>
              <p:nvPr/>
            </p:nvSpPr>
            <p:spPr>
              <a:xfrm>
                <a:off x="838200" y="1937800"/>
                <a:ext cx="10515600" cy="855299"/>
              </a:xfrm>
              <a:prstGeom prst="rect">
                <a:avLst/>
              </a:prstGeom>
              <a:blipFill>
                <a:blip r:embed="rId2"/>
                <a:stretch>
                  <a:fillRect l="-843" t="-1449" r="-843" b="-11594"/>
                </a:stretch>
              </a:blipFill>
              <a:ln>
                <a:solidFill>
                  <a:schemeClr val="tx1"/>
                </a:solid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ED9ED3C7-7CA0-02D1-44A8-A6DC74AF6E25}"/>
              </a:ext>
            </a:extLst>
          </p:cNvPr>
          <p:cNvSpPr txBox="1"/>
          <p:nvPr/>
        </p:nvSpPr>
        <p:spPr>
          <a:xfrm>
            <a:off x="9258961" y="2869242"/>
            <a:ext cx="2289026" cy="338554"/>
          </a:xfrm>
          <a:prstGeom prst="rect">
            <a:avLst/>
          </a:prstGeom>
          <a:noFill/>
        </p:spPr>
        <p:txBody>
          <a:bodyPr wrap="square">
            <a:spAutoFit/>
          </a:bodyPr>
          <a:lstStyle/>
          <a:p>
            <a:pPr marL="0" indent="0">
              <a:buNone/>
            </a:pPr>
            <a:r>
              <a:rPr lang="en-US" sz="1600" dirty="0">
                <a:solidFill>
                  <a:schemeClr val="bg1">
                    <a:lumMod val="50000"/>
                  </a:schemeClr>
                </a:solidFill>
              </a:rPr>
              <a:t>(</a:t>
            </a:r>
            <a:r>
              <a:rPr lang="en-US" sz="1600" dirty="0" err="1">
                <a:solidFill>
                  <a:schemeClr val="bg1">
                    <a:lumMod val="50000"/>
                  </a:schemeClr>
                </a:solidFill>
              </a:rPr>
              <a:t>Allerstorfer</a:t>
            </a:r>
            <a:r>
              <a:rPr lang="en-US" sz="1600" dirty="0">
                <a:solidFill>
                  <a:schemeClr val="bg1">
                    <a:lumMod val="50000"/>
                  </a:schemeClr>
                </a:solidFill>
              </a:rPr>
              <a:t>, et al. 2024)</a:t>
            </a:r>
          </a:p>
        </p:txBody>
      </p:sp>
      <p:sp>
        <p:nvSpPr>
          <p:cNvPr id="20" name="TextBox 19">
            <a:extLst>
              <a:ext uri="{FF2B5EF4-FFF2-40B4-BE49-F238E27FC236}">
                <a16:creationId xmlns:a16="http://schemas.microsoft.com/office/drawing/2014/main" id="{F37181EE-31AB-182C-25D0-DD529655BF37}"/>
              </a:ext>
            </a:extLst>
          </p:cNvPr>
          <p:cNvSpPr txBox="1"/>
          <p:nvPr/>
        </p:nvSpPr>
        <p:spPr>
          <a:xfrm>
            <a:off x="838200" y="3560565"/>
            <a:ext cx="10709787" cy="1200329"/>
          </a:xfrm>
          <a:prstGeom prst="rect">
            <a:avLst/>
          </a:prstGeom>
          <a:noFill/>
        </p:spPr>
        <p:txBody>
          <a:bodyPr wrap="square" rtlCol="0">
            <a:spAutoFit/>
          </a:bodyPr>
          <a:lstStyle/>
          <a:p>
            <a:r>
              <a:rPr lang="en-US" sz="2400" dirty="0"/>
              <a:t>This attack is highly nontrivial; it is a complicated teleportation-based attack that uses a breakthrough in classical cryptography about secure multiparty computation </a:t>
            </a:r>
            <a:r>
              <a:rPr lang="en-US" sz="2400" dirty="0">
                <a:solidFill>
                  <a:schemeClr val="bg1">
                    <a:lumMod val="50000"/>
                  </a:schemeClr>
                </a:solidFill>
              </a:rPr>
              <a:t>(Liu, </a:t>
            </a:r>
            <a:r>
              <a:rPr lang="en-US" sz="2400" dirty="0" err="1">
                <a:solidFill>
                  <a:schemeClr val="bg1">
                    <a:lumMod val="50000"/>
                  </a:schemeClr>
                </a:solidFill>
              </a:rPr>
              <a:t>Vaikuntanathan</a:t>
            </a:r>
            <a:r>
              <a:rPr lang="en-US" sz="2400" dirty="0">
                <a:solidFill>
                  <a:schemeClr val="bg1">
                    <a:lumMod val="50000"/>
                  </a:schemeClr>
                </a:solidFill>
              </a:rPr>
              <a:t> 2017)</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073DB27-F76F-6098-575F-81185AFE21C9}"/>
                  </a:ext>
                </a:extLst>
              </p:cNvPr>
              <p:cNvSpPr txBox="1"/>
              <p:nvPr/>
            </p:nvSpPr>
            <p:spPr>
              <a:xfrm>
                <a:off x="838200" y="5231567"/>
                <a:ext cx="10515600" cy="830997"/>
              </a:xfrm>
              <a:prstGeom prst="rect">
                <a:avLst/>
              </a:prstGeom>
              <a:noFill/>
            </p:spPr>
            <p:txBody>
              <a:bodyPr wrap="square" rtlCol="0">
                <a:spAutoFit/>
              </a:bodyPr>
              <a:lstStyle/>
              <a:p>
                <a:r>
                  <a:rPr lang="en-US" sz="2400" dirty="0"/>
                  <a:t>Given enough resources, adversaries can spoof any </a:t>
                </a:r>
                <a14:m>
                  <m:oMath xmlns:m="http://schemas.openxmlformats.org/officeDocument/2006/math">
                    <m:r>
                      <a:rPr lang="en-US" sz="2400" i="1" smtClean="0">
                        <a:latin typeface="Cambria Math" panose="02040503050406030204" pitchFamily="18" charset="0"/>
                      </a:rPr>
                      <m:t>𝑓</m:t>
                    </m:r>
                  </m:oMath>
                </a14:m>
                <a:r>
                  <a:rPr lang="en-US" sz="2400" dirty="0"/>
                  <a:t>-routing position verification protocol.</a:t>
                </a:r>
              </a:p>
            </p:txBody>
          </p:sp>
        </mc:Choice>
        <mc:Fallback xmlns="">
          <p:sp>
            <p:nvSpPr>
              <p:cNvPr id="3" name="TextBox 2">
                <a:extLst>
                  <a:ext uri="{FF2B5EF4-FFF2-40B4-BE49-F238E27FC236}">
                    <a16:creationId xmlns:a16="http://schemas.microsoft.com/office/drawing/2014/main" id="{9073DB27-F76F-6098-575F-81185AFE21C9}"/>
                  </a:ext>
                </a:extLst>
              </p:cNvPr>
              <p:cNvSpPr txBox="1">
                <a:spLocks noRot="1" noChangeAspect="1" noMove="1" noResize="1" noEditPoints="1" noAdjustHandles="1" noChangeArrowheads="1" noChangeShapeType="1" noTextEdit="1"/>
              </p:cNvSpPr>
              <p:nvPr/>
            </p:nvSpPr>
            <p:spPr>
              <a:xfrm>
                <a:off x="838200" y="5231567"/>
                <a:ext cx="10515600" cy="830997"/>
              </a:xfrm>
              <a:prstGeom prst="rect">
                <a:avLst/>
              </a:prstGeom>
              <a:blipFill>
                <a:blip r:embed="rId3"/>
                <a:stretch>
                  <a:fillRect l="-965" t="-4478" b="-14925"/>
                </a:stretch>
              </a:blipFill>
            </p:spPr>
            <p:txBody>
              <a:bodyPr/>
              <a:lstStyle/>
              <a:p>
                <a:r>
                  <a:rPr lang="en-US">
                    <a:noFill/>
                  </a:rPr>
                  <a:t> </a:t>
                </a:r>
              </a:p>
            </p:txBody>
          </p:sp>
        </mc:Fallback>
      </mc:AlternateContent>
    </p:spTree>
    <p:extLst>
      <p:ext uri="{BB962C8B-B14F-4D97-AF65-F5344CB8AC3E}">
        <p14:creationId xmlns:p14="http://schemas.microsoft.com/office/powerpoint/2010/main" val="281678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D509D-D523-BCFA-9A01-04F21DCDF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CF53E-B0A9-4F26-B416-A4D54AB88D7C}"/>
              </a:ext>
            </a:extLst>
          </p:cNvPr>
          <p:cNvSpPr>
            <a:spLocks noGrp="1"/>
          </p:cNvSpPr>
          <p:nvPr>
            <p:ph type="title"/>
          </p:nvPr>
        </p:nvSpPr>
        <p:spPr/>
        <p:txBody>
          <a:bodyPr/>
          <a:lstStyle/>
          <a:p>
            <a:r>
              <a:rPr lang="en-US" dirty="0"/>
              <a:t>Secure QPV</a:t>
            </a:r>
          </a:p>
        </p:txBody>
      </p:sp>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C17C810D-2139-2830-1121-6EF81971289C}"/>
                  </a:ext>
                </a:extLst>
              </p:cNvPr>
              <p:cNvSpPr txBox="1">
                <a:spLocks/>
              </p:cNvSpPr>
              <p:nvPr/>
            </p:nvSpPr>
            <p:spPr>
              <a:xfrm>
                <a:off x="838200" y="1991506"/>
                <a:ext cx="10515600" cy="85529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Theorem</a:t>
                </a:r>
                <a:r>
                  <a:rPr lang="en-US" sz="2400" dirty="0"/>
                  <a:t>: When </a:t>
                </a:r>
                <a14:m>
                  <m:oMath xmlns:m="http://schemas.openxmlformats.org/officeDocument/2006/math">
                    <m:r>
                      <a:rPr lang="en-US" sz="2400" i="1">
                        <a:latin typeface="Cambria Math" panose="02040503050406030204" pitchFamily="18" charset="0"/>
                      </a:rPr>
                      <m:t>𝑓</m:t>
                    </m:r>
                  </m:oMath>
                </a14:m>
                <a:r>
                  <a:rPr lang="en-US" sz="2400" dirty="0"/>
                  <a:t> computes </a:t>
                </a:r>
                <a14:m>
                  <m:oMath xmlns:m="http://schemas.openxmlformats.org/officeDocument/2006/math">
                    <m:r>
                      <a:rPr lang="en-US" sz="2400" b="0" i="1" smtClean="0">
                        <a:latin typeface="Cambria Math" panose="02040503050406030204" pitchFamily="18" charset="0"/>
                      </a:rPr>
                      <m:t>𝑛</m:t>
                    </m:r>
                  </m:oMath>
                </a14:m>
                <a:r>
                  <a:rPr lang="en-US" sz="2400" dirty="0"/>
                  <a:t>-bit inner product function, spoofing </a:t>
                </a:r>
                <a14:m>
                  <m:oMath xmlns:m="http://schemas.openxmlformats.org/officeDocument/2006/math">
                    <m:r>
                      <a:rPr lang="en-US" sz="2400" i="1" smtClean="0">
                        <a:latin typeface="Cambria Math" panose="02040503050406030204" pitchFamily="18" charset="0"/>
                      </a:rPr>
                      <m:t>𝑓</m:t>
                    </m:r>
                  </m:oMath>
                </a14:m>
                <a:r>
                  <a:rPr lang="en-US" sz="2400" dirty="0"/>
                  <a:t>-routing  requires at least </a:t>
                </a:r>
                <a14:m>
                  <m:oMath xmlns:m="http://schemas.openxmlformats.org/officeDocument/2006/math">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𝑛</m:t>
                        </m:r>
                      </m:e>
                    </m:func>
                  </m:oMath>
                </a14:m>
                <a:r>
                  <a:rPr lang="en-US" sz="2400" dirty="0"/>
                  <a:t> qubits of entanglement.</a:t>
                </a:r>
              </a:p>
            </p:txBody>
          </p:sp>
        </mc:Choice>
        <mc:Fallback xmlns="">
          <p:sp>
            <p:nvSpPr>
              <p:cNvPr id="21" name="Content Placeholder 2">
                <a:extLst>
                  <a:ext uri="{FF2B5EF4-FFF2-40B4-BE49-F238E27FC236}">
                    <a16:creationId xmlns:a16="http://schemas.microsoft.com/office/drawing/2014/main" id="{C17C810D-2139-2830-1121-6EF81971289C}"/>
                  </a:ext>
                </a:extLst>
              </p:cNvPr>
              <p:cNvSpPr txBox="1">
                <a:spLocks noRot="1" noChangeAspect="1" noMove="1" noResize="1" noEditPoints="1" noAdjustHandles="1" noChangeArrowheads="1" noChangeShapeType="1" noTextEdit="1"/>
              </p:cNvSpPr>
              <p:nvPr/>
            </p:nvSpPr>
            <p:spPr>
              <a:xfrm>
                <a:off x="838200" y="1991506"/>
                <a:ext cx="10515600" cy="855299"/>
              </a:xfrm>
              <a:prstGeom prst="rect">
                <a:avLst/>
              </a:prstGeom>
              <a:blipFill>
                <a:blip r:embed="rId2"/>
                <a:stretch>
                  <a:fillRect l="-843" t="-8696" b="-4348"/>
                </a:stretch>
              </a:blipFill>
              <a:ln>
                <a:solidFill>
                  <a:schemeClr val="tx1"/>
                </a:solid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743F41CF-A27B-57D4-F5A6-DC93DFD9E02F}"/>
              </a:ext>
            </a:extLst>
          </p:cNvPr>
          <p:cNvSpPr txBox="1"/>
          <p:nvPr/>
        </p:nvSpPr>
        <p:spPr>
          <a:xfrm>
            <a:off x="8436077" y="2874961"/>
            <a:ext cx="3168445" cy="338554"/>
          </a:xfrm>
          <a:prstGeom prst="rect">
            <a:avLst/>
          </a:prstGeom>
          <a:noFill/>
        </p:spPr>
        <p:txBody>
          <a:bodyPr wrap="square">
            <a:spAutoFit/>
          </a:bodyPr>
          <a:lstStyle/>
          <a:p>
            <a:pPr marL="0" indent="0">
              <a:buNone/>
            </a:pPr>
            <a:r>
              <a:rPr lang="en-US" sz="1600" dirty="0">
                <a:solidFill>
                  <a:schemeClr val="bg1">
                    <a:lumMod val="50000"/>
                  </a:schemeClr>
                </a:solidFill>
              </a:rPr>
              <a:t>(Bluhm, </a:t>
            </a:r>
            <a:r>
              <a:rPr lang="en-US" sz="1600" dirty="0" err="1">
                <a:solidFill>
                  <a:schemeClr val="bg1">
                    <a:lumMod val="50000"/>
                  </a:schemeClr>
                </a:solidFill>
              </a:rPr>
              <a:t>Christandl</a:t>
            </a:r>
            <a:r>
              <a:rPr lang="en-US" sz="1600" dirty="0">
                <a:solidFill>
                  <a:schemeClr val="bg1">
                    <a:lumMod val="50000"/>
                  </a:schemeClr>
                </a:solidFill>
              </a:rPr>
              <a:t>, </a:t>
            </a:r>
            <a:r>
              <a:rPr lang="en-US" sz="1600" dirty="0" err="1">
                <a:solidFill>
                  <a:schemeClr val="bg1">
                    <a:lumMod val="50000"/>
                  </a:schemeClr>
                </a:solidFill>
              </a:rPr>
              <a:t>Speelman</a:t>
            </a:r>
            <a:r>
              <a:rPr lang="en-US" sz="1600" dirty="0">
                <a:solidFill>
                  <a:schemeClr val="bg1">
                    <a:lumMod val="50000"/>
                  </a:schemeClr>
                </a:solidFill>
              </a:rPr>
              <a:t> 2021)</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BCDA0A4-4816-C4D9-B233-8E17B0C6AE14}"/>
                  </a:ext>
                </a:extLst>
              </p:cNvPr>
              <p:cNvSpPr txBox="1"/>
              <p:nvPr/>
            </p:nvSpPr>
            <p:spPr>
              <a:xfrm>
                <a:off x="838200" y="3797623"/>
                <a:ext cx="10515600" cy="1938992"/>
              </a:xfrm>
              <a:prstGeom prst="rect">
                <a:avLst/>
              </a:prstGeom>
              <a:noFill/>
            </p:spPr>
            <p:txBody>
              <a:bodyPr wrap="square" rtlCol="0">
                <a:spAutoFit/>
              </a:bodyPr>
              <a:lstStyle/>
              <a:p>
                <a:r>
                  <a:rPr lang="en-US" sz="2400" dirty="0"/>
                  <a:t>Honest parties have to compute </a:t>
                </a:r>
                <a14:m>
                  <m:oMath xmlns:m="http://schemas.openxmlformats.org/officeDocument/2006/math">
                    <m:r>
                      <a:rPr lang="en-US" sz="2400" i="1">
                        <a:latin typeface="Cambria Math" panose="02040503050406030204" pitchFamily="18" charset="0"/>
                      </a:rPr>
                      <m:t>𝑛</m:t>
                    </m:r>
                  </m:oMath>
                </a14:m>
                <a:r>
                  <a:rPr lang="en-US" sz="2400" dirty="0"/>
                  <a:t>-bit inner product function very quickly, but only have to perform a very simple quantum operation: route a qubit left or right.</a:t>
                </a:r>
              </a:p>
              <a:p>
                <a:endParaRPr lang="en-US" sz="2400" dirty="0"/>
              </a:p>
              <a:p>
                <a:r>
                  <a:rPr lang="en-US" sz="2400" dirty="0"/>
                  <a:t>Spoofers, on the other hand, must manipulate </a:t>
                </a:r>
                <a14:m>
                  <m:oMath xmlns:m="http://schemas.openxmlformats.org/officeDocument/2006/math">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𝑛</m:t>
                        </m:r>
                      </m:e>
                    </m:func>
                  </m:oMath>
                </a14:m>
                <a:r>
                  <a:rPr lang="en-US" sz="2400" dirty="0"/>
                  <a:t> qubits of entanglement, which for large </a:t>
                </a:r>
                <a14:m>
                  <m:oMath xmlns:m="http://schemas.openxmlformats.org/officeDocument/2006/math">
                    <m:r>
                      <a:rPr lang="en-US" sz="2400" i="1">
                        <a:latin typeface="Cambria Math" panose="02040503050406030204" pitchFamily="18" charset="0"/>
                      </a:rPr>
                      <m:t>𝑛</m:t>
                    </m:r>
                  </m:oMath>
                </a14:m>
                <a:r>
                  <a:rPr lang="en-US" sz="2400" dirty="0"/>
                  <a:t> may be technologically infeasible (for now).</a:t>
                </a:r>
              </a:p>
            </p:txBody>
          </p:sp>
        </mc:Choice>
        <mc:Fallback xmlns="">
          <p:sp>
            <p:nvSpPr>
              <p:cNvPr id="3" name="TextBox 2">
                <a:extLst>
                  <a:ext uri="{FF2B5EF4-FFF2-40B4-BE49-F238E27FC236}">
                    <a16:creationId xmlns:a16="http://schemas.microsoft.com/office/drawing/2014/main" id="{0BCDA0A4-4816-C4D9-B233-8E17B0C6AE14}"/>
                  </a:ext>
                </a:extLst>
              </p:cNvPr>
              <p:cNvSpPr txBox="1">
                <a:spLocks noRot="1" noChangeAspect="1" noMove="1" noResize="1" noEditPoints="1" noAdjustHandles="1" noChangeArrowheads="1" noChangeShapeType="1" noTextEdit="1"/>
              </p:cNvSpPr>
              <p:nvPr/>
            </p:nvSpPr>
            <p:spPr>
              <a:xfrm>
                <a:off x="838200" y="3797623"/>
                <a:ext cx="10515600" cy="1938992"/>
              </a:xfrm>
              <a:prstGeom prst="rect">
                <a:avLst/>
              </a:prstGeom>
              <a:blipFill>
                <a:blip r:embed="rId3"/>
                <a:stretch>
                  <a:fillRect l="-965" t="-1961" r="-724" b="-6536"/>
                </a:stretch>
              </a:blipFill>
            </p:spPr>
            <p:txBody>
              <a:bodyPr/>
              <a:lstStyle/>
              <a:p>
                <a:r>
                  <a:rPr lang="en-US">
                    <a:noFill/>
                  </a:rPr>
                  <a:t> </a:t>
                </a:r>
              </a:p>
            </p:txBody>
          </p:sp>
        </mc:Fallback>
      </mc:AlternateContent>
    </p:spTree>
    <p:extLst>
      <p:ext uri="{BB962C8B-B14F-4D97-AF65-F5344CB8AC3E}">
        <p14:creationId xmlns:p14="http://schemas.microsoft.com/office/powerpoint/2010/main" val="367750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42DD-AE0E-7C91-5FE6-8889AA8F17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D594C3-F44F-6AD6-A441-DC3ED458ED1A}"/>
              </a:ext>
            </a:extLst>
          </p:cNvPr>
          <p:cNvSpPr>
            <a:spLocks noGrp="1"/>
          </p:cNvSpPr>
          <p:nvPr>
            <p:ph type="title"/>
          </p:nvPr>
        </p:nvSpPr>
        <p:spPr/>
        <p:txBody>
          <a:bodyPr/>
          <a:lstStyle/>
          <a:p>
            <a:r>
              <a:rPr lang="en-US" dirty="0"/>
              <a:t>Entanglement attacks on QPV</a:t>
            </a:r>
          </a:p>
        </p:txBody>
      </p:sp>
      <mc:AlternateContent xmlns:mc="http://schemas.openxmlformats.org/markup-compatibility/2006" xmlns:a14="http://schemas.microsoft.com/office/drawing/2010/main">
        <mc:Choice Requires="a14">
          <p:sp>
            <p:nvSpPr>
              <p:cNvPr id="27" name="Content Placeholder 2">
                <a:extLst>
                  <a:ext uri="{FF2B5EF4-FFF2-40B4-BE49-F238E27FC236}">
                    <a16:creationId xmlns:a16="http://schemas.microsoft.com/office/drawing/2014/main" id="{5D247A92-77B0-6C8E-BF04-CC0D5A2D8257}"/>
                  </a:ext>
                </a:extLst>
              </p:cNvPr>
              <p:cNvSpPr txBox="1">
                <a:spLocks/>
              </p:cNvSpPr>
              <p:nvPr/>
            </p:nvSpPr>
            <p:spPr>
              <a:xfrm>
                <a:off x="838200" y="2676832"/>
                <a:ext cx="10515600" cy="85529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Open question</a:t>
                </a:r>
                <a:r>
                  <a:rPr lang="en-US" sz="2400" dirty="0"/>
                  <a:t>: Is there a function </a:t>
                </a:r>
                <a14:m>
                  <m:oMath xmlns:m="http://schemas.openxmlformats.org/officeDocument/2006/math">
                    <m:r>
                      <a:rPr lang="en-US" sz="2400" i="1">
                        <a:latin typeface="Cambria Math" panose="02040503050406030204" pitchFamily="18" charset="0"/>
                      </a:rPr>
                      <m:t>𝑓</m:t>
                    </m:r>
                    <m:r>
                      <a:rPr lang="en-US" sz="2400" i="1">
                        <a:latin typeface="Cambria Math" panose="02040503050406030204" pitchFamily="18" charset="0"/>
                      </a:rPr>
                      <m:t> </m:t>
                    </m:r>
                  </m:oMath>
                </a14:m>
                <a:r>
                  <a:rPr lang="en-US" sz="2400" dirty="0"/>
                  <a:t>such that spoofing </a:t>
                </a:r>
                <a14:m>
                  <m:oMath xmlns:m="http://schemas.openxmlformats.org/officeDocument/2006/math">
                    <m:r>
                      <a:rPr lang="en-US" sz="2400" i="1" smtClean="0">
                        <a:latin typeface="Cambria Math" panose="02040503050406030204" pitchFamily="18" charset="0"/>
                      </a:rPr>
                      <m:t>𝑓</m:t>
                    </m:r>
                  </m:oMath>
                </a14:m>
                <a:r>
                  <a:rPr lang="en-US" sz="2400" dirty="0"/>
                  <a:t>-routing requires exponentially many qubits of pre-shared entanglement?</a:t>
                </a:r>
              </a:p>
            </p:txBody>
          </p:sp>
        </mc:Choice>
        <mc:Fallback xmlns="">
          <p:sp>
            <p:nvSpPr>
              <p:cNvPr id="27" name="Content Placeholder 2">
                <a:extLst>
                  <a:ext uri="{FF2B5EF4-FFF2-40B4-BE49-F238E27FC236}">
                    <a16:creationId xmlns:a16="http://schemas.microsoft.com/office/drawing/2014/main" id="{5D247A92-77B0-6C8E-BF04-CC0D5A2D8257}"/>
                  </a:ext>
                </a:extLst>
              </p:cNvPr>
              <p:cNvSpPr txBox="1">
                <a:spLocks noRot="1" noChangeAspect="1" noMove="1" noResize="1" noEditPoints="1" noAdjustHandles="1" noChangeArrowheads="1" noChangeShapeType="1" noTextEdit="1"/>
              </p:cNvSpPr>
              <p:nvPr/>
            </p:nvSpPr>
            <p:spPr>
              <a:xfrm>
                <a:off x="838200" y="2676832"/>
                <a:ext cx="10515600" cy="855299"/>
              </a:xfrm>
              <a:prstGeom prst="rect">
                <a:avLst/>
              </a:prstGeom>
              <a:blipFill>
                <a:blip r:embed="rId2"/>
                <a:stretch>
                  <a:fillRect l="-843" t="-8696" b="-4348"/>
                </a:stretch>
              </a:blipFill>
              <a:ln>
                <a:solidFill>
                  <a:schemeClr val="tx1"/>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6BE65EFE-BED2-65DF-5D77-4F2A1A49499C}"/>
              </a:ext>
            </a:extLst>
          </p:cNvPr>
          <p:cNvSpPr txBox="1"/>
          <p:nvPr/>
        </p:nvSpPr>
        <p:spPr>
          <a:xfrm>
            <a:off x="838200" y="4181168"/>
            <a:ext cx="10515599" cy="830997"/>
          </a:xfrm>
          <a:prstGeom prst="rect">
            <a:avLst/>
          </a:prstGeom>
          <a:noFill/>
        </p:spPr>
        <p:txBody>
          <a:bodyPr wrap="square" rtlCol="0">
            <a:spAutoFit/>
          </a:bodyPr>
          <a:lstStyle/>
          <a:p>
            <a:r>
              <a:rPr lang="en-US" sz="2400" dirty="0"/>
              <a:t>This question is immensely difficult, because of unexpected and deep connections to complexity theory and cryptography.</a:t>
            </a:r>
          </a:p>
        </p:txBody>
      </p:sp>
    </p:spTree>
    <p:extLst>
      <p:ext uri="{BB962C8B-B14F-4D97-AF65-F5344CB8AC3E}">
        <p14:creationId xmlns:p14="http://schemas.microsoft.com/office/powerpoint/2010/main" val="12449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95656-B031-9E2B-D4E4-02368A8CF45F}"/>
            </a:ext>
          </a:extLst>
        </p:cNvPr>
        <p:cNvGrpSpPr/>
        <p:nvPr/>
      </p:nvGrpSpPr>
      <p:grpSpPr>
        <a:xfrm>
          <a:off x="0" y="0"/>
          <a:ext cx="0" cy="0"/>
          <a:chOff x="0" y="0"/>
          <a:chExt cx="0" cy="0"/>
        </a:xfrm>
      </p:grpSpPr>
      <p:pic>
        <p:nvPicPr>
          <p:cNvPr id="1034" name="Picture 10" descr="Explained: P vs. NP | MIT News | Massachusetts Institute of Technology">
            <a:extLst>
              <a:ext uri="{FF2B5EF4-FFF2-40B4-BE49-F238E27FC236}">
                <a16:creationId xmlns:a16="http://schemas.microsoft.com/office/drawing/2014/main" id="{9258971C-A63D-6EEC-33DF-EBC00623D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71" y="5023298"/>
            <a:ext cx="1259681" cy="8397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n-local quantum computation - Wikipedia">
            <a:extLst>
              <a:ext uri="{FF2B5EF4-FFF2-40B4-BE49-F238E27FC236}">
                <a16:creationId xmlns:a16="http://schemas.microsoft.com/office/drawing/2014/main" id="{303C7F1E-9A8B-F4E9-2144-6B6110215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0815" y="1555848"/>
            <a:ext cx="2112192" cy="107721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54085EB5-844C-7437-3433-BE295A7053FB}"/>
              </a:ext>
            </a:extLst>
          </p:cNvPr>
          <p:cNvSpPr/>
          <p:nvPr/>
        </p:nvSpPr>
        <p:spPr>
          <a:xfrm>
            <a:off x="3186113" y="2743201"/>
            <a:ext cx="5343525" cy="1685925"/>
          </a:xfrm>
          <a:prstGeom prst="ellipse">
            <a:avLst/>
          </a:prstGeom>
          <a:solidFill>
            <a:schemeClr val="accent1">
              <a:lumMod val="20000"/>
              <a:lumOff val="8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54C5BE-B483-E536-C64E-766CA86D3194}"/>
              </a:ext>
            </a:extLst>
          </p:cNvPr>
          <p:cNvSpPr txBox="1"/>
          <p:nvPr/>
        </p:nvSpPr>
        <p:spPr>
          <a:xfrm>
            <a:off x="3829050" y="3047554"/>
            <a:ext cx="3800475" cy="1077218"/>
          </a:xfrm>
          <a:prstGeom prst="rect">
            <a:avLst/>
          </a:prstGeom>
          <a:noFill/>
        </p:spPr>
        <p:txBody>
          <a:bodyPr wrap="square" rtlCol="0">
            <a:spAutoFit/>
          </a:bodyPr>
          <a:lstStyle/>
          <a:p>
            <a:pPr algn="ctr"/>
            <a:r>
              <a:rPr lang="en-US" sz="3200" dirty="0"/>
              <a:t>Quantum Position Verification</a:t>
            </a:r>
          </a:p>
        </p:txBody>
      </p:sp>
      <p:sp>
        <p:nvSpPr>
          <p:cNvPr id="6" name="Oval 5">
            <a:extLst>
              <a:ext uri="{FF2B5EF4-FFF2-40B4-BE49-F238E27FC236}">
                <a16:creationId xmlns:a16="http://schemas.microsoft.com/office/drawing/2014/main" id="{165A7314-F640-CB45-7A21-AA5B947AF424}"/>
              </a:ext>
            </a:extLst>
          </p:cNvPr>
          <p:cNvSpPr/>
          <p:nvPr/>
        </p:nvSpPr>
        <p:spPr>
          <a:xfrm>
            <a:off x="238125" y="185738"/>
            <a:ext cx="5343524" cy="2209407"/>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7" name="TextBox 6">
            <a:extLst>
              <a:ext uri="{FF2B5EF4-FFF2-40B4-BE49-F238E27FC236}">
                <a16:creationId xmlns:a16="http://schemas.microsoft.com/office/drawing/2014/main" id="{A96D6CC1-8676-8D6D-9B1D-34E914D1DD15}"/>
              </a:ext>
            </a:extLst>
          </p:cNvPr>
          <p:cNvSpPr txBox="1"/>
          <p:nvPr/>
        </p:nvSpPr>
        <p:spPr>
          <a:xfrm>
            <a:off x="170273" y="869229"/>
            <a:ext cx="3800475" cy="584775"/>
          </a:xfrm>
          <a:prstGeom prst="rect">
            <a:avLst/>
          </a:prstGeom>
          <a:noFill/>
        </p:spPr>
        <p:txBody>
          <a:bodyPr wrap="square" rtlCol="0">
            <a:spAutoFit/>
          </a:bodyPr>
          <a:lstStyle/>
          <a:p>
            <a:pPr algn="ctr"/>
            <a:r>
              <a:rPr lang="en-US" sz="3200" dirty="0">
                <a:solidFill>
                  <a:schemeClr val="bg1">
                    <a:lumMod val="75000"/>
                  </a:schemeClr>
                </a:solidFill>
              </a:rPr>
              <a:t>Quantum gravity</a:t>
            </a:r>
          </a:p>
        </p:txBody>
      </p:sp>
      <p:sp>
        <p:nvSpPr>
          <p:cNvPr id="10" name="Oval 9">
            <a:extLst>
              <a:ext uri="{FF2B5EF4-FFF2-40B4-BE49-F238E27FC236}">
                <a16:creationId xmlns:a16="http://schemas.microsoft.com/office/drawing/2014/main" id="{CA4C6683-CAF7-A7FF-462D-ECE5F4BDE8F7}"/>
              </a:ext>
            </a:extLst>
          </p:cNvPr>
          <p:cNvSpPr/>
          <p:nvPr/>
        </p:nvSpPr>
        <p:spPr>
          <a:xfrm>
            <a:off x="638174" y="4733479"/>
            <a:ext cx="4362451" cy="1685925"/>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2" name="Oval 11">
            <a:extLst>
              <a:ext uri="{FF2B5EF4-FFF2-40B4-BE49-F238E27FC236}">
                <a16:creationId xmlns:a16="http://schemas.microsoft.com/office/drawing/2014/main" id="{0B6428D4-912A-DA6A-F50F-B41FA40112BB}"/>
              </a:ext>
            </a:extLst>
          </p:cNvPr>
          <p:cNvSpPr/>
          <p:nvPr/>
        </p:nvSpPr>
        <p:spPr>
          <a:xfrm>
            <a:off x="7591423" y="470892"/>
            <a:ext cx="4200527" cy="2272307"/>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5AB9F2-E419-6C99-7DED-F34479B43B31}"/>
              </a:ext>
            </a:extLst>
          </p:cNvPr>
          <p:cNvSpPr txBox="1"/>
          <p:nvPr/>
        </p:nvSpPr>
        <p:spPr>
          <a:xfrm>
            <a:off x="7629525" y="577601"/>
            <a:ext cx="4200527" cy="1077218"/>
          </a:xfrm>
          <a:prstGeom prst="rect">
            <a:avLst/>
          </a:prstGeom>
          <a:noFill/>
        </p:spPr>
        <p:txBody>
          <a:bodyPr wrap="square" rtlCol="0">
            <a:spAutoFit/>
          </a:bodyPr>
          <a:lstStyle/>
          <a:p>
            <a:pPr algn="ctr"/>
            <a:r>
              <a:rPr lang="en-US" sz="3200" dirty="0">
                <a:solidFill>
                  <a:schemeClr val="bg1">
                    <a:lumMod val="75000"/>
                  </a:schemeClr>
                </a:solidFill>
              </a:rPr>
              <a:t>Nonlocal</a:t>
            </a:r>
            <a:br>
              <a:rPr lang="en-US" sz="3200" dirty="0">
                <a:solidFill>
                  <a:schemeClr val="bg1">
                    <a:lumMod val="75000"/>
                  </a:schemeClr>
                </a:solidFill>
              </a:rPr>
            </a:br>
            <a:r>
              <a:rPr lang="en-US" sz="3200" dirty="0">
                <a:solidFill>
                  <a:schemeClr val="bg1">
                    <a:lumMod val="75000"/>
                  </a:schemeClr>
                </a:solidFill>
              </a:rPr>
              <a:t>Quantum Computation</a:t>
            </a:r>
          </a:p>
        </p:txBody>
      </p:sp>
      <p:sp>
        <p:nvSpPr>
          <p:cNvPr id="14" name="Oval 13">
            <a:extLst>
              <a:ext uri="{FF2B5EF4-FFF2-40B4-BE49-F238E27FC236}">
                <a16:creationId xmlns:a16="http://schemas.microsoft.com/office/drawing/2014/main" id="{590413D6-2113-137A-6A6E-C21EE348FA91}"/>
              </a:ext>
            </a:extLst>
          </p:cNvPr>
          <p:cNvSpPr/>
          <p:nvPr/>
        </p:nvSpPr>
        <p:spPr>
          <a:xfrm>
            <a:off x="7015163" y="4451450"/>
            <a:ext cx="4938716" cy="1935658"/>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322CB90-1687-2935-2709-17B91487D732}"/>
              </a:ext>
            </a:extLst>
          </p:cNvPr>
          <p:cNvSpPr txBox="1"/>
          <p:nvPr/>
        </p:nvSpPr>
        <p:spPr>
          <a:xfrm>
            <a:off x="7991473" y="4891088"/>
            <a:ext cx="4200527" cy="1077218"/>
          </a:xfrm>
          <a:prstGeom prst="rect">
            <a:avLst/>
          </a:prstGeom>
          <a:noFill/>
        </p:spPr>
        <p:txBody>
          <a:bodyPr wrap="square" rtlCol="0">
            <a:spAutoFit/>
          </a:bodyPr>
          <a:lstStyle/>
          <a:p>
            <a:pPr algn="ctr"/>
            <a:r>
              <a:rPr lang="en-US" sz="3200" dirty="0"/>
              <a:t>Computational</a:t>
            </a:r>
            <a:br>
              <a:rPr lang="en-US" sz="3200" dirty="0"/>
            </a:br>
            <a:r>
              <a:rPr lang="en-US" sz="3200" dirty="0"/>
              <a:t>Complexity Theory</a:t>
            </a:r>
          </a:p>
        </p:txBody>
      </p:sp>
      <p:pic>
        <p:nvPicPr>
          <p:cNvPr id="1028" name="Picture 4" descr="string theory - AdS/CFT spacetime visualization - Physics Stack Exchange">
            <a:extLst>
              <a:ext uri="{FF2B5EF4-FFF2-40B4-BE49-F238E27FC236}">
                <a16:creationId xmlns:a16="http://schemas.microsoft.com/office/drawing/2014/main" id="{A062DBE5-8470-15F6-C1A1-72FF6DBDC711}"/>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58239" r="9044"/>
          <a:stretch/>
        </p:blipFill>
        <p:spPr bwMode="auto">
          <a:xfrm>
            <a:off x="3599869" y="620137"/>
            <a:ext cx="877462" cy="1371430"/>
          </a:xfrm>
          <a:prstGeom prst="rect">
            <a:avLst/>
          </a:prstGeom>
          <a:noFill/>
          <a:extLst>
            <a:ext uri="{909E8E84-426E-40DD-AFC4-6F175D3DCCD1}">
              <a14:hiddenFill xmlns:a14="http://schemas.microsoft.com/office/drawing/2010/main">
                <a:solidFill>
                  <a:srgbClr val="FFFFFF"/>
                </a:solidFill>
              </a14:hiddenFill>
            </a:ext>
          </a:extLst>
        </p:spPr>
      </p:pic>
      <p:sp>
        <p:nvSpPr>
          <p:cNvPr id="2" name="Up-Down Arrow 1">
            <a:extLst>
              <a:ext uri="{FF2B5EF4-FFF2-40B4-BE49-F238E27FC236}">
                <a16:creationId xmlns:a16="http://schemas.microsoft.com/office/drawing/2014/main" id="{A623B99A-1615-1E77-AAAC-A40EEBD9DC46}"/>
              </a:ext>
            </a:extLst>
          </p:cNvPr>
          <p:cNvSpPr/>
          <p:nvPr/>
        </p:nvSpPr>
        <p:spPr>
          <a:xfrm rot="18850511">
            <a:off x="3328406" y="2175397"/>
            <a:ext cx="542925" cy="915337"/>
          </a:xfrm>
          <a:prstGeom prst="upDownArrow">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3" name="Up-Down Arrow 2">
            <a:extLst>
              <a:ext uri="{FF2B5EF4-FFF2-40B4-BE49-F238E27FC236}">
                <a16:creationId xmlns:a16="http://schemas.microsoft.com/office/drawing/2014/main" id="{2B582675-0C94-A3CB-5DB2-0FDB17FA8E4B}"/>
              </a:ext>
            </a:extLst>
          </p:cNvPr>
          <p:cNvSpPr/>
          <p:nvPr/>
        </p:nvSpPr>
        <p:spPr>
          <a:xfrm rot="1800000">
            <a:off x="7570288" y="2078028"/>
            <a:ext cx="542925" cy="915337"/>
          </a:xfrm>
          <a:prstGeom prst="upDownArrow">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a:extLst>
              <a:ext uri="{FF2B5EF4-FFF2-40B4-BE49-F238E27FC236}">
                <a16:creationId xmlns:a16="http://schemas.microsoft.com/office/drawing/2014/main" id="{C13B3274-210D-1CB2-2C27-C8E7B01752F3}"/>
              </a:ext>
            </a:extLst>
          </p:cNvPr>
          <p:cNvSpPr/>
          <p:nvPr/>
        </p:nvSpPr>
        <p:spPr>
          <a:xfrm rot="8100000">
            <a:off x="7679979" y="4128678"/>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a:extLst>
              <a:ext uri="{FF2B5EF4-FFF2-40B4-BE49-F238E27FC236}">
                <a16:creationId xmlns:a16="http://schemas.microsoft.com/office/drawing/2014/main" id="{1121396C-51C2-5318-65EA-3DCDCBC7A0C0}"/>
              </a:ext>
            </a:extLst>
          </p:cNvPr>
          <p:cNvSpPr/>
          <p:nvPr/>
        </p:nvSpPr>
        <p:spPr>
          <a:xfrm rot="13500000">
            <a:off x="3557587" y="4089180"/>
            <a:ext cx="542925" cy="915337"/>
          </a:xfrm>
          <a:prstGeom prst="upDownArrow">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6" name="TextBox 15">
            <a:extLst>
              <a:ext uri="{FF2B5EF4-FFF2-40B4-BE49-F238E27FC236}">
                <a16:creationId xmlns:a16="http://schemas.microsoft.com/office/drawing/2014/main" id="{19D2AB46-E8EB-F81A-0340-5022CFB9B583}"/>
              </a:ext>
            </a:extLst>
          </p:cNvPr>
          <p:cNvSpPr txBox="1"/>
          <p:nvPr/>
        </p:nvSpPr>
        <p:spPr>
          <a:xfrm>
            <a:off x="333687" y="5001675"/>
            <a:ext cx="3800475" cy="1077218"/>
          </a:xfrm>
          <a:prstGeom prst="rect">
            <a:avLst/>
          </a:prstGeom>
          <a:noFill/>
        </p:spPr>
        <p:txBody>
          <a:bodyPr wrap="square" rtlCol="0">
            <a:spAutoFit/>
          </a:bodyPr>
          <a:lstStyle/>
          <a:p>
            <a:pPr algn="ctr"/>
            <a:r>
              <a:rPr lang="en-US" sz="3200" dirty="0">
                <a:solidFill>
                  <a:schemeClr val="bg1">
                    <a:lumMod val="75000"/>
                  </a:schemeClr>
                </a:solidFill>
              </a:rPr>
              <a:t>Position-based</a:t>
            </a:r>
            <a:br>
              <a:rPr lang="en-US" sz="3200" dirty="0">
                <a:solidFill>
                  <a:schemeClr val="bg1">
                    <a:lumMod val="75000"/>
                  </a:schemeClr>
                </a:solidFill>
              </a:rPr>
            </a:br>
            <a:r>
              <a:rPr lang="en-US" sz="3200" dirty="0">
                <a:solidFill>
                  <a:schemeClr val="bg1">
                    <a:lumMod val="75000"/>
                  </a:schemeClr>
                </a:solidFill>
              </a:rPr>
              <a:t>Cryptography</a:t>
            </a:r>
          </a:p>
        </p:txBody>
      </p:sp>
      <p:pic>
        <p:nvPicPr>
          <p:cNvPr id="1026" name="Picture 2" descr="Maps Generic Flat icon | Freepik">
            <a:extLst>
              <a:ext uri="{FF2B5EF4-FFF2-40B4-BE49-F238E27FC236}">
                <a16:creationId xmlns:a16="http://schemas.microsoft.com/office/drawing/2014/main" id="{FD95A041-C5DA-828A-6B5E-8282C2BB3310}"/>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9008" y="5062422"/>
            <a:ext cx="1031148" cy="103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454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80BBA-E672-BB93-552B-CF11E31DD448}"/>
              </a:ext>
            </a:extLst>
          </p:cNvPr>
          <p:cNvSpPr>
            <a:spLocks noGrp="1"/>
          </p:cNvSpPr>
          <p:nvPr>
            <p:ph type="title"/>
          </p:nvPr>
        </p:nvSpPr>
        <p:spPr>
          <a:xfrm>
            <a:off x="838200" y="365125"/>
            <a:ext cx="10990006" cy="1325563"/>
          </a:xfrm>
        </p:spPr>
        <p:txBody>
          <a:bodyPr/>
          <a:lstStyle/>
          <a:p>
            <a:r>
              <a:rPr lang="en-US" dirty="0"/>
              <a:t>Connections with complexity and cryptography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21876A-1FD0-D06E-EEAB-627DAD71F26C}"/>
                  </a:ext>
                </a:extLst>
              </p:cNvPr>
              <p:cNvSpPr>
                <a:spLocks noGrp="1"/>
              </p:cNvSpPr>
              <p:nvPr>
                <p:ph idx="1"/>
              </p:nvPr>
            </p:nvSpPr>
            <p:spPr>
              <a:xfrm>
                <a:off x="838200" y="1825625"/>
                <a:ext cx="10515600" cy="1183046"/>
              </a:xfrm>
            </p:spPr>
            <p:txBody>
              <a:bodyPr>
                <a:normAutofit/>
              </a:bodyPr>
              <a:lstStyle/>
              <a:p>
                <a:pPr marL="0" indent="0">
                  <a:buNone/>
                </a:pPr>
                <a:r>
                  <a:rPr lang="en-US" sz="2400" dirty="0"/>
                  <a:t>Quantum key distribution (QKD) gets its security from laws of quantum physics, </a:t>
                </a:r>
                <a:br>
                  <a:rPr lang="en-US" sz="2400" dirty="0"/>
                </a:br>
                <a:r>
                  <a:rPr lang="en-US" sz="2400" dirty="0"/>
                  <a:t>not unproven mathematical conjectures (such as hardness of factoring integers or </a:t>
                </a:r>
                <a:br>
                  <a:rPr lang="en-US" sz="2400" dirty="0"/>
                </a:br>
                <a:r>
                  <a:rPr lang="en-US" sz="2400" dirty="0"/>
                  <a:t>P </a:t>
                </a:r>
                <a14:m>
                  <m:oMath xmlns:m="http://schemas.openxmlformats.org/officeDocument/2006/math">
                    <m:r>
                      <a:rPr lang="en-US" sz="2400" b="0" i="1" smtClean="0">
                        <a:latin typeface="Cambria Math" panose="02040503050406030204" pitchFamily="18" charset="0"/>
                      </a:rPr>
                      <m:t>≠</m:t>
                    </m:r>
                    <m:r>
                      <a:rPr lang="en-US" sz="2400" i="1" smtClean="0">
                        <a:latin typeface="Cambria Math" panose="02040503050406030204" pitchFamily="18" charset="0"/>
                      </a:rPr>
                      <m:t> </m:t>
                    </m:r>
                  </m:oMath>
                </a14:m>
                <a:r>
                  <a:rPr lang="en-US" sz="2400" dirty="0"/>
                  <a:t>NP). </a:t>
                </a:r>
              </a:p>
            </p:txBody>
          </p:sp>
        </mc:Choice>
        <mc:Fallback xmlns="">
          <p:sp>
            <p:nvSpPr>
              <p:cNvPr id="3" name="Content Placeholder 2">
                <a:extLst>
                  <a:ext uri="{FF2B5EF4-FFF2-40B4-BE49-F238E27FC236}">
                    <a16:creationId xmlns:a16="http://schemas.microsoft.com/office/drawing/2014/main" id="{C821876A-1FD0-D06E-EEAB-627DAD71F26C}"/>
                  </a:ext>
                </a:extLst>
              </p:cNvPr>
              <p:cNvSpPr>
                <a:spLocks noGrp="1" noRot="1" noChangeAspect="1" noMove="1" noResize="1" noEditPoints="1" noAdjustHandles="1" noChangeArrowheads="1" noChangeShapeType="1" noTextEdit="1"/>
              </p:cNvSpPr>
              <p:nvPr>
                <p:ph idx="1"/>
              </p:nvPr>
            </p:nvSpPr>
            <p:spPr>
              <a:xfrm>
                <a:off x="838200" y="1825625"/>
                <a:ext cx="10515600" cy="1183046"/>
              </a:xfrm>
              <a:blipFill>
                <a:blip r:embed="rId2"/>
                <a:stretch>
                  <a:fillRect l="-965" t="-6316" b="-3158"/>
                </a:stretch>
              </a:blipFill>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17062426-B81F-CE4D-FEBB-CC61DB2391C2}"/>
              </a:ext>
            </a:extLst>
          </p:cNvPr>
          <p:cNvSpPr txBox="1">
            <a:spLocks/>
          </p:cNvSpPr>
          <p:nvPr/>
        </p:nvSpPr>
        <p:spPr>
          <a:xfrm>
            <a:off x="838200" y="3143608"/>
            <a:ext cx="10515600" cy="886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Though QPV resembles QKD, it has deeper and unavoidable connections to the theory of computation.</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96838553-089B-7AEB-96BD-F8FF600EAD23}"/>
                  </a:ext>
                </a:extLst>
              </p:cNvPr>
              <p:cNvSpPr txBox="1">
                <a:spLocks/>
              </p:cNvSpPr>
              <p:nvPr/>
            </p:nvSpPr>
            <p:spPr>
              <a:xfrm>
                <a:off x="838200" y="4258742"/>
                <a:ext cx="10515600" cy="85529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Theorem</a:t>
                </a:r>
                <a:r>
                  <a:rPr lang="en-US" sz="2400" dirty="0"/>
                  <a:t>: If </a:t>
                </a:r>
                <a14:m>
                  <m:oMath xmlns:m="http://schemas.openxmlformats.org/officeDocument/2006/math">
                    <m:r>
                      <a:rPr lang="en-US" sz="2400" i="1" smtClean="0">
                        <a:latin typeface="Cambria Math" panose="02040503050406030204" pitchFamily="18" charset="0"/>
                      </a:rPr>
                      <m:t>𝑓</m:t>
                    </m:r>
                  </m:oMath>
                </a14:m>
                <a:r>
                  <a:rPr lang="en-US" sz="2400" dirty="0"/>
                  <a:t> can be computed using </a:t>
                </a:r>
                <a14:m>
                  <m:oMath xmlns:m="http://schemas.openxmlformats.org/officeDocument/2006/math">
                    <m:r>
                      <a:rPr lang="en-US" sz="2400" b="0" i="1" smtClean="0">
                        <a:latin typeface="Cambria Math" panose="02040503050406030204" pitchFamily="18" charset="0"/>
                      </a:rPr>
                      <m:t>𝑆</m:t>
                    </m:r>
                  </m:oMath>
                </a14:m>
                <a:r>
                  <a:rPr lang="en-US" sz="2400" dirty="0"/>
                  <a:t> bits of memory on a classical computer, then </a:t>
                </a:r>
                <a14:m>
                  <m:oMath xmlns:m="http://schemas.openxmlformats.org/officeDocument/2006/math">
                    <m:r>
                      <a:rPr lang="en-US" sz="2400" i="1" smtClean="0">
                        <a:latin typeface="Cambria Math" panose="02040503050406030204" pitchFamily="18" charset="0"/>
                      </a:rPr>
                      <m:t>𝑓</m:t>
                    </m:r>
                  </m:oMath>
                </a14:m>
                <a:r>
                  <a:rPr lang="en-US" sz="2400" dirty="0"/>
                  <a:t>-routing can be spoofed using </a:t>
                </a:r>
                <a14:m>
                  <m:oMath xmlns:m="http://schemas.openxmlformats.org/officeDocument/2006/math">
                    <m:r>
                      <m:rPr>
                        <m:sty m:val="p"/>
                      </m:rPr>
                      <a:rPr lang="en-US" sz="2400" b="0" i="0" smtClean="0">
                        <a:latin typeface="Cambria Math" panose="02040503050406030204" pitchFamily="18" charset="0"/>
                      </a:rPr>
                      <m:t>exp</m:t>
                    </m:r>
                    <m:r>
                      <a:rPr lang="en-US" sz="2400" b="0" i="1" smtClean="0">
                        <a:latin typeface="Cambria Math" panose="02040503050406030204" pitchFamily="18" charset="0"/>
                      </a:rPr>
                      <m:t>⁡(</m:t>
                    </m:r>
                    <m:r>
                      <a:rPr lang="en-US" sz="2400" b="0" i="1" smtClean="0">
                        <a:latin typeface="Cambria Math" panose="02040503050406030204" pitchFamily="18" charset="0"/>
                      </a:rPr>
                      <m:t>𝑆</m:t>
                    </m:r>
                    <m:r>
                      <a:rPr lang="en-US" sz="2400" b="0" i="1" smtClean="0">
                        <a:latin typeface="Cambria Math" panose="02040503050406030204" pitchFamily="18" charset="0"/>
                      </a:rPr>
                      <m:t>)</m:t>
                    </m:r>
                  </m:oMath>
                </a14:m>
                <a:r>
                  <a:rPr lang="en-US" sz="2400" dirty="0"/>
                  <a:t> qubits of entanglement.</a:t>
                </a:r>
              </a:p>
            </p:txBody>
          </p:sp>
        </mc:Choice>
        <mc:Fallback xmlns="">
          <p:sp>
            <p:nvSpPr>
              <p:cNvPr id="5" name="Content Placeholder 2">
                <a:extLst>
                  <a:ext uri="{FF2B5EF4-FFF2-40B4-BE49-F238E27FC236}">
                    <a16:creationId xmlns:a16="http://schemas.microsoft.com/office/drawing/2014/main" id="{96838553-089B-7AEB-96BD-F8FF600EAD23}"/>
                  </a:ext>
                </a:extLst>
              </p:cNvPr>
              <p:cNvSpPr txBox="1">
                <a:spLocks noRot="1" noChangeAspect="1" noMove="1" noResize="1" noEditPoints="1" noAdjustHandles="1" noChangeArrowheads="1" noChangeShapeType="1" noTextEdit="1"/>
              </p:cNvSpPr>
              <p:nvPr/>
            </p:nvSpPr>
            <p:spPr>
              <a:xfrm>
                <a:off x="838200" y="4258742"/>
                <a:ext cx="10515600" cy="855299"/>
              </a:xfrm>
              <a:prstGeom prst="rect">
                <a:avLst/>
              </a:prstGeom>
              <a:blipFill>
                <a:blip r:embed="rId3"/>
                <a:stretch>
                  <a:fillRect l="-843" t="-8696" b="-2899"/>
                </a:stretch>
              </a:blipFill>
              <a:ln>
                <a:solidFill>
                  <a:schemeClr val="tx1"/>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B0F54E1E-0176-8FC7-BF1A-BE6EEC82BF2C}"/>
              </a:ext>
            </a:extLst>
          </p:cNvPr>
          <p:cNvSpPr txBox="1"/>
          <p:nvPr/>
        </p:nvSpPr>
        <p:spPr>
          <a:xfrm>
            <a:off x="9902974" y="5112344"/>
            <a:ext cx="2289026" cy="338554"/>
          </a:xfrm>
          <a:prstGeom prst="rect">
            <a:avLst/>
          </a:prstGeom>
          <a:noFill/>
        </p:spPr>
        <p:txBody>
          <a:bodyPr wrap="square">
            <a:spAutoFit/>
          </a:bodyPr>
          <a:lstStyle/>
          <a:p>
            <a:pPr marL="0" indent="0">
              <a:buNone/>
            </a:pPr>
            <a:r>
              <a:rPr lang="en-US" sz="1600" dirty="0">
                <a:solidFill>
                  <a:schemeClr val="bg1">
                    <a:lumMod val="50000"/>
                  </a:schemeClr>
                </a:solidFill>
              </a:rPr>
              <a:t>(</a:t>
            </a:r>
            <a:r>
              <a:rPr lang="en-US" sz="1600" dirty="0" err="1">
                <a:solidFill>
                  <a:schemeClr val="bg1">
                    <a:lumMod val="50000"/>
                  </a:schemeClr>
                </a:solidFill>
              </a:rPr>
              <a:t>Allerstorfer</a:t>
            </a:r>
            <a:r>
              <a:rPr lang="en-US" sz="1600" dirty="0">
                <a:solidFill>
                  <a:schemeClr val="bg1">
                    <a:lumMod val="50000"/>
                  </a:schemeClr>
                </a:solidFill>
              </a:rPr>
              <a:t>, et al. 2024)</a:t>
            </a:r>
          </a:p>
        </p:txBody>
      </p:sp>
    </p:spTree>
    <p:extLst>
      <p:ext uri="{BB962C8B-B14F-4D97-AF65-F5344CB8AC3E}">
        <p14:creationId xmlns:p14="http://schemas.microsoft.com/office/powerpoint/2010/main" val="424506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FC0BF-775A-730A-E00E-1F5D05A63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C69E5B-BA6B-DECD-71F9-C10B9F3B4110}"/>
              </a:ext>
            </a:extLst>
          </p:cNvPr>
          <p:cNvSpPr>
            <a:spLocks noGrp="1"/>
          </p:cNvSpPr>
          <p:nvPr>
            <p:ph type="title"/>
          </p:nvPr>
        </p:nvSpPr>
        <p:spPr>
          <a:xfrm>
            <a:off x="838200" y="365125"/>
            <a:ext cx="10990006" cy="1325563"/>
          </a:xfrm>
        </p:spPr>
        <p:txBody>
          <a:bodyPr/>
          <a:lstStyle/>
          <a:p>
            <a:r>
              <a:rPr lang="en-US" dirty="0"/>
              <a:t>Connections with complexity and cryptography</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ED44E201-B017-4D7D-9147-A77422A605D4}"/>
                  </a:ext>
                </a:extLst>
              </p:cNvPr>
              <p:cNvSpPr txBox="1">
                <a:spLocks/>
              </p:cNvSpPr>
              <p:nvPr/>
            </p:nvSpPr>
            <p:spPr>
              <a:xfrm>
                <a:off x="838200" y="1927822"/>
                <a:ext cx="10515600" cy="80038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Corollary</a:t>
                </a:r>
                <a:r>
                  <a:rPr lang="en-US" sz="2400" dirty="0"/>
                  <a:t>: If </a:t>
                </a:r>
                <a14:m>
                  <m:oMath xmlns:m="http://schemas.openxmlformats.org/officeDocument/2006/math">
                    <m:r>
                      <a:rPr lang="en-US" sz="2400" i="1" smtClean="0">
                        <a:latin typeface="Cambria Math" panose="02040503050406030204" pitchFamily="18" charset="0"/>
                      </a:rPr>
                      <m:t>𝑓</m:t>
                    </m:r>
                  </m:oMath>
                </a14:m>
                <a:r>
                  <a:rPr lang="en-US" sz="2400" dirty="0"/>
                  <a:t> is computable in polynomial time, but spoofing </a:t>
                </a:r>
                <a14:m>
                  <m:oMath xmlns:m="http://schemas.openxmlformats.org/officeDocument/2006/math">
                    <m:r>
                      <a:rPr lang="en-US" sz="2400" i="1" smtClean="0">
                        <a:latin typeface="Cambria Math" panose="02040503050406030204" pitchFamily="18" charset="0"/>
                      </a:rPr>
                      <m:t>𝑓</m:t>
                    </m:r>
                  </m:oMath>
                </a14:m>
                <a:r>
                  <a:rPr lang="en-US" sz="2400" dirty="0"/>
                  <a:t>-routing requires more than polynomial qubits of entanglement, then P </a:t>
                </a:r>
                <a14:m>
                  <m:oMath xmlns:m="http://schemas.openxmlformats.org/officeDocument/2006/math">
                    <m:r>
                      <a:rPr lang="en-US" sz="2400" i="1">
                        <a:latin typeface="Cambria Math" panose="02040503050406030204" pitchFamily="18" charset="0"/>
                      </a:rPr>
                      <m:t>≠ </m:t>
                    </m:r>
                  </m:oMath>
                </a14:m>
                <a:r>
                  <a:rPr lang="en-US" sz="2400" dirty="0"/>
                  <a:t>L.</a:t>
                </a:r>
              </a:p>
            </p:txBody>
          </p:sp>
        </mc:Choice>
        <mc:Fallback xmlns="">
          <p:sp>
            <p:nvSpPr>
              <p:cNvPr id="5" name="Content Placeholder 2">
                <a:extLst>
                  <a:ext uri="{FF2B5EF4-FFF2-40B4-BE49-F238E27FC236}">
                    <a16:creationId xmlns:a16="http://schemas.microsoft.com/office/drawing/2014/main" id="{ED44E201-B017-4D7D-9147-A77422A605D4}"/>
                  </a:ext>
                </a:extLst>
              </p:cNvPr>
              <p:cNvSpPr txBox="1">
                <a:spLocks noRot="1" noChangeAspect="1" noMove="1" noResize="1" noEditPoints="1" noAdjustHandles="1" noChangeArrowheads="1" noChangeShapeType="1" noTextEdit="1"/>
              </p:cNvSpPr>
              <p:nvPr/>
            </p:nvSpPr>
            <p:spPr>
              <a:xfrm>
                <a:off x="838200" y="1927822"/>
                <a:ext cx="10515600" cy="800388"/>
              </a:xfrm>
              <a:prstGeom prst="rect">
                <a:avLst/>
              </a:prstGeom>
              <a:blipFill>
                <a:blip r:embed="rId2"/>
                <a:stretch>
                  <a:fillRect l="-843" t="-9231" b="-1076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D7F38FA8-1605-2DB0-870C-A793F98F4D18}"/>
                  </a:ext>
                </a:extLst>
              </p:cNvPr>
              <p:cNvSpPr txBox="1">
                <a:spLocks/>
              </p:cNvSpPr>
              <p:nvPr/>
            </p:nvSpPr>
            <p:spPr>
              <a:xfrm>
                <a:off x="838200" y="3686133"/>
                <a:ext cx="10515600" cy="856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P vs.</a:t>
                </a:r>
                <a14:m>
                  <m:oMath xmlns:m="http://schemas.openxmlformats.org/officeDocument/2006/math">
                    <m:r>
                      <a:rPr lang="en-US" sz="2400" i="1">
                        <a:latin typeface="Cambria Math" panose="02040503050406030204" pitchFamily="18" charset="0"/>
                      </a:rPr>
                      <m:t> </m:t>
                    </m:r>
                  </m:oMath>
                </a14:m>
                <a:r>
                  <a:rPr lang="en-US" sz="2400" dirty="0"/>
                  <a:t>L is one of the hardest open problems in computational complexity! </a:t>
                </a:r>
                <a:br>
                  <a:rPr lang="en-US" sz="2400" dirty="0"/>
                </a:br>
                <a:r>
                  <a:rPr lang="en-US" sz="2400" dirty="0"/>
                  <a:t>Similar in flavor to P </a:t>
                </a:r>
                <a14:m>
                  <m:oMath xmlns:m="http://schemas.openxmlformats.org/officeDocument/2006/math">
                    <m:r>
                      <a:rPr lang="en-US" sz="2400" b="0" i="1" smtClean="0">
                        <a:latin typeface="Cambria Math" panose="02040503050406030204" pitchFamily="18" charset="0"/>
                      </a:rPr>
                      <m:t>≠</m:t>
                    </m:r>
                  </m:oMath>
                </a14:m>
                <a:r>
                  <a:rPr lang="en-US" sz="2400" dirty="0"/>
                  <a:t> NP: we don’t have good approaches to solving this problem.</a:t>
                </a:r>
              </a:p>
            </p:txBody>
          </p:sp>
        </mc:Choice>
        <mc:Fallback xmlns="">
          <p:sp>
            <p:nvSpPr>
              <p:cNvPr id="8" name="Content Placeholder 2">
                <a:extLst>
                  <a:ext uri="{FF2B5EF4-FFF2-40B4-BE49-F238E27FC236}">
                    <a16:creationId xmlns:a16="http://schemas.microsoft.com/office/drawing/2014/main" id="{D7F38FA8-1605-2DB0-870C-A793F98F4D18}"/>
                  </a:ext>
                </a:extLst>
              </p:cNvPr>
              <p:cNvSpPr txBox="1">
                <a:spLocks noRot="1" noChangeAspect="1" noMove="1" noResize="1" noEditPoints="1" noAdjustHandles="1" noChangeArrowheads="1" noChangeShapeType="1" noTextEdit="1"/>
              </p:cNvSpPr>
              <p:nvPr/>
            </p:nvSpPr>
            <p:spPr>
              <a:xfrm>
                <a:off x="838200" y="3686133"/>
                <a:ext cx="10515600" cy="856187"/>
              </a:xfrm>
              <a:prstGeom prst="rect">
                <a:avLst/>
              </a:prstGeom>
              <a:blipFill>
                <a:blip r:embed="rId3"/>
                <a:stretch>
                  <a:fillRect l="-965" t="-8824" b="-4412"/>
                </a:stretch>
              </a:blipFill>
            </p:spPr>
            <p:txBody>
              <a:bodyPr/>
              <a:lstStyle/>
              <a:p>
                <a:r>
                  <a:rPr lang="en-US">
                    <a:noFill/>
                  </a:rPr>
                  <a:t> </a:t>
                </a:r>
              </a:p>
            </p:txBody>
          </p:sp>
        </mc:Fallback>
      </mc:AlternateContent>
      <p:sp>
        <p:nvSpPr>
          <p:cNvPr id="10" name="Content Placeholder 2">
            <a:extLst>
              <a:ext uri="{FF2B5EF4-FFF2-40B4-BE49-F238E27FC236}">
                <a16:creationId xmlns:a16="http://schemas.microsoft.com/office/drawing/2014/main" id="{A2E61A16-7F55-D5C8-C0BC-9F3B4B73FC05}"/>
              </a:ext>
            </a:extLst>
          </p:cNvPr>
          <p:cNvSpPr txBox="1">
            <a:spLocks/>
          </p:cNvSpPr>
          <p:nvPr/>
        </p:nvSpPr>
        <p:spPr>
          <a:xfrm>
            <a:off x="2372033" y="5226445"/>
            <a:ext cx="8246806" cy="1258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What does security of quantum position verification have anything to do with the space complexity of functions on classical computers?!</a:t>
            </a:r>
          </a:p>
        </p:txBody>
      </p:sp>
      <p:sp>
        <p:nvSpPr>
          <p:cNvPr id="11" name="TextBox 10">
            <a:extLst>
              <a:ext uri="{FF2B5EF4-FFF2-40B4-BE49-F238E27FC236}">
                <a16:creationId xmlns:a16="http://schemas.microsoft.com/office/drawing/2014/main" id="{CF29613A-7F42-8852-FC19-74BD4E7818D4}"/>
              </a:ext>
            </a:extLst>
          </p:cNvPr>
          <p:cNvSpPr txBox="1"/>
          <p:nvPr/>
        </p:nvSpPr>
        <p:spPr>
          <a:xfrm>
            <a:off x="1165123" y="5347718"/>
            <a:ext cx="954107" cy="1015663"/>
          </a:xfrm>
          <a:prstGeom prst="rect">
            <a:avLst/>
          </a:prstGeom>
          <a:noFill/>
        </p:spPr>
        <p:txBody>
          <a:bodyPr wrap="none" rtlCol="0">
            <a:spAutoFit/>
          </a:bodyPr>
          <a:lstStyle/>
          <a:p>
            <a:r>
              <a:rPr lang="en-US" sz="6000" dirty="0"/>
              <a:t>🤔</a:t>
            </a:r>
          </a:p>
        </p:txBody>
      </p:sp>
      <p:sp>
        <p:nvSpPr>
          <p:cNvPr id="3" name="TextBox 2">
            <a:extLst>
              <a:ext uri="{FF2B5EF4-FFF2-40B4-BE49-F238E27FC236}">
                <a16:creationId xmlns:a16="http://schemas.microsoft.com/office/drawing/2014/main" id="{F588ECDB-AAB9-C724-C366-AE967250329C}"/>
              </a:ext>
            </a:extLst>
          </p:cNvPr>
          <p:cNvSpPr txBox="1"/>
          <p:nvPr/>
        </p:nvSpPr>
        <p:spPr>
          <a:xfrm>
            <a:off x="838200" y="3043003"/>
            <a:ext cx="10515600" cy="369332"/>
          </a:xfrm>
          <a:prstGeom prst="rect">
            <a:avLst/>
          </a:prstGeom>
          <a:noFill/>
        </p:spPr>
        <p:txBody>
          <a:bodyPr wrap="square" rtlCol="0">
            <a:spAutoFit/>
          </a:bodyPr>
          <a:lstStyle/>
          <a:p>
            <a:r>
              <a:rPr lang="en-US" dirty="0"/>
              <a:t>P = computable in </a:t>
            </a:r>
            <a:r>
              <a:rPr lang="en-US" b="1" i="1" dirty="0"/>
              <a:t>polynomial time</a:t>
            </a:r>
            <a:r>
              <a:rPr lang="en-US" dirty="0"/>
              <a:t>. L = computable in </a:t>
            </a:r>
            <a:r>
              <a:rPr lang="en-US" b="1" i="1" dirty="0"/>
              <a:t>logarithmic memory</a:t>
            </a:r>
            <a:r>
              <a:rPr lang="en-US" i="1" dirty="0"/>
              <a:t>.</a:t>
            </a:r>
            <a:endParaRPr lang="en-US" dirty="0"/>
          </a:p>
        </p:txBody>
      </p:sp>
    </p:spTree>
    <p:extLst>
      <p:ext uri="{BB962C8B-B14F-4D97-AF65-F5344CB8AC3E}">
        <p14:creationId xmlns:p14="http://schemas.microsoft.com/office/powerpoint/2010/main" val="239624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C9306-8A17-85D2-2D18-8E349B739E47}"/>
            </a:ext>
          </a:extLst>
        </p:cNvPr>
        <p:cNvGrpSpPr/>
        <p:nvPr/>
      </p:nvGrpSpPr>
      <p:grpSpPr>
        <a:xfrm>
          <a:off x="0" y="0"/>
          <a:ext cx="0" cy="0"/>
          <a:chOff x="0" y="0"/>
          <a:chExt cx="0" cy="0"/>
        </a:xfrm>
      </p:grpSpPr>
      <p:pic>
        <p:nvPicPr>
          <p:cNvPr id="1034" name="Picture 10" descr="Explained: P vs. NP | MIT News | Massachusetts Institute of Technology">
            <a:extLst>
              <a:ext uri="{FF2B5EF4-FFF2-40B4-BE49-F238E27FC236}">
                <a16:creationId xmlns:a16="http://schemas.microsoft.com/office/drawing/2014/main" id="{EC0666BF-08EF-7007-A4A6-C6D86AC40BCF}"/>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48171" y="5023298"/>
            <a:ext cx="1259681" cy="8397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Non-local quantum computation - Wikipedia">
            <a:extLst>
              <a:ext uri="{FF2B5EF4-FFF2-40B4-BE49-F238E27FC236}">
                <a16:creationId xmlns:a16="http://schemas.microsoft.com/office/drawing/2014/main" id="{D004ED74-EEFB-A826-2F29-C9E305FEA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0815" y="1555848"/>
            <a:ext cx="2112192" cy="107721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C6E905B-DF16-B753-951A-004928F6D2CA}"/>
              </a:ext>
            </a:extLst>
          </p:cNvPr>
          <p:cNvSpPr/>
          <p:nvPr/>
        </p:nvSpPr>
        <p:spPr>
          <a:xfrm>
            <a:off x="3186113" y="2743201"/>
            <a:ext cx="5343525" cy="1685925"/>
          </a:xfrm>
          <a:prstGeom prst="ellipse">
            <a:avLst/>
          </a:prstGeom>
          <a:solidFill>
            <a:schemeClr val="accent1">
              <a:lumMod val="20000"/>
              <a:lumOff val="8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E0FB864-E198-C697-8090-876D821236A4}"/>
              </a:ext>
            </a:extLst>
          </p:cNvPr>
          <p:cNvSpPr txBox="1"/>
          <p:nvPr/>
        </p:nvSpPr>
        <p:spPr>
          <a:xfrm>
            <a:off x="3829050" y="3047554"/>
            <a:ext cx="3800475" cy="1077218"/>
          </a:xfrm>
          <a:prstGeom prst="rect">
            <a:avLst/>
          </a:prstGeom>
          <a:noFill/>
        </p:spPr>
        <p:txBody>
          <a:bodyPr wrap="square" rtlCol="0">
            <a:spAutoFit/>
          </a:bodyPr>
          <a:lstStyle/>
          <a:p>
            <a:pPr algn="ctr"/>
            <a:r>
              <a:rPr lang="en-US" sz="3200" dirty="0"/>
              <a:t>Quantum Position Verification</a:t>
            </a:r>
          </a:p>
        </p:txBody>
      </p:sp>
      <p:sp>
        <p:nvSpPr>
          <p:cNvPr id="6" name="Oval 5">
            <a:extLst>
              <a:ext uri="{FF2B5EF4-FFF2-40B4-BE49-F238E27FC236}">
                <a16:creationId xmlns:a16="http://schemas.microsoft.com/office/drawing/2014/main" id="{729106AE-BB39-0C39-751D-08C8BE78F8C8}"/>
              </a:ext>
            </a:extLst>
          </p:cNvPr>
          <p:cNvSpPr/>
          <p:nvPr/>
        </p:nvSpPr>
        <p:spPr>
          <a:xfrm>
            <a:off x="238125" y="185738"/>
            <a:ext cx="5343524" cy="2209407"/>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7" name="TextBox 6">
            <a:extLst>
              <a:ext uri="{FF2B5EF4-FFF2-40B4-BE49-F238E27FC236}">
                <a16:creationId xmlns:a16="http://schemas.microsoft.com/office/drawing/2014/main" id="{C2EC6A07-514B-F5DD-0BDD-110BAAC221D5}"/>
              </a:ext>
            </a:extLst>
          </p:cNvPr>
          <p:cNvSpPr txBox="1"/>
          <p:nvPr/>
        </p:nvSpPr>
        <p:spPr>
          <a:xfrm>
            <a:off x="170273" y="869229"/>
            <a:ext cx="3800475" cy="584775"/>
          </a:xfrm>
          <a:prstGeom prst="rect">
            <a:avLst/>
          </a:prstGeom>
          <a:noFill/>
          <a:ln>
            <a:noFill/>
          </a:ln>
        </p:spPr>
        <p:txBody>
          <a:bodyPr wrap="square" rtlCol="0">
            <a:spAutoFit/>
          </a:bodyPr>
          <a:lstStyle/>
          <a:p>
            <a:pPr algn="ctr"/>
            <a:r>
              <a:rPr lang="en-US" sz="3200" dirty="0">
                <a:solidFill>
                  <a:schemeClr val="bg1">
                    <a:lumMod val="75000"/>
                  </a:schemeClr>
                </a:solidFill>
              </a:rPr>
              <a:t>Quantum gravity</a:t>
            </a:r>
          </a:p>
        </p:txBody>
      </p:sp>
      <p:sp>
        <p:nvSpPr>
          <p:cNvPr id="10" name="Oval 9">
            <a:extLst>
              <a:ext uri="{FF2B5EF4-FFF2-40B4-BE49-F238E27FC236}">
                <a16:creationId xmlns:a16="http://schemas.microsoft.com/office/drawing/2014/main" id="{E96DFB68-5CEC-40F0-72AD-40F928F8F926}"/>
              </a:ext>
            </a:extLst>
          </p:cNvPr>
          <p:cNvSpPr/>
          <p:nvPr/>
        </p:nvSpPr>
        <p:spPr>
          <a:xfrm>
            <a:off x="638174" y="4733479"/>
            <a:ext cx="4362451" cy="1685925"/>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E84A62-0067-5606-0660-9D9A23604BEE}"/>
              </a:ext>
            </a:extLst>
          </p:cNvPr>
          <p:cNvSpPr txBox="1"/>
          <p:nvPr/>
        </p:nvSpPr>
        <p:spPr>
          <a:xfrm>
            <a:off x="333687" y="5001675"/>
            <a:ext cx="3800475" cy="1077218"/>
          </a:xfrm>
          <a:prstGeom prst="rect">
            <a:avLst/>
          </a:prstGeom>
          <a:noFill/>
        </p:spPr>
        <p:txBody>
          <a:bodyPr wrap="square" rtlCol="0">
            <a:spAutoFit/>
          </a:bodyPr>
          <a:lstStyle/>
          <a:p>
            <a:pPr algn="ctr"/>
            <a:r>
              <a:rPr lang="en-US" sz="3200" dirty="0"/>
              <a:t>Position-based</a:t>
            </a:r>
            <a:br>
              <a:rPr lang="en-US" sz="3200" dirty="0"/>
            </a:br>
            <a:r>
              <a:rPr lang="en-US" sz="3200" dirty="0"/>
              <a:t>Cryptography</a:t>
            </a:r>
          </a:p>
        </p:txBody>
      </p:sp>
      <p:sp>
        <p:nvSpPr>
          <p:cNvPr id="12" name="Oval 11">
            <a:extLst>
              <a:ext uri="{FF2B5EF4-FFF2-40B4-BE49-F238E27FC236}">
                <a16:creationId xmlns:a16="http://schemas.microsoft.com/office/drawing/2014/main" id="{8ABE73C4-5F6F-A335-E364-0A095A311581}"/>
              </a:ext>
            </a:extLst>
          </p:cNvPr>
          <p:cNvSpPr/>
          <p:nvPr/>
        </p:nvSpPr>
        <p:spPr>
          <a:xfrm>
            <a:off x="7591423" y="470892"/>
            <a:ext cx="4200527" cy="2272307"/>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3" name="TextBox 12">
            <a:extLst>
              <a:ext uri="{FF2B5EF4-FFF2-40B4-BE49-F238E27FC236}">
                <a16:creationId xmlns:a16="http://schemas.microsoft.com/office/drawing/2014/main" id="{454893DC-EBC4-D1F1-1F41-60D594EC6C10}"/>
              </a:ext>
            </a:extLst>
          </p:cNvPr>
          <p:cNvSpPr txBox="1"/>
          <p:nvPr/>
        </p:nvSpPr>
        <p:spPr>
          <a:xfrm>
            <a:off x="7629525" y="577601"/>
            <a:ext cx="4200527" cy="1077218"/>
          </a:xfrm>
          <a:prstGeom prst="rect">
            <a:avLst/>
          </a:prstGeom>
          <a:noFill/>
          <a:ln>
            <a:noFill/>
          </a:ln>
        </p:spPr>
        <p:txBody>
          <a:bodyPr wrap="square" rtlCol="0">
            <a:spAutoFit/>
          </a:bodyPr>
          <a:lstStyle/>
          <a:p>
            <a:pPr algn="ctr"/>
            <a:r>
              <a:rPr lang="en-US" sz="3200" dirty="0">
                <a:solidFill>
                  <a:schemeClr val="bg1">
                    <a:lumMod val="75000"/>
                  </a:schemeClr>
                </a:solidFill>
              </a:rPr>
              <a:t>Nonlocal</a:t>
            </a:r>
            <a:br>
              <a:rPr lang="en-US" sz="3200" dirty="0">
                <a:solidFill>
                  <a:schemeClr val="bg1">
                    <a:lumMod val="75000"/>
                  </a:schemeClr>
                </a:solidFill>
              </a:rPr>
            </a:br>
            <a:r>
              <a:rPr lang="en-US" sz="3200" dirty="0">
                <a:solidFill>
                  <a:schemeClr val="bg1">
                    <a:lumMod val="75000"/>
                  </a:schemeClr>
                </a:solidFill>
              </a:rPr>
              <a:t>Quantum Computation</a:t>
            </a:r>
          </a:p>
        </p:txBody>
      </p:sp>
      <p:sp>
        <p:nvSpPr>
          <p:cNvPr id="14" name="Oval 13">
            <a:extLst>
              <a:ext uri="{FF2B5EF4-FFF2-40B4-BE49-F238E27FC236}">
                <a16:creationId xmlns:a16="http://schemas.microsoft.com/office/drawing/2014/main" id="{9122FA97-10B3-D2AC-F87F-5598A8328527}"/>
              </a:ext>
            </a:extLst>
          </p:cNvPr>
          <p:cNvSpPr/>
          <p:nvPr/>
        </p:nvSpPr>
        <p:spPr>
          <a:xfrm>
            <a:off x="7015163" y="4451450"/>
            <a:ext cx="4938716" cy="1935658"/>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5" name="TextBox 14">
            <a:extLst>
              <a:ext uri="{FF2B5EF4-FFF2-40B4-BE49-F238E27FC236}">
                <a16:creationId xmlns:a16="http://schemas.microsoft.com/office/drawing/2014/main" id="{D87D3644-1C59-0BCA-0E6D-B86BD31EBD63}"/>
              </a:ext>
            </a:extLst>
          </p:cNvPr>
          <p:cNvSpPr txBox="1"/>
          <p:nvPr/>
        </p:nvSpPr>
        <p:spPr>
          <a:xfrm>
            <a:off x="7991473" y="4891088"/>
            <a:ext cx="4200527" cy="1077218"/>
          </a:xfrm>
          <a:prstGeom prst="rect">
            <a:avLst/>
          </a:prstGeom>
          <a:noFill/>
          <a:ln>
            <a:noFill/>
          </a:ln>
        </p:spPr>
        <p:txBody>
          <a:bodyPr wrap="square" rtlCol="0">
            <a:spAutoFit/>
          </a:bodyPr>
          <a:lstStyle/>
          <a:p>
            <a:pPr algn="ctr"/>
            <a:r>
              <a:rPr lang="en-US" sz="3200" dirty="0">
                <a:solidFill>
                  <a:schemeClr val="bg1">
                    <a:lumMod val="75000"/>
                  </a:schemeClr>
                </a:solidFill>
              </a:rPr>
              <a:t>Computational</a:t>
            </a:r>
            <a:br>
              <a:rPr lang="en-US" sz="3200" dirty="0">
                <a:solidFill>
                  <a:schemeClr val="bg1">
                    <a:lumMod val="75000"/>
                  </a:schemeClr>
                </a:solidFill>
              </a:rPr>
            </a:br>
            <a:r>
              <a:rPr lang="en-US" sz="3200" dirty="0">
                <a:solidFill>
                  <a:schemeClr val="bg1">
                    <a:lumMod val="75000"/>
                  </a:schemeClr>
                </a:solidFill>
              </a:rPr>
              <a:t>Complexity Theory</a:t>
            </a:r>
          </a:p>
        </p:txBody>
      </p:sp>
      <p:pic>
        <p:nvPicPr>
          <p:cNvPr id="1028" name="Picture 4" descr="string theory - AdS/CFT spacetime visualization - Physics Stack Exchange">
            <a:extLst>
              <a:ext uri="{FF2B5EF4-FFF2-40B4-BE49-F238E27FC236}">
                <a16:creationId xmlns:a16="http://schemas.microsoft.com/office/drawing/2014/main" id="{954649E6-31C0-C55F-9598-1A3513BDB7B8}"/>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58239" r="9044"/>
          <a:stretch/>
        </p:blipFill>
        <p:spPr bwMode="auto">
          <a:xfrm>
            <a:off x="3599869" y="620137"/>
            <a:ext cx="877462" cy="13714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Up-Down Arrow 2">
            <a:extLst>
              <a:ext uri="{FF2B5EF4-FFF2-40B4-BE49-F238E27FC236}">
                <a16:creationId xmlns:a16="http://schemas.microsoft.com/office/drawing/2014/main" id="{311602AE-1005-B993-4D20-C65D0692BB4E}"/>
              </a:ext>
            </a:extLst>
          </p:cNvPr>
          <p:cNvSpPr/>
          <p:nvPr/>
        </p:nvSpPr>
        <p:spPr>
          <a:xfrm rot="1800000">
            <a:off x="7570288" y="2078028"/>
            <a:ext cx="542925" cy="915337"/>
          </a:xfrm>
          <a:prstGeom prst="upDownArrow">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8" name="Up-Down Arrow 7">
            <a:extLst>
              <a:ext uri="{FF2B5EF4-FFF2-40B4-BE49-F238E27FC236}">
                <a16:creationId xmlns:a16="http://schemas.microsoft.com/office/drawing/2014/main" id="{39EF38D4-E8F0-6C83-4F5A-07889F38C48B}"/>
              </a:ext>
            </a:extLst>
          </p:cNvPr>
          <p:cNvSpPr/>
          <p:nvPr/>
        </p:nvSpPr>
        <p:spPr>
          <a:xfrm rot="8100000">
            <a:off x="7679979" y="4128678"/>
            <a:ext cx="542925" cy="915337"/>
          </a:xfrm>
          <a:prstGeom prst="upDownArrow">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9" name="Up-Down Arrow 8">
            <a:extLst>
              <a:ext uri="{FF2B5EF4-FFF2-40B4-BE49-F238E27FC236}">
                <a16:creationId xmlns:a16="http://schemas.microsoft.com/office/drawing/2014/main" id="{8737DA69-B52D-8D5D-3FC6-C2D3516B7152}"/>
              </a:ext>
            </a:extLst>
          </p:cNvPr>
          <p:cNvSpPr/>
          <p:nvPr/>
        </p:nvSpPr>
        <p:spPr>
          <a:xfrm rot="13500000">
            <a:off x="3557587" y="4089180"/>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Maps Generic Flat icon | Freepik">
            <a:extLst>
              <a:ext uri="{FF2B5EF4-FFF2-40B4-BE49-F238E27FC236}">
                <a16:creationId xmlns:a16="http://schemas.microsoft.com/office/drawing/2014/main" id="{2E4718D0-C16D-6D9B-DC01-BA84DD1FD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008" y="5062422"/>
            <a:ext cx="1031148" cy="1031148"/>
          </a:xfrm>
          <a:prstGeom prst="rect">
            <a:avLst/>
          </a:prstGeom>
          <a:noFill/>
          <a:extLst>
            <a:ext uri="{909E8E84-426E-40DD-AFC4-6F175D3DCCD1}">
              <a14:hiddenFill xmlns:a14="http://schemas.microsoft.com/office/drawing/2010/main">
                <a:solidFill>
                  <a:srgbClr val="FFFFFF"/>
                </a:solidFill>
              </a14:hiddenFill>
            </a:ext>
          </a:extLst>
        </p:spPr>
      </p:pic>
      <p:sp>
        <p:nvSpPr>
          <p:cNvPr id="19" name="Up-Down Arrow 18">
            <a:extLst>
              <a:ext uri="{FF2B5EF4-FFF2-40B4-BE49-F238E27FC236}">
                <a16:creationId xmlns:a16="http://schemas.microsoft.com/office/drawing/2014/main" id="{382D48B9-578A-C961-0D3A-F6505F908E4D}"/>
              </a:ext>
            </a:extLst>
          </p:cNvPr>
          <p:cNvSpPr/>
          <p:nvPr/>
        </p:nvSpPr>
        <p:spPr>
          <a:xfrm rot="18850511">
            <a:off x="3328406" y="2175397"/>
            <a:ext cx="542925" cy="915337"/>
          </a:xfrm>
          <a:prstGeom prst="up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141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B389B-FC6F-D730-4D12-98CB472CC969}"/>
            </a:ext>
          </a:extLst>
        </p:cNvPr>
        <p:cNvGrpSpPr/>
        <p:nvPr/>
      </p:nvGrpSpPr>
      <p:grpSpPr>
        <a:xfrm>
          <a:off x="0" y="0"/>
          <a:ext cx="0" cy="0"/>
          <a:chOff x="0" y="0"/>
          <a:chExt cx="0" cy="0"/>
        </a:xfrm>
      </p:grpSpPr>
      <p:pic>
        <p:nvPicPr>
          <p:cNvPr id="1034" name="Picture 10" descr="Explained: P vs. NP | MIT News | Massachusetts Institute of Technology">
            <a:extLst>
              <a:ext uri="{FF2B5EF4-FFF2-40B4-BE49-F238E27FC236}">
                <a16:creationId xmlns:a16="http://schemas.microsoft.com/office/drawing/2014/main" id="{B812A030-EC40-EB48-E3C2-7AB79922649C}"/>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48171" y="5023298"/>
            <a:ext cx="1259681" cy="8397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n-local quantum computation - Wikipedia">
            <a:extLst>
              <a:ext uri="{FF2B5EF4-FFF2-40B4-BE49-F238E27FC236}">
                <a16:creationId xmlns:a16="http://schemas.microsoft.com/office/drawing/2014/main" id="{CA524990-FDBC-5DFC-E62E-9A5FBEA0B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0815" y="1555848"/>
            <a:ext cx="2112192" cy="107721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AC4C19E-59F0-B1A9-6603-F8846A3776D6}"/>
              </a:ext>
            </a:extLst>
          </p:cNvPr>
          <p:cNvSpPr/>
          <p:nvPr/>
        </p:nvSpPr>
        <p:spPr>
          <a:xfrm>
            <a:off x="3186113" y="2743201"/>
            <a:ext cx="5343525" cy="1685925"/>
          </a:xfrm>
          <a:prstGeom prst="ellipse">
            <a:avLst/>
          </a:prstGeom>
          <a:solidFill>
            <a:schemeClr val="accent1">
              <a:lumMod val="20000"/>
              <a:lumOff val="8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2D8E94-CC86-4BD5-68C1-BE58CD50D1A2}"/>
              </a:ext>
            </a:extLst>
          </p:cNvPr>
          <p:cNvSpPr txBox="1"/>
          <p:nvPr/>
        </p:nvSpPr>
        <p:spPr>
          <a:xfrm>
            <a:off x="3829050" y="3047554"/>
            <a:ext cx="3800475" cy="1077218"/>
          </a:xfrm>
          <a:prstGeom prst="rect">
            <a:avLst/>
          </a:prstGeom>
          <a:noFill/>
        </p:spPr>
        <p:txBody>
          <a:bodyPr wrap="square" rtlCol="0">
            <a:spAutoFit/>
          </a:bodyPr>
          <a:lstStyle/>
          <a:p>
            <a:pPr algn="ctr"/>
            <a:r>
              <a:rPr lang="en-US" sz="3200" dirty="0"/>
              <a:t>Quantum Position Verification</a:t>
            </a:r>
          </a:p>
        </p:txBody>
      </p:sp>
      <p:sp>
        <p:nvSpPr>
          <p:cNvPr id="6" name="Oval 5">
            <a:extLst>
              <a:ext uri="{FF2B5EF4-FFF2-40B4-BE49-F238E27FC236}">
                <a16:creationId xmlns:a16="http://schemas.microsoft.com/office/drawing/2014/main" id="{44D3323E-E2AB-269F-26ED-10DD90FBD810}"/>
              </a:ext>
            </a:extLst>
          </p:cNvPr>
          <p:cNvSpPr/>
          <p:nvPr/>
        </p:nvSpPr>
        <p:spPr>
          <a:xfrm>
            <a:off x="238125" y="185738"/>
            <a:ext cx="5343524" cy="2209407"/>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4F1D08E-F5DC-DEC0-7E0E-D5937CC93726}"/>
              </a:ext>
            </a:extLst>
          </p:cNvPr>
          <p:cNvSpPr txBox="1"/>
          <p:nvPr/>
        </p:nvSpPr>
        <p:spPr>
          <a:xfrm>
            <a:off x="170273" y="869229"/>
            <a:ext cx="3800475" cy="584775"/>
          </a:xfrm>
          <a:prstGeom prst="rect">
            <a:avLst/>
          </a:prstGeom>
          <a:noFill/>
        </p:spPr>
        <p:txBody>
          <a:bodyPr wrap="square" rtlCol="0">
            <a:spAutoFit/>
          </a:bodyPr>
          <a:lstStyle/>
          <a:p>
            <a:pPr algn="ctr"/>
            <a:r>
              <a:rPr lang="en-US" sz="3200" dirty="0">
                <a:solidFill>
                  <a:schemeClr val="bg1">
                    <a:lumMod val="75000"/>
                  </a:schemeClr>
                </a:solidFill>
              </a:rPr>
              <a:t>Quantum gravity</a:t>
            </a:r>
          </a:p>
        </p:txBody>
      </p:sp>
      <p:sp>
        <p:nvSpPr>
          <p:cNvPr id="10" name="Oval 9">
            <a:extLst>
              <a:ext uri="{FF2B5EF4-FFF2-40B4-BE49-F238E27FC236}">
                <a16:creationId xmlns:a16="http://schemas.microsoft.com/office/drawing/2014/main" id="{7C79E086-AB73-E9C3-3DE8-CEDB7E1315FE}"/>
              </a:ext>
            </a:extLst>
          </p:cNvPr>
          <p:cNvSpPr/>
          <p:nvPr/>
        </p:nvSpPr>
        <p:spPr>
          <a:xfrm>
            <a:off x="638174" y="4733479"/>
            <a:ext cx="4362451" cy="1685925"/>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5CDEE89-E300-5946-0221-FA65BACF505E}"/>
              </a:ext>
            </a:extLst>
          </p:cNvPr>
          <p:cNvSpPr/>
          <p:nvPr/>
        </p:nvSpPr>
        <p:spPr>
          <a:xfrm>
            <a:off x="7591423" y="470892"/>
            <a:ext cx="4200527" cy="2272307"/>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F8F965-1C73-71FD-5C15-26A19F02609A}"/>
              </a:ext>
            </a:extLst>
          </p:cNvPr>
          <p:cNvSpPr txBox="1"/>
          <p:nvPr/>
        </p:nvSpPr>
        <p:spPr>
          <a:xfrm>
            <a:off x="7629525" y="577601"/>
            <a:ext cx="4200527" cy="1077218"/>
          </a:xfrm>
          <a:prstGeom prst="rect">
            <a:avLst/>
          </a:prstGeom>
          <a:noFill/>
        </p:spPr>
        <p:txBody>
          <a:bodyPr wrap="square" rtlCol="0">
            <a:spAutoFit/>
          </a:bodyPr>
          <a:lstStyle/>
          <a:p>
            <a:pPr algn="ctr"/>
            <a:r>
              <a:rPr lang="en-US" sz="3200" dirty="0"/>
              <a:t>Nonlocal</a:t>
            </a:r>
            <a:br>
              <a:rPr lang="en-US" sz="3200" dirty="0"/>
            </a:br>
            <a:r>
              <a:rPr lang="en-US" sz="3200" dirty="0"/>
              <a:t>Quantum Computation</a:t>
            </a:r>
          </a:p>
        </p:txBody>
      </p:sp>
      <p:sp>
        <p:nvSpPr>
          <p:cNvPr id="14" name="Oval 13">
            <a:extLst>
              <a:ext uri="{FF2B5EF4-FFF2-40B4-BE49-F238E27FC236}">
                <a16:creationId xmlns:a16="http://schemas.microsoft.com/office/drawing/2014/main" id="{2FF116B4-84E1-C698-75F1-AF431E32F0F8}"/>
              </a:ext>
            </a:extLst>
          </p:cNvPr>
          <p:cNvSpPr/>
          <p:nvPr/>
        </p:nvSpPr>
        <p:spPr>
          <a:xfrm>
            <a:off x="7015163" y="4451450"/>
            <a:ext cx="4938716" cy="1935658"/>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13701A8-1918-912E-3BAE-F4E5ED6B2274}"/>
              </a:ext>
            </a:extLst>
          </p:cNvPr>
          <p:cNvSpPr txBox="1"/>
          <p:nvPr/>
        </p:nvSpPr>
        <p:spPr>
          <a:xfrm>
            <a:off x="7991473" y="4891088"/>
            <a:ext cx="4200527" cy="1077218"/>
          </a:xfrm>
          <a:prstGeom prst="rect">
            <a:avLst/>
          </a:prstGeom>
          <a:noFill/>
        </p:spPr>
        <p:txBody>
          <a:bodyPr wrap="square" rtlCol="0">
            <a:spAutoFit/>
          </a:bodyPr>
          <a:lstStyle/>
          <a:p>
            <a:pPr algn="ctr"/>
            <a:r>
              <a:rPr lang="en-US" sz="3200" dirty="0">
                <a:solidFill>
                  <a:schemeClr val="bg1">
                    <a:lumMod val="75000"/>
                  </a:schemeClr>
                </a:solidFill>
              </a:rPr>
              <a:t>Computational</a:t>
            </a:r>
            <a:br>
              <a:rPr lang="en-US" sz="3200" dirty="0">
                <a:solidFill>
                  <a:schemeClr val="bg1">
                    <a:lumMod val="75000"/>
                  </a:schemeClr>
                </a:solidFill>
              </a:rPr>
            </a:br>
            <a:r>
              <a:rPr lang="en-US" sz="3200" dirty="0">
                <a:solidFill>
                  <a:schemeClr val="bg1">
                    <a:lumMod val="75000"/>
                  </a:schemeClr>
                </a:solidFill>
              </a:rPr>
              <a:t>Complexity Theory</a:t>
            </a:r>
          </a:p>
        </p:txBody>
      </p:sp>
      <p:pic>
        <p:nvPicPr>
          <p:cNvPr id="1028" name="Picture 4" descr="string theory - AdS/CFT spacetime visualization - Physics Stack Exchange">
            <a:extLst>
              <a:ext uri="{FF2B5EF4-FFF2-40B4-BE49-F238E27FC236}">
                <a16:creationId xmlns:a16="http://schemas.microsoft.com/office/drawing/2014/main" id="{0C8B4590-EB2E-30A1-346E-8A4744F54969}"/>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58239" r="9044"/>
          <a:stretch/>
        </p:blipFill>
        <p:spPr bwMode="auto">
          <a:xfrm>
            <a:off x="3599869" y="620137"/>
            <a:ext cx="877462" cy="1371430"/>
          </a:xfrm>
          <a:prstGeom prst="rect">
            <a:avLst/>
          </a:prstGeom>
          <a:noFill/>
          <a:extLst>
            <a:ext uri="{909E8E84-426E-40DD-AFC4-6F175D3DCCD1}">
              <a14:hiddenFill xmlns:a14="http://schemas.microsoft.com/office/drawing/2010/main">
                <a:solidFill>
                  <a:srgbClr val="FFFFFF"/>
                </a:solidFill>
              </a14:hiddenFill>
            </a:ext>
          </a:extLst>
        </p:spPr>
      </p:pic>
      <p:sp>
        <p:nvSpPr>
          <p:cNvPr id="2" name="Up-Down Arrow 1">
            <a:extLst>
              <a:ext uri="{FF2B5EF4-FFF2-40B4-BE49-F238E27FC236}">
                <a16:creationId xmlns:a16="http://schemas.microsoft.com/office/drawing/2014/main" id="{130CCA49-1524-E67E-5E85-0363B05CB613}"/>
              </a:ext>
            </a:extLst>
          </p:cNvPr>
          <p:cNvSpPr/>
          <p:nvPr/>
        </p:nvSpPr>
        <p:spPr>
          <a:xfrm rot="18850511">
            <a:off x="3328406" y="2175397"/>
            <a:ext cx="542925" cy="915337"/>
          </a:xfrm>
          <a:prstGeom prst="upDownArrow">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a:extLst>
              <a:ext uri="{FF2B5EF4-FFF2-40B4-BE49-F238E27FC236}">
                <a16:creationId xmlns:a16="http://schemas.microsoft.com/office/drawing/2014/main" id="{251C6807-E6D4-7AAE-11C9-235F43E8E9FD}"/>
              </a:ext>
            </a:extLst>
          </p:cNvPr>
          <p:cNvSpPr/>
          <p:nvPr/>
        </p:nvSpPr>
        <p:spPr>
          <a:xfrm rot="8100000">
            <a:off x="7679979" y="4128678"/>
            <a:ext cx="542925" cy="915337"/>
          </a:xfrm>
          <a:prstGeom prst="upDownArrow">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a:extLst>
              <a:ext uri="{FF2B5EF4-FFF2-40B4-BE49-F238E27FC236}">
                <a16:creationId xmlns:a16="http://schemas.microsoft.com/office/drawing/2014/main" id="{B245CFA2-4095-D666-FC31-ADF9BA6FE592}"/>
              </a:ext>
            </a:extLst>
          </p:cNvPr>
          <p:cNvSpPr/>
          <p:nvPr/>
        </p:nvSpPr>
        <p:spPr>
          <a:xfrm rot="13500000">
            <a:off x="3557587" y="4089180"/>
            <a:ext cx="542925" cy="915337"/>
          </a:xfrm>
          <a:prstGeom prst="upDownArrow">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7A01F6B-4A68-207F-DB4A-326B8F429621}"/>
              </a:ext>
            </a:extLst>
          </p:cNvPr>
          <p:cNvSpPr txBox="1"/>
          <p:nvPr/>
        </p:nvSpPr>
        <p:spPr>
          <a:xfrm>
            <a:off x="333687" y="5001675"/>
            <a:ext cx="3800475" cy="1077218"/>
          </a:xfrm>
          <a:prstGeom prst="rect">
            <a:avLst/>
          </a:prstGeom>
          <a:noFill/>
        </p:spPr>
        <p:txBody>
          <a:bodyPr wrap="square" rtlCol="0">
            <a:spAutoFit/>
          </a:bodyPr>
          <a:lstStyle/>
          <a:p>
            <a:pPr algn="ctr"/>
            <a:r>
              <a:rPr lang="en-US" sz="3200" dirty="0">
                <a:solidFill>
                  <a:schemeClr val="bg1">
                    <a:lumMod val="75000"/>
                  </a:schemeClr>
                </a:solidFill>
              </a:rPr>
              <a:t>Position-based</a:t>
            </a:r>
            <a:br>
              <a:rPr lang="en-US" sz="3200" dirty="0">
                <a:solidFill>
                  <a:schemeClr val="bg1">
                    <a:lumMod val="75000"/>
                  </a:schemeClr>
                </a:solidFill>
              </a:rPr>
            </a:br>
            <a:r>
              <a:rPr lang="en-US" sz="3200" dirty="0">
                <a:solidFill>
                  <a:schemeClr val="bg1">
                    <a:lumMod val="75000"/>
                  </a:schemeClr>
                </a:solidFill>
              </a:rPr>
              <a:t>Cryptography</a:t>
            </a:r>
          </a:p>
        </p:txBody>
      </p:sp>
      <p:pic>
        <p:nvPicPr>
          <p:cNvPr id="1026" name="Picture 2" descr="Maps Generic Flat icon | Freepik">
            <a:extLst>
              <a:ext uri="{FF2B5EF4-FFF2-40B4-BE49-F238E27FC236}">
                <a16:creationId xmlns:a16="http://schemas.microsoft.com/office/drawing/2014/main" id="{CBC1E8DE-8AC7-1862-69BA-8F35B2E9B88E}"/>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9008" y="5062422"/>
            <a:ext cx="1031148" cy="1031148"/>
          </a:xfrm>
          <a:prstGeom prst="rect">
            <a:avLst/>
          </a:prstGeom>
          <a:noFill/>
          <a:extLst>
            <a:ext uri="{909E8E84-426E-40DD-AFC4-6F175D3DCCD1}">
              <a14:hiddenFill xmlns:a14="http://schemas.microsoft.com/office/drawing/2010/main">
                <a:solidFill>
                  <a:srgbClr val="FFFFFF"/>
                </a:solidFill>
              </a14:hiddenFill>
            </a:ext>
          </a:extLst>
        </p:spPr>
      </p:pic>
      <p:sp>
        <p:nvSpPr>
          <p:cNvPr id="11" name="Up-Down Arrow 10">
            <a:extLst>
              <a:ext uri="{FF2B5EF4-FFF2-40B4-BE49-F238E27FC236}">
                <a16:creationId xmlns:a16="http://schemas.microsoft.com/office/drawing/2014/main" id="{6AD7A005-E28A-49F9-23B7-0F96F5FA5FEE}"/>
              </a:ext>
            </a:extLst>
          </p:cNvPr>
          <p:cNvSpPr/>
          <p:nvPr/>
        </p:nvSpPr>
        <p:spPr>
          <a:xfrm rot="1800000">
            <a:off x="7570288" y="2078028"/>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30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DBA31-6FD4-81E7-8EBE-AB1298B923E2}"/>
              </a:ext>
            </a:extLst>
          </p:cNvPr>
          <p:cNvSpPr>
            <a:spLocks noGrp="1"/>
          </p:cNvSpPr>
          <p:nvPr>
            <p:ph type="title"/>
          </p:nvPr>
        </p:nvSpPr>
        <p:spPr/>
        <p:txBody>
          <a:bodyPr/>
          <a:lstStyle/>
          <a:p>
            <a:r>
              <a:rPr lang="en-US" dirty="0"/>
              <a:t>Nonlocal Quantum Computation</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29DB6C6F-8707-20B6-0705-45DB93890F2A}"/>
                  </a:ext>
                </a:extLst>
              </p:cNvPr>
              <p:cNvSpPr txBox="1">
                <a:spLocks/>
              </p:cNvSpPr>
              <p:nvPr/>
            </p:nvSpPr>
            <p:spPr>
              <a:xfrm>
                <a:off x="838200" y="1924665"/>
                <a:ext cx="10515600" cy="85529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Open question</a:t>
                </a:r>
                <a:r>
                  <a:rPr lang="en-US" sz="2400" dirty="0"/>
                  <a:t>: Is there </a:t>
                </a:r>
                <a:r>
                  <a:rPr lang="en-US" sz="2400" b="1" i="1" dirty="0"/>
                  <a:t>any</a:t>
                </a:r>
                <a:r>
                  <a:rPr lang="en-US" sz="2400" dirty="0"/>
                  <a:t> QPV protocol (not just </a:t>
                </a:r>
                <a14:m>
                  <m:oMath xmlns:m="http://schemas.openxmlformats.org/officeDocument/2006/math">
                    <m:r>
                      <a:rPr lang="en-US" sz="2400" i="1" smtClean="0">
                        <a:latin typeface="Cambria Math" panose="02040503050406030204" pitchFamily="18" charset="0"/>
                      </a:rPr>
                      <m:t>𝑓</m:t>
                    </m:r>
                  </m:oMath>
                </a14:m>
                <a:r>
                  <a:rPr lang="en-US" sz="2400" dirty="0"/>
                  <a:t>-routing) that requires a lot of resources in order to spoof?</a:t>
                </a:r>
              </a:p>
            </p:txBody>
          </p:sp>
        </mc:Choice>
        <mc:Fallback xmlns="">
          <p:sp>
            <p:nvSpPr>
              <p:cNvPr id="4" name="Content Placeholder 2">
                <a:extLst>
                  <a:ext uri="{FF2B5EF4-FFF2-40B4-BE49-F238E27FC236}">
                    <a16:creationId xmlns:a16="http://schemas.microsoft.com/office/drawing/2014/main" id="{29DB6C6F-8707-20B6-0705-45DB93890F2A}"/>
                  </a:ext>
                </a:extLst>
              </p:cNvPr>
              <p:cNvSpPr txBox="1">
                <a:spLocks noRot="1" noChangeAspect="1" noMove="1" noResize="1" noEditPoints="1" noAdjustHandles="1" noChangeArrowheads="1" noChangeShapeType="1" noTextEdit="1"/>
              </p:cNvSpPr>
              <p:nvPr/>
            </p:nvSpPr>
            <p:spPr>
              <a:xfrm>
                <a:off x="838200" y="1924665"/>
                <a:ext cx="10515600" cy="855299"/>
              </a:xfrm>
              <a:prstGeom prst="rect">
                <a:avLst/>
              </a:prstGeom>
              <a:blipFill>
                <a:blip r:embed="rId2"/>
                <a:stretch>
                  <a:fillRect l="-843" t="-8696" r="-361" b="-2899"/>
                </a:stretch>
              </a:blipFill>
              <a:ln>
                <a:solidFill>
                  <a:schemeClr val="tx1"/>
                </a:solidFill>
              </a:ln>
            </p:spPr>
            <p:txBody>
              <a:bodyPr/>
              <a:lstStyle/>
              <a:p>
                <a:r>
                  <a:rPr lang="en-US">
                    <a:noFill/>
                  </a:rPr>
                  <a:t> </a:t>
                </a:r>
              </a:p>
            </p:txBody>
          </p:sp>
        </mc:Fallback>
      </mc:AlternateContent>
      <p:sp>
        <p:nvSpPr>
          <p:cNvPr id="7" name="Content Placeholder 2">
            <a:extLst>
              <a:ext uri="{FF2B5EF4-FFF2-40B4-BE49-F238E27FC236}">
                <a16:creationId xmlns:a16="http://schemas.microsoft.com/office/drawing/2014/main" id="{39E0B641-247B-E934-73AD-F0F8BFF71419}"/>
              </a:ext>
            </a:extLst>
          </p:cNvPr>
          <p:cNvSpPr txBox="1">
            <a:spLocks/>
          </p:cNvSpPr>
          <p:nvPr/>
        </p:nvSpPr>
        <p:spPr>
          <a:xfrm>
            <a:off x="838200" y="5110287"/>
            <a:ext cx="10515600" cy="886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The security of QPV is equivalent to </a:t>
            </a:r>
            <a:r>
              <a:rPr lang="en-US" sz="2400" b="1" i="1" dirty="0"/>
              <a:t>nonlocally splitting up quantum computation</a:t>
            </a:r>
            <a:r>
              <a:rPr lang="en-US" sz="2400" dirty="0"/>
              <a:t>.</a:t>
            </a:r>
          </a:p>
        </p:txBody>
      </p:sp>
      <p:sp>
        <p:nvSpPr>
          <p:cNvPr id="3" name="Content Placeholder 2">
            <a:extLst>
              <a:ext uri="{FF2B5EF4-FFF2-40B4-BE49-F238E27FC236}">
                <a16:creationId xmlns:a16="http://schemas.microsoft.com/office/drawing/2014/main" id="{93155A2D-F322-4068-D5C5-6ADF68696641}"/>
              </a:ext>
            </a:extLst>
          </p:cNvPr>
          <p:cNvSpPr txBox="1">
            <a:spLocks/>
          </p:cNvSpPr>
          <p:nvPr/>
        </p:nvSpPr>
        <p:spPr>
          <a:xfrm>
            <a:off x="838200" y="3429000"/>
            <a:ext cx="10515600" cy="85529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Theorem</a:t>
            </a:r>
            <a:r>
              <a:rPr lang="en-US" sz="2400" dirty="0"/>
              <a:t>: Assuming some unproven conjectures in Banach space theory, there are QPV protocols requiring spoofers to use exponential entanglement.</a:t>
            </a:r>
          </a:p>
        </p:txBody>
      </p:sp>
      <p:sp>
        <p:nvSpPr>
          <p:cNvPr id="8" name="TextBox 7">
            <a:extLst>
              <a:ext uri="{FF2B5EF4-FFF2-40B4-BE49-F238E27FC236}">
                <a16:creationId xmlns:a16="http://schemas.microsoft.com/office/drawing/2014/main" id="{33CA1ABF-1341-9C2D-963E-D4C35A9FED90}"/>
              </a:ext>
            </a:extLst>
          </p:cNvPr>
          <p:cNvSpPr txBox="1"/>
          <p:nvPr/>
        </p:nvSpPr>
        <p:spPr>
          <a:xfrm>
            <a:off x="9713703" y="4296637"/>
            <a:ext cx="2289026" cy="338554"/>
          </a:xfrm>
          <a:prstGeom prst="rect">
            <a:avLst/>
          </a:prstGeom>
          <a:noFill/>
        </p:spPr>
        <p:txBody>
          <a:bodyPr wrap="square">
            <a:spAutoFit/>
          </a:bodyPr>
          <a:lstStyle/>
          <a:p>
            <a:pPr marL="0" indent="0">
              <a:buNone/>
            </a:pPr>
            <a:r>
              <a:rPr lang="en-US" sz="1600" dirty="0">
                <a:solidFill>
                  <a:schemeClr val="bg1">
                    <a:lumMod val="50000"/>
                  </a:schemeClr>
                </a:solidFill>
              </a:rPr>
              <a:t>(</a:t>
            </a:r>
            <a:r>
              <a:rPr lang="en-US" sz="1600" dirty="0" err="1">
                <a:solidFill>
                  <a:schemeClr val="bg1">
                    <a:lumMod val="50000"/>
                  </a:schemeClr>
                </a:solidFill>
              </a:rPr>
              <a:t>Junge</a:t>
            </a:r>
            <a:r>
              <a:rPr lang="en-US" sz="1600" dirty="0">
                <a:solidFill>
                  <a:schemeClr val="bg1">
                    <a:lumMod val="50000"/>
                  </a:schemeClr>
                </a:solidFill>
              </a:rPr>
              <a:t>, et al. 2021)</a:t>
            </a:r>
          </a:p>
        </p:txBody>
      </p:sp>
    </p:spTree>
    <p:extLst>
      <p:ext uri="{BB962C8B-B14F-4D97-AF65-F5344CB8AC3E}">
        <p14:creationId xmlns:p14="http://schemas.microsoft.com/office/powerpoint/2010/main" val="35546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E0CB-A254-F852-0055-4E84C694FD27}"/>
              </a:ext>
            </a:extLst>
          </p:cNvPr>
          <p:cNvSpPr>
            <a:spLocks noGrp="1"/>
          </p:cNvSpPr>
          <p:nvPr>
            <p:ph type="title"/>
          </p:nvPr>
        </p:nvSpPr>
        <p:spPr/>
        <p:txBody>
          <a:bodyPr/>
          <a:lstStyle/>
          <a:p>
            <a:r>
              <a:rPr lang="en-US" dirty="0"/>
              <a:t>Nonlocal Quantum Computation</a:t>
            </a:r>
          </a:p>
        </p:txBody>
      </p:sp>
      <p:sp>
        <p:nvSpPr>
          <p:cNvPr id="4" name="Rectangle 3">
            <a:extLst>
              <a:ext uri="{FF2B5EF4-FFF2-40B4-BE49-F238E27FC236}">
                <a16:creationId xmlns:a16="http://schemas.microsoft.com/office/drawing/2014/main" id="{DF5590DD-C551-D79B-9599-F64EB3BE6E33}"/>
              </a:ext>
            </a:extLst>
          </p:cNvPr>
          <p:cNvSpPr/>
          <p:nvPr/>
        </p:nvSpPr>
        <p:spPr>
          <a:xfrm>
            <a:off x="1532508" y="3340507"/>
            <a:ext cx="1445342" cy="126836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F1511663-5A64-A217-45D7-D0A75ACA5DA0}"/>
              </a:ext>
            </a:extLst>
          </p:cNvPr>
          <p:cNvCxnSpPr>
            <a:cxnSpLocks/>
          </p:cNvCxnSpPr>
          <p:nvPr/>
        </p:nvCxnSpPr>
        <p:spPr>
          <a:xfrm flipH="1" flipV="1">
            <a:off x="906781" y="2514598"/>
            <a:ext cx="987062" cy="8259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AE04424-1463-8B13-1AA3-9B29F2EB9611}"/>
              </a:ext>
            </a:extLst>
          </p:cNvPr>
          <p:cNvCxnSpPr>
            <a:cxnSpLocks/>
          </p:cNvCxnSpPr>
          <p:nvPr/>
        </p:nvCxnSpPr>
        <p:spPr>
          <a:xfrm flipV="1">
            <a:off x="2671970" y="2514598"/>
            <a:ext cx="931607" cy="8259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8A07775-BF37-814E-49AC-3DCB465955B4}"/>
              </a:ext>
            </a:extLst>
          </p:cNvPr>
          <p:cNvCxnSpPr>
            <a:cxnSpLocks/>
          </p:cNvCxnSpPr>
          <p:nvPr/>
        </p:nvCxnSpPr>
        <p:spPr>
          <a:xfrm flipV="1">
            <a:off x="962236" y="4638365"/>
            <a:ext cx="931607" cy="8259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2ADEC8-6ED1-AF44-3594-071C6B55654B}"/>
              </a:ext>
            </a:extLst>
          </p:cNvPr>
          <p:cNvCxnSpPr>
            <a:cxnSpLocks/>
          </p:cNvCxnSpPr>
          <p:nvPr/>
        </p:nvCxnSpPr>
        <p:spPr>
          <a:xfrm flipH="1" flipV="1">
            <a:off x="2616515" y="4638365"/>
            <a:ext cx="987062" cy="8259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127B9D0-57F1-603A-C275-FB1A8CC469E2}"/>
              </a:ext>
            </a:extLst>
          </p:cNvPr>
          <p:cNvSpPr/>
          <p:nvPr/>
        </p:nvSpPr>
        <p:spPr>
          <a:xfrm>
            <a:off x="7748603" y="4194761"/>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B3316D42-15BF-AE02-C9CA-1DAAAE052A7A}"/>
              </a:ext>
            </a:extLst>
          </p:cNvPr>
          <p:cNvCxnSpPr>
            <a:cxnSpLocks/>
          </p:cNvCxnSpPr>
          <p:nvPr/>
        </p:nvCxnSpPr>
        <p:spPr>
          <a:xfrm flipH="1" flipV="1">
            <a:off x="6864780" y="1888637"/>
            <a:ext cx="987062" cy="8259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88FC2CE-823A-0249-95C2-045006A1A522}"/>
              </a:ext>
            </a:extLst>
          </p:cNvPr>
          <p:cNvCxnSpPr>
            <a:cxnSpLocks/>
          </p:cNvCxnSpPr>
          <p:nvPr/>
        </p:nvCxnSpPr>
        <p:spPr>
          <a:xfrm flipV="1">
            <a:off x="10253818" y="1931731"/>
            <a:ext cx="931607" cy="8259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8742475-FC3A-BADA-23E6-0E71FBC51DD9}"/>
              </a:ext>
            </a:extLst>
          </p:cNvPr>
          <p:cNvCxnSpPr>
            <a:cxnSpLocks/>
          </p:cNvCxnSpPr>
          <p:nvPr/>
        </p:nvCxnSpPr>
        <p:spPr>
          <a:xfrm flipV="1">
            <a:off x="6920235" y="4872234"/>
            <a:ext cx="931607" cy="8259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3B56762-2953-97C4-9A81-4A0A3FCA61A1}"/>
              </a:ext>
            </a:extLst>
          </p:cNvPr>
          <p:cNvCxnSpPr>
            <a:cxnSpLocks/>
          </p:cNvCxnSpPr>
          <p:nvPr/>
        </p:nvCxnSpPr>
        <p:spPr>
          <a:xfrm flipH="1" flipV="1">
            <a:off x="10253818" y="4886981"/>
            <a:ext cx="987062" cy="8259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257183A-CB05-8226-671F-5180B549AA27}"/>
              </a:ext>
            </a:extLst>
          </p:cNvPr>
          <p:cNvSpPr/>
          <p:nvPr/>
        </p:nvSpPr>
        <p:spPr>
          <a:xfrm>
            <a:off x="9654147" y="4194761"/>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92A31BA-8C4A-04A9-56D5-E9620F940098}"/>
              </a:ext>
            </a:extLst>
          </p:cNvPr>
          <p:cNvSpPr/>
          <p:nvPr/>
        </p:nvSpPr>
        <p:spPr>
          <a:xfrm>
            <a:off x="7748603" y="2757640"/>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F61F33D-4AA3-B497-80CE-94CB6F513213}"/>
              </a:ext>
            </a:extLst>
          </p:cNvPr>
          <p:cNvSpPr/>
          <p:nvPr/>
        </p:nvSpPr>
        <p:spPr>
          <a:xfrm>
            <a:off x="9654147" y="2757640"/>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urved Connector 26">
            <a:extLst>
              <a:ext uri="{FF2B5EF4-FFF2-40B4-BE49-F238E27FC236}">
                <a16:creationId xmlns:a16="http://schemas.microsoft.com/office/drawing/2014/main" id="{F20FFC9E-2D3A-DBE0-DD2B-9A282CD24C26}"/>
              </a:ext>
            </a:extLst>
          </p:cNvPr>
          <p:cNvCxnSpPr>
            <a:stCxn id="15" idx="0"/>
            <a:endCxn id="23" idx="2"/>
          </p:cNvCxnSpPr>
          <p:nvPr/>
        </p:nvCxnSpPr>
        <p:spPr>
          <a:xfrm rot="5400000" flipH="1" flipV="1">
            <a:off x="8669456" y="2844359"/>
            <a:ext cx="795261" cy="1905544"/>
          </a:xfrm>
          <a:prstGeom prst="curvedConnector3">
            <a:avLst>
              <a:gd name="adj1" fmla="val 35164"/>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a:extLst>
              <a:ext uri="{FF2B5EF4-FFF2-40B4-BE49-F238E27FC236}">
                <a16:creationId xmlns:a16="http://schemas.microsoft.com/office/drawing/2014/main" id="{547B0761-B17C-379C-A02A-0A3BC19DD045}"/>
              </a:ext>
            </a:extLst>
          </p:cNvPr>
          <p:cNvCxnSpPr>
            <a:cxnSpLocks/>
            <a:stCxn id="21" idx="0"/>
            <a:endCxn id="22" idx="2"/>
          </p:cNvCxnSpPr>
          <p:nvPr/>
        </p:nvCxnSpPr>
        <p:spPr>
          <a:xfrm rot="16200000" flipV="1">
            <a:off x="8669456" y="2844359"/>
            <a:ext cx="795261" cy="1905544"/>
          </a:xfrm>
          <a:prstGeom prst="curvedConnector3">
            <a:avLst>
              <a:gd name="adj1" fmla="val 4629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7A22913-2280-888B-8A7D-D6973DF4F4FC}"/>
              </a:ext>
            </a:extLst>
          </p:cNvPr>
          <p:cNvCxnSpPr/>
          <p:nvPr/>
        </p:nvCxnSpPr>
        <p:spPr>
          <a:xfrm flipV="1">
            <a:off x="7925582" y="3444220"/>
            <a:ext cx="0" cy="7210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1AFC883-12A9-6E46-8749-42D371B330C1}"/>
              </a:ext>
            </a:extLst>
          </p:cNvPr>
          <p:cNvCxnSpPr/>
          <p:nvPr/>
        </p:nvCxnSpPr>
        <p:spPr>
          <a:xfrm flipV="1">
            <a:off x="10209574" y="3421861"/>
            <a:ext cx="0" cy="7210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Arc 35">
            <a:extLst>
              <a:ext uri="{FF2B5EF4-FFF2-40B4-BE49-F238E27FC236}">
                <a16:creationId xmlns:a16="http://schemas.microsoft.com/office/drawing/2014/main" id="{2FE4D3A6-D89A-D352-75EA-DACC91A7CFCD}"/>
              </a:ext>
            </a:extLst>
          </p:cNvPr>
          <p:cNvSpPr/>
          <p:nvPr/>
        </p:nvSpPr>
        <p:spPr>
          <a:xfrm rot="8789835">
            <a:off x="7921048" y="3116243"/>
            <a:ext cx="2292075" cy="2292075"/>
          </a:xfrm>
          <a:prstGeom prst="arc">
            <a:avLst>
              <a:gd name="adj1" fmla="val 14808087"/>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CF715254-A1F7-DBDA-45B2-1AD8EE4C0804}"/>
              </a:ext>
            </a:extLst>
          </p:cNvPr>
          <p:cNvSpPr txBox="1"/>
          <p:nvPr/>
        </p:nvSpPr>
        <p:spPr>
          <a:xfrm>
            <a:off x="8410472" y="5437378"/>
            <a:ext cx="1773793" cy="369332"/>
          </a:xfrm>
          <a:prstGeom prst="rect">
            <a:avLst/>
          </a:prstGeom>
          <a:noFill/>
        </p:spPr>
        <p:txBody>
          <a:bodyPr wrap="square" rtlCol="0">
            <a:spAutoFit/>
          </a:bodyPr>
          <a:lstStyle/>
          <a:p>
            <a:r>
              <a:rPr lang="en-US" dirty="0"/>
              <a:t>entanglement</a:t>
            </a:r>
          </a:p>
        </p:txBody>
      </p:sp>
      <p:sp>
        <p:nvSpPr>
          <p:cNvPr id="38" name="TextBox 37">
            <a:extLst>
              <a:ext uri="{FF2B5EF4-FFF2-40B4-BE49-F238E27FC236}">
                <a16:creationId xmlns:a16="http://schemas.microsoft.com/office/drawing/2014/main" id="{C100D189-68D6-F801-F85B-5FC76032CED4}"/>
              </a:ext>
            </a:extLst>
          </p:cNvPr>
          <p:cNvSpPr txBox="1"/>
          <p:nvPr/>
        </p:nvSpPr>
        <p:spPr>
          <a:xfrm>
            <a:off x="10483894" y="3696640"/>
            <a:ext cx="1773793" cy="369332"/>
          </a:xfrm>
          <a:prstGeom prst="rect">
            <a:avLst/>
          </a:prstGeom>
          <a:noFill/>
        </p:spPr>
        <p:txBody>
          <a:bodyPr wrap="square" rtlCol="0">
            <a:spAutoFit/>
          </a:bodyPr>
          <a:lstStyle/>
          <a:p>
            <a:r>
              <a:rPr lang="en-US" dirty="0"/>
              <a:t>communication</a:t>
            </a:r>
          </a:p>
        </p:txBody>
      </p:sp>
      <p:sp>
        <p:nvSpPr>
          <p:cNvPr id="43" name="TextBox 42">
            <a:extLst>
              <a:ext uri="{FF2B5EF4-FFF2-40B4-BE49-F238E27FC236}">
                <a16:creationId xmlns:a16="http://schemas.microsoft.com/office/drawing/2014/main" id="{7CD67FE5-D02B-3D96-5D87-8F2D45D868A3}"/>
              </a:ext>
            </a:extLst>
          </p:cNvPr>
          <p:cNvSpPr txBox="1"/>
          <p:nvPr/>
        </p:nvSpPr>
        <p:spPr>
          <a:xfrm>
            <a:off x="1794151" y="3666270"/>
            <a:ext cx="1183699" cy="646331"/>
          </a:xfrm>
          <a:prstGeom prst="rect">
            <a:avLst/>
          </a:prstGeom>
          <a:noFill/>
        </p:spPr>
        <p:txBody>
          <a:bodyPr wrap="square" rtlCol="0">
            <a:spAutoFit/>
          </a:bodyPr>
          <a:lstStyle/>
          <a:p>
            <a:r>
              <a:rPr lang="en-US" dirty="0"/>
              <a:t>quantum</a:t>
            </a:r>
            <a:br>
              <a:rPr lang="en-US" dirty="0"/>
            </a:br>
            <a:r>
              <a:rPr lang="en-US" dirty="0"/>
              <a:t>process</a:t>
            </a:r>
          </a:p>
        </p:txBody>
      </p:sp>
      <p:sp>
        <p:nvSpPr>
          <p:cNvPr id="44" name="TextBox 43">
            <a:extLst>
              <a:ext uri="{FF2B5EF4-FFF2-40B4-BE49-F238E27FC236}">
                <a16:creationId xmlns:a16="http://schemas.microsoft.com/office/drawing/2014/main" id="{CAC4E1A2-C17D-3689-B9CB-45129631BC3D}"/>
              </a:ext>
            </a:extLst>
          </p:cNvPr>
          <p:cNvSpPr txBox="1"/>
          <p:nvPr/>
        </p:nvSpPr>
        <p:spPr>
          <a:xfrm>
            <a:off x="1139876" y="1631692"/>
            <a:ext cx="4337428" cy="523220"/>
          </a:xfrm>
          <a:prstGeom prst="rect">
            <a:avLst/>
          </a:prstGeom>
          <a:noFill/>
        </p:spPr>
        <p:txBody>
          <a:bodyPr wrap="square" rtlCol="0">
            <a:spAutoFit/>
          </a:bodyPr>
          <a:lstStyle/>
          <a:p>
            <a:r>
              <a:rPr lang="en-US" sz="2800" dirty="0"/>
              <a:t>When can this…</a:t>
            </a:r>
          </a:p>
        </p:txBody>
      </p:sp>
      <p:sp>
        <p:nvSpPr>
          <p:cNvPr id="45" name="TextBox 44">
            <a:extLst>
              <a:ext uri="{FF2B5EF4-FFF2-40B4-BE49-F238E27FC236}">
                <a16:creationId xmlns:a16="http://schemas.microsoft.com/office/drawing/2014/main" id="{AEAB0A43-7D31-767C-F25D-3F40C475068B}"/>
              </a:ext>
            </a:extLst>
          </p:cNvPr>
          <p:cNvSpPr txBox="1"/>
          <p:nvPr/>
        </p:nvSpPr>
        <p:spPr>
          <a:xfrm>
            <a:off x="4291218" y="3576031"/>
            <a:ext cx="4337428" cy="954107"/>
          </a:xfrm>
          <a:prstGeom prst="rect">
            <a:avLst/>
          </a:prstGeom>
          <a:noFill/>
        </p:spPr>
        <p:txBody>
          <a:bodyPr wrap="square" rtlCol="0">
            <a:spAutoFit/>
          </a:bodyPr>
          <a:lstStyle/>
          <a:p>
            <a:r>
              <a:rPr lang="en-US" sz="2800" dirty="0"/>
              <a:t>…be implemented</a:t>
            </a:r>
            <a:br>
              <a:rPr lang="en-US" sz="2800" dirty="0"/>
            </a:br>
            <a:r>
              <a:rPr lang="en-US" sz="2800" dirty="0"/>
              <a:t>non-locally like this?</a:t>
            </a:r>
          </a:p>
        </p:txBody>
      </p:sp>
      <p:sp>
        <p:nvSpPr>
          <p:cNvPr id="46" name="TextBox 45">
            <a:extLst>
              <a:ext uri="{FF2B5EF4-FFF2-40B4-BE49-F238E27FC236}">
                <a16:creationId xmlns:a16="http://schemas.microsoft.com/office/drawing/2014/main" id="{F1568F75-AC31-6760-89F2-D551E992BC9F}"/>
              </a:ext>
            </a:extLst>
          </p:cNvPr>
          <p:cNvSpPr txBox="1"/>
          <p:nvPr/>
        </p:nvSpPr>
        <p:spPr>
          <a:xfrm>
            <a:off x="908496" y="5806710"/>
            <a:ext cx="3393452" cy="646331"/>
          </a:xfrm>
          <a:prstGeom prst="rect">
            <a:avLst/>
          </a:prstGeom>
          <a:noFill/>
        </p:spPr>
        <p:txBody>
          <a:bodyPr wrap="square" rtlCol="0">
            <a:spAutoFit/>
          </a:bodyPr>
          <a:lstStyle/>
          <a:p>
            <a:r>
              <a:rPr lang="en-US" dirty="0"/>
              <a:t>e.g. computation, scattering process, Hamiltonian evolution…</a:t>
            </a:r>
          </a:p>
        </p:txBody>
      </p:sp>
    </p:spTree>
    <p:extLst>
      <p:ext uri="{BB962C8B-B14F-4D97-AF65-F5344CB8AC3E}">
        <p14:creationId xmlns:p14="http://schemas.microsoft.com/office/powerpoint/2010/main" val="158469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23" grpId="0" animBg="1"/>
      <p:bldP spid="36" grpId="0" animBg="1"/>
      <p:bldP spid="37" grpId="0"/>
      <p:bldP spid="38" grpId="0"/>
      <p:bldP spid="4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AD74A-6316-FDD8-9881-4846C4DEAE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C7AC7-6003-6394-7B3F-B63F45D4F955}"/>
              </a:ext>
            </a:extLst>
          </p:cNvPr>
          <p:cNvSpPr>
            <a:spLocks noGrp="1"/>
          </p:cNvSpPr>
          <p:nvPr>
            <p:ph type="title"/>
          </p:nvPr>
        </p:nvSpPr>
        <p:spPr/>
        <p:txBody>
          <a:bodyPr/>
          <a:lstStyle/>
          <a:p>
            <a:r>
              <a:rPr lang="en-US" dirty="0"/>
              <a:t>Nonlocal Quantum Computation</a:t>
            </a:r>
          </a:p>
        </p:txBody>
      </p:sp>
      <mc:AlternateContent xmlns:mc="http://schemas.openxmlformats.org/markup-compatibility/2006" xmlns:a14="http://schemas.microsoft.com/office/drawing/2010/main">
        <mc:Choice Requires="a14">
          <p:sp>
            <p:nvSpPr>
              <p:cNvPr id="39" name="Content Placeholder 2">
                <a:extLst>
                  <a:ext uri="{FF2B5EF4-FFF2-40B4-BE49-F238E27FC236}">
                    <a16:creationId xmlns:a16="http://schemas.microsoft.com/office/drawing/2014/main" id="{022712AF-4ABF-D8C2-B0A0-6916894A9D97}"/>
                  </a:ext>
                </a:extLst>
              </p:cNvPr>
              <p:cNvSpPr txBox="1">
                <a:spLocks/>
              </p:cNvSpPr>
              <p:nvPr/>
            </p:nvSpPr>
            <p:spPr>
              <a:xfrm>
                <a:off x="557043" y="4919095"/>
                <a:ext cx="10796757" cy="92521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Theorem</a:t>
                </a:r>
                <a:r>
                  <a:rPr lang="en-US" sz="2400" dirty="0"/>
                  <a:t>: Every quantum process on </a:t>
                </a:r>
                <a14:m>
                  <m:oMath xmlns:m="http://schemas.openxmlformats.org/officeDocument/2006/math">
                    <m:r>
                      <a:rPr lang="en-US" sz="2400" b="0" i="1" smtClean="0">
                        <a:latin typeface="Cambria Math" panose="02040503050406030204" pitchFamily="18" charset="0"/>
                      </a:rPr>
                      <m:t>𝑛</m:t>
                    </m:r>
                  </m:oMath>
                </a14:m>
                <a:r>
                  <a:rPr lang="en-US" sz="2400" dirty="0"/>
                  <a:t> qubits can be implemented nonlocally using </a:t>
                </a:r>
                <a14:m>
                  <m:oMath xmlns:m="http://schemas.openxmlformats.org/officeDocument/2006/math">
                    <m:r>
                      <a:rPr lang="en-US" sz="2400" b="0" i="0" smtClean="0">
                        <a:latin typeface="Cambria Math" panose="02040503050406030204" pitchFamily="18" charset="0"/>
                      </a:rPr>
                      <m:t>~</m:t>
                    </m:r>
                    <m:r>
                      <m:rPr>
                        <m:sty m:val="p"/>
                      </m:rPr>
                      <a:rPr lang="en-US" sz="2400" b="0" i="0" smtClean="0">
                        <a:latin typeface="Cambria Math" panose="02040503050406030204" pitchFamily="18" charset="0"/>
                      </a:rPr>
                      <m:t>exp</m:t>
                    </m:r>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oMath>
                </a14:m>
                <a:r>
                  <a:rPr lang="en-US" sz="2400" dirty="0"/>
                  <a:t> qubits of entanglement.</a:t>
                </a:r>
              </a:p>
            </p:txBody>
          </p:sp>
        </mc:Choice>
        <mc:Fallback xmlns="">
          <p:sp>
            <p:nvSpPr>
              <p:cNvPr id="39" name="Content Placeholder 2">
                <a:extLst>
                  <a:ext uri="{FF2B5EF4-FFF2-40B4-BE49-F238E27FC236}">
                    <a16:creationId xmlns:a16="http://schemas.microsoft.com/office/drawing/2014/main" id="{022712AF-4ABF-D8C2-B0A0-6916894A9D97}"/>
                  </a:ext>
                </a:extLst>
              </p:cNvPr>
              <p:cNvSpPr txBox="1">
                <a:spLocks noRot="1" noChangeAspect="1" noMove="1" noResize="1" noEditPoints="1" noAdjustHandles="1" noChangeArrowheads="1" noChangeShapeType="1" noTextEdit="1"/>
              </p:cNvSpPr>
              <p:nvPr/>
            </p:nvSpPr>
            <p:spPr>
              <a:xfrm>
                <a:off x="557043" y="4919095"/>
                <a:ext cx="10796757" cy="925212"/>
              </a:xfrm>
              <a:prstGeom prst="rect">
                <a:avLst/>
              </a:prstGeom>
              <a:blipFill>
                <a:blip r:embed="rId2"/>
                <a:stretch>
                  <a:fillRect l="-822" t="-6667"/>
                </a:stretch>
              </a:blipFill>
              <a:ln>
                <a:solidFill>
                  <a:schemeClr val="tx1"/>
                </a:solidFill>
              </a:ln>
            </p:spPr>
            <p:txBody>
              <a:bodyPr/>
              <a:lstStyle/>
              <a:p>
                <a:r>
                  <a:rPr lang="en-US">
                    <a:noFill/>
                  </a:rPr>
                  <a:t> </a:t>
                </a:r>
              </a:p>
            </p:txBody>
          </p:sp>
        </mc:Fallback>
      </mc:AlternateContent>
      <p:sp>
        <p:nvSpPr>
          <p:cNvPr id="41" name="TextBox 40">
            <a:extLst>
              <a:ext uri="{FF2B5EF4-FFF2-40B4-BE49-F238E27FC236}">
                <a16:creationId xmlns:a16="http://schemas.microsoft.com/office/drawing/2014/main" id="{005548EE-C371-D575-E1AB-3CF7DAE959D0}"/>
              </a:ext>
            </a:extLst>
          </p:cNvPr>
          <p:cNvSpPr txBox="1"/>
          <p:nvPr/>
        </p:nvSpPr>
        <p:spPr>
          <a:xfrm>
            <a:off x="9680205" y="5876704"/>
            <a:ext cx="2289026" cy="338554"/>
          </a:xfrm>
          <a:prstGeom prst="rect">
            <a:avLst/>
          </a:prstGeom>
          <a:noFill/>
        </p:spPr>
        <p:txBody>
          <a:bodyPr wrap="square">
            <a:spAutoFit/>
          </a:bodyPr>
          <a:lstStyle/>
          <a:p>
            <a:pPr marL="0" indent="0">
              <a:buNone/>
            </a:pPr>
            <a:r>
              <a:rPr lang="en-US" sz="1600" dirty="0">
                <a:solidFill>
                  <a:schemeClr val="bg1">
                    <a:lumMod val="50000"/>
                  </a:schemeClr>
                </a:solidFill>
              </a:rPr>
              <a:t>(</a:t>
            </a:r>
            <a:r>
              <a:rPr lang="en-US" sz="1600" dirty="0" err="1">
                <a:solidFill>
                  <a:schemeClr val="bg1">
                    <a:lumMod val="50000"/>
                  </a:schemeClr>
                </a:solidFill>
              </a:rPr>
              <a:t>Beigi</a:t>
            </a:r>
            <a:r>
              <a:rPr lang="en-US" sz="1600" dirty="0">
                <a:solidFill>
                  <a:schemeClr val="bg1">
                    <a:lumMod val="50000"/>
                  </a:schemeClr>
                </a:solidFill>
              </a:rPr>
              <a:t>-Koenig 2011)</a:t>
            </a:r>
          </a:p>
        </p:txBody>
      </p:sp>
      <p:cxnSp>
        <p:nvCxnSpPr>
          <p:cNvPr id="10" name="Straight Arrow Connector 9">
            <a:extLst>
              <a:ext uri="{FF2B5EF4-FFF2-40B4-BE49-F238E27FC236}">
                <a16:creationId xmlns:a16="http://schemas.microsoft.com/office/drawing/2014/main" id="{8B6BC350-6B0F-B076-9802-F89AD1E00F2B}"/>
              </a:ext>
            </a:extLst>
          </p:cNvPr>
          <p:cNvCxnSpPr>
            <a:cxnSpLocks/>
          </p:cNvCxnSpPr>
          <p:nvPr/>
        </p:nvCxnSpPr>
        <p:spPr>
          <a:xfrm flipH="1" flipV="1">
            <a:off x="532106" y="2018367"/>
            <a:ext cx="632412" cy="5291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6B0EA22-ABF5-7EF1-101B-AE16F8E27145}"/>
              </a:ext>
            </a:extLst>
          </p:cNvPr>
          <p:cNvCxnSpPr>
            <a:cxnSpLocks/>
          </p:cNvCxnSpPr>
          <p:nvPr/>
        </p:nvCxnSpPr>
        <p:spPr>
          <a:xfrm flipV="1">
            <a:off x="1454602" y="2005389"/>
            <a:ext cx="607269" cy="538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ACDA0A0-4D98-2568-287E-6CE951B3D566}"/>
              </a:ext>
            </a:extLst>
          </p:cNvPr>
          <p:cNvCxnSpPr>
            <a:cxnSpLocks/>
          </p:cNvCxnSpPr>
          <p:nvPr/>
        </p:nvCxnSpPr>
        <p:spPr>
          <a:xfrm flipV="1">
            <a:off x="652029" y="3385613"/>
            <a:ext cx="465804" cy="4129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AF8EA41-0F16-09F2-A693-4DECFA7CF6D0}"/>
              </a:ext>
            </a:extLst>
          </p:cNvPr>
          <p:cNvCxnSpPr>
            <a:cxnSpLocks/>
          </p:cNvCxnSpPr>
          <p:nvPr/>
        </p:nvCxnSpPr>
        <p:spPr>
          <a:xfrm flipH="1" flipV="1">
            <a:off x="1497752" y="3367694"/>
            <a:ext cx="497321" cy="4161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92CDCFD-1051-883B-EB82-F2DCB738E0CC}"/>
              </a:ext>
            </a:extLst>
          </p:cNvPr>
          <p:cNvSpPr/>
          <p:nvPr/>
        </p:nvSpPr>
        <p:spPr>
          <a:xfrm>
            <a:off x="3716324" y="3304416"/>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A552E4-4966-6198-3338-62FEFA32D63D}"/>
              </a:ext>
            </a:extLst>
          </p:cNvPr>
          <p:cNvSpPr/>
          <p:nvPr/>
        </p:nvSpPr>
        <p:spPr>
          <a:xfrm>
            <a:off x="5621868" y="3304416"/>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D6D711-C9C9-806A-8552-C58138D26527}"/>
              </a:ext>
            </a:extLst>
          </p:cNvPr>
          <p:cNvSpPr/>
          <p:nvPr/>
        </p:nvSpPr>
        <p:spPr>
          <a:xfrm>
            <a:off x="3716324" y="2210057"/>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F4A8C3-A7FF-8627-3ACF-989C6B12F4EE}"/>
              </a:ext>
            </a:extLst>
          </p:cNvPr>
          <p:cNvSpPr/>
          <p:nvPr/>
        </p:nvSpPr>
        <p:spPr>
          <a:xfrm>
            <a:off x="5621868" y="2210057"/>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urved Connector 26">
            <a:extLst>
              <a:ext uri="{FF2B5EF4-FFF2-40B4-BE49-F238E27FC236}">
                <a16:creationId xmlns:a16="http://schemas.microsoft.com/office/drawing/2014/main" id="{D4A03D64-CE2E-38DA-C1D9-EB1645273821}"/>
              </a:ext>
            </a:extLst>
          </p:cNvPr>
          <p:cNvCxnSpPr>
            <a:stCxn id="15" idx="0"/>
            <a:endCxn id="18" idx="2"/>
          </p:cNvCxnSpPr>
          <p:nvPr/>
        </p:nvCxnSpPr>
        <p:spPr>
          <a:xfrm rot="5400000" flipH="1" flipV="1">
            <a:off x="4808558" y="2125395"/>
            <a:ext cx="452499" cy="1905544"/>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E5A0575D-EB13-DB2E-510A-CCFD153BA7C9}"/>
              </a:ext>
            </a:extLst>
          </p:cNvPr>
          <p:cNvCxnSpPr>
            <a:cxnSpLocks/>
            <a:stCxn id="16" idx="0"/>
            <a:endCxn id="17" idx="2"/>
          </p:cNvCxnSpPr>
          <p:nvPr/>
        </p:nvCxnSpPr>
        <p:spPr>
          <a:xfrm rot="16200000" flipV="1">
            <a:off x="4808558" y="2125395"/>
            <a:ext cx="452499" cy="1905544"/>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9451B5B-5011-5E41-B744-FEB9259F7999}"/>
              </a:ext>
            </a:extLst>
          </p:cNvPr>
          <p:cNvCxnSpPr>
            <a:cxnSpLocks/>
          </p:cNvCxnSpPr>
          <p:nvPr/>
        </p:nvCxnSpPr>
        <p:spPr>
          <a:xfrm flipV="1">
            <a:off x="3893303" y="2896637"/>
            <a:ext cx="0" cy="4011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5D66FC2-5FDC-9232-2958-1700C14E3080}"/>
              </a:ext>
            </a:extLst>
          </p:cNvPr>
          <p:cNvCxnSpPr>
            <a:cxnSpLocks/>
          </p:cNvCxnSpPr>
          <p:nvPr/>
        </p:nvCxnSpPr>
        <p:spPr>
          <a:xfrm flipV="1">
            <a:off x="6177295" y="2874278"/>
            <a:ext cx="0" cy="4235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B7D9A118-A9D2-0EB7-B4F9-0D3DE29506B2}"/>
              </a:ext>
            </a:extLst>
          </p:cNvPr>
          <p:cNvSpPr/>
          <p:nvPr/>
        </p:nvSpPr>
        <p:spPr>
          <a:xfrm rot="8789835">
            <a:off x="3866356" y="2282963"/>
            <a:ext cx="2292075" cy="2292075"/>
          </a:xfrm>
          <a:prstGeom prst="arc">
            <a:avLst>
              <a:gd name="adj1" fmla="val 14808087"/>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B3EA7C94-50EF-0B90-8F2A-DD10D9AB59D0}"/>
              </a:ext>
            </a:extLst>
          </p:cNvPr>
          <p:cNvCxnSpPr>
            <a:cxnSpLocks/>
          </p:cNvCxnSpPr>
          <p:nvPr/>
        </p:nvCxnSpPr>
        <p:spPr>
          <a:xfrm flipH="1" flipV="1">
            <a:off x="3400118" y="1639106"/>
            <a:ext cx="632412" cy="5291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672071B-48BC-013D-BA0A-B6A9BA9CE94D}"/>
              </a:ext>
            </a:extLst>
          </p:cNvPr>
          <p:cNvCxnSpPr>
            <a:cxnSpLocks/>
          </p:cNvCxnSpPr>
          <p:nvPr/>
        </p:nvCxnSpPr>
        <p:spPr>
          <a:xfrm flipV="1">
            <a:off x="6069005" y="1639106"/>
            <a:ext cx="607269" cy="538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51127DB-0959-0C08-8216-9C54FA76FF76}"/>
              </a:ext>
            </a:extLst>
          </p:cNvPr>
          <p:cNvCxnSpPr>
            <a:cxnSpLocks/>
          </p:cNvCxnSpPr>
          <p:nvPr/>
        </p:nvCxnSpPr>
        <p:spPr>
          <a:xfrm flipV="1">
            <a:off x="3446586" y="3978802"/>
            <a:ext cx="465804" cy="4129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Right Arrow 43">
            <a:extLst>
              <a:ext uri="{FF2B5EF4-FFF2-40B4-BE49-F238E27FC236}">
                <a16:creationId xmlns:a16="http://schemas.microsoft.com/office/drawing/2014/main" id="{9318C3F1-CC0E-E548-7795-215C979138BF}"/>
              </a:ext>
            </a:extLst>
          </p:cNvPr>
          <p:cNvSpPr/>
          <p:nvPr/>
        </p:nvSpPr>
        <p:spPr>
          <a:xfrm>
            <a:off x="2476243" y="2704987"/>
            <a:ext cx="1033033" cy="6483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D825E004-3C95-1E9E-97D3-811FCC45609F}"/>
              </a:ext>
            </a:extLst>
          </p:cNvPr>
          <p:cNvCxnSpPr>
            <a:cxnSpLocks/>
          </p:cNvCxnSpPr>
          <p:nvPr/>
        </p:nvCxnSpPr>
        <p:spPr>
          <a:xfrm flipH="1" flipV="1">
            <a:off x="6096000" y="3996048"/>
            <a:ext cx="497321" cy="4161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7DE39ACD-9407-EA13-4486-0FCAE64624C0}"/>
              </a:ext>
            </a:extLst>
          </p:cNvPr>
          <p:cNvSpPr/>
          <p:nvPr/>
        </p:nvSpPr>
        <p:spPr>
          <a:xfrm>
            <a:off x="819156" y="2548646"/>
            <a:ext cx="947128" cy="81904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6476E0-6BF0-8A84-96D0-F879C61B574B}"/>
              </a:ext>
            </a:extLst>
          </p:cNvPr>
          <p:cNvSpPr txBox="1"/>
          <p:nvPr/>
        </p:nvSpPr>
        <p:spPr>
          <a:xfrm>
            <a:off x="7296921" y="2312406"/>
            <a:ext cx="4324247" cy="1569660"/>
          </a:xfrm>
          <a:prstGeom prst="rect">
            <a:avLst/>
          </a:prstGeom>
          <a:noFill/>
        </p:spPr>
        <p:txBody>
          <a:bodyPr wrap="square" rtlCol="0">
            <a:spAutoFit/>
          </a:bodyPr>
          <a:lstStyle/>
          <a:p>
            <a:r>
              <a:rPr lang="en-US" sz="2400" b="1" i="1" dirty="0">
                <a:solidFill>
                  <a:srgbClr val="C00000"/>
                </a:solidFill>
              </a:rPr>
              <a:t>Implication:</a:t>
            </a:r>
            <a:r>
              <a:rPr lang="en-US" sz="2400" dirty="0"/>
              <a:t> the security of </a:t>
            </a:r>
            <a:r>
              <a:rPr lang="en-US" sz="2400" b="1" i="1" dirty="0"/>
              <a:t>any</a:t>
            </a:r>
            <a:r>
              <a:rPr lang="en-US" sz="2400" dirty="0"/>
              <a:t> position verification scheme must assume that spoofers have limited entanglement.</a:t>
            </a:r>
          </a:p>
        </p:txBody>
      </p:sp>
    </p:spTree>
    <p:extLst>
      <p:ext uri="{BB962C8B-B14F-4D97-AF65-F5344CB8AC3E}">
        <p14:creationId xmlns:p14="http://schemas.microsoft.com/office/powerpoint/2010/main" val="144594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537ED-E7AD-ECCD-6B7E-949CD3A56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2C466-C3E9-77D5-C9DE-AA3A7DA9ED22}"/>
              </a:ext>
            </a:extLst>
          </p:cNvPr>
          <p:cNvSpPr>
            <a:spLocks noGrp="1"/>
          </p:cNvSpPr>
          <p:nvPr>
            <p:ph type="title"/>
          </p:nvPr>
        </p:nvSpPr>
        <p:spPr/>
        <p:txBody>
          <a:bodyPr/>
          <a:lstStyle/>
          <a:p>
            <a:r>
              <a:rPr lang="en-US" dirty="0"/>
              <a:t>Nonlocal Quantum Computation</a:t>
            </a:r>
          </a:p>
        </p:txBody>
      </p:sp>
      <mc:AlternateContent xmlns:mc="http://schemas.openxmlformats.org/markup-compatibility/2006" xmlns:a14="http://schemas.microsoft.com/office/drawing/2010/main">
        <mc:Choice Requires="a14">
          <p:sp>
            <p:nvSpPr>
              <p:cNvPr id="39" name="Content Placeholder 2">
                <a:extLst>
                  <a:ext uri="{FF2B5EF4-FFF2-40B4-BE49-F238E27FC236}">
                    <a16:creationId xmlns:a16="http://schemas.microsoft.com/office/drawing/2014/main" id="{60A59ECA-C00A-93A5-155C-4BFCFC4C8E2E}"/>
                  </a:ext>
                </a:extLst>
              </p:cNvPr>
              <p:cNvSpPr txBox="1">
                <a:spLocks/>
              </p:cNvSpPr>
              <p:nvPr/>
            </p:nvSpPr>
            <p:spPr>
              <a:xfrm>
                <a:off x="557043" y="4919094"/>
                <a:ext cx="10796757" cy="8377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Theorem</a:t>
                </a:r>
                <a:r>
                  <a:rPr lang="en-US" sz="2400" dirty="0"/>
                  <a:t>: Every quantum circuit whose </a:t>
                </a:r>
                <a14:m>
                  <m:oMath xmlns:m="http://schemas.openxmlformats.org/officeDocument/2006/math">
                    <m:r>
                      <a:rPr lang="en-US" sz="2400" i="1">
                        <a:latin typeface="Cambria Math" panose="02040503050406030204" pitchFamily="18" charset="0"/>
                      </a:rPr>
                      <m:t>𝑇</m:t>
                    </m:r>
                  </m:oMath>
                </a14:m>
                <a:r>
                  <a:rPr lang="en-US" sz="2400" dirty="0"/>
                  <a:t>-gate count is </a:t>
                </a:r>
                <a14:m>
                  <m:oMath xmlns:m="http://schemas.openxmlformats.org/officeDocument/2006/math">
                    <m:r>
                      <a:rPr lang="en-US" sz="2400" i="1">
                        <a:latin typeface="Cambria Math" panose="02040503050406030204" pitchFamily="18" charset="0"/>
                      </a:rPr>
                      <m:t>𝑘</m:t>
                    </m:r>
                  </m:oMath>
                </a14:m>
                <a:r>
                  <a:rPr lang="en-US" sz="2400" dirty="0"/>
                  <a:t> can be implemented nonlocally using </a:t>
                </a:r>
                <a14:m>
                  <m:oMath xmlns:m="http://schemas.openxmlformats.org/officeDocument/2006/math">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2</m:t>
                        </m:r>
                      </m:e>
                      <m:sup>
                        <m:r>
                          <a:rPr lang="en-US" sz="2400" i="1">
                            <a:latin typeface="Cambria Math" panose="02040503050406030204" pitchFamily="18" charset="0"/>
                          </a:rPr>
                          <m:t>𝑘</m:t>
                        </m:r>
                      </m:sup>
                    </m:sSup>
                  </m:oMath>
                </a14:m>
                <a:r>
                  <a:rPr lang="en-US" sz="2400" dirty="0"/>
                  <a:t> qubits of entanglement.</a:t>
                </a:r>
              </a:p>
            </p:txBody>
          </p:sp>
        </mc:Choice>
        <mc:Fallback xmlns="">
          <p:sp>
            <p:nvSpPr>
              <p:cNvPr id="39" name="Content Placeholder 2">
                <a:extLst>
                  <a:ext uri="{FF2B5EF4-FFF2-40B4-BE49-F238E27FC236}">
                    <a16:creationId xmlns:a16="http://schemas.microsoft.com/office/drawing/2014/main" id="{60A59ECA-C00A-93A5-155C-4BFCFC4C8E2E}"/>
                  </a:ext>
                </a:extLst>
              </p:cNvPr>
              <p:cNvSpPr txBox="1">
                <a:spLocks noRot="1" noChangeAspect="1" noMove="1" noResize="1" noEditPoints="1" noAdjustHandles="1" noChangeArrowheads="1" noChangeShapeType="1" noTextEdit="1"/>
              </p:cNvSpPr>
              <p:nvPr/>
            </p:nvSpPr>
            <p:spPr>
              <a:xfrm>
                <a:off x="557043" y="4919094"/>
                <a:ext cx="10796757" cy="837717"/>
              </a:xfrm>
              <a:prstGeom prst="rect">
                <a:avLst/>
              </a:prstGeom>
              <a:blipFill>
                <a:blip r:embed="rId2"/>
                <a:stretch>
                  <a:fillRect l="-822" t="-7353" b="-5882"/>
                </a:stretch>
              </a:blipFill>
              <a:ln>
                <a:solidFill>
                  <a:schemeClr val="tx1"/>
                </a:solidFill>
              </a:ln>
            </p:spPr>
            <p:txBody>
              <a:bodyPr/>
              <a:lstStyle/>
              <a:p>
                <a:r>
                  <a:rPr lang="en-US">
                    <a:noFill/>
                  </a:rPr>
                  <a:t> </a:t>
                </a:r>
              </a:p>
            </p:txBody>
          </p:sp>
        </mc:Fallback>
      </mc:AlternateContent>
      <p:sp>
        <p:nvSpPr>
          <p:cNvPr id="41" name="TextBox 40">
            <a:extLst>
              <a:ext uri="{FF2B5EF4-FFF2-40B4-BE49-F238E27FC236}">
                <a16:creationId xmlns:a16="http://schemas.microsoft.com/office/drawing/2014/main" id="{C20FAD25-8A73-906B-D9AD-E5A924E83933}"/>
              </a:ext>
            </a:extLst>
          </p:cNvPr>
          <p:cNvSpPr txBox="1"/>
          <p:nvPr/>
        </p:nvSpPr>
        <p:spPr>
          <a:xfrm>
            <a:off x="9902974" y="5878086"/>
            <a:ext cx="2289026" cy="338554"/>
          </a:xfrm>
          <a:prstGeom prst="rect">
            <a:avLst/>
          </a:prstGeom>
          <a:noFill/>
        </p:spPr>
        <p:txBody>
          <a:bodyPr wrap="square">
            <a:spAutoFit/>
          </a:bodyPr>
          <a:lstStyle/>
          <a:p>
            <a:pPr marL="0" indent="0">
              <a:buNone/>
            </a:pPr>
            <a:r>
              <a:rPr lang="en-US" sz="1600" dirty="0">
                <a:solidFill>
                  <a:schemeClr val="bg1">
                    <a:lumMod val="50000"/>
                  </a:schemeClr>
                </a:solidFill>
              </a:rPr>
              <a:t>(</a:t>
            </a:r>
            <a:r>
              <a:rPr lang="en-US" sz="1600" dirty="0" err="1">
                <a:solidFill>
                  <a:schemeClr val="bg1">
                    <a:lumMod val="50000"/>
                  </a:schemeClr>
                </a:solidFill>
              </a:rPr>
              <a:t>Speelman</a:t>
            </a:r>
            <a:r>
              <a:rPr lang="en-US" sz="1600" dirty="0">
                <a:solidFill>
                  <a:schemeClr val="bg1">
                    <a:lumMod val="50000"/>
                  </a:schemeClr>
                </a:solidFill>
              </a:rPr>
              <a:t> 2015)</a:t>
            </a:r>
          </a:p>
        </p:txBody>
      </p:sp>
      <p:cxnSp>
        <p:nvCxnSpPr>
          <p:cNvPr id="10" name="Straight Arrow Connector 9">
            <a:extLst>
              <a:ext uri="{FF2B5EF4-FFF2-40B4-BE49-F238E27FC236}">
                <a16:creationId xmlns:a16="http://schemas.microsoft.com/office/drawing/2014/main" id="{C7C0E946-D34E-7C9F-580E-1CCDAD8D3DED}"/>
              </a:ext>
            </a:extLst>
          </p:cNvPr>
          <p:cNvCxnSpPr>
            <a:cxnSpLocks/>
          </p:cNvCxnSpPr>
          <p:nvPr/>
        </p:nvCxnSpPr>
        <p:spPr>
          <a:xfrm flipH="1" flipV="1">
            <a:off x="532106" y="2018367"/>
            <a:ext cx="632412" cy="5291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7AEA1D8-77C9-2EE5-BB99-0FE0916D704D}"/>
              </a:ext>
            </a:extLst>
          </p:cNvPr>
          <p:cNvCxnSpPr>
            <a:cxnSpLocks/>
          </p:cNvCxnSpPr>
          <p:nvPr/>
        </p:nvCxnSpPr>
        <p:spPr>
          <a:xfrm flipV="1">
            <a:off x="1454602" y="2005389"/>
            <a:ext cx="607269" cy="538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BCEC836-983D-B1C4-E42A-A31064600F3D}"/>
              </a:ext>
            </a:extLst>
          </p:cNvPr>
          <p:cNvCxnSpPr>
            <a:cxnSpLocks/>
          </p:cNvCxnSpPr>
          <p:nvPr/>
        </p:nvCxnSpPr>
        <p:spPr>
          <a:xfrm flipV="1">
            <a:off x="652029" y="3385613"/>
            <a:ext cx="465804" cy="4129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F8D37E4-A2F9-BACE-D8F3-46FAC2CFA845}"/>
              </a:ext>
            </a:extLst>
          </p:cNvPr>
          <p:cNvCxnSpPr>
            <a:cxnSpLocks/>
          </p:cNvCxnSpPr>
          <p:nvPr/>
        </p:nvCxnSpPr>
        <p:spPr>
          <a:xfrm flipH="1" flipV="1">
            <a:off x="1497752" y="3367694"/>
            <a:ext cx="497321" cy="4161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08BDD1C-3C6E-3F2D-B15B-B020EC5369E3}"/>
              </a:ext>
            </a:extLst>
          </p:cNvPr>
          <p:cNvSpPr/>
          <p:nvPr/>
        </p:nvSpPr>
        <p:spPr>
          <a:xfrm>
            <a:off x="3716324" y="3304416"/>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895D64-41CF-5D23-8F5C-1B458AE2EEAA}"/>
              </a:ext>
            </a:extLst>
          </p:cNvPr>
          <p:cNvSpPr/>
          <p:nvPr/>
        </p:nvSpPr>
        <p:spPr>
          <a:xfrm>
            <a:off x="5621868" y="3304416"/>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CBE5FF-BD03-9EAA-1209-10D8267F9166}"/>
              </a:ext>
            </a:extLst>
          </p:cNvPr>
          <p:cNvSpPr/>
          <p:nvPr/>
        </p:nvSpPr>
        <p:spPr>
          <a:xfrm>
            <a:off x="3716324" y="2210057"/>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8B3E398-B40A-39B8-6068-9D07DFE12F67}"/>
              </a:ext>
            </a:extLst>
          </p:cNvPr>
          <p:cNvSpPr/>
          <p:nvPr/>
        </p:nvSpPr>
        <p:spPr>
          <a:xfrm>
            <a:off x="5621868" y="2210057"/>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urved Connector 26">
            <a:extLst>
              <a:ext uri="{FF2B5EF4-FFF2-40B4-BE49-F238E27FC236}">
                <a16:creationId xmlns:a16="http://schemas.microsoft.com/office/drawing/2014/main" id="{DB22C14E-A703-AD09-EE6A-652B372E4116}"/>
              </a:ext>
            </a:extLst>
          </p:cNvPr>
          <p:cNvCxnSpPr>
            <a:stCxn id="15" idx="0"/>
            <a:endCxn id="18" idx="2"/>
          </p:cNvCxnSpPr>
          <p:nvPr/>
        </p:nvCxnSpPr>
        <p:spPr>
          <a:xfrm rot="5400000" flipH="1" flipV="1">
            <a:off x="4808558" y="2125395"/>
            <a:ext cx="452499" cy="1905544"/>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243EA35E-B020-265F-4526-C5B7FFE71CF9}"/>
              </a:ext>
            </a:extLst>
          </p:cNvPr>
          <p:cNvCxnSpPr>
            <a:cxnSpLocks/>
            <a:stCxn id="16" idx="0"/>
            <a:endCxn id="17" idx="2"/>
          </p:cNvCxnSpPr>
          <p:nvPr/>
        </p:nvCxnSpPr>
        <p:spPr>
          <a:xfrm rot="16200000" flipV="1">
            <a:off x="4808558" y="2125395"/>
            <a:ext cx="452499" cy="1905544"/>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4DA4AFC-8432-C02C-9A45-ABF93402BD7E}"/>
              </a:ext>
            </a:extLst>
          </p:cNvPr>
          <p:cNvCxnSpPr>
            <a:cxnSpLocks/>
          </p:cNvCxnSpPr>
          <p:nvPr/>
        </p:nvCxnSpPr>
        <p:spPr>
          <a:xfrm flipV="1">
            <a:off x="3893303" y="2896637"/>
            <a:ext cx="0" cy="4011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F51792C-8235-0FCE-67DB-13E826EEDDCF}"/>
              </a:ext>
            </a:extLst>
          </p:cNvPr>
          <p:cNvCxnSpPr>
            <a:cxnSpLocks/>
          </p:cNvCxnSpPr>
          <p:nvPr/>
        </p:nvCxnSpPr>
        <p:spPr>
          <a:xfrm flipV="1">
            <a:off x="6177295" y="2874278"/>
            <a:ext cx="0" cy="4235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EEB4CFDA-D299-B7D9-2F76-84C900D848A4}"/>
              </a:ext>
            </a:extLst>
          </p:cNvPr>
          <p:cNvSpPr/>
          <p:nvPr/>
        </p:nvSpPr>
        <p:spPr>
          <a:xfrm rot="8789835">
            <a:off x="3866356" y="2282963"/>
            <a:ext cx="2292075" cy="2292075"/>
          </a:xfrm>
          <a:prstGeom prst="arc">
            <a:avLst>
              <a:gd name="adj1" fmla="val 14808087"/>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174515D7-1D29-76D4-BF5A-9273800E24A2}"/>
              </a:ext>
            </a:extLst>
          </p:cNvPr>
          <p:cNvCxnSpPr>
            <a:cxnSpLocks/>
          </p:cNvCxnSpPr>
          <p:nvPr/>
        </p:nvCxnSpPr>
        <p:spPr>
          <a:xfrm flipH="1" flipV="1">
            <a:off x="3400118" y="1639106"/>
            <a:ext cx="632412" cy="5291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9C246D2-6C09-158F-8521-751E01DF487D}"/>
              </a:ext>
            </a:extLst>
          </p:cNvPr>
          <p:cNvCxnSpPr>
            <a:cxnSpLocks/>
          </p:cNvCxnSpPr>
          <p:nvPr/>
        </p:nvCxnSpPr>
        <p:spPr>
          <a:xfrm flipV="1">
            <a:off x="6069005" y="1639106"/>
            <a:ext cx="607269" cy="538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607F542-4581-329B-3AF1-29DEF24A903B}"/>
              </a:ext>
            </a:extLst>
          </p:cNvPr>
          <p:cNvCxnSpPr>
            <a:cxnSpLocks/>
          </p:cNvCxnSpPr>
          <p:nvPr/>
        </p:nvCxnSpPr>
        <p:spPr>
          <a:xfrm flipV="1">
            <a:off x="3446586" y="3978802"/>
            <a:ext cx="465804" cy="4129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Right Arrow 43">
            <a:extLst>
              <a:ext uri="{FF2B5EF4-FFF2-40B4-BE49-F238E27FC236}">
                <a16:creationId xmlns:a16="http://schemas.microsoft.com/office/drawing/2014/main" id="{9CF6FC48-8101-6E51-766F-4DA98F32AEF3}"/>
              </a:ext>
            </a:extLst>
          </p:cNvPr>
          <p:cNvSpPr/>
          <p:nvPr/>
        </p:nvSpPr>
        <p:spPr>
          <a:xfrm>
            <a:off x="2476243" y="2704987"/>
            <a:ext cx="1033033" cy="6483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368DFBF1-9F8E-F487-0CEE-42679B06B37E}"/>
              </a:ext>
            </a:extLst>
          </p:cNvPr>
          <p:cNvCxnSpPr>
            <a:cxnSpLocks/>
          </p:cNvCxnSpPr>
          <p:nvPr/>
        </p:nvCxnSpPr>
        <p:spPr>
          <a:xfrm flipH="1" flipV="1">
            <a:off x="6096000" y="3996048"/>
            <a:ext cx="497321" cy="4161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6D6403C2-4CAE-CB76-B8FF-66B8F88BDFDA}"/>
              </a:ext>
            </a:extLst>
          </p:cNvPr>
          <p:cNvSpPr/>
          <p:nvPr/>
        </p:nvSpPr>
        <p:spPr>
          <a:xfrm>
            <a:off x="819156" y="2548646"/>
            <a:ext cx="947128" cy="81904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xample of a 5-qubit quantum circuit from [18], with each horizontal... |  Download Scientific Diagram">
            <a:extLst>
              <a:ext uri="{FF2B5EF4-FFF2-40B4-BE49-F238E27FC236}">
                <a16:creationId xmlns:a16="http://schemas.microsoft.com/office/drawing/2014/main" id="{5A585AF4-06F8-0998-4997-E6C525282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38" y="2473692"/>
            <a:ext cx="1903581" cy="10428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133A0DD-A2DD-D851-30B0-29B337C8FDF1}"/>
                  </a:ext>
                </a:extLst>
              </p:cNvPr>
              <p:cNvSpPr txBox="1"/>
              <p:nvPr/>
            </p:nvSpPr>
            <p:spPr>
              <a:xfrm>
                <a:off x="7539815" y="1868458"/>
                <a:ext cx="4336208" cy="2564228"/>
              </a:xfrm>
              <a:prstGeom prst="rect">
                <a:avLst/>
              </a:prstGeom>
              <a:noFill/>
            </p:spPr>
            <p:txBody>
              <a:bodyPr wrap="square">
                <a:spAutoFit/>
              </a:bodyPr>
              <a:lstStyle/>
              <a:p>
                <a14:m>
                  <m:oMath xmlns:m="http://schemas.openxmlformats.org/officeDocument/2006/math">
                    <m:r>
                      <a:rPr lang="en-US" sz="2400" i="1" smtClean="0">
                        <a:latin typeface="Cambria Math" panose="02040503050406030204" pitchFamily="18" charset="0"/>
                      </a:rPr>
                      <m:t>𝑇</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2"/>
                                  <m:mcJc m:val="center"/>
                                </m:mcPr>
                              </m:mc>
                            </m:mcs>
                            <m:ctrlPr>
                              <a:rPr lang="en-US" sz="2400" b="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2</m:t>
                                  </m:r>
                                  <m:r>
                                    <a:rPr lang="en-US" sz="2400" b="0" i="1" smtClean="0">
                                      <a:latin typeface="Cambria Math" panose="02040503050406030204" pitchFamily="18" charset="0"/>
                                    </a:rPr>
                                    <m:t>𝜋</m:t>
                                  </m:r>
                                  <m:r>
                                    <a:rPr lang="en-US" sz="2400" b="0" i="1" smtClean="0">
                                      <a:latin typeface="Cambria Math" panose="02040503050406030204" pitchFamily="18" charset="0"/>
                                    </a:rPr>
                                    <m:t>𝑖</m:t>
                                  </m:r>
                                  <m:r>
                                    <a:rPr lang="en-US" sz="2400" b="0" i="1" smtClean="0">
                                      <a:latin typeface="Cambria Math" panose="02040503050406030204" pitchFamily="18" charset="0"/>
                                    </a:rPr>
                                    <m:t>/8</m:t>
                                  </m:r>
                                </m:sup>
                              </m:sSup>
                            </m:e>
                          </m:mr>
                        </m:m>
                      </m:e>
                    </m:d>
                  </m:oMath>
                </a14:m>
                <a:r>
                  <a:rPr lang="en-US" sz="2400" dirty="0"/>
                  <a:t> is a special single-qubit gate that makes</a:t>
                </a:r>
              </a:p>
              <a:p>
                <a:pPr marL="342900" indent="-342900">
                  <a:buFont typeface="Arial" panose="020B0604020202020204" pitchFamily="34" charset="0"/>
                  <a:buChar char="•"/>
                </a:pPr>
                <a:r>
                  <a:rPr lang="en-US" sz="2400" dirty="0"/>
                  <a:t>Quantum computations hard for classical computers</a:t>
                </a:r>
              </a:p>
              <a:p>
                <a:pPr marL="342900" indent="-342900">
                  <a:buFont typeface="Arial" panose="020B0604020202020204" pitchFamily="34" charset="0"/>
                  <a:buChar char="•"/>
                </a:pPr>
                <a:r>
                  <a:rPr lang="en-US" sz="2400" dirty="0"/>
                  <a:t>Quantum error correction expensive</a:t>
                </a:r>
              </a:p>
            </p:txBody>
          </p:sp>
        </mc:Choice>
        <mc:Fallback xmlns="">
          <p:sp>
            <p:nvSpPr>
              <p:cNvPr id="4" name="TextBox 3">
                <a:extLst>
                  <a:ext uri="{FF2B5EF4-FFF2-40B4-BE49-F238E27FC236}">
                    <a16:creationId xmlns:a16="http://schemas.microsoft.com/office/drawing/2014/main" id="{4133A0DD-A2DD-D851-30B0-29B337C8FDF1}"/>
                  </a:ext>
                </a:extLst>
              </p:cNvPr>
              <p:cNvSpPr txBox="1">
                <a:spLocks noRot="1" noChangeAspect="1" noMove="1" noResize="1" noEditPoints="1" noAdjustHandles="1" noChangeArrowheads="1" noChangeShapeType="1" noTextEdit="1"/>
              </p:cNvSpPr>
              <p:nvPr/>
            </p:nvSpPr>
            <p:spPr>
              <a:xfrm>
                <a:off x="7539815" y="1868458"/>
                <a:ext cx="4336208" cy="2564228"/>
              </a:xfrm>
              <a:prstGeom prst="rect">
                <a:avLst/>
              </a:prstGeom>
              <a:blipFill>
                <a:blip r:embed="rId4"/>
                <a:stretch>
                  <a:fillRect l="-2041" b="-4455"/>
                </a:stretch>
              </a:blipFill>
            </p:spPr>
            <p:txBody>
              <a:bodyPr/>
              <a:lstStyle/>
              <a:p>
                <a:r>
                  <a:rPr lang="en-US">
                    <a:noFill/>
                  </a:rPr>
                  <a:t> </a:t>
                </a:r>
              </a:p>
            </p:txBody>
          </p:sp>
        </mc:Fallback>
      </mc:AlternateContent>
    </p:spTree>
    <p:extLst>
      <p:ext uri="{BB962C8B-B14F-4D97-AF65-F5344CB8AC3E}">
        <p14:creationId xmlns:p14="http://schemas.microsoft.com/office/powerpoint/2010/main" val="98071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860C8-1DD4-DDAE-0C38-7A48A2F84B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45903-D8B6-950D-6C92-7100A0E5C3D0}"/>
              </a:ext>
            </a:extLst>
          </p:cNvPr>
          <p:cNvSpPr>
            <a:spLocks noGrp="1"/>
          </p:cNvSpPr>
          <p:nvPr>
            <p:ph type="title"/>
          </p:nvPr>
        </p:nvSpPr>
        <p:spPr/>
        <p:txBody>
          <a:bodyPr/>
          <a:lstStyle/>
          <a:p>
            <a:r>
              <a:rPr lang="en-US" dirty="0"/>
              <a:t>Nonlocal Quantum Computation</a:t>
            </a:r>
          </a:p>
        </p:txBody>
      </p:sp>
      <mc:AlternateContent xmlns:mc="http://schemas.openxmlformats.org/markup-compatibility/2006" xmlns:a14="http://schemas.microsoft.com/office/drawing/2010/main">
        <mc:Choice Requires="a14">
          <p:sp>
            <p:nvSpPr>
              <p:cNvPr id="39" name="Content Placeholder 2">
                <a:extLst>
                  <a:ext uri="{FF2B5EF4-FFF2-40B4-BE49-F238E27FC236}">
                    <a16:creationId xmlns:a16="http://schemas.microsoft.com/office/drawing/2014/main" id="{8317B4E3-B26A-4E21-CE7B-4D3860BC344A}"/>
                  </a:ext>
                </a:extLst>
              </p:cNvPr>
              <p:cNvSpPr txBox="1">
                <a:spLocks/>
              </p:cNvSpPr>
              <p:nvPr/>
            </p:nvSpPr>
            <p:spPr>
              <a:xfrm>
                <a:off x="557043" y="5143947"/>
                <a:ext cx="10796757" cy="8377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Theorem</a:t>
                </a:r>
                <a:r>
                  <a:rPr lang="en-US" sz="2400" dirty="0"/>
                  <a:t>: The </a:t>
                </a:r>
                <a14:m>
                  <m:oMath xmlns:m="http://schemas.openxmlformats.org/officeDocument/2006/math">
                    <m:r>
                      <a:rPr lang="en-US" sz="2400" i="1">
                        <a:latin typeface="Cambria Math" panose="02040503050406030204" pitchFamily="18" charset="0"/>
                      </a:rPr>
                      <m:t>𝑛</m:t>
                    </m:r>
                  </m:oMath>
                </a14:m>
                <a:r>
                  <a:rPr lang="en-US" sz="2400" dirty="0"/>
                  <a:t>-qubit Toffoli gate and the </a:t>
                </a:r>
                <a14:m>
                  <m:oMath xmlns:m="http://schemas.openxmlformats.org/officeDocument/2006/math">
                    <m:r>
                      <a:rPr lang="en-US" sz="2400" i="1">
                        <a:latin typeface="Cambria Math" panose="02040503050406030204" pitchFamily="18" charset="0"/>
                      </a:rPr>
                      <m:t>𝑛</m:t>
                    </m:r>
                  </m:oMath>
                </a14:m>
                <a:r>
                  <a:rPr lang="en-US" sz="2400" dirty="0"/>
                  <a:t>-qubit multiplexer unitary requires </a:t>
                </a:r>
                <a14:m>
                  <m:oMath xmlns:m="http://schemas.openxmlformats.org/officeDocument/2006/math">
                    <m:r>
                      <a:rPr lang="en-US" sz="2400">
                        <a:latin typeface="Cambria Math" panose="02040503050406030204" pitchFamily="18" charset="0"/>
                      </a:rPr>
                      <m:t>~</m:t>
                    </m:r>
                    <m:r>
                      <a:rPr lang="en-US" sz="2400" i="1">
                        <a:latin typeface="Cambria Math" panose="02040503050406030204" pitchFamily="18" charset="0"/>
                      </a:rPr>
                      <m:t>𝑛</m:t>
                    </m:r>
                  </m:oMath>
                </a14:m>
                <a:r>
                  <a:rPr lang="en-US" sz="2400" dirty="0"/>
                  <a:t> many </a:t>
                </a:r>
                <a14:m>
                  <m:oMath xmlns:m="http://schemas.openxmlformats.org/officeDocument/2006/math">
                    <m:r>
                      <a:rPr lang="en-US" sz="2400" i="1">
                        <a:latin typeface="Cambria Math" panose="02040503050406030204" pitchFamily="18" charset="0"/>
                      </a:rPr>
                      <m:t>𝑇</m:t>
                    </m:r>
                  </m:oMath>
                </a14:m>
                <a:r>
                  <a:rPr lang="en-US" sz="2400" dirty="0"/>
                  <a:t> gates to implement, even approximately. </a:t>
                </a:r>
              </a:p>
            </p:txBody>
          </p:sp>
        </mc:Choice>
        <mc:Fallback xmlns="">
          <p:sp>
            <p:nvSpPr>
              <p:cNvPr id="39" name="Content Placeholder 2">
                <a:extLst>
                  <a:ext uri="{FF2B5EF4-FFF2-40B4-BE49-F238E27FC236}">
                    <a16:creationId xmlns:a16="http://schemas.microsoft.com/office/drawing/2014/main" id="{8317B4E3-B26A-4E21-CE7B-4D3860BC344A}"/>
                  </a:ext>
                </a:extLst>
              </p:cNvPr>
              <p:cNvSpPr txBox="1">
                <a:spLocks noRot="1" noChangeAspect="1" noMove="1" noResize="1" noEditPoints="1" noAdjustHandles="1" noChangeArrowheads="1" noChangeShapeType="1" noTextEdit="1"/>
              </p:cNvSpPr>
              <p:nvPr/>
            </p:nvSpPr>
            <p:spPr>
              <a:xfrm>
                <a:off x="557043" y="5143947"/>
                <a:ext cx="10796757" cy="837717"/>
              </a:xfrm>
              <a:prstGeom prst="rect">
                <a:avLst/>
              </a:prstGeom>
              <a:blipFill>
                <a:blip r:embed="rId2"/>
                <a:stretch>
                  <a:fillRect l="-822" t="-7353" b="-5882"/>
                </a:stretch>
              </a:blipFill>
              <a:ln>
                <a:solidFill>
                  <a:schemeClr val="tx1"/>
                </a:solidFill>
              </a:ln>
            </p:spPr>
            <p:txBody>
              <a:bodyPr/>
              <a:lstStyle/>
              <a:p>
                <a:r>
                  <a:rPr lang="en-US">
                    <a:noFill/>
                  </a:rPr>
                  <a:t> </a:t>
                </a:r>
              </a:p>
            </p:txBody>
          </p:sp>
        </mc:Fallback>
      </mc:AlternateContent>
      <p:sp>
        <p:nvSpPr>
          <p:cNvPr id="41" name="TextBox 40">
            <a:extLst>
              <a:ext uri="{FF2B5EF4-FFF2-40B4-BE49-F238E27FC236}">
                <a16:creationId xmlns:a16="http://schemas.microsoft.com/office/drawing/2014/main" id="{7D0E32CF-70BB-121B-2D75-A2B7F8432770}"/>
              </a:ext>
            </a:extLst>
          </p:cNvPr>
          <p:cNvSpPr txBox="1"/>
          <p:nvPr/>
        </p:nvSpPr>
        <p:spPr>
          <a:xfrm>
            <a:off x="8394493" y="6057462"/>
            <a:ext cx="3797508" cy="338554"/>
          </a:xfrm>
          <a:prstGeom prst="rect">
            <a:avLst/>
          </a:prstGeom>
          <a:noFill/>
        </p:spPr>
        <p:txBody>
          <a:bodyPr wrap="square">
            <a:spAutoFit/>
          </a:bodyPr>
          <a:lstStyle/>
          <a:p>
            <a:r>
              <a:rPr lang="en-US" sz="1600" dirty="0">
                <a:solidFill>
                  <a:schemeClr val="bg1">
                    <a:lumMod val="50000"/>
                  </a:schemeClr>
                </a:solidFill>
              </a:rPr>
              <a:t>(Girish, May, Parham, Y.  STOC 2026)</a:t>
            </a:r>
          </a:p>
        </p:txBody>
      </p:sp>
      <p:cxnSp>
        <p:nvCxnSpPr>
          <p:cNvPr id="10" name="Straight Arrow Connector 9">
            <a:extLst>
              <a:ext uri="{FF2B5EF4-FFF2-40B4-BE49-F238E27FC236}">
                <a16:creationId xmlns:a16="http://schemas.microsoft.com/office/drawing/2014/main" id="{7B87411D-DE1B-0921-2CE9-8F1CE65BF1B4}"/>
              </a:ext>
            </a:extLst>
          </p:cNvPr>
          <p:cNvCxnSpPr>
            <a:cxnSpLocks/>
          </p:cNvCxnSpPr>
          <p:nvPr/>
        </p:nvCxnSpPr>
        <p:spPr>
          <a:xfrm flipH="1" flipV="1">
            <a:off x="532106" y="2018367"/>
            <a:ext cx="632412" cy="5291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E4C683C-B69A-90DA-C6D4-0934611F47EA}"/>
              </a:ext>
            </a:extLst>
          </p:cNvPr>
          <p:cNvCxnSpPr>
            <a:cxnSpLocks/>
          </p:cNvCxnSpPr>
          <p:nvPr/>
        </p:nvCxnSpPr>
        <p:spPr>
          <a:xfrm flipV="1">
            <a:off x="1454602" y="2005389"/>
            <a:ext cx="607269" cy="538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971C756-4477-E6F5-6EE2-6BF65542973C}"/>
              </a:ext>
            </a:extLst>
          </p:cNvPr>
          <p:cNvCxnSpPr>
            <a:cxnSpLocks/>
          </p:cNvCxnSpPr>
          <p:nvPr/>
        </p:nvCxnSpPr>
        <p:spPr>
          <a:xfrm flipV="1">
            <a:off x="652029" y="3385613"/>
            <a:ext cx="465804" cy="4129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AE49475-105D-3DC3-7178-7A0BFDA83D51}"/>
              </a:ext>
            </a:extLst>
          </p:cNvPr>
          <p:cNvCxnSpPr>
            <a:cxnSpLocks/>
          </p:cNvCxnSpPr>
          <p:nvPr/>
        </p:nvCxnSpPr>
        <p:spPr>
          <a:xfrm flipH="1" flipV="1">
            <a:off x="1497752" y="3367694"/>
            <a:ext cx="497321" cy="4161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7299BDD-5FE3-2414-61F7-F182219F1922}"/>
              </a:ext>
            </a:extLst>
          </p:cNvPr>
          <p:cNvSpPr/>
          <p:nvPr/>
        </p:nvSpPr>
        <p:spPr>
          <a:xfrm>
            <a:off x="3716324" y="3304416"/>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30F44E-4BAE-A965-3530-8B31E39B6C6F}"/>
              </a:ext>
            </a:extLst>
          </p:cNvPr>
          <p:cNvSpPr/>
          <p:nvPr/>
        </p:nvSpPr>
        <p:spPr>
          <a:xfrm>
            <a:off x="5621868" y="3304416"/>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A705C24-D3DB-C653-72AF-D5857F731A06}"/>
              </a:ext>
            </a:extLst>
          </p:cNvPr>
          <p:cNvSpPr/>
          <p:nvPr/>
        </p:nvSpPr>
        <p:spPr>
          <a:xfrm>
            <a:off x="3716324" y="2210057"/>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0AEEB18-B128-91BF-F26F-2B392FA54BA4}"/>
              </a:ext>
            </a:extLst>
          </p:cNvPr>
          <p:cNvSpPr/>
          <p:nvPr/>
        </p:nvSpPr>
        <p:spPr>
          <a:xfrm>
            <a:off x="5621868" y="2210057"/>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urved Connector 26">
            <a:extLst>
              <a:ext uri="{FF2B5EF4-FFF2-40B4-BE49-F238E27FC236}">
                <a16:creationId xmlns:a16="http://schemas.microsoft.com/office/drawing/2014/main" id="{B000D2C7-B2B6-3780-6DC5-6C66C0897454}"/>
              </a:ext>
            </a:extLst>
          </p:cNvPr>
          <p:cNvCxnSpPr>
            <a:stCxn id="15" idx="0"/>
            <a:endCxn id="18" idx="2"/>
          </p:cNvCxnSpPr>
          <p:nvPr/>
        </p:nvCxnSpPr>
        <p:spPr>
          <a:xfrm rot="5400000" flipH="1" flipV="1">
            <a:off x="4808558" y="2125395"/>
            <a:ext cx="452499" cy="1905544"/>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DEE82B8E-8F3A-1872-8816-267BEA38C0E7}"/>
              </a:ext>
            </a:extLst>
          </p:cNvPr>
          <p:cNvCxnSpPr>
            <a:cxnSpLocks/>
            <a:stCxn id="16" idx="0"/>
            <a:endCxn id="17" idx="2"/>
          </p:cNvCxnSpPr>
          <p:nvPr/>
        </p:nvCxnSpPr>
        <p:spPr>
          <a:xfrm rot="16200000" flipV="1">
            <a:off x="4808558" y="2125395"/>
            <a:ext cx="452499" cy="1905544"/>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058920E-DB7F-1252-2355-5DE6042DD67A}"/>
              </a:ext>
            </a:extLst>
          </p:cNvPr>
          <p:cNvCxnSpPr>
            <a:cxnSpLocks/>
          </p:cNvCxnSpPr>
          <p:nvPr/>
        </p:nvCxnSpPr>
        <p:spPr>
          <a:xfrm flipV="1">
            <a:off x="3893303" y="2896637"/>
            <a:ext cx="0" cy="4011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02BFC95-2C88-6527-8DAB-2DED45FB4D84}"/>
              </a:ext>
            </a:extLst>
          </p:cNvPr>
          <p:cNvCxnSpPr>
            <a:cxnSpLocks/>
          </p:cNvCxnSpPr>
          <p:nvPr/>
        </p:nvCxnSpPr>
        <p:spPr>
          <a:xfrm flipV="1">
            <a:off x="6177295" y="2874278"/>
            <a:ext cx="0" cy="4235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E0F7AE57-B694-693D-9CF0-113963CDF78B}"/>
              </a:ext>
            </a:extLst>
          </p:cNvPr>
          <p:cNvSpPr/>
          <p:nvPr/>
        </p:nvSpPr>
        <p:spPr>
          <a:xfrm rot="8789835">
            <a:off x="3866356" y="2282963"/>
            <a:ext cx="2292075" cy="2292075"/>
          </a:xfrm>
          <a:prstGeom prst="arc">
            <a:avLst>
              <a:gd name="adj1" fmla="val 14808087"/>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03B684E4-9F3E-DAD8-4950-A3C79159188A}"/>
              </a:ext>
            </a:extLst>
          </p:cNvPr>
          <p:cNvCxnSpPr>
            <a:cxnSpLocks/>
          </p:cNvCxnSpPr>
          <p:nvPr/>
        </p:nvCxnSpPr>
        <p:spPr>
          <a:xfrm flipH="1" flipV="1">
            <a:off x="3400118" y="1639106"/>
            <a:ext cx="632412" cy="5291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7669AB5-70C8-D6B0-44C0-1A1FB27096EB}"/>
              </a:ext>
            </a:extLst>
          </p:cNvPr>
          <p:cNvCxnSpPr>
            <a:cxnSpLocks/>
          </p:cNvCxnSpPr>
          <p:nvPr/>
        </p:nvCxnSpPr>
        <p:spPr>
          <a:xfrm flipV="1">
            <a:off x="6069005" y="1639106"/>
            <a:ext cx="607269" cy="538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0428413-7ED7-F47D-5B17-0725EF03A0E0}"/>
              </a:ext>
            </a:extLst>
          </p:cNvPr>
          <p:cNvCxnSpPr>
            <a:cxnSpLocks/>
          </p:cNvCxnSpPr>
          <p:nvPr/>
        </p:nvCxnSpPr>
        <p:spPr>
          <a:xfrm flipV="1">
            <a:off x="3446586" y="3978802"/>
            <a:ext cx="465804" cy="4129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Right Arrow 43">
            <a:extLst>
              <a:ext uri="{FF2B5EF4-FFF2-40B4-BE49-F238E27FC236}">
                <a16:creationId xmlns:a16="http://schemas.microsoft.com/office/drawing/2014/main" id="{CF922B79-74D1-F25D-F175-9AF66F7A75BD}"/>
              </a:ext>
            </a:extLst>
          </p:cNvPr>
          <p:cNvSpPr/>
          <p:nvPr/>
        </p:nvSpPr>
        <p:spPr>
          <a:xfrm>
            <a:off x="2476243" y="2704987"/>
            <a:ext cx="1033033" cy="6483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94F5A197-683F-D5A3-485B-C627FB165169}"/>
              </a:ext>
            </a:extLst>
          </p:cNvPr>
          <p:cNvCxnSpPr>
            <a:cxnSpLocks/>
          </p:cNvCxnSpPr>
          <p:nvPr/>
        </p:nvCxnSpPr>
        <p:spPr>
          <a:xfrm flipH="1" flipV="1">
            <a:off x="6096000" y="3996048"/>
            <a:ext cx="497321" cy="4161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B6A5A81A-8D18-FF4D-1BF3-7745F89D1C47}"/>
              </a:ext>
            </a:extLst>
          </p:cNvPr>
          <p:cNvSpPr/>
          <p:nvPr/>
        </p:nvSpPr>
        <p:spPr>
          <a:xfrm>
            <a:off x="819156" y="2548646"/>
            <a:ext cx="947128" cy="81904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xample of a 5-qubit quantum circuit from [18], with each horizontal... |  Download Scientific Diagram">
            <a:extLst>
              <a:ext uri="{FF2B5EF4-FFF2-40B4-BE49-F238E27FC236}">
                <a16:creationId xmlns:a16="http://schemas.microsoft.com/office/drawing/2014/main" id="{B90EC4FA-9F26-7CE0-D930-ACE9E99B3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38" y="2473692"/>
            <a:ext cx="1903581" cy="10428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8A35A01-1007-02EE-9839-73516399995B}"/>
                  </a:ext>
                </a:extLst>
              </p:cNvPr>
              <p:cNvSpPr txBox="1"/>
              <p:nvPr/>
            </p:nvSpPr>
            <p:spPr>
              <a:xfrm>
                <a:off x="7360010" y="1824309"/>
                <a:ext cx="4564605" cy="1200329"/>
              </a:xfrm>
              <a:prstGeom prst="rect">
                <a:avLst/>
              </a:prstGeom>
              <a:noFill/>
            </p:spPr>
            <p:txBody>
              <a:bodyPr wrap="square" rtlCol="0">
                <a:spAutoFit/>
              </a:bodyPr>
              <a:lstStyle/>
              <a:p>
                <a:r>
                  <a:rPr lang="en-US" sz="2400" dirty="0"/>
                  <a:t>Using this connection, we can prove that certain quantum subroutines </a:t>
                </a:r>
                <a:r>
                  <a:rPr lang="en-US" sz="2400" i="1" dirty="0"/>
                  <a:t>require</a:t>
                </a:r>
                <a:r>
                  <a:rPr lang="en-US" sz="2400" dirty="0"/>
                  <a:t> many </a:t>
                </a:r>
                <a14:m>
                  <m:oMath xmlns:m="http://schemas.openxmlformats.org/officeDocument/2006/math">
                    <m:r>
                      <a:rPr lang="en-US" sz="2400" i="1" smtClean="0">
                        <a:latin typeface="Cambria Math" panose="02040503050406030204" pitchFamily="18" charset="0"/>
                      </a:rPr>
                      <m:t>𝑇</m:t>
                    </m:r>
                  </m:oMath>
                </a14:m>
                <a:r>
                  <a:rPr lang="en-US" sz="2400" dirty="0"/>
                  <a:t> gates.</a:t>
                </a:r>
              </a:p>
            </p:txBody>
          </p:sp>
        </mc:Choice>
        <mc:Fallback xmlns="">
          <p:sp>
            <p:nvSpPr>
              <p:cNvPr id="5" name="TextBox 4">
                <a:extLst>
                  <a:ext uri="{FF2B5EF4-FFF2-40B4-BE49-F238E27FC236}">
                    <a16:creationId xmlns:a16="http://schemas.microsoft.com/office/drawing/2014/main" id="{18A35A01-1007-02EE-9839-73516399995B}"/>
                  </a:ext>
                </a:extLst>
              </p:cNvPr>
              <p:cNvSpPr txBox="1">
                <a:spLocks noRot="1" noChangeAspect="1" noMove="1" noResize="1" noEditPoints="1" noAdjustHandles="1" noChangeArrowheads="1" noChangeShapeType="1" noTextEdit="1"/>
              </p:cNvSpPr>
              <p:nvPr/>
            </p:nvSpPr>
            <p:spPr>
              <a:xfrm>
                <a:off x="7360010" y="1824309"/>
                <a:ext cx="4564605" cy="1200329"/>
              </a:xfrm>
              <a:prstGeom prst="rect">
                <a:avLst/>
              </a:prstGeom>
              <a:blipFill>
                <a:blip r:embed="rId4"/>
                <a:stretch>
                  <a:fillRect l="-1944" t="-4167" b="-104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DACCC1B-D3C2-E1EB-67CC-134B276C1613}"/>
                  </a:ext>
                </a:extLst>
              </p:cNvPr>
              <p:cNvSpPr txBox="1"/>
              <p:nvPr/>
            </p:nvSpPr>
            <p:spPr>
              <a:xfrm>
                <a:off x="7360010" y="3336159"/>
                <a:ext cx="4564605" cy="1323439"/>
              </a:xfrm>
              <a:prstGeom prst="rect">
                <a:avLst/>
              </a:prstGeom>
              <a:noFill/>
            </p:spPr>
            <p:txBody>
              <a:bodyPr wrap="square" rtlCol="0">
                <a:spAutoFit/>
              </a:bodyPr>
              <a:lstStyle/>
              <a:p>
                <a:r>
                  <a:rPr lang="en-US" sz="2000" b="1" dirty="0"/>
                  <a:t>Idea</a:t>
                </a:r>
                <a:r>
                  <a:rPr lang="en-US" sz="2000" dirty="0"/>
                  <a:t>: If they used few </a:t>
                </a:r>
                <a14:m>
                  <m:oMath xmlns:m="http://schemas.openxmlformats.org/officeDocument/2006/math">
                    <m:r>
                      <a:rPr lang="en-US" sz="2000" i="1">
                        <a:latin typeface="Cambria Math" panose="02040503050406030204" pitchFamily="18" charset="0"/>
                      </a:rPr>
                      <m:t>𝑇</m:t>
                    </m:r>
                  </m:oMath>
                </a14:m>
                <a:r>
                  <a:rPr lang="en-US" sz="2000" dirty="0"/>
                  <a:t> gates, then this would violate known communication complexity lower bounds on certain Boolean functions.</a:t>
                </a:r>
              </a:p>
            </p:txBody>
          </p:sp>
        </mc:Choice>
        <mc:Fallback xmlns="">
          <p:sp>
            <p:nvSpPr>
              <p:cNvPr id="6" name="TextBox 5">
                <a:extLst>
                  <a:ext uri="{FF2B5EF4-FFF2-40B4-BE49-F238E27FC236}">
                    <a16:creationId xmlns:a16="http://schemas.microsoft.com/office/drawing/2014/main" id="{FDACCC1B-D3C2-E1EB-67CC-134B276C1613}"/>
                  </a:ext>
                </a:extLst>
              </p:cNvPr>
              <p:cNvSpPr txBox="1">
                <a:spLocks noRot="1" noChangeAspect="1" noMove="1" noResize="1" noEditPoints="1" noAdjustHandles="1" noChangeArrowheads="1" noChangeShapeType="1" noTextEdit="1"/>
              </p:cNvSpPr>
              <p:nvPr/>
            </p:nvSpPr>
            <p:spPr>
              <a:xfrm>
                <a:off x="7360010" y="3336159"/>
                <a:ext cx="4564605" cy="1323439"/>
              </a:xfrm>
              <a:prstGeom prst="rect">
                <a:avLst/>
              </a:prstGeom>
              <a:blipFill>
                <a:blip r:embed="rId5"/>
                <a:stretch>
                  <a:fillRect l="-1389" t="-1905" b="-7619"/>
                </a:stretch>
              </a:blipFill>
            </p:spPr>
            <p:txBody>
              <a:bodyPr/>
              <a:lstStyle/>
              <a:p>
                <a:r>
                  <a:rPr lang="en-US">
                    <a:noFill/>
                  </a:rPr>
                  <a:t> </a:t>
                </a:r>
              </a:p>
            </p:txBody>
          </p:sp>
        </mc:Fallback>
      </mc:AlternateContent>
    </p:spTree>
    <p:extLst>
      <p:ext uri="{BB962C8B-B14F-4D97-AF65-F5344CB8AC3E}">
        <p14:creationId xmlns:p14="http://schemas.microsoft.com/office/powerpoint/2010/main" val="309074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F8FDF-EB7C-55D4-3797-6C6B5CC414C4}"/>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DCF714F6-867C-BAA7-1E7F-99F15D8D30FC}"/>
              </a:ext>
            </a:extLst>
          </p:cNvPr>
          <p:cNvSpPr/>
          <p:nvPr/>
        </p:nvSpPr>
        <p:spPr>
          <a:xfrm>
            <a:off x="3186113" y="2743201"/>
            <a:ext cx="5343525" cy="1685925"/>
          </a:xfrm>
          <a:prstGeom prst="ellipse">
            <a:avLst/>
          </a:prstGeom>
          <a:solidFill>
            <a:schemeClr val="accent1">
              <a:lumMod val="20000"/>
              <a:lumOff val="8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A31450-040C-8341-4017-6AFAE8135605}"/>
              </a:ext>
            </a:extLst>
          </p:cNvPr>
          <p:cNvSpPr txBox="1"/>
          <p:nvPr/>
        </p:nvSpPr>
        <p:spPr>
          <a:xfrm>
            <a:off x="3829050" y="3047554"/>
            <a:ext cx="3800475" cy="1077218"/>
          </a:xfrm>
          <a:prstGeom prst="rect">
            <a:avLst/>
          </a:prstGeom>
          <a:noFill/>
        </p:spPr>
        <p:txBody>
          <a:bodyPr wrap="square" rtlCol="0">
            <a:spAutoFit/>
          </a:bodyPr>
          <a:lstStyle/>
          <a:p>
            <a:pPr algn="ctr"/>
            <a:r>
              <a:rPr lang="en-US" sz="3200" dirty="0"/>
              <a:t>Quantum Position Verification</a:t>
            </a:r>
          </a:p>
        </p:txBody>
      </p:sp>
      <p:sp>
        <p:nvSpPr>
          <p:cNvPr id="6" name="Oval 5">
            <a:extLst>
              <a:ext uri="{FF2B5EF4-FFF2-40B4-BE49-F238E27FC236}">
                <a16:creationId xmlns:a16="http://schemas.microsoft.com/office/drawing/2014/main" id="{722B8F83-FB19-4896-A08D-4228C2A16E1C}"/>
              </a:ext>
            </a:extLst>
          </p:cNvPr>
          <p:cNvSpPr/>
          <p:nvPr/>
        </p:nvSpPr>
        <p:spPr>
          <a:xfrm>
            <a:off x="238125" y="185738"/>
            <a:ext cx="5343524" cy="2209407"/>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B367183-3FF9-20EE-9C98-22A87CDA24BB}"/>
              </a:ext>
            </a:extLst>
          </p:cNvPr>
          <p:cNvSpPr txBox="1"/>
          <p:nvPr/>
        </p:nvSpPr>
        <p:spPr>
          <a:xfrm>
            <a:off x="170273" y="869229"/>
            <a:ext cx="3800475" cy="584775"/>
          </a:xfrm>
          <a:prstGeom prst="rect">
            <a:avLst/>
          </a:prstGeom>
          <a:noFill/>
        </p:spPr>
        <p:txBody>
          <a:bodyPr wrap="square" rtlCol="0">
            <a:spAutoFit/>
          </a:bodyPr>
          <a:lstStyle/>
          <a:p>
            <a:pPr algn="ctr"/>
            <a:r>
              <a:rPr lang="en-US" sz="3200" dirty="0"/>
              <a:t>Quantum gravity</a:t>
            </a:r>
          </a:p>
        </p:txBody>
      </p:sp>
      <p:pic>
        <p:nvPicPr>
          <p:cNvPr id="1028" name="Picture 4" descr="string theory - AdS/CFT spacetime visualization - Physics Stack Exchange">
            <a:extLst>
              <a:ext uri="{FF2B5EF4-FFF2-40B4-BE49-F238E27FC236}">
                <a16:creationId xmlns:a16="http://schemas.microsoft.com/office/drawing/2014/main" id="{F17964FC-2850-6316-E75B-B6279265F3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39" r="9044"/>
          <a:stretch/>
        </p:blipFill>
        <p:spPr bwMode="auto">
          <a:xfrm>
            <a:off x="3599869" y="620137"/>
            <a:ext cx="877462" cy="1371430"/>
          </a:xfrm>
          <a:prstGeom prst="rect">
            <a:avLst/>
          </a:prstGeom>
          <a:noFill/>
          <a:extLst>
            <a:ext uri="{909E8E84-426E-40DD-AFC4-6F175D3DCCD1}">
              <a14:hiddenFill xmlns:a14="http://schemas.microsoft.com/office/drawing/2010/main">
                <a:solidFill>
                  <a:srgbClr val="FFFFFF"/>
                </a:solidFill>
              </a14:hiddenFill>
            </a:ext>
          </a:extLst>
        </p:spPr>
      </p:pic>
      <p:sp>
        <p:nvSpPr>
          <p:cNvPr id="2" name="Up-Down Arrow 1">
            <a:extLst>
              <a:ext uri="{FF2B5EF4-FFF2-40B4-BE49-F238E27FC236}">
                <a16:creationId xmlns:a16="http://schemas.microsoft.com/office/drawing/2014/main" id="{DFBBA427-C0C4-10DD-6554-7FAC307468EB}"/>
              </a:ext>
            </a:extLst>
          </p:cNvPr>
          <p:cNvSpPr/>
          <p:nvPr/>
        </p:nvSpPr>
        <p:spPr>
          <a:xfrm rot="18850511">
            <a:off x="3328406" y="2175397"/>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Explained: P vs. NP | MIT News | Massachusetts Institute of Technology">
            <a:extLst>
              <a:ext uri="{FF2B5EF4-FFF2-40B4-BE49-F238E27FC236}">
                <a16:creationId xmlns:a16="http://schemas.microsoft.com/office/drawing/2014/main" id="{87FB0F50-05FD-7871-C533-06CEC2C784F4}"/>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48171" y="5023298"/>
            <a:ext cx="1259681" cy="839787"/>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1F5FA265-BBB5-8A2C-D728-B1A5668E0C88}"/>
              </a:ext>
            </a:extLst>
          </p:cNvPr>
          <p:cNvSpPr/>
          <p:nvPr/>
        </p:nvSpPr>
        <p:spPr>
          <a:xfrm>
            <a:off x="638174" y="4733479"/>
            <a:ext cx="4362451" cy="1685925"/>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E3567DB-C5D8-17B3-6803-28F1EEE9C5A0}"/>
              </a:ext>
            </a:extLst>
          </p:cNvPr>
          <p:cNvSpPr/>
          <p:nvPr/>
        </p:nvSpPr>
        <p:spPr>
          <a:xfrm>
            <a:off x="7015163" y="4451450"/>
            <a:ext cx="4938716" cy="1935658"/>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A39F205-3C21-3235-E7AE-F4DA0A1451C2}"/>
              </a:ext>
            </a:extLst>
          </p:cNvPr>
          <p:cNvSpPr txBox="1"/>
          <p:nvPr/>
        </p:nvSpPr>
        <p:spPr>
          <a:xfrm>
            <a:off x="7991473" y="4891088"/>
            <a:ext cx="4200527" cy="1077218"/>
          </a:xfrm>
          <a:prstGeom prst="rect">
            <a:avLst/>
          </a:prstGeom>
          <a:noFill/>
        </p:spPr>
        <p:txBody>
          <a:bodyPr wrap="square" rtlCol="0">
            <a:spAutoFit/>
          </a:bodyPr>
          <a:lstStyle/>
          <a:p>
            <a:pPr algn="ctr"/>
            <a:r>
              <a:rPr lang="en-US" sz="3200" dirty="0">
                <a:solidFill>
                  <a:schemeClr val="bg1">
                    <a:lumMod val="75000"/>
                  </a:schemeClr>
                </a:solidFill>
              </a:rPr>
              <a:t>Computational</a:t>
            </a:r>
            <a:br>
              <a:rPr lang="en-US" sz="3200" dirty="0">
                <a:solidFill>
                  <a:schemeClr val="bg1">
                    <a:lumMod val="75000"/>
                  </a:schemeClr>
                </a:solidFill>
              </a:rPr>
            </a:br>
            <a:r>
              <a:rPr lang="en-US" sz="3200" dirty="0">
                <a:solidFill>
                  <a:schemeClr val="bg1">
                    <a:lumMod val="75000"/>
                  </a:schemeClr>
                </a:solidFill>
              </a:rPr>
              <a:t>Complexity Theory</a:t>
            </a:r>
          </a:p>
        </p:txBody>
      </p:sp>
      <p:sp>
        <p:nvSpPr>
          <p:cNvPr id="20" name="Up-Down Arrow 19">
            <a:extLst>
              <a:ext uri="{FF2B5EF4-FFF2-40B4-BE49-F238E27FC236}">
                <a16:creationId xmlns:a16="http://schemas.microsoft.com/office/drawing/2014/main" id="{46F1C2A1-4D8B-7C35-052C-287AA92492FB}"/>
              </a:ext>
            </a:extLst>
          </p:cNvPr>
          <p:cNvSpPr/>
          <p:nvPr/>
        </p:nvSpPr>
        <p:spPr>
          <a:xfrm rot="8100000">
            <a:off x="7679979" y="4128678"/>
            <a:ext cx="542925" cy="915337"/>
          </a:xfrm>
          <a:prstGeom prst="upDownArrow">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Down Arrow 20">
            <a:extLst>
              <a:ext uri="{FF2B5EF4-FFF2-40B4-BE49-F238E27FC236}">
                <a16:creationId xmlns:a16="http://schemas.microsoft.com/office/drawing/2014/main" id="{995D9713-DA44-AFBD-D04A-4ED89D963A9A}"/>
              </a:ext>
            </a:extLst>
          </p:cNvPr>
          <p:cNvSpPr/>
          <p:nvPr/>
        </p:nvSpPr>
        <p:spPr>
          <a:xfrm rot="13500000">
            <a:off x="3557587" y="4089180"/>
            <a:ext cx="542925" cy="915337"/>
          </a:xfrm>
          <a:prstGeom prst="upDownArrow">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27D41EA-4C12-03DE-AFA3-00B3306177A9}"/>
              </a:ext>
            </a:extLst>
          </p:cNvPr>
          <p:cNvSpPr txBox="1"/>
          <p:nvPr/>
        </p:nvSpPr>
        <p:spPr>
          <a:xfrm>
            <a:off x="333687" y="5001675"/>
            <a:ext cx="3800475" cy="1077218"/>
          </a:xfrm>
          <a:prstGeom prst="rect">
            <a:avLst/>
          </a:prstGeom>
          <a:noFill/>
        </p:spPr>
        <p:txBody>
          <a:bodyPr wrap="square" rtlCol="0">
            <a:spAutoFit/>
          </a:bodyPr>
          <a:lstStyle/>
          <a:p>
            <a:pPr algn="ctr"/>
            <a:r>
              <a:rPr lang="en-US" sz="3200" dirty="0">
                <a:solidFill>
                  <a:schemeClr val="bg1">
                    <a:lumMod val="75000"/>
                  </a:schemeClr>
                </a:solidFill>
              </a:rPr>
              <a:t>Position-based</a:t>
            </a:r>
            <a:br>
              <a:rPr lang="en-US" sz="3200" dirty="0">
                <a:solidFill>
                  <a:schemeClr val="bg1">
                    <a:lumMod val="75000"/>
                  </a:schemeClr>
                </a:solidFill>
              </a:rPr>
            </a:br>
            <a:r>
              <a:rPr lang="en-US" sz="3200" dirty="0">
                <a:solidFill>
                  <a:schemeClr val="bg1">
                    <a:lumMod val="75000"/>
                  </a:schemeClr>
                </a:solidFill>
              </a:rPr>
              <a:t>Cryptography</a:t>
            </a:r>
          </a:p>
        </p:txBody>
      </p:sp>
      <p:pic>
        <p:nvPicPr>
          <p:cNvPr id="23" name="Picture 2" descr="Maps Generic Flat icon | Freepik">
            <a:extLst>
              <a:ext uri="{FF2B5EF4-FFF2-40B4-BE49-F238E27FC236}">
                <a16:creationId xmlns:a16="http://schemas.microsoft.com/office/drawing/2014/main" id="{35ABE69D-CE62-B0A1-C334-FB3C67F7692E}"/>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9008" y="5062422"/>
            <a:ext cx="1031148" cy="10311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Non-local quantum computation - Wikipedia">
            <a:extLst>
              <a:ext uri="{FF2B5EF4-FFF2-40B4-BE49-F238E27FC236}">
                <a16:creationId xmlns:a16="http://schemas.microsoft.com/office/drawing/2014/main" id="{25D5DC18-B95A-B417-C65B-A0B739F90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0815" y="1555848"/>
            <a:ext cx="2112192" cy="1077218"/>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980EEBC6-A747-E09D-508A-156237F213AA}"/>
              </a:ext>
            </a:extLst>
          </p:cNvPr>
          <p:cNvSpPr/>
          <p:nvPr/>
        </p:nvSpPr>
        <p:spPr>
          <a:xfrm>
            <a:off x="7591423" y="470892"/>
            <a:ext cx="4200527" cy="2272307"/>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470A1F8-6564-0DDD-EFCE-C7C275B87DF4}"/>
              </a:ext>
            </a:extLst>
          </p:cNvPr>
          <p:cNvSpPr txBox="1"/>
          <p:nvPr/>
        </p:nvSpPr>
        <p:spPr>
          <a:xfrm>
            <a:off x="7629525" y="577601"/>
            <a:ext cx="4200527" cy="1077218"/>
          </a:xfrm>
          <a:prstGeom prst="rect">
            <a:avLst/>
          </a:prstGeom>
          <a:noFill/>
        </p:spPr>
        <p:txBody>
          <a:bodyPr wrap="square" rtlCol="0">
            <a:spAutoFit/>
          </a:bodyPr>
          <a:lstStyle/>
          <a:p>
            <a:pPr algn="ctr"/>
            <a:r>
              <a:rPr lang="en-US" sz="3200" dirty="0">
                <a:solidFill>
                  <a:schemeClr val="bg1">
                    <a:lumMod val="75000"/>
                  </a:schemeClr>
                </a:solidFill>
              </a:rPr>
              <a:t>Nonlocal</a:t>
            </a:r>
            <a:br>
              <a:rPr lang="en-US" sz="3200" dirty="0">
                <a:solidFill>
                  <a:schemeClr val="bg1">
                    <a:lumMod val="75000"/>
                  </a:schemeClr>
                </a:solidFill>
              </a:rPr>
            </a:br>
            <a:r>
              <a:rPr lang="en-US" sz="3200" dirty="0">
                <a:solidFill>
                  <a:schemeClr val="bg1">
                    <a:lumMod val="75000"/>
                  </a:schemeClr>
                </a:solidFill>
              </a:rPr>
              <a:t>Quantum Computation</a:t>
            </a:r>
          </a:p>
        </p:txBody>
      </p:sp>
      <p:sp>
        <p:nvSpPr>
          <p:cNvPr id="27" name="Up-Down Arrow 26">
            <a:extLst>
              <a:ext uri="{FF2B5EF4-FFF2-40B4-BE49-F238E27FC236}">
                <a16:creationId xmlns:a16="http://schemas.microsoft.com/office/drawing/2014/main" id="{55CE7CB2-78C3-A83C-EBE4-B661457966AF}"/>
              </a:ext>
            </a:extLst>
          </p:cNvPr>
          <p:cNvSpPr/>
          <p:nvPr/>
        </p:nvSpPr>
        <p:spPr>
          <a:xfrm rot="1800000">
            <a:off x="7570288" y="2078028"/>
            <a:ext cx="542925" cy="915337"/>
          </a:xfrm>
          <a:prstGeom prst="upDownArrow">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7028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885B-D0E9-8859-1AE9-D9CA7C94A7AD}"/>
              </a:ext>
            </a:extLst>
          </p:cNvPr>
          <p:cNvSpPr>
            <a:spLocks noGrp="1"/>
          </p:cNvSpPr>
          <p:nvPr>
            <p:ph type="title"/>
          </p:nvPr>
        </p:nvSpPr>
        <p:spPr/>
        <p:txBody>
          <a:bodyPr/>
          <a:lstStyle/>
          <a:p>
            <a:r>
              <a:rPr lang="en-US" dirty="0"/>
              <a:t>Holography and QPV</a:t>
            </a:r>
          </a:p>
        </p:txBody>
      </p:sp>
      <p:sp>
        <p:nvSpPr>
          <p:cNvPr id="3" name="Content Placeholder 2">
            <a:extLst>
              <a:ext uri="{FF2B5EF4-FFF2-40B4-BE49-F238E27FC236}">
                <a16:creationId xmlns:a16="http://schemas.microsoft.com/office/drawing/2014/main" id="{25D171CB-3848-55A4-E29E-CDBA4D4E1476}"/>
              </a:ext>
            </a:extLst>
          </p:cNvPr>
          <p:cNvSpPr>
            <a:spLocks noGrp="1"/>
          </p:cNvSpPr>
          <p:nvPr>
            <p:ph idx="1"/>
          </p:nvPr>
        </p:nvSpPr>
        <p:spPr>
          <a:xfrm>
            <a:off x="838200" y="1825625"/>
            <a:ext cx="7243916" cy="2052108"/>
          </a:xfrm>
        </p:spPr>
        <p:txBody>
          <a:bodyPr>
            <a:normAutofit/>
          </a:bodyPr>
          <a:lstStyle/>
          <a:p>
            <a:pPr marL="0" indent="0">
              <a:buNone/>
            </a:pPr>
            <a:r>
              <a:rPr lang="en-US" dirty="0"/>
              <a:t>Holographic principle is conjectured property of theories of quantum gravity that the description of volume of spacetime can be encoded onto boundary.</a:t>
            </a:r>
          </a:p>
        </p:txBody>
      </p:sp>
      <p:sp>
        <p:nvSpPr>
          <p:cNvPr id="5" name="Content Placeholder 2">
            <a:extLst>
              <a:ext uri="{FF2B5EF4-FFF2-40B4-BE49-F238E27FC236}">
                <a16:creationId xmlns:a16="http://schemas.microsoft.com/office/drawing/2014/main" id="{0B50BAF4-1C4D-E5CC-7C86-E1F20376F32D}"/>
              </a:ext>
            </a:extLst>
          </p:cNvPr>
          <p:cNvSpPr txBox="1">
            <a:spLocks/>
          </p:cNvSpPr>
          <p:nvPr/>
        </p:nvSpPr>
        <p:spPr>
          <a:xfrm>
            <a:off x="838200" y="4012670"/>
            <a:ext cx="7243916" cy="22367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Juan Maldacena introduced </a:t>
            </a:r>
            <a:r>
              <a:rPr lang="en-US" dirty="0" err="1"/>
              <a:t>AdS</a:t>
            </a:r>
            <a:r>
              <a:rPr lang="en-US" dirty="0"/>
              <a:t>/CFT correspondence as a “toy” model of holographic principle where gravity theory in bulk has equivalent description as pure quantum field theory on boundary.</a:t>
            </a:r>
          </a:p>
        </p:txBody>
      </p:sp>
      <p:pic>
        <p:nvPicPr>
          <p:cNvPr id="7" name="Picture 4" descr="string theory - AdS/CFT spacetime visualization - Physics Stack Exchange">
            <a:extLst>
              <a:ext uri="{FF2B5EF4-FFF2-40B4-BE49-F238E27FC236}">
                <a16:creationId xmlns:a16="http://schemas.microsoft.com/office/drawing/2014/main" id="{09F4DD34-26FF-9D3B-C800-06CCF2510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39" r="9044"/>
          <a:stretch/>
        </p:blipFill>
        <p:spPr bwMode="auto">
          <a:xfrm>
            <a:off x="8689530" y="1573743"/>
            <a:ext cx="2684206" cy="419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068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AA798-64BB-63C2-D7D0-05829FC35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6F34AA-A57D-2E49-CD56-38367658BB18}"/>
              </a:ext>
            </a:extLst>
          </p:cNvPr>
          <p:cNvSpPr>
            <a:spLocks noGrp="1"/>
          </p:cNvSpPr>
          <p:nvPr>
            <p:ph type="title"/>
          </p:nvPr>
        </p:nvSpPr>
        <p:spPr/>
        <p:txBody>
          <a:bodyPr/>
          <a:lstStyle/>
          <a:p>
            <a:r>
              <a:rPr lang="en-US" dirty="0"/>
              <a:t>Holography and QPV</a:t>
            </a:r>
          </a:p>
        </p:txBody>
      </p:sp>
      <p:pic>
        <p:nvPicPr>
          <p:cNvPr id="4" name="Picture 4" descr="string theory - AdS/CFT spacetime visualization - Physics Stack Exchange">
            <a:extLst>
              <a:ext uri="{FF2B5EF4-FFF2-40B4-BE49-F238E27FC236}">
                <a16:creationId xmlns:a16="http://schemas.microsoft.com/office/drawing/2014/main" id="{E2F198CD-1111-7560-552C-D59D4059F0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39" r="9044"/>
          <a:stretch/>
        </p:blipFill>
        <p:spPr bwMode="auto">
          <a:xfrm>
            <a:off x="8689530" y="1573743"/>
            <a:ext cx="2684206" cy="419528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F87AF5B-38F7-AFC4-DA02-E00533115D74}"/>
              </a:ext>
            </a:extLst>
          </p:cNvPr>
          <p:cNvSpPr txBox="1">
            <a:spLocks/>
          </p:cNvSpPr>
          <p:nvPr/>
        </p:nvSpPr>
        <p:spPr>
          <a:xfrm>
            <a:off x="838200" y="1792816"/>
            <a:ext cx="7243916" cy="2084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2019, Alex May drew a connection between holography and QPV. According to </a:t>
            </a:r>
            <a:r>
              <a:rPr lang="en-US" dirty="0" err="1"/>
              <a:t>AdS</a:t>
            </a:r>
            <a:r>
              <a:rPr lang="en-US" dirty="0"/>
              <a:t>/CFT correspondence, every scattering process in the bulk has an equivalent description on the boundary as a NLQC</a:t>
            </a:r>
          </a:p>
        </p:txBody>
      </p:sp>
      <p:sp>
        <p:nvSpPr>
          <p:cNvPr id="8" name="Content Placeholder 2">
            <a:extLst>
              <a:ext uri="{FF2B5EF4-FFF2-40B4-BE49-F238E27FC236}">
                <a16:creationId xmlns:a16="http://schemas.microsoft.com/office/drawing/2014/main" id="{948E70AD-247B-D10A-064F-E661E5E1E684}"/>
              </a:ext>
            </a:extLst>
          </p:cNvPr>
          <p:cNvSpPr txBox="1">
            <a:spLocks/>
          </p:cNvSpPr>
          <p:nvPr/>
        </p:nvSpPr>
        <p:spPr>
          <a:xfrm>
            <a:off x="838200" y="4309533"/>
            <a:ext cx="7243916" cy="2084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Thus, if there exists NLQC requiring exponential entanglement, this would contradict some physics arguments that the entanglement on boundary scales </a:t>
            </a:r>
            <a:r>
              <a:rPr lang="en-US" dirty="0" err="1"/>
              <a:t>polynomially</a:t>
            </a:r>
            <a:r>
              <a:rPr lang="en-US" dirty="0"/>
              <a:t> with the complexity of the scattering process. </a:t>
            </a:r>
          </a:p>
        </p:txBody>
      </p:sp>
      <p:cxnSp>
        <p:nvCxnSpPr>
          <p:cNvPr id="10" name="Straight Arrow Connector 9">
            <a:extLst>
              <a:ext uri="{FF2B5EF4-FFF2-40B4-BE49-F238E27FC236}">
                <a16:creationId xmlns:a16="http://schemas.microsoft.com/office/drawing/2014/main" id="{78219B0B-CAC8-5D09-D230-B252ACD444E7}"/>
              </a:ext>
            </a:extLst>
          </p:cNvPr>
          <p:cNvCxnSpPr>
            <a:cxnSpLocks/>
          </p:cNvCxnSpPr>
          <p:nvPr/>
        </p:nvCxnSpPr>
        <p:spPr>
          <a:xfrm flipH="1" flipV="1">
            <a:off x="8823166" y="3164548"/>
            <a:ext cx="1108376" cy="6793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C2FFA41-A739-9396-35C6-AE3AE9F3DC6E}"/>
              </a:ext>
            </a:extLst>
          </p:cNvPr>
          <p:cNvCxnSpPr>
            <a:cxnSpLocks/>
          </p:cNvCxnSpPr>
          <p:nvPr/>
        </p:nvCxnSpPr>
        <p:spPr>
          <a:xfrm flipV="1">
            <a:off x="10080858" y="2899306"/>
            <a:ext cx="1187135" cy="9445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8E8082A-FF70-494A-4A61-0D4AA4E3156E}"/>
              </a:ext>
            </a:extLst>
          </p:cNvPr>
          <p:cNvCxnSpPr>
            <a:cxnSpLocks/>
          </p:cNvCxnSpPr>
          <p:nvPr/>
        </p:nvCxnSpPr>
        <p:spPr>
          <a:xfrm flipV="1">
            <a:off x="8757368" y="3843867"/>
            <a:ext cx="1174174" cy="7913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7526ED8-1B1B-3E10-5869-853EC7E7AEE7}"/>
              </a:ext>
            </a:extLst>
          </p:cNvPr>
          <p:cNvCxnSpPr>
            <a:cxnSpLocks/>
          </p:cNvCxnSpPr>
          <p:nvPr/>
        </p:nvCxnSpPr>
        <p:spPr>
          <a:xfrm flipH="1" flipV="1">
            <a:off x="10031633" y="3843867"/>
            <a:ext cx="1236360" cy="9313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5-Point Star 19">
            <a:extLst>
              <a:ext uri="{FF2B5EF4-FFF2-40B4-BE49-F238E27FC236}">
                <a16:creationId xmlns:a16="http://schemas.microsoft.com/office/drawing/2014/main" id="{8A738E43-13ED-29F7-AC52-3303144B870A}"/>
              </a:ext>
            </a:extLst>
          </p:cNvPr>
          <p:cNvSpPr/>
          <p:nvPr/>
        </p:nvSpPr>
        <p:spPr>
          <a:xfrm>
            <a:off x="9846877" y="3637518"/>
            <a:ext cx="330058" cy="445004"/>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27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FBAF4-1EFC-2C64-A667-2F63F4A5C1BA}"/>
            </a:ext>
          </a:extLst>
        </p:cNvPr>
        <p:cNvGrpSpPr/>
        <p:nvPr/>
      </p:nvGrpSpPr>
      <p:grpSpPr>
        <a:xfrm>
          <a:off x="0" y="0"/>
          <a:ext cx="0" cy="0"/>
          <a:chOff x="0" y="0"/>
          <a:chExt cx="0" cy="0"/>
        </a:xfrm>
      </p:grpSpPr>
      <p:pic>
        <p:nvPicPr>
          <p:cNvPr id="1034" name="Picture 10" descr="Explained: P vs. NP | MIT News | Massachusetts Institute of Technology">
            <a:extLst>
              <a:ext uri="{FF2B5EF4-FFF2-40B4-BE49-F238E27FC236}">
                <a16:creationId xmlns:a16="http://schemas.microsoft.com/office/drawing/2014/main" id="{A97DC225-FBB8-375C-2A95-15A733A19801}"/>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48171" y="5023298"/>
            <a:ext cx="1259681" cy="8397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Non-local quantum computation - Wikipedia">
            <a:extLst>
              <a:ext uri="{FF2B5EF4-FFF2-40B4-BE49-F238E27FC236}">
                <a16:creationId xmlns:a16="http://schemas.microsoft.com/office/drawing/2014/main" id="{5E2A0F42-53F2-1F46-646D-C6050754B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0815" y="1555848"/>
            <a:ext cx="2112192" cy="107721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AAFD375E-6B5B-B08A-86A8-0C08058AB616}"/>
              </a:ext>
            </a:extLst>
          </p:cNvPr>
          <p:cNvSpPr/>
          <p:nvPr/>
        </p:nvSpPr>
        <p:spPr>
          <a:xfrm>
            <a:off x="3186113" y="2743201"/>
            <a:ext cx="5343525" cy="1685925"/>
          </a:xfrm>
          <a:prstGeom prst="ellipse">
            <a:avLst/>
          </a:prstGeom>
          <a:solidFill>
            <a:schemeClr val="accent1">
              <a:lumMod val="20000"/>
              <a:lumOff val="8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E1EFEB-6A6F-0F5D-0D62-3BEB8BF0884B}"/>
              </a:ext>
            </a:extLst>
          </p:cNvPr>
          <p:cNvSpPr txBox="1"/>
          <p:nvPr/>
        </p:nvSpPr>
        <p:spPr>
          <a:xfrm>
            <a:off x="3829050" y="3047554"/>
            <a:ext cx="3800475" cy="1077218"/>
          </a:xfrm>
          <a:prstGeom prst="rect">
            <a:avLst/>
          </a:prstGeom>
          <a:noFill/>
        </p:spPr>
        <p:txBody>
          <a:bodyPr wrap="square" rtlCol="0">
            <a:spAutoFit/>
          </a:bodyPr>
          <a:lstStyle/>
          <a:p>
            <a:pPr algn="ctr"/>
            <a:r>
              <a:rPr lang="en-US" sz="3200" dirty="0"/>
              <a:t>Quantum Position Verification</a:t>
            </a:r>
          </a:p>
        </p:txBody>
      </p:sp>
      <p:sp>
        <p:nvSpPr>
          <p:cNvPr id="6" name="Oval 5">
            <a:extLst>
              <a:ext uri="{FF2B5EF4-FFF2-40B4-BE49-F238E27FC236}">
                <a16:creationId xmlns:a16="http://schemas.microsoft.com/office/drawing/2014/main" id="{E25C622E-808A-C7FD-68C6-6F987BAC601D}"/>
              </a:ext>
            </a:extLst>
          </p:cNvPr>
          <p:cNvSpPr/>
          <p:nvPr/>
        </p:nvSpPr>
        <p:spPr>
          <a:xfrm>
            <a:off x="238125" y="185738"/>
            <a:ext cx="5343524" cy="2209407"/>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7" name="TextBox 6">
            <a:extLst>
              <a:ext uri="{FF2B5EF4-FFF2-40B4-BE49-F238E27FC236}">
                <a16:creationId xmlns:a16="http://schemas.microsoft.com/office/drawing/2014/main" id="{0A133886-089C-6B5F-5528-0B68E5F97DFA}"/>
              </a:ext>
            </a:extLst>
          </p:cNvPr>
          <p:cNvSpPr txBox="1"/>
          <p:nvPr/>
        </p:nvSpPr>
        <p:spPr>
          <a:xfrm>
            <a:off x="170273" y="869229"/>
            <a:ext cx="3800475" cy="584775"/>
          </a:xfrm>
          <a:prstGeom prst="rect">
            <a:avLst/>
          </a:prstGeom>
          <a:noFill/>
          <a:ln>
            <a:noFill/>
          </a:ln>
        </p:spPr>
        <p:txBody>
          <a:bodyPr wrap="square" rtlCol="0">
            <a:spAutoFit/>
          </a:bodyPr>
          <a:lstStyle/>
          <a:p>
            <a:pPr algn="ctr"/>
            <a:r>
              <a:rPr lang="en-US" sz="3200" dirty="0">
                <a:solidFill>
                  <a:schemeClr val="bg1">
                    <a:lumMod val="75000"/>
                  </a:schemeClr>
                </a:solidFill>
              </a:rPr>
              <a:t>Quantum gravity</a:t>
            </a:r>
          </a:p>
        </p:txBody>
      </p:sp>
      <p:sp>
        <p:nvSpPr>
          <p:cNvPr id="10" name="Oval 9">
            <a:extLst>
              <a:ext uri="{FF2B5EF4-FFF2-40B4-BE49-F238E27FC236}">
                <a16:creationId xmlns:a16="http://schemas.microsoft.com/office/drawing/2014/main" id="{9F28A8F5-03FB-6792-5971-621F55A79F38}"/>
              </a:ext>
            </a:extLst>
          </p:cNvPr>
          <p:cNvSpPr/>
          <p:nvPr/>
        </p:nvSpPr>
        <p:spPr>
          <a:xfrm>
            <a:off x="638174" y="4733479"/>
            <a:ext cx="4362451" cy="1685925"/>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9FD00F-823F-7AB9-DF7B-B7C8073D1E47}"/>
              </a:ext>
            </a:extLst>
          </p:cNvPr>
          <p:cNvSpPr txBox="1"/>
          <p:nvPr/>
        </p:nvSpPr>
        <p:spPr>
          <a:xfrm>
            <a:off x="333687" y="5001675"/>
            <a:ext cx="3800475" cy="1077218"/>
          </a:xfrm>
          <a:prstGeom prst="rect">
            <a:avLst/>
          </a:prstGeom>
          <a:noFill/>
        </p:spPr>
        <p:txBody>
          <a:bodyPr wrap="square" rtlCol="0">
            <a:spAutoFit/>
          </a:bodyPr>
          <a:lstStyle/>
          <a:p>
            <a:pPr algn="ctr"/>
            <a:r>
              <a:rPr lang="en-US" sz="3200" dirty="0"/>
              <a:t>Position-based</a:t>
            </a:r>
            <a:br>
              <a:rPr lang="en-US" sz="3200" dirty="0"/>
            </a:br>
            <a:r>
              <a:rPr lang="en-US" sz="3200" dirty="0"/>
              <a:t>Cryptography</a:t>
            </a:r>
          </a:p>
        </p:txBody>
      </p:sp>
      <p:sp>
        <p:nvSpPr>
          <p:cNvPr id="12" name="Oval 11">
            <a:extLst>
              <a:ext uri="{FF2B5EF4-FFF2-40B4-BE49-F238E27FC236}">
                <a16:creationId xmlns:a16="http://schemas.microsoft.com/office/drawing/2014/main" id="{82D7A63D-B86C-1AA7-FB20-5662235D4D32}"/>
              </a:ext>
            </a:extLst>
          </p:cNvPr>
          <p:cNvSpPr/>
          <p:nvPr/>
        </p:nvSpPr>
        <p:spPr>
          <a:xfrm>
            <a:off x="7591423" y="470892"/>
            <a:ext cx="4200527" cy="2272307"/>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3" name="TextBox 12">
            <a:extLst>
              <a:ext uri="{FF2B5EF4-FFF2-40B4-BE49-F238E27FC236}">
                <a16:creationId xmlns:a16="http://schemas.microsoft.com/office/drawing/2014/main" id="{1CC24F6E-A985-312B-6158-74F541AA0027}"/>
              </a:ext>
            </a:extLst>
          </p:cNvPr>
          <p:cNvSpPr txBox="1"/>
          <p:nvPr/>
        </p:nvSpPr>
        <p:spPr>
          <a:xfrm>
            <a:off x="7629525" y="577601"/>
            <a:ext cx="4200527" cy="1077218"/>
          </a:xfrm>
          <a:prstGeom prst="rect">
            <a:avLst/>
          </a:prstGeom>
          <a:noFill/>
          <a:ln>
            <a:noFill/>
          </a:ln>
        </p:spPr>
        <p:txBody>
          <a:bodyPr wrap="square" rtlCol="0">
            <a:spAutoFit/>
          </a:bodyPr>
          <a:lstStyle/>
          <a:p>
            <a:pPr algn="ctr"/>
            <a:r>
              <a:rPr lang="en-US" sz="3200" dirty="0">
                <a:solidFill>
                  <a:schemeClr val="bg1">
                    <a:lumMod val="75000"/>
                  </a:schemeClr>
                </a:solidFill>
              </a:rPr>
              <a:t>Nonlocal</a:t>
            </a:r>
            <a:br>
              <a:rPr lang="en-US" sz="3200" dirty="0">
                <a:solidFill>
                  <a:schemeClr val="bg1">
                    <a:lumMod val="75000"/>
                  </a:schemeClr>
                </a:solidFill>
              </a:rPr>
            </a:br>
            <a:r>
              <a:rPr lang="en-US" sz="3200" dirty="0">
                <a:solidFill>
                  <a:schemeClr val="bg1">
                    <a:lumMod val="75000"/>
                  </a:schemeClr>
                </a:solidFill>
              </a:rPr>
              <a:t>Quantum Computation</a:t>
            </a:r>
          </a:p>
        </p:txBody>
      </p:sp>
      <p:sp>
        <p:nvSpPr>
          <p:cNvPr id="14" name="Oval 13">
            <a:extLst>
              <a:ext uri="{FF2B5EF4-FFF2-40B4-BE49-F238E27FC236}">
                <a16:creationId xmlns:a16="http://schemas.microsoft.com/office/drawing/2014/main" id="{D50C7417-81E2-6C66-65DE-138553D70F34}"/>
              </a:ext>
            </a:extLst>
          </p:cNvPr>
          <p:cNvSpPr/>
          <p:nvPr/>
        </p:nvSpPr>
        <p:spPr>
          <a:xfrm>
            <a:off x="7015163" y="4451450"/>
            <a:ext cx="4938716" cy="1935658"/>
          </a:xfrm>
          <a:prstGeom prst="ellipse">
            <a:avLst/>
          </a:prstGeom>
          <a:no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5" name="TextBox 14">
            <a:extLst>
              <a:ext uri="{FF2B5EF4-FFF2-40B4-BE49-F238E27FC236}">
                <a16:creationId xmlns:a16="http://schemas.microsoft.com/office/drawing/2014/main" id="{EFA73FC5-9485-FAF0-E92B-B54D2848CAA6}"/>
              </a:ext>
            </a:extLst>
          </p:cNvPr>
          <p:cNvSpPr txBox="1"/>
          <p:nvPr/>
        </p:nvSpPr>
        <p:spPr>
          <a:xfrm>
            <a:off x="7991473" y="4891088"/>
            <a:ext cx="4200527" cy="1077218"/>
          </a:xfrm>
          <a:prstGeom prst="rect">
            <a:avLst/>
          </a:prstGeom>
          <a:noFill/>
          <a:ln>
            <a:noFill/>
          </a:ln>
        </p:spPr>
        <p:txBody>
          <a:bodyPr wrap="square" rtlCol="0">
            <a:spAutoFit/>
          </a:bodyPr>
          <a:lstStyle/>
          <a:p>
            <a:pPr algn="ctr"/>
            <a:r>
              <a:rPr lang="en-US" sz="3200" dirty="0">
                <a:solidFill>
                  <a:schemeClr val="bg1">
                    <a:lumMod val="75000"/>
                  </a:schemeClr>
                </a:solidFill>
              </a:rPr>
              <a:t>Computational</a:t>
            </a:r>
            <a:br>
              <a:rPr lang="en-US" sz="3200" dirty="0">
                <a:solidFill>
                  <a:schemeClr val="bg1">
                    <a:lumMod val="75000"/>
                  </a:schemeClr>
                </a:solidFill>
              </a:rPr>
            </a:br>
            <a:r>
              <a:rPr lang="en-US" sz="3200" dirty="0">
                <a:solidFill>
                  <a:schemeClr val="bg1">
                    <a:lumMod val="75000"/>
                  </a:schemeClr>
                </a:solidFill>
              </a:rPr>
              <a:t>Complexity Theory</a:t>
            </a:r>
          </a:p>
        </p:txBody>
      </p:sp>
      <p:pic>
        <p:nvPicPr>
          <p:cNvPr id="1028" name="Picture 4" descr="string theory - AdS/CFT spacetime visualization - Physics Stack Exchange">
            <a:extLst>
              <a:ext uri="{FF2B5EF4-FFF2-40B4-BE49-F238E27FC236}">
                <a16:creationId xmlns:a16="http://schemas.microsoft.com/office/drawing/2014/main" id="{E550DD87-D0EF-E475-EFE8-0E1D488C2971}"/>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58239" r="9044"/>
          <a:stretch/>
        </p:blipFill>
        <p:spPr bwMode="auto">
          <a:xfrm>
            <a:off x="3599869" y="620137"/>
            <a:ext cx="877462" cy="13714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Up-Down Arrow 2">
            <a:extLst>
              <a:ext uri="{FF2B5EF4-FFF2-40B4-BE49-F238E27FC236}">
                <a16:creationId xmlns:a16="http://schemas.microsoft.com/office/drawing/2014/main" id="{138B6114-5AD4-D2AA-DFC9-06A444EA2609}"/>
              </a:ext>
            </a:extLst>
          </p:cNvPr>
          <p:cNvSpPr/>
          <p:nvPr/>
        </p:nvSpPr>
        <p:spPr>
          <a:xfrm rot="1800000">
            <a:off x="7570288" y="2078028"/>
            <a:ext cx="542925" cy="915337"/>
          </a:xfrm>
          <a:prstGeom prst="upDownArrow">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8" name="Up-Down Arrow 7">
            <a:extLst>
              <a:ext uri="{FF2B5EF4-FFF2-40B4-BE49-F238E27FC236}">
                <a16:creationId xmlns:a16="http://schemas.microsoft.com/office/drawing/2014/main" id="{2396A4F0-5BDF-B53C-EA9E-9451709F3CC0}"/>
              </a:ext>
            </a:extLst>
          </p:cNvPr>
          <p:cNvSpPr/>
          <p:nvPr/>
        </p:nvSpPr>
        <p:spPr>
          <a:xfrm rot="8100000">
            <a:off x="7679979" y="4128678"/>
            <a:ext cx="542925" cy="915337"/>
          </a:xfrm>
          <a:prstGeom prst="upDownArrow">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9" name="Up-Down Arrow 8">
            <a:extLst>
              <a:ext uri="{FF2B5EF4-FFF2-40B4-BE49-F238E27FC236}">
                <a16:creationId xmlns:a16="http://schemas.microsoft.com/office/drawing/2014/main" id="{666E91D8-AAF1-C6B1-943C-94AC036CAC25}"/>
              </a:ext>
            </a:extLst>
          </p:cNvPr>
          <p:cNvSpPr/>
          <p:nvPr/>
        </p:nvSpPr>
        <p:spPr>
          <a:xfrm rot="13500000">
            <a:off x="3557587" y="4089180"/>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Maps Generic Flat icon | Freepik">
            <a:extLst>
              <a:ext uri="{FF2B5EF4-FFF2-40B4-BE49-F238E27FC236}">
                <a16:creationId xmlns:a16="http://schemas.microsoft.com/office/drawing/2014/main" id="{C5FC6112-8E83-0940-5D9D-9B6777820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008" y="5062422"/>
            <a:ext cx="1031148" cy="1031148"/>
          </a:xfrm>
          <a:prstGeom prst="rect">
            <a:avLst/>
          </a:prstGeom>
          <a:noFill/>
          <a:extLst>
            <a:ext uri="{909E8E84-426E-40DD-AFC4-6F175D3DCCD1}">
              <a14:hiddenFill xmlns:a14="http://schemas.microsoft.com/office/drawing/2010/main">
                <a:solidFill>
                  <a:srgbClr val="FFFFFF"/>
                </a:solidFill>
              </a14:hiddenFill>
            </a:ext>
          </a:extLst>
        </p:spPr>
      </p:pic>
      <p:sp>
        <p:nvSpPr>
          <p:cNvPr id="19" name="Up-Down Arrow 18">
            <a:extLst>
              <a:ext uri="{FF2B5EF4-FFF2-40B4-BE49-F238E27FC236}">
                <a16:creationId xmlns:a16="http://schemas.microsoft.com/office/drawing/2014/main" id="{CD544DB9-578F-6AF0-0FC6-FD767185F154}"/>
              </a:ext>
            </a:extLst>
          </p:cNvPr>
          <p:cNvSpPr/>
          <p:nvPr/>
        </p:nvSpPr>
        <p:spPr>
          <a:xfrm rot="18850511">
            <a:off x="3328406" y="2175397"/>
            <a:ext cx="542925" cy="915337"/>
          </a:xfrm>
          <a:prstGeom prst="up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335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E74B-3ABF-FEE0-DA0F-8EAA071E7958}"/>
              </a:ext>
            </a:extLst>
          </p:cNvPr>
          <p:cNvSpPr>
            <a:spLocks noGrp="1"/>
          </p:cNvSpPr>
          <p:nvPr>
            <p:ph type="title"/>
          </p:nvPr>
        </p:nvSpPr>
        <p:spPr/>
        <p:txBody>
          <a:bodyPr/>
          <a:lstStyle/>
          <a:p>
            <a:r>
              <a:rPr lang="en-US" dirty="0"/>
              <a:t>Position-based cryptography</a:t>
            </a:r>
          </a:p>
        </p:txBody>
      </p:sp>
      <p:sp>
        <p:nvSpPr>
          <p:cNvPr id="3" name="Content Placeholder 2">
            <a:extLst>
              <a:ext uri="{FF2B5EF4-FFF2-40B4-BE49-F238E27FC236}">
                <a16:creationId xmlns:a16="http://schemas.microsoft.com/office/drawing/2014/main" id="{094A0E1C-4B20-DAA2-D40F-1EB5E6DE67DF}"/>
              </a:ext>
            </a:extLst>
          </p:cNvPr>
          <p:cNvSpPr>
            <a:spLocks noGrp="1"/>
          </p:cNvSpPr>
          <p:nvPr>
            <p:ph idx="1"/>
          </p:nvPr>
        </p:nvSpPr>
        <p:spPr>
          <a:xfrm>
            <a:off x="838200" y="1825625"/>
            <a:ext cx="10515600" cy="648634"/>
          </a:xfrm>
        </p:spPr>
        <p:txBody>
          <a:bodyPr>
            <a:normAutofit/>
          </a:bodyPr>
          <a:lstStyle/>
          <a:p>
            <a:pPr marL="0" indent="0">
              <a:buNone/>
            </a:pPr>
            <a:r>
              <a:rPr lang="en-US" b="0" i="0" dirty="0">
                <a:solidFill>
                  <a:srgbClr val="121212"/>
                </a:solidFill>
                <a:effectLst/>
                <a:latin typeface="Red Hat Text"/>
              </a:rPr>
              <a:t>Is it possible to remotely verify someone’s – or something’s – location?</a:t>
            </a:r>
            <a:endParaRPr lang="en-US" dirty="0"/>
          </a:p>
        </p:txBody>
      </p:sp>
      <p:sp>
        <p:nvSpPr>
          <p:cNvPr id="4" name="Content Placeholder 2">
            <a:extLst>
              <a:ext uri="{FF2B5EF4-FFF2-40B4-BE49-F238E27FC236}">
                <a16:creationId xmlns:a16="http://schemas.microsoft.com/office/drawing/2014/main" id="{7E8EF270-0EE3-2992-1138-1EBA2E613B1A}"/>
              </a:ext>
            </a:extLst>
          </p:cNvPr>
          <p:cNvSpPr txBox="1">
            <a:spLocks/>
          </p:cNvSpPr>
          <p:nvPr/>
        </p:nvSpPr>
        <p:spPr>
          <a:xfrm>
            <a:off x="838200" y="2808567"/>
            <a:ext cx="10515600" cy="2166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Example scenarios:</a:t>
            </a:r>
          </a:p>
          <a:p>
            <a:pPr>
              <a:buFontTx/>
              <a:buChar char="-"/>
            </a:pPr>
            <a:r>
              <a:rPr lang="en-US" sz="2400" dirty="0"/>
              <a:t>Export-control enforcement (e.g., GPU can only be run in country X)</a:t>
            </a:r>
          </a:p>
          <a:p>
            <a:pPr>
              <a:buFontTx/>
              <a:buChar char="-"/>
            </a:pPr>
            <a:r>
              <a:rPr lang="en-US" sz="2400" dirty="0"/>
              <a:t>Authorizing payment upon delivery</a:t>
            </a:r>
          </a:p>
          <a:p>
            <a:pPr>
              <a:buFontTx/>
              <a:buChar char="-"/>
            </a:pPr>
            <a:r>
              <a:rPr lang="en-US" sz="2400" dirty="0"/>
              <a:t>Verifying location of request (e.g., pizza order was placed in the claimed house)</a:t>
            </a:r>
          </a:p>
        </p:txBody>
      </p:sp>
      <p:sp>
        <p:nvSpPr>
          <p:cNvPr id="5" name="Content Placeholder 2">
            <a:extLst>
              <a:ext uri="{FF2B5EF4-FFF2-40B4-BE49-F238E27FC236}">
                <a16:creationId xmlns:a16="http://schemas.microsoft.com/office/drawing/2014/main" id="{058EF27D-5932-BBA2-7B3C-F36C4F2A299D}"/>
              </a:ext>
            </a:extLst>
          </p:cNvPr>
          <p:cNvSpPr txBox="1">
            <a:spLocks/>
          </p:cNvSpPr>
          <p:nvPr/>
        </p:nvSpPr>
        <p:spPr>
          <a:xfrm>
            <a:off x="838200" y="4975412"/>
            <a:ext cx="10515600" cy="1156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position-based cryptography, whether or not a user is authorized to do something depends on their </a:t>
            </a:r>
            <a:r>
              <a:rPr lang="en-US" i="1" dirty="0"/>
              <a:t>physical location</a:t>
            </a:r>
            <a:r>
              <a:rPr lang="en-US" dirty="0"/>
              <a:t>.</a:t>
            </a:r>
          </a:p>
        </p:txBody>
      </p:sp>
    </p:spTree>
    <p:extLst>
      <p:ext uri="{BB962C8B-B14F-4D97-AF65-F5344CB8AC3E}">
        <p14:creationId xmlns:p14="http://schemas.microsoft.com/office/powerpoint/2010/main" val="78241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493B-DC7E-9083-73F3-3EB1C8CA6AA4}"/>
              </a:ext>
            </a:extLst>
          </p:cNvPr>
          <p:cNvSpPr>
            <a:spLocks noGrp="1"/>
          </p:cNvSpPr>
          <p:nvPr>
            <p:ph type="title"/>
          </p:nvPr>
        </p:nvSpPr>
        <p:spPr/>
        <p:txBody>
          <a:bodyPr/>
          <a:lstStyle/>
          <a:p>
            <a:r>
              <a:rPr lang="en-US" dirty="0"/>
              <a:t>Position-based cryptography</a:t>
            </a:r>
          </a:p>
        </p:txBody>
      </p:sp>
      <p:sp>
        <p:nvSpPr>
          <p:cNvPr id="3" name="Content Placeholder 2">
            <a:extLst>
              <a:ext uri="{FF2B5EF4-FFF2-40B4-BE49-F238E27FC236}">
                <a16:creationId xmlns:a16="http://schemas.microsoft.com/office/drawing/2014/main" id="{75CB0A56-886B-97D4-09BB-ADC7E73062DD}"/>
              </a:ext>
            </a:extLst>
          </p:cNvPr>
          <p:cNvSpPr>
            <a:spLocks noGrp="1"/>
          </p:cNvSpPr>
          <p:nvPr>
            <p:ph idx="1"/>
          </p:nvPr>
        </p:nvSpPr>
        <p:spPr>
          <a:xfrm>
            <a:off x="838200" y="1825625"/>
            <a:ext cx="10515600" cy="1830388"/>
          </a:xfrm>
        </p:spPr>
        <p:txBody>
          <a:bodyPr>
            <a:normAutofit/>
          </a:bodyPr>
          <a:lstStyle/>
          <a:p>
            <a:pPr marL="0" indent="0">
              <a:buNone/>
            </a:pPr>
            <a:r>
              <a:rPr lang="en-US" sz="2400" dirty="0"/>
              <a:t>Computer security and cryptography is about knowing who to trust/distrust based on their </a:t>
            </a:r>
            <a:r>
              <a:rPr lang="en-US" sz="2400" b="1" i="1" dirty="0"/>
              <a:t>identity</a:t>
            </a:r>
            <a:r>
              <a:rPr lang="en-US" sz="2400" dirty="0"/>
              <a:t>. Identities are determined by knowledge of some secret information, like a password or a private key. </a:t>
            </a:r>
          </a:p>
        </p:txBody>
      </p:sp>
      <p:sp>
        <p:nvSpPr>
          <p:cNvPr id="4" name="Content Placeholder 2">
            <a:extLst>
              <a:ext uri="{FF2B5EF4-FFF2-40B4-BE49-F238E27FC236}">
                <a16:creationId xmlns:a16="http://schemas.microsoft.com/office/drawing/2014/main" id="{53E0380B-88A3-B2BB-0791-5777D807036E}"/>
              </a:ext>
            </a:extLst>
          </p:cNvPr>
          <p:cNvSpPr txBox="1">
            <a:spLocks/>
          </p:cNvSpPr>
          <p:nvPr/>
        </p:nvSpPr>
        <p:spPr>
          <a:xfrm>
            <a:off x="838200" y="3241676"/>
            <a:ext cx="10515600" cy="2836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Position-based cryptography is a different paradigm where identities are determined by </a:t>
            </a:r>
            <a:r>
              <a:rPr lang="en-US" sz="2400" b="1" i="1" dirty="0"/>
              <a:t>physical location</a:t>
            </a:r>
            <a:r>
              <a:rPr lang="en-US" sz="2400" dirty="0"/>
              <a:t>.</a:t>
            </a:r>
          </a:p>
          <a:p>
            <a:r>
              <a:rPr lang="en-US" sz="2400" dirty="0"/>
              <a:t>Bank teller is trusted because they are behind a bullet-proof window, not because they showed us their credentials.</a:t>
            </a:r>
          </a:p>
          <a:p>
            <a:r>
              <a:rPr lang="en-US" sz="2400" dirty="0"/>
              <a:t>Nuclear missile launch should be trusted because the order came from the </a:t>
            </a:r>
            <a:br>
              <a:rPr lang="en-US" sz="2400" dirty="0"/>
            </a:br>
            <a:r>
              <a:rPr lang="en-US" sz="2400" dirty="0"/>
              <a:t>White House.</a:t>
            </a:r>
          </a:p>
        </p:txBody>
      </p:sp>
    </p:spTree>
    <p:extLst>
      <p:ext uri="{BB962C8B-B14F-4D97-AF65-F5344CB8AC3E}">
        <p14:creationId xmlns:p14="http://schemas.microsoft.com/office/powerpoint/2010/main" val="119824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C3D8-F138-AC68-E7F8-824C88FA5F8F}"/>
              </a:ext>
            </a:extLst>
          </p:cNvPr>
          <p:cNvSpPr>
            <a:spLocks noGrp="1"/>
          </p:cNvSpPr>
          <p:nvPr>
            <p:ph type="title"/>
          </p:nvPr>
        </p:nvSpPr>
        <p:spPr/>
        <p:txBody>
          <a:bodyPr/>
          <a:lstStyle/>
          <a:p>
            <a:r>
              <a:rPr lang="en-US" dirty="0"/>
              <a:t>Position-based cryptography</a:t>
            </a:r>
          </a:p>
        </p:txBody>
      </p:sp>
      <p:sp>
        <p:nvSpPr>
          <p:cNvPr id="3" name="Content Placeholder 2">
            <a:extLst>
              <a:ext uri="{FF2B5EF4-FFF2-40B4-BE49-F238E27FC236}">
                <a16:creationId xmlns:a16="http://schemas.microsoft.com/office/drawing/2014/main" id="{3AB966A0-55FF-E9A9-6082-91D8EC12E847}"/>
              </a:ext>
            </a:extLst>
          </p:cNvPr>
          <p:cNvSpPr>
            <a:spLocks noGrp="1"/>
          </p:cNvSpPr>
          <p:nvPr>
            <p:ph idx="1"/>
          </p:nvPr>
        </p:nvSpPr>
        <p:spPr>
          <a:xfrm>
            <a:off x="838200" y="1825625"/>
            <a:ext cx="10515600" cy="931863"/>
          </a:xfrm>
        </p:spPr>
        <p:txBody>
          <a:bodyPr>
            <a:normAutofit/>
          </a:bodyPr>
          <a:lstStyle/>
          <a:p>
            <a:pPr marL="0" indent="0">
              <a:buNone/>
            </a:pPr>
            <a:r>
              <a:rPr lang="en-US" sz="2400" dirty="0"/>
              <a:t>Quantum position verification is a tantalizing starting point for this paradigm. Can we do more?</a:t>
            </a:r>
          </a:p>
        </p:txBody>
      </p:sp>
      <p:sp>
        <p:nvSpPr>
          <p:cNvPr id="5" name="Content Placeholder 2">
            <a:extLst>
              <a:ext uri="{FF2B5EF4-FFF2-40B4-BE49-F238E27FC236}">
                <a16:creationId xmlns:a16="http://schemas.microsoft.com/office/drawing/2014/main" id="{45258698-C631-4304-B7A5-6A97985B965F}"/>
              </a:ext>
            </a:extLst>
          </p:cNvPr>
          <p:cNvSpPr txBox="1">
            <a:spLocks/>
          </p:cNvSpPr>
          <p:nvPr/>
        </p:nvSpPr>
        <p:spPr>
          <a:xfrm>
            <a:off x="838200" y="2932514"/>
            <a:ext cx="10515600" cy="931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a:t>Scenario</a:t>
            </a:r>
            <a:r>
              <a:rPr lang="en-US" sz="2400" dirty="0"/>
              <a:t>: QPV allows a person to prove their location </a:t>
            </a:r>
            <a:r>
              <a:rPr lang="en-US" sz="2400" b="1" i="1" dirty="0"/>
              <a:t>in the moment</a:t>
            </a:r>
            <a:r>
              <a:rPr lang="en-US" sz="2400" dirty="0"/>
              <a:t>. Can they prove their location </a:t>
            </a:r>
            <a:r>
              <a:rPr lang="en-US" sz="2400" b="1" i="1" dirty="0"/>
              <a:t>in the past</a:t>
            </a:r>
            <a:r>
              <a:rPr lang="en-US" sz="2400" dirty="0"/>
              <a:t> to a judge?</a:t>
            </a:r>
          </a:p>
        </p:txBody>
      </p:sp>
      <p:sp>
        <p:nvSpPr>
          <p:cNvPr id="6" name="TextBox 5">
            <a:extLst>
              <a:ext uri="{FF2B5EF4-FFF2-40B4-BE49-F238E27FC236}">
                <a16:creationId xmlns:a16="http://schemas.microsoft.com/office/drawing/2014/main" id="{F3933FDF-6DFB-82CF-027D-DEABF4100F08}"/>
              </a:ext>
            </a:extLst>
          </p:cNvPr>
          <p:cNvSpPr txBox="1"/>
          <p:nvPr/>
        </p:nvSpPr>
        <p:spPr>
          <a:xfrm>
            <a:off x="1844675" y="4048393"/>
            <a:ext cx="9045575" cy="461665"/>
          </a:xfrm>
          <a:prstGeom prst="rect">
            <a:avLst/>
          </a:prstGeom>
          <a:noFill/>
        </p:spPr>
        <p:txBody>
          <a:bodyPr wrap="square" rtlCol="0">
            <a:spAutoFit/>
          </a:bodyPr>
          <a:lstStyle/>
          <a:p>
            <a:pPr marL="0" indent="0">
              <a:buNone/>
            </a:pPr>
            <a:r>
              <a:rPr lang="en-US" sz="2400" i="1" dirty="0"/>
              <a:t>E.g., “I was not at the murder scene the night of January 1, 2007”</a:t>
            </a:r>
          </a:p>
        </p:txBody>
      </p:sp>
      <p:sp>
        <p:nvSpPr>
          <p:cNvPr id="7" name="Content Placeholder 2">
            <a:extLst>
              <a:ext uri="{FF2B5EF4-FFF2-40B4-BE49-F238E27FC236}">
                <a16:creationId xmlns:a16="http://schemas.microsoft.com/office/drawing/2014/main" id="{A5720013-AFFC-FF59-221D-0A4970C4589E}"/>
              </a:ext>
            </a:extLst>
          </p:cNvPr>
          <p:cNvSpPr txBox="1">
            <a:spLocks/>
          </p:cNvSpPr>
          <p:nvPr/>
        </p:nvSpPr>
        <p:spPr>
          <a:xfrm>
            <a:off x="838200" y="4926866"/>
            <a:ext cx="10515600" cy="931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a:t>Scenario</a:t>
            </a:r>
            <a:r>
              <a:rPr lang="en-US" sz="2400" dirty="0"/>
              <a:t>: Can a person prove some fact about their location without fully revealing everything about it?</a:t>
            </a:r>
          </a:p>
        </p:txBody>
      </p:sp>
      <p:sp>
        <p:nvSpPr>
          <p:cNvPr id="8" name="TextBox 7">
            <a:extLst>
              <a:ext uri="{FF2B5EF4-FFF2-40B4-BE49-F238E27FC236}">
                <a16:creationId xmlns:a16="http://schemas.microsoft.com/office/drawing/2014/main" id="{22837F64-B819-829B-C44C-DB23D62A7CC9}"/>
              </a:ext>
            </a:extLst>
          </p:cNvPr>
          <p:cNvSpPr txBox="1"/>
          <p:nvPr/>
        </p:nvSpPr>
        <p:spPr>
          <a:xfrm>
            <a:off x="1844674" y="5822993"/>
            <a:ext cx="9045575" cy="461665"/>
          </a:xfrm>
          <a:prstGeom prst="rect">
            <a:avLst/>
          </a:prstGeom>
          <a:noFill/>
        </p:spPr>
        <p:txBody>
          <a:bodyPr wrap="square" rtlCol="0">
            <a:spAutoFit/>
          </a:bodyPr>
          <a:lstStyle/>
          <a:p>
            <a:pPr marL="0" indent="0">
              <a:buNone/>
            </a:pPr>
            <a:r>
              <a:rPr lang="en-US" sz="2400" i="1" dirty="0"/>
              <a:t>E.g., “I am either in location A or B, but you shouldn’t know which.”</a:t>
            </a:r>
          </a:p>
        </p:txBody>
      </p:sp>
    </p:spTree>
    <p:extLst>
      <p:ext uri="{BB962C8B-B14F-4D97-AF65-F5344CB8AC3E}">
        <p14:creationId xmlns:p14="http://schemas.microsoft.com/office/powerpoint/2010/main" val="386085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7B0FF-1CC0-DA43-57E7-D6B9639A685A}"/>
              </a:ext>
            </a:extLst>
          </p:cNvPr>
          <p:cNvSpPr>
            <a:spLocks noGrp="1"/>
          </p:cNvSpPr>
          <p:nvPr>
            <p:ph type="title"/>
          </p:nvPr>
        </p:nvSpPr>
        <p:spPr/>
        <p:txBody>
          <a:bodyPr/>
          <a:lstStyle/>
          <a:p>
            <a:r>
              <a:rPr lang="en-US" dirty="0"/>
              <a:t>Zero-knowledge position verification</a:t>
            </a:r>
          </a:p>
        </p:txBody>
      </p:sp>
      <p:sp>
        <p:nvSpPr>
          <p:cNvPr id="3" name="Content Placeholder 2">
            <a:extLst>
              <a:ext uri="{FF2B5EF4-FFF2-40B4-BE49-F238E27FC236}">
                <a16:creationId xmlns:a16="http://schemas.microsoft.com/office/drawing/2014/main" id="{31ACF403-01AD-0394-21A4-48AEC16F208A}"/>
              </a:ext>
            </a:extLst>
          </p:cNvPr>
          <p:cNvSpPr>
            <a:spLocks noGrp="1"/>
          </p:cNvSpPr>
          <p:nvPr>
            <p:ph idx="1"/>
          </p:nvPr>
        </p:nvSpPr>
        <p:spPr>
          <a:xfrm>
            <a:off x="838200" y="1825625"/>
            <a:ext cx="10515600" cy="1325563"/>
          </a:xfrm>
        </p:spPr>
        <p:txBody>
          <a:bodyPr>
            <a:normAutofit/>
          </a:bodyPr>
          <a:lstStyle/>
          <a:p>
            <a:pPr marL="0" indent="0">
              <a:buNone/>
            </a:pPr>
            <a:r>
              <a:rPr lang="en-US" sz="2400" dirty="0"/>
              <a:t>In cryptography, zero-knowledge proofs are protocols for convincing someone that a statement is true, without revealing nothing else about the statement. </a:t>
            </a:r>
          </a:p>
        </p:txBody>
      </p:sp>
      <p:sp>
        <p:nvSpPr>
          <p:cNvPr id="4" name="TextBox 3">
            <a:extLst>
              <a:ext uri="{FF2B5EF4-FFF2-40B4-BE49-F238E27FC236}">
                <a16:creationId xmlns:a16="http://schemas.microsoft.com/office/drawing/2014/main" id="{54C10A14-A2CB-CE53-D1CA-E13D4A9EFA0C}"/>
              </a:ext>
            </a:extLst>
          </p:cNvPr>
          <p:cNvSpPr txBox="1"/>
          <p:nvPr/>
        </p:nvSpPr>
        <p:spPr>
          <a:xfrm>
            <a:off x="1573212" y="2828835"/>
            <a:ext cx="9780588" cy="1200329"/>
          </a:xfrm>
          <a:prstGeom prst="rect">
            <a:avLst/>
          </a:prstGeom>
          <a:noFill/>
        </p:spPr>
        <p:txBody>
          <a:bodyPr wrap="square" rtlCol="0">
            <a:spAutoFit/>
          </a:bodyPr>
          <a:lstStyle/>
          <a:p>
            <a:pPr marL="0" indent="0">
              <a:buNone/>
            </a:pPr>
            <a:r>
              <a:rPr lang="en-US" sz="2400" i="1" dirty="0"/>
              <a:t>E.g., with a zero-knowledge proof you can convince someone that the Riemann Hypothesis is true, but the listener will learn nothing else about the proof aside from the fact that it exists.</a:t>
            </a:r>
          </a:p>
        </p:txBody>
      </p:sp>
      <p:sp>
        <p:nvSpPr>
          <p:cNvPr id="5" name="Content Placeholder 2">
            <a:extLst>
              <a:ext uri="{FF2B5EF4-FFF2-40B4-BE49-F238E27FC236}">
                <a16:creationId xmlns:a16="http://schemas.microsoft.com/office/drawing/2014/main" id="{548A25E2-76B3-7376-CF54-1CCC12CF4AA0}"/>
              </a:ext>
            </a:extLst>
          </p:cNvPr>
          <p:cNvSpPr txBox="1">
            <a:spLocks/>
          </p:cNvSpPr>
          <p:nvPr/>
        </p:nvSpPr>
        <p:spPr>
          <a:xfrm>
            <a:off x="838200" y="4570411"/>
            <a:ext cx="10515600" cy="120032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a:t>Zero-knowledge Position Verification:</a:t>
            </a:r>
            <a:br>
              <a:rPr lang="en-US" sz="2400" dirty="0"/>
            </a:br>
            <a:r>
              <a:rPr lang="en-US" sz="2400" dirty="0"/>
              <a:t>A user can selectively reveal some information about their location, while keeping the rest </a:t>
            </a:r>
            <a:r>
              <a:rPr lang="en-US" sz="2400" b="1" i="1" dirty="0"/>
              <a:t>private</a:t>
            </a:r>
            <a:r>
              <a:rPr lang="en-US" sz="2400" dirty="0"/>
              <a:t>.</a:t>
            </a:r>
          </a:p>
        </p:txBody>
      </p:sp>
    </p:spTree>
    <p:extLst>
      <p:ext uri="{BB962C8B-B14F-4D97-AF65-F5344CB8AC3E}">
        <p14:creationId xmlns:p14="http://schemas.microsoft.com/office/powerpoint/2010/main" val="18776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3190A-802C-D4BD-6B54-B36E2AFE3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9FCCA9-06AD-8424-33F7-DF8F1986AF7E}"/>
              </a:ext>
            </a:extLst>
          </p:cNvPr>
          <p:cNvSpPr>
            <a:spLocks noGrp="1"/>
          </p:cNvSpPr>
          <p:nvPr>
            <p:ph type="title"/>
          </p:nvPr>
        </p:nvSpPr>
        <p:spPr/>
        <p:txBody>
          <a:bodyPr/>
          <a:lstStyle/>
          <a:p>
            <a:r>
              <a:rPr lang="en-US" dirty="0"/>
              <a:t>Zero-knowledge position verification</a:t>
            </a:r>
          </a:p>
        </p:txBody>
      </p:sp>
      <p:cxnSp>
        <p:nvCxnSpPr>
          <p:cNvPr id="7" name="Straight Arrow Connector 6">
            <a:extLst>
              <a:ext uri="{FF2B5EF4-FFF2-40B4-BE49-F238E27FC236}">
                <a16:creationId xmlns:a16="http://schemas.microsoft.com/office/drawing/2014/main" id="{C7C44DA4-C626-7B10-E410-89B98B93A18D}"/>
              </a:ext>
            </a:extLst>
          </p:cNvPr>
          <p:cNvCxnSpPr>
            <a:cxnSpLocks/>
          </p:cNvCxnSpPr>
          <p:nvPr/>
        </p:nvCxnSpPr>
        <p:spPr>
          <a:xfrm>
            <a:off x="1968500" y="6235700"/>
            <a:ext cx="3158638"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EB2AA9F-8985-774F-3E82-1A62FBE7E109}"/>
              </a:ext>
            </a:extLst>
          </p:cNvPr>
          <p:cNvSpPr txBox="1"/>
          <p:nvPr/>
        </p:nvSpPr>
        <p:spPr>
          <a:xfrm>
            <a:off x="2661525" y="6374007"/>
            <a:ext cx="1197222" cy="369332"/>
          </a:xfrm>
          <a:prstGeom prst="rect">
            <a:avLst/>
          </a:prstGeom>
          <a:noFill/>
        </p:spPr>
        <p:txBody>
          <a:bodyPr wrap="square" rtlCol="0">
            <a:spAutoFit/>
          </a:bodyPr>
          <a:lstStyle/>
          <a:p>
            <a:r>
              <a:rPr lang="en-US" b="0" dirty="0"/>
              <a:t>Position</a:t>
            </a:r>
          </a:p>
        </p:txBody>
      </p:sp>
      <p:cxnSp>
        <p:nvCxnSpPr>
          <p:cNvPr id="4" name="Straight Arrow Connector 3">
            <a:extLst>
              <a:ext uri="{FF2B5EF4-FFF2-40B4-BE49-F238E27FC236}">
                <a16:creationId xmlns:a16="http://schemas.microsoft.com/office/drawing/2014/main" id="{44878CAC-C304-073E-637C-B69170E5FB10}"/>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0F22F03-9C22-9C51-6406-DCB83FDA9B21}"/>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p:cxnSp>
        <p:nvCxnSpPr>
          <p:cNvPr id="27" name="Straight Connector 26">
            <a:extLst>
              <a:ext uri="{FF2B5EF4-FFF2-40B4-BE49-F238E27FC236}">
                <a16:creationId xmlns:a16="http://schemas.microsoft.com/office/drawing/2014/main" id="{90C41F64-1E6B-7065-D235-DA63B9AC5ECB}"/>
              </a:ext>
            </a:extLst>
          </p:cNvPr>
          <p:cNvCxnSpPr>
            <a:cxnSpLocks/>
          </p:cNvCxnSpPr>
          <p:nvPr/>
        </p:nvCxnSpPr>
        <p:spPr>
          <a:xfrm>
            <a:off x="1320800" y="214788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D89AF4B-5249-309C-D4FA-20F0B0C0785C}"/>
              </a:ext>
            </a:extLst>
          </p:cNvPr>
          <p:cNvCxnSpPr>
            <a:cxnSpLocks/>
          </p:cNvCxnSpPr>
          <p:nvPr/>
        </p:nvCxnSpPr>
        <p:spPr>
          <a:xfrm>
            <a:off x="1320800" y="183038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A819FD-5CF1-D1E3-217B-9DD16C63D228}"/>
              </a:ext>
            </a:extLst>
          </p:cNvPr>
          <p:cNvCxnSpPr>
            <a:cxnSpLocks/>
          </p:cNvCxnSpPr>
          <p:nvPr/>
        </p:nvCxnSpPr>
        <p:spPr>
          <a:xfrm>
            <a:off x="1320800" y="250348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CC2937E-FA2E-989E-39A0-5CB1B3AC6BAA}"/>
              </a:ext>
            </a:extLst>
          </p:cNvPr>
          <p:cNvCxnSpPr>
            <a:cxnSpLocks/>
          </p:cNvCxnSpPr>
          <p:nvPr/>
        </p:nvCxnSpPr>
        <p:spPr>
          <a:xfrm flipH="1">
            <a:off x="1823307" y="1540947"/>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2942555E-E134-53E4-6B8E-21F890216540}"/>
              </a:ext>
            </a:extLst>
          </p:cNvPr>
          <p:cNvCxnSpPr>
            <a:cxnSpLocks/>
          </p:cNvCxnSpPr>
          <p:nvPr/>
        </p:nvCxnSpPr>
        <p:spPr>
          <a:xfrm flipH="1">
            <a:off x="2167918" y="1520846"/>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1DA8AD5D-BE2F-7C57-3C3C-C0498C11383A}"/>
              </a:ext>
            </a:extLst>
          </p:cNvPr>
          <p:cNvCxnSpPr>
            <a:cxnSpLocks/>
          </p:cNvCxnSpPr>
          <p:nvPr/>
        </p:nvCxnSpPr>
        <p:spPr>
          <a:xfrm flipH="1">
            <a:off x="2510817" y="1540947"/>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7D75B6DC-428B-6078-6E9B-3177D1680ACB}"/>
              </a:ext>
            </a:extLst>
          </p:cNvPr>
          <p:cNvCxnSpPr>
            <a:cxnSpLocks/>
          </p:cNvCxnSpPr>
          <p:nvPr/>
        </p:nvCxnSpPr>
        <p:spPr>
          <a:xfrm flipH="1">
            <a:off x="2855428" y="1520846"/>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5E65A100-7D62-225C-C016-168153DCCF38}"/>
              </a:ext>
            </a:extLst>
          </p:cNvPr>
          <p:cNvCxnSpPr>
            <a:cxnSpLocks/>
          </p:cNvCxnSpPr>
          <p:nvPr/>
        </p:nvCxnSpPr>
        <p:spPr>
          <a:xfrm flipH="1">
            <a:off x="3223727" y="1540947"/>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8C275894-362D-769E-29E8-C303E722388E}"/>
              </a:ext>
            </a:extLst>
          </p:cNvPr>
          <p:cNvCxnSpPr>
            <a:cxnSpLocks/>
          </p:cNvCxnSpPr>
          <p:nvPr/>
        </p:nvCxnSpPr>
        <p:spPr>
          <a:xfrm flipH="1">
            <a:off x="3568338" y="1520846"/>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C65FF541-9B16-3BDE-0363-835F693B6E48}"/>
              </a:ext>
            </a:extLst>
          </p:cNvPr>
          <p:cNvCxnSpPr>
            <a:cxnSpLocks/>
          </p:cNvCxnSpPr>
          <p:nvPr/>
        </p:nvCxnSpPr>
        <p:spPr>
          <a:xfrm flipH="1">
            <a:off x="3911237" y="1540947"/>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21193FE2-4CA8-49D6-59F7-71E9FD76078C}"/>
              </a:ext>
            </a:extLst>
          </p:cNvPr>
          <p:cNvCxnSpPr>
            <a:cxnSpLocks/>
          </p:cNvCxnSpPr>
          <p:nvPr/>
        </p:nvCxnSpPr>
        <p:spPr>
          <a:xfrm flipH="1">
            <a:off x="4255848" y="1520846"/>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733C3233-ABAD-E4A2-1F98-3488036E5DAE}"/>
              </a:ext>
            </a:extLst>
          </p:cNvPr>
          <p:cNvCxnSpPr>
            <a:cxnSpLocks/>
          </p:cNvCxnSpPr>
          <p:nvPr/>
        </p:nvCxnSpPr>
        <p:spPr>
          <a:xfrm flipH="1">
            <a:off x="4608519" y="1540947"/>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995FE681-7982-1BE0-6383-2E13CE57C4B7}"/>
              </a:ext>
            </a:extLst>
          </p:cNvPr>
          <p:cNvCxnSpPr>
            <a:cxnSpLocks/>
          </p:cNvCxnSpPr>
          <p:nvPr/>
        </p:nvCxnSpPr>
        <p:spPr>
          <a:xfrm flipH="1">
            <a:off x="4953130" y="1520846"/>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914CD631-7119-A4B9-625A-574AA8264C9E}"/>
              </a:ext>
            </a:extLst>
          </p:cNvPr>
          <p:cNvCxnSpPr>
            <a:cxnSpLocks/>
          </p:cNvCxnSpPr>
          <p:nvPr/>
        </p:nvCxnSpPr>
        <p:spPr>
          <a:xfrm>
            <a:off x="1320800" y="323467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705CA3A2-2FA8-8F35-BCC5-76EA0E0AE2D0}"/>
              </a:ext>
            </a:extLst>
          </p:cNvPr>
          <p:cNvCxnSpPr>
            <a:cxnSpLocks/>
          </p:cNvCxnSpPr>
          <p:nvPr/>
        </p:nvCxnSpPr>
        <p:spPr>
          <a:xfrm>
            <a:off x="1320800" y="291717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C98C353C-A1F1-7DD6-18F2-201310270F2D}"/>
              </a:ext>
            </a:extLst>
          </p:cNvPr>
          <p:cNvCxnSpPr>
            <a:cxnSpLocks/>
          </p:cNvCxnSpPr>
          <p:nvPr/>
        </p:nvCxnSpPr>
        <p:spPr>
          <a:xfrm>
            <a:off x="1320800" y="359027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3" name="Straight Connector 1092">
            <a:extLst>
              <a:ext uri="{FF2B5EF4-FFF2-40B4-BE49-F238E27FC236}">
                <a16:creationId xmlns:a16="http://schemas.microsoft.com/office/drawing/2014/main" id="{F7C258FB-F592-0451-2239-FCBA5A8AE035}"/>
              </a:ext>
            </a:extLst>
          </p:cNvPr>
          <p:cNvCxnSpPr>
            <a:cxnSpLocks/>
          </p:cNvCxnSpPr>
          <p:nvPr/>
        </p:nvCxnSpPr>
        <p:spPr>
          <a:xfrm>
            <a:off x="1320800" y="430688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396D703B-62C9-49F2-3562-FACB4D5C6389}"/>
              </a:ext>
            </a:extLst>
          </p:cNvPr>
          <p:cNvCxnSpPr>
            <a:cxnSpLocks/>
          </p:cNvCxnSpPr>
          <p:nvPr/>
        </p:nvCxnSpPr>
        <p:spPr>
          <a:xfrm>
            <a:off x="1320800" y="398938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id="{7D345061-D1B4-374A-BD1F-33D9A35AFC24}"/>
              </a:ext>
            </a:extLst>
          </p:cNvPr>
          <p:cNvCxnSpPr>
            <a:cxnSpLocks/>
          </p:cNvCxnSpPr>
          <p:nvPr/>
        </p:nvCxnSpPr>
        <p:spPr>
          <a:xfrm>
            <a:off x="1320800" y="466248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67DD0644-8053-0993-EDB9-45BD0BD0166C}"/>
              </a:ext>
            </a:extLst>
          </p:cNvPr>
          <p:cNvCxnSpPr>
            <a:cxnSpLocks/>
          </p:cNvCxnSpPr>
          <p:nvPr/>
        </p:nvCxnSpPr>
        <p:spPr>
          <a:xfrm>
            <a:off x="1320800" y="531129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89E56EA3-0222-8CBD-B7EC-EEF5E917D000}"/>
              </a:ext>
            </a:extLst>
          </p:cNvPr>
          <p:cNvCxnSpPr>
            <a:cxnSpLocks/>
          </p:cNvCxnSpPr>
          <p:nvPr/>
        </p:nvCxnSpPr>
        <p:spPr>
          <a:xfrm>
            <a:off x="1320800" y="499379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05040D0C-8302-9483-42B3-8249F097BB24}"/>
              </a:ext>
            </a:extLst>
          </p:cNvPr>
          <p:cNvCxnSpPr>
            <a:cxnSpLocks/>
          </p:cNvCxnSpPr>
          <p:nvPr/>
        </p:nvCxnSpPr>
        <p:spPr>
          <a:xfrm>
            <a:off x="1320800" y="5666898"/>
            <a:ext cx="39751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99" name="Picture 1098">
            <a:extLst>
              <a:ext uri="{FF2B5EF4-FFF2-40B4-BE49-F238E27FC236}">
                <a16:creationId xmlns:a16="http://schemas.microsoft.com/office/drawing/2014/main" id="{788E41E3-5062-4DBD-FE32-223074EEDD4E}"/>
              </a:ext>
            </a:extLst>
          </p:cNvPr>
          <p:cNvPicPr>
            <a:picLocks noChangeAspect="1"/>
          </p:cNvPicPr>
          <p:nvPr/>
        </p:nvPicPr>
        <p:blipFill>
          <a:blip r:embed="rId2">
            <a:alphaModFix/>
          </a:blip>
          <a:stretch>
            <a:fillRect/>
          </a:stretch>
        </p:blipFill>
        <p:spPr>
          <a:xfrm>
            <a:off x="3617004" y="3001309"/>
            <a:ext cx="601165" cy="645793"/>
          </a:xfrm>
          <a:prstGeom prst="rect">
            <a:avLst/>
          </a:prstGeom>
          <a:effectLst>
            <a:glow rad="409049">
              <a:schemeClr val="accent1">
                <a:alpha val="55912"/>
              </a:schemeClr>
            </a:glow>
          </a:effectLst>
        </p:spPr>
      </p:pic>
      <p:pic>
        <p:nvPicPr>
          <p:cNvPr id="1100" name="Picture 1099">
            <a:extLst>
              <a:ext uri="{FF2B5EF4-FFF2-40B4-BE49-F238E27FC236}">
                <a16:creationId xmlns:a16="http://schemas.microsoft.com/office/drawing/2014/main" id="{577CFDE0-169A-2D9B-8B78-41D7E6E9FA9B}"/>
              </a:ext>
            </a:extLst>
          </p:cNvPr>
          <p:cNvPicPr>
            <a:picLocks noChangeAspect="1"/>
          </p:cNvPicPr>
          <p:nvPr/>
        </p:nvPicPr>
        <p:blipFill>
          <a:blip r:embed="rId2">
            <a:alphaModFix amt="50000"/>
          </a:blip>
          <a:stretch>
            <a:fillRect/>
          </a:stretch>
        </p:blipFill>
        <p:spPr>
          <a:xfrm>
            <a:off x="3612241" y="3910931"/>
            <a:ext cx="601165" cy="645793"/>
          </a:xfrm>
          <a:prstGeom prst="rect">
            <a:avLst/>
          </a:prstGeom>
        </p:spPr>
      </p:pic>
      <p:pic>
        <p:nvPicPr>
          <p:cNvPr id="1101" name="Picture 1100">
            <a:extLst>
              <a:ext uri="{FF2B5EF4-FFF2-40B4-BE49-F238E27FC236}">
                <a16:creationId xmlns:a16="http://schemas.microsoft.com/office/drawing/2014/main" id="{228BFDE9-34C4-1152-65EF-D408D9BDAD9B}"/>
              </a:ext>
            </a:extLst>
          </p:cNvPr>
          <p:cNvPicPr>
            <a:picLocks noChangeAspect="1"/>
          </p:cNvPicPr>
          <p:nvPr/>
        </p:nvPicPr>
        <p:blipFill>
          <a:blip r:embed="rId2">
            <a:alphaModFix amt="50000"/>
          </a:blip>
          <a:stretch>
            <a:fillRect/>
          </a:stretch>
        </p:blipFill>
        <p:spPr>
          <a:xfrm>
            <a:off x="3627716" y="4870257"/>
            <a:ext cx="601165" cy="645793"/>
          </a:xfrm>
          <a:prstGeom prst="rect">
            <a:avLst/>
          </a:prstGeom>
        </p:spPr>
      </p:pic>
      <p:pic>
        <p:nvPicPr>
          <p:cNvPr id="1102" name="Picture 1101">
            <a:extLst>
              <a:ext uri="{FF2B5EF4-FFF2-40B4-BE49-F238E27FC236}">
                <a16:creationId xmlns:a16="http://schemas.microsoft.com/office/drawing/2014/main" id="{DEBB1BBD-63FE-51E3-6458-898752A4FABA}"/>
              </a:ext>
            </a:extLst>
          </p:cNvPr>
          <p:cNvPicPr>
            <a:picLocks noChangeAspect="1"/>
          </p:cNvPicPr>
          <p:nvPr/>
        </p:nvPicPr>
        <p:blipFill>
          <a:blip r:embed="rId2">
            <a:alphaModFix amt="50000"/>
          </a:blip>
          <a:stretch>
            <a:fillRect/>
          </a:stretch>
        </p:blipFill>
        <p:spPr>
          <a:xfrm>
            <a:off x="3626702" y="1995961"/>
            <a:ext cx="601165" cy="645793"/>
          </a:xfrm>
          <a:prstGeom prst="rect">
            <a:avLst/>
          </a:prstGeom>
        </p:spPr>
      </p:pic>
      <p:pic>
        <p:nvPicPr>
          <p:cNvPr id="5" name="Picture 2">
            <a:extLst>
              <a:ext uri="{FF2B5EF4-FFF2-40B4-BE49-F238E27FC236}">
                <a16:creationId xmlns:a16="http://schemas.microsoft.com/office/drawing/2014/main" id="{409DB464-3B89-C90E-DFBA-07576A556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81" y="5193153"/>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0D5A264C-DFBC-B626-8624-91D31B802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979" y="5193153"/>
            <a:ext cx="696912" cy="859697"/>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9AD09BCB-C29F-9AD9-AA9A-4EB0193B7382}"/>
              </a:ext>
            </a:extLst>
          </p:cNvPr>
          <p:cNvSpPr txBox="1">
            <a:spLocks/>
          </p:cNvSpPr>
          <p:nvPr/>
        </p:nvSpPr>
        <p:spPr>
          <a:xfrm>
            <a:off x="6392166" y="1550990"/>
            <a:ext cx="5167190" cy="396506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Zero-knowledge Position Verification:</a:t>
            </a:r>
            <a:br>
              <a:rPr lang="en-US" sz="2400" dirty="0"/>
            </a:br>
            <a:br>
              <a:rPr lang="en-US" sz="1100" dirty="0"/>
            </a:br>
            <a:r>
              <a:rPr lang="en-US" sz="2400" dirty="0"/>
              <a:t>1. The verifiers continuously run QPV with the prover.</a:t>
            </a:r>
          </a:p>
          <a:p>
            <a:pPr marL="0" indent="0">
              <a:buNone/>
            </a:pPr>
            <a:r>
              <a:rPr lang="en-US" sz="2400" dirty="0"/>
              <a:t>2. The prover sends a continuous stream of </a:t>
            </a:r>
            <a:r>
              <a:rPr lang="en-US" sz="2400" b="1" i="1" dirty="0"/>
              <a:t>encrypted responses</a:t>
            </a:r>
            <a:r>
              <a:rPr lang="en-US" sz="2400" dirty="0"/>
              <a:t>.</a:t>
            </a:r>
          </a:p>
          <a:p>
            <a:pPr marL="0" indent="0">
              <a:buNone/>
            </a:pPr>
            <a:r>
              <a:rPr lang="en-US" sz="2400" dirty="0"/>
              <a:t>3. Later, the prover can execute a </a:t>
            </a:r>
            <a:r>
              <a:rPr lang="en-US" sz="2400" b="1" i="1" dirty="0"/>
              <a:t>cryptographic zero-knowledge proof </a:t>
            </a:r>
            <a:r>
              <a:rPr lang="en-US" sz="2400" dirty="0"/>
              <a:t>to convince the verifiers of some statement about its past location history, while revealing zero extra info.</a:t>
            </a:r>
          </a:p>
          <a:p>
            <a:pPr marL="0" indent="0">
              <a:buNone/>
            </a:pPr>
            <a:endParaRPr lang="en-US" sz="2400" dirty="0"/>
          </a:p>
        </p:txBody>
      </p:sp>
      <p:sp>
        <p:nvSpPr>
          <p:cNvPr id="13" name="TextBox 12">
            <a:extLst>
              <a:ext uri="{FF2B5EF4-FFF2-40B4-BE49-F238E27FC236}">
                <a16:creationId xmlns:a16="http://schemas.microsoft.com/office/drawing/2014/main" id="{F8305E22-C1B2-31CB-A5C2-A4E06EE31553}"/>
              </a:ext>
            </a:extLst>
          </p:cNvPr>
          <p:cNvSpPr txBox="1"/>
          <p:nvPr/>
        </p:nvSpPr>
        <p:spPr>
          <a:xfrm>
            <a:off x="7024810" y="5666898"/>
            <a:ext cx="5167190" cy="338554"/>
          </a:xfrm>
          <a:prstGeom prst="rect">
            <a:avLst/>
          </a:prstGeom>
          <a:noFill/>
        </p:spPr>
        <p:txBody>
          <a:bodyPr wrap="square">
            <a:spAutoFit/>
          </a:bodyPr>
          <a:lstStyle/>
          <a:p>
            <a:pPr marL="0" indent="0">
              <a:buNone/>
            </a:pPr>
            <a:r>
              <a:rPr lang="en-US" sz="1600" dirty="0">
                <a:solidFill>
                  <a:schemeClr val="bg1">
                    <a:lumMod val="50000"/>
                  </a:schemeClr>
                </a:solidFill>
              </a:rPr>
              <a:t>(Girish, Gluch, Goldwasser, Malkin, </a:t>
            </a:r>
            <a:r>
              <a:rPr lang="en-US" sz="1600" dirty="0" err="1">
                <a:solidFill>
                  <a:schemeClr val="bg1">
                    <a:lumMod val="50000"/>
                  </a:schemeClr>
                </a:solidFill>
              </a:rPr>
              <a:t>Orshansky</a:t>
            </a:r>
            <a:r>
              <a:rPr lang="en-US" sz="1600" dirty="0">
                <a:solidFill>
                  <a:schemeClr val="bg1">
                    <a:lumMod val="50000"/>
                  </a:schemeClr>
                </a:solidFill>
              </a:rPr>
              <a:t>, Y.  2025)</a:t>
            </a:r>
          </a:p>
        </p:txBody>
      </p:sp>
    </p:spTree>
    <p:extLst>
      <p:ext uri="{BB962C8B-B14F-4D97-AF65-F5344CB8AC3E}">
        <p14:creationId xmlns:p14="http://schemas.microsoft.com/office/powerpoint/2010/main" val="3763140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E3250-3506-011D-9481-54728BBAE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68F56-D06D-C3D1-C507-7EFC33B0E42F}"/>
              </a:ext>
            </a:extLst>
          </p:cNvPr>
          <p:cNvSpPr>
            <a:spLocks noGrp="1"/>
          </p:cNvSpPr>
          <p:nvPr>
            <p:ph type="title"/>
          </p:nvPr>
        </p:nvSpPr>
        <p:spPr/>
        <p:txBody>
          <a:bodyPr/>
          <a:lstStyle/>
          <a:p>
            <a:r>
              <a:rPr lang="en-US" dirty="0"/>
              <a:t>Zero-knowledge position verification</a:t>
            </a:r>
          </a:p>
        </p:txBody>
      </p:sp>
      <p:cxnSp>
        <p:nvCxnSpPr>
          <p:cNvPr id="7" name="Straight Arrow Connector 6">
            <a:extLst>
              <a:ext uri="{FF2B5EF4-FFF2-40B4-BE49-F238E27FC236}">
                <a16:creationId xmlns:a16="http://schemas.microsoft.com/office/drawing/2014/main" id="{A87365CB-C99A-26A2-9093-094FF2E2F2C9}"/>
              </a:ext>
            </a:extLst>
          </p:cNvPr>
          <p:cNvCxnSpPr>
            <a:cxnSpLocks/>
          </p:cNvCxnSpPr>
          <p:nvPr/>
        </p:nvCxnSpPr>
        <p:spPr>
          <a:xfrm>
            <a:off x="1968500" y="6235700"/>
            <a:ext cx="3158638"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11BAAA2-E692-4715-7066-96CA9B62333B}"/>
              </a:ext>
            </a:extLst>
          </p:cNvPr>
          <p:cNvSpPr txBox="1"/>
          <p:nvPr/>
        </p:nvSpPr>
        <p:spPr>
          <a:xfrm>
            <a:off x="2661525" y="6374007"/>
            <a:ext cx="1197222" cy="369332"/>
          </a:xfrm>
          <a:prstGeom prst="rect">
            <a:avLst/>
          </a:prstGeom>
          <a:noFill/>
        </p:spPr>
        <p:txBody>
          <a:bodyPr wrap="square" rtlCol="0">
            <a:spAutoFit/>
          </a:bodyPr>
          <a:lstStyle/>
          <a:p>
            <a:r>
              <a:rPr lang="en-US" b="0" dirty="0"/>
              <a:t>Position</a:t>
            </a:r>
          </a:p>
        </p:txBody>
      </p:sp>
      <p:cxnSp>
        <p:nvCxnSpPr>
          <p:cNvPr id="4" name="Straight Arrow Connector 3">
            <a:extLst>
              <a:ext uri="{FF2B5EF4-FFF2-40B4-BE49-F238E27FC236}">
                <a16:creationId xmlns:a16="http://schemas.microsoft.com/office/drawing/2014/main" id="{16C753BB-E2B9-1622-4082-D8C5FF094333}"/>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1EB3DC4-9E60-A5ED-0BBC-75341D1D4C61}"/>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p:cxnSp>
        <p:nvCxnSpPr>
          <p:cNvPr id="27" name="Straight Connector 26">
            <a:extLst>
              <a:ext uri="{FF2B5EF4-FFF2-40B4-BE49-F238E27FC236}">
                <a16:creationId xmlns:a16="http://schemas.microsoft.com/office/drawing/2014/main" id="{4F09D7F1-9525-99BB-E9A3-5E1289E6358F}"/>
              </a:ext>
            </a:extLst>
          </p:cNvPr>
          <p:cNvCxnSpPr>
            <a:cxnSpLocks/>
          </p:cNvCxnSpPr>
          <p:nvPr/>
        </p:nvCxnSpPr>
        <p:spPr>
          <a:xfrm>
            <a:off x="1320800" y="214788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C26384-389C-183B-13E0-A9054A590B1F}"/>
              </a:ext>
            </a:extLst>
          </p:cNvPr>
          <p:cNvCxnSpPr>
            <a:cxnSpLocks/>
          </p:cNvCxnSpPr>
          <p:nvPr/>
        </p:nvCxnSpPr>
        <p:spPr>
          <a:xfrm>
            <a:off x="1320800" y="183038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14D7D1F-CAA4-0697-538A-840623F141B9}"/>
              </a:ext>
            </a:extLst>
          </p:cNvPr>
          <p:cNvCxnSpPr>
            <a:cxnSpLocks/>
          </p:cNvCxnSpPr>
          <p:nvPr/>
        </p:nvCxnSpPr>
        <p:spPr>
          <a:xfrm>
            <a:off x="1320800" y="250348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AA8D6E9-612E-9BE7-32D0-21178BA58205}"/>
              </a:ext>
            </a:extLst>
          </p:cNvPr>
          <p:cNvCxnSpPr>
            <a:cxnSpLocks/>
          </p:cNvCxnSpPr>
          <p:nvPr/>
        </p:nvCxnSpPr>
        <p:spPr>
          <a:xfrm flipH="1">
            <a:off x="1823307" y="1540947"/>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098918BA-93CC-9924-1005-DB856B542571}"/>
              </a:ext>
            </a:extLst>
          </p:cNvPr>
          <p:cNvCxnSpPr>
            <a:cxnSpLocks/>
          </p:cNvCxnSpPr>
          <p:nvPr/>
        </p:nvCxnSpPr>
        <p:spPr>
          <a:xfrm flipH="1">
            <a:off x="2167918" y="1520846"/>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0AF3836D-9BF9-B6C6-2E32-A114CFAA5360}"/>
              </a:ext>
            </a:extLst>
          </p:cNvPr>
          <p:cNvCxnSpPr>
            <a:cxnSpLocks/>
          </p:cNvCxnSpPr>
          <p:nvPr/>
        </p:nvCxnSpPr>
        <p:spPr>
          <a:xfrm flipH="1">
            <a:off x="2510817" y="1540947"/>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98EB4374-C2C4-2BDA-D68E-6709A630F7B2}"/>
              </a:ext>
            </a:extLst>
          </p:cNvPr>
          <p:cNvCxnSpPr>
            <a:cxnSpLocks/>
          </p:cNvCxnSpPr>
          <p:nvPr/>
        </p:nvCxnSpPr>
        <p:spPr>
          <a:xfrm flipH="1">
            <a:off x="2855428" y="1520846"/>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87C83831-531F-9329-7B80-CFA6689E04A2}"/>
              </a:ext>
            </a:extLst>
          </p:cNvPr>
          <p:cNvCxnSpPr>
            <a:cxnSpLocks/>
          </p:cNvCxnSpPr>
          <p:nvPr/>
        </p:nvCxnSpPr>
        <p:spPr>
          <a:xfrm flipH="1">
            <a:off x="3223727" y="1540947"/>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5405C2B1-9FAE-3ECE-9193-B08C375E0159}"/>
              </a:ext>
            </a:extLst>
          </p:cNvPr>
          <p:cNvCxnSpPr>
            <a:cxnSpLocks/>
          </p:cNvCxnSpPr>
          <p:nvPr/>
        </p:nvCxnSpPr>
        <p:spPr>
          <a:xfrm flipH="1">
            <a:off x="3568338" y="1520846"/>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5C9077D0-6FB7-F4C5-8D40-056500572C00}"/>
              </a:ext>
            </a:extLst>
          </p:cNvPr>
          <p:cNvCxnSpPr>
            <a:cxnSpLocks/>
          </p:cNvCxnSpPr>
          <p:nvPr/>
        </p:nvCxnSpPr>
        <p:spPr>
          <a:xfrm flipH="1">
            <a:off x="3911237" y="1540947"/>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52D7DF6A-0BC3-7B85-BB7C-643F954A123D}"/>
              </a:ext>
            </a:extLst>
          </p:cNvPr>
          <p:cNvCxnSpPr>
            <a:cxnSpLocks/>
          </p:cNvCxnSpPr>
          <p:nvPr/>
        </p:nvCxnSpPr>
        <p:spPr>
          <a:xfrm flipH="1">
            <a:off x="4255848" y="1520846"/>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DA6C432C-780C-44C6-9938-A272E1B77D4D}"/>
              </a:ext>
            </a:extLst>
          </p:cNvPr>
          <p:cNvCxnSpPr>
            <a:cxnSpLocks/>
          </p:cNvCxnSpPr>
          <p:nvPr/>
        </p:nvCxnSpPr>
        <p:spPr>
          <a:xfrm flipH="1">
            <a:off x="4608519" y="1540947"/>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DEF00E50-6921-B8BA-1CF8-64C58D5BB6AD}"/>
              </a:ext>
            </a:extLst>
          </p:cNvPr>
          <p:cNvCxnSpPr>
            <a:cxnSpLocks/>
          </p:cNvCxnSpPr>
          <p:nvPr/>
        </p:nvCxnSpPr>
        <p:spPr>
          <a:xfrm flipH="1">
            <a:off x="4953130" y="1520846"/>
            <a:ext cx="12700" cy="4694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1" name="Straight Arrow Connector 1040">
            <a:extLst>
              <a:ext uri="{FF2B5EF4-FFF2-40B4-BE49-F238E27FC236}">
                <a16:creationId xmlns:a16="http://schemas.microsoft.com/office/drawing/2014/main" id="{92BC026D-E019-CCBD-F597-20D7B7852137}"/>
              </a:ext>
            </a:extLst>
          </p:cNvPr>
          <p:cNvCxnSpPr>
            <a:cxnSpLocks/>
          </p:cNvCxnSpPr>
          <p:nvPr/>
        </p:nvCxnSpPr>
        <p:spPr>
          <a:xfrm flipV="1">
            <a:off x="1491531" y="1586256"/>
            <a:ext cx="1903192" cy="1330922"/>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2" name="Straight Arrow Connector 1041">
            <a:extLst>
              <a:ext uri="{FF2B5EF4-FFF2-40B4-BE49-F238E27FC236}">
                <a16:creationId xmlns:a16="http://schemas.microsoft.com/office/drawing/2014/main" id="{3C91DE8E-AA85-0B53-F471-2D72009DC183}"/>
              </a:ext>
            </a:extLst>
          </p:cNvPr>
          <p:cNvCxnSpPr>
            <a:cxnSpLocks/>
          </p:cNvCxnSpPr>
          <p:nvPr/>
        </p:nvCxnSpPr>
        <p:spPr>
          <a:xfrm flipV="1">
            <a:off x="1491531" y="2059722"/>
            <a:ext cx="1859044" cy="1300048"/>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3" name="Straight Arrow Connector 1042">
            <a:extLst>
              <a:ext uri="{FF2B5EF4-FFF2-40B4-BE49-F238E27FC236}">
                <a16:creationId xmlns:a16="http://schemas.microsoft.com/office/drawing/2014/main" id="{5036EDA8-2DD3-9748-FAB9-3BE6166DA898}"/>
              </a:ext>
            </a:extLst>
          </p:cNvPr>
          <p:cNvCxnSpPr>
            <a:cxnSpLocks/>
          </p:cNvCxnSpPr>
          <p:nvPr/>
        </p:nvCxnSpPr>
        <p:spPr>
          <a:xfrm flipV="1">
            <a:off x="1491531" y="2485039"/>
            <a:ext cx="1922939" cy="1344731"/>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4" name="Straight Arrow Connector 1043">
            <a:extLst>
              <a:ext uri="{FF2B5EF4-FFF2-40B4-BE49-F238E27FC236}">
                <a16:creationId xmlns:a16="http://schemas.microsoft.com/office/drawing/2014/main" id="{5A662723-D3F7-9EBB-82E0-91A445013A48}"/>
              </a:ext>
            </a:extLst>
          </p:cNvPr>
          <p:cNvCxnSpPr>
            <a:cxnSpLocks/>
          </p:cNvCxnSpPr>
          <p:nvPr/>
        </p:nvCxnSpPr>
        <p:spPr>
          <a:xfrm flipV="1">
            <a:off x="1491531" y="2903867"/>
            <a:ext cx="1956921" cy="1368495"/>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66606FD5-64C0-1360-9C0E-96C85A37A964}"/>
              </a:ext>
            </a:extLst>
          </p:cNvPr>
          <p:cNvCxnSpPr>
            <a:cxnSpLocks/>
          </p:cNvCxnSpPr>
          <p:nvPr/>
        </p:nvCxnSpPr>
        <p:spPr>
          <a:xfrm flipV="1">
            <a:off x="1565201" y="3455564"/>
            <a:ext cx="1905402" cy="1332466"/>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96DD3DF5-405C-D296-1253-5F6AEFE1616A}"/>
              </a:ext>
            </a:extLst>
          </p:cNvPr>
          <p:cNvCxnSpPr>
            <a:cxnSpLocks/>
          </p:cNvCxnSpPr>
          <p:nvPr/>
        </p:nvCxnSpPr>
        <p:spPr>
          <a:xfrm flipV="1">
            <a:off x="1491531" y="3931433"/>
            <a:ext cx="1922379" cy="1344340"/>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7" name="Straight Arrow Connector 1046">
            <a:extLst>
              <a:ext uri="{FF2B5EF4-FFF2-40B4-BE49-F238E27FC236}">
                <a16:creationId xmlns:a16="http://schemas.microsoft.com/office/drawing/2014/main" id="{FC900D19-2249-DAE3-C77C-00CEB5D20CF6}"/>
              </a:ext>
            </a:extLst>
          </p:cNvPr>
          <p:cNvCxnSpPr>
            <a:cxnSpLocks/>
          </p:cNvCxnSpPr>
          <p:nvPr/>
        </p:nvCxnSpPr>
        <p:spPr>
          <a:xfrm flipV="1">
            <a:off x="1491531" y="4452585"/>
            <a:ext cx="1981557" cy="1385723"/>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8" name="Straight Arrow Connector 1047">
            <a:extLst>
              <a:ext uri="{FF2B5EF4-FFF2-40B4-BE49-F238E27FC236}">
                <a16:creationId xmlns:a16="http://schemas.microsoft.com/office/drawing/2014/main" id="{D0C04F9F-6141-F6D5-A028-F64BE41EBF07}"/>
              </a:ext>
            </a:extLst>
          </p:cNvPr>
          <p:cNvCxnSpPr>
            <a:cxnSpLocks/>
          </p:cNvCxnSpPr>
          <p:nvPr/>
        </p:nvCxnSpPr>
        <p:spPr>
          <a:xfrm flipV="1">
            <a:off x="1491531" y="4883374"/>
            <a:ext cx="1998434" cy="1397526"/>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57" name="Straight Arrow Connector 1056">
            <a:extLst>
              <a:ext uri="{FF2B5EF4-FFF2-40B4-BE49-F238E27FC236}">
                <a16:creationId xmlns:a16="http://schemas.microsoft.com/office/drawing/2014/main" id="{176EAC76-DAB1-B1E9-03A3-FEBC1B80CB58}"/>
              </a:ext>
            </a:extLst>
          </p:cNvPr>
          <p:cNvCxnSpPr>
            <a:cxnSpLocks/>
          </p:cNvCxnSpPr>
          <p:nvPr/>
        </p:nvCxnSpPr>
        <p:spPr>
          <a:xfrm flipH="1" flipV="1">
            <a:off x="4178358" y="3590278"/>
            <a:ext cx="901752" cy="515862"/>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58" name="Straight Arrow Connector 1057">
            <a:extLst>
              <a:ext uri="{FF2B5EF4-FFF2-40B4-BE49-F238E27FC236}">
                <a16:creationId xmlns:a16="http://schemas.microsoft.com/office/drawing/2014/main" id="{390AF5E4-EFB1-E160-8E46-A789906BCCA5}"/>
              </a:ext>
            </a:extLst>
          </p:cNvPr>
          <p:cNvCxnSpPr>
            <a:cxnSpLocks/>
          </p:cNvCxnSpPr>
          <p:nvPr/>
        </p:nvCxnSpPr>
        <p:spPr>
          <a:xfrm flipH="1" flipV="1">
            <a:off x="4369833" y="4096116"/>
            <a:ext cx="710277" cy="429870"/>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59" name="Straight Arrow Connector 1058">
            <a:extLst>
              <a:ext uri="{FF2B5EF4-FFF2-40B4-BE49-F238E27FC236}">
                <a16:creationId xmlns:a16="http://schemas.microsoft.com/office/drawing/2014/main" id="{E67FA74A-8CA6-DC57-2D50-681EDEA24690}"/>
              </a:ext>
            </a:extLst>
          </p:cNvPr>
          <p:cNvCxnSpPr>
            <a:cxnSpLocks/>
          </p:cNvCxnSpPr>
          <p:nvPr/>
        </p:nvCxnSpPr>
        <p:spPr>
          <a:xfrm flipH="1" flipV="1">
            <a:off x="4264666" y="4500279"/>
            <a:ext cx="815444" cy="493519"/>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60" name="Straight Arrow Connector 1059">
            <a:extLst>
              <a:ext uri="{FF2B5EF4-FFF2-40B4-BE49-F238E27FC236}">
                <a16:creationId xmlns:a16="http://schemas.microsoft.com/office/drawing/2014/main" id="{75C90101-1F05-F0AA-A426-BF3AFE85D77D}"/>
              </a:ext>
            </a:extLst>
          </p:cNvPr>
          <p:cNvCxnSpPr>
            <a:cxnSpLocks/>
          </p:cNvCxnSpPr>
          <p:nvPr/>
        </p:nvCxnSpPr>
        <p:spPr>
          <a:xfrm flipH="1" flipV="1">
            <a:off x="4369833" y="4983774"/>
            <a:ext cx="710277" cy="429870"/>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61" name="Straight Arrow Connector 1060">
            <a:extLst>
              <a:ext uri="{FF2B5EF4-FFF2-40B4-BE49-F238E27FC236}">
                <a16:creationId xmlns:a16="http://schemas.microsoft.com/office/drawing/2014/main" id="{E2E1B21C-E1B1-240B-54C8-84D3D10FE9B2}"/>
              </a:ext>
            </a:extLst>
          </p:cNvPr>
          <p:cNvCxnSpPr>
            <a:cxnSpLocks/>
          </p:cNvCxnSpPr>
          <p:nvPr/>
        </p:nvCxnSpPr>
        <p:spPr>
          <a:xfrm flipH="1" flipV="1">
            <a:off x="4169583" y="5398206"/>
            <a:ext cx="908572" cy="549881"/>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A55146A7-9B30-96C3-4F64-AA5AA081FCDA}"/>
              </a:ext>
            </a:extLst>
          </p:cNvPr>
          <p:cNvCxnSpPr>
            <a:cxnSpLocks/>
          </p:cNvCxnSpPr>
          <p:nvPr/>
        </p:nvCxnSpPr>
        <p:spPr>
          <a:xfrm>
            <a:off x="1320800" y="323467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85574AE7-3906-9150-8B8E-441699F5C783}"/>
              </a:ext>
            </a:extLst>
          </p:cNvPr>
          <p:cNvCxnSpPr>
            <a:cxnSpLocks/>
          </p:cNvCxnSpPr>
          <p:nvPr/>
        </p:nvCxnSpPr>
        <p:spPr>
          <a:xfrm>
            <a:off x="1320800" y="291717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05CA5095-D73E-1DDE-C104-3543E8A2287B}"/>
              </a:ext>
            </a:extLst>
          </p:cNvPr>
          <p:cNvCxnSpPr>
            <a:cxnSpLocks/>
          </p:cNvCxnSpPr>
          <p:nvPr/>
        </p:nvCxnSpPr>
        <p:spPr>
          <a:xfrm>
            <a:off x="1320800" y="359027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3" name="Straight Connector 1092">
            <a:extLst>
              <a:ext uri="{FF2B5EF4-FFF2-40B4-BE49-F238E27FC236}">
                <a16:creationId xmlns:a16="http://schemas.microsoft.com/office/drawing/2014/main" id="{47FBA2FD-2F91-14D1-919B-1BF0A5CC83E5}"/>
              </a:ext>
            </a:extLst>
          </p:cNvPr>
          <p:cNvCxnSpPr>
            <a:cxnSpLocks/>
          </p:cNvCxnSpPr>
          <p:nvPr/>
        </p:nvCxnSpPr>
        <p:spPr>
          <a:xfrm>
            <a:off x="1320800" y="430688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D0D49BD9-AF5D-B3EF-E202-6F58D0687420}"/>
              </a:ext>
            </a:extLst>
          </p:cNvPr>
          <p:cNvCxnSpPr>
            <a:cxnSpLocks/>
          </p:cNvCxnSpPr>
          <p:nvPr/>
        </p:nvCxnSpPr>
        <p:spPr>
          <a:xfrm>
            <a:off x="1320800" y="398938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id="{EB955FD5-782C-61B1-0CE9-2FD9B5FB8A3B}"/>
              </a:ext>
            </a:extLst>
          </p:cNvPr>
          <p:cNvCxnSpPr>
            <a:cxnSpLocks/>
          </p:cNvCxnSpPr>
          <p:nvPr/>
        </p:nvCxnSpPr>
        <p:spPr>
          <a:xfrm>
            <a:off x="1320800" y="466248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52ECE958-F6A9-116E-2617-B3BF5CCAF6A3}"/>
              </a:ext>
            </a:extLst>
          </p:cNvPr>
          <p:cNvCxnSpPr>
            <a:cxnSpLocks/>
          </p:cNvCxnSpPr>
          <p:nvPr/>
        </p:nvCxnSpPr>
        <p:spPr>
          <a:xfrm>
            <a:off x="1320800" y="531129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6BB159DA-2826-F88E-0F9A-937B825322FF}"/>
              </a:ext>
            </a:extLst>
          </p:cNvPr>
          <p:cNvCxnSpPr>
            <a:cxnSpLocks/>
          </p:cNvCxnSpPr>
          <p:nvPr/>
        </p:nvCxnSpPr>
        <p:spPr>
          <a:xfrm>
            <a:off x="1320800" y="4993798"/>
            <a:ext cx="3975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9E31D934-156A-07DC-A2F5-C051EE641B36}"/>
              </a:ext>
            </a:extLst>
          </p:cNvPr>
          <p:cNvCxnSpPr>
            <a:cxnSpLocks/>
          </p:cNvCxnSpPr>
          <p:nvPr/>
        </p:nvCxnSpPr>
        <p:spPr>
          <a:xfrm>
            <a:off x="1320800" y="5666898"/>
            <a:ext cx="39751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99" name="Picture 1098">
            <a:extLst>
              <a:ext uri="{FF2B5EF4-FFF2-40B4-BE49-F238E27FC236}">
                <a16:creationId xmlns:a16="http://schemas.microsoft.com/office/drawing/2014/main" id="{4D8C1774-6953-4856-26E6-7335FC2C6C7E}"/>
              </a:ext>
            </a:extLst>
          </p:cNvPr>
          <p:cNvPicPr>
            <a:picLocks noChangeAspect="1"/>
          </p:cNvPicPr>
          <p:nvPr/>
        </p:nvPicPr>
        <p:blipFill>
          <a:blip r:embed="rId2">
            <a:alphaModFix/>
          </a:blip>
          <a:stretch>
            <a:fillRect/>
          </a:stretch>
        </p:blipFill>
        <p:spPr>
          <a:xfrm>
            <a:off x="3617004" y="3001309"/>
            <a:ext cx="601165" cy="645793"/>
          </a:xfrm>
          <a:prstGeom prst="rect">
            <a:avLst/>
          </a:prstGeom>
          <a:effectLst>
            <a:glow rad="409049">
              <a:schemeClr val="accent1">
                <a:alpha val="55912"/>
              </a:schemeClr>
            </a:glow>
          </a:effectLst>
        </p:spPr>
      </p:pic>
      <p:pic>
        <p:nvPicPr>
          <p:cNvPr id="1100" name="Picture 1099">
            <a:extLst>
              <a:ext uri="{FF2B5EF4-FFF2-40B4-BE49-F238E27FC236}">
                <a16:creationId xmlns:a16="http://schemas.microsoft.com/office/drawing/2014/main" id="{8E8BC928-A864-A654-E0CC-FFAC11F75A9C}"/>
              </a:ext>
            </a:extLst>
          </p:cNvPr>
          <p:cNvPicPr>
            <a:picLocks noChangeAspect="1"/>
          </p:cNvPicPr>
          <p:nvPr/>
        </p:nvPicPr>
        <p:blipFill>
          <a:blip r:embed="rId2">
            <a:alphaModFix amt="50000"/>
          </a:blip>
          <a:stretch>
            <a:fillRect/>
          </a:stretch>
        </p:blipFill>
        <p:spPr>
          <a:xfrm>
            <a:off x="3612241" y="3910931"/>
            <a:ext cx="601165" cy="645793"/>
          </a:xfrm>
          <a:prstGeom prst="rect">
            <a:avLst/>
          </a:prstGeom>
        </p:spPr>
      </p:pic>
      <p:pic>
        <p:nvPicPr>
          <p:cNvPr id="1101" name="Picture 1100">
            <a:extLst>
              <a:ext uri="{FF2B5EF4-FFF2-40B4-BE49-F238E27FC236}">
                <a16:creationId xmlns:a16="http://schemas.microsoft.com/office/drawing/2014/main" id="{E7FE499D-B7D3-88D4-9CE2-D6D1C070D40E}"/>
              </a:ext>
            </a:extLst>
          </p:cNvPr>
          <p:cNvPicPr>
            <a:picLocks noChangeAspect="1"/>
          </p:cNvPicPr>
          <p:nvPr/>
        </p:nvPicPr>
        <p:blipFill>
          <a:blip r:embed="rId2">
            <a:alphaModFix amt="50000"/>
          </a:blip>
          <a:stretch>
            <a:fillRect/>
          </a:stretch>
        </p:blipFill>
        <p:spPr>
          <a:xfrm>
            <a:off x="3627716" y="4870257"/>
            <a:ext cx="601165" cy="645793"/>
          </a:xfrm>
          <a:prstGeom prst="rect">
            <a:avLst/>
          </a:prstGeom>
        </p:spPr>
      </p:pic>
      <p:pic>
        <p:nvPicPr>
          <p:cNvPr id="1102" name="Picture 1101">
            <a:extLst>
              <a:ext uri="{FF2B5EF4-FFF2-40B4-BE49-F238E27FC236}">
                <a16:creationId xmlns:a16="http://schemas.microsoft.com/office/drawing/2014/main" id="{3BC7498D-2C4E-0D2D-A740-9CC1154FDAB5}"/>
              </a:ext>
            </a:extLst>
          </p:cNvPr>
          <p:cNvPicPr>
            <a:picLocks noChangeAspect="1"/>
          </p:cNvPicPr>
          <p:nvPr/>
        </p:nvPicPr>
        <p:blipFill>
          <a:blip r:embed="rId2">
            <a:alphaModFix amt="50000"/>
          </a:blip>
          <a:stretch>
            <a:fillRect/>
          </a:stretch>
        </p:blipFill>
        <p:spPr>
          <a:xfrm>
            <a:off x="3626702" y="1995961"/>
            <a:ext cx="601165" cy="645793"/>
          </a:xfrm>
          <a:prstGeom prst="rect">
            <a:avLst/>
          </a:prstGeom>
        </p:spPr>
      </p:pic>
      <p:cxnSp>
        <p:nvCxnSpPr>
          <p:cNvPr id="1124" name="Straight Arrow Connector 1123">
            <a:extLst>
              <a:ext uri="{FF2B5EF4-FFF2-40B4-BE49-F238E27FC236}">
                <a16:creationId xmlns:a16="http://schemas.microsoft.com/office/drawing/2014/main" id="{F3CE7D3E-6E20-89C5-6C9E-8597345BC5EC}"/>
              </a:ext>
            </a:extLst>
          </p:cNvPr>
          <p:cNvCxnSpPr>
            <a:cxnSpLocks/>
          </p:cNvCxnSpPr>
          <p:nvPr/>
        </p:nvCxnSpPr>
        <p:spPr>
          <a:xfrm flipH="1" flipV="1">
            <a:off x="4286253" y="2299653"/>
            <a:ext cx="901752" cy="515862"/>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25" name="Straight Arrow Connector 1124">
            <a:extLst>
              <a:ext uri="{FF2B5EF4-FFF2-40B4-BE49-F238E27FC236}">
                <a16:creationId xmlns:a16="http://schemas.microsoft.com/office/drawing/2014/main" id="{5525FB62-FB78-0FA3-7BC5-2A1C8505DB3D}"/>
              </a:ext>
            </a:extLst>
          </p:cNvPr>
          <p:cNvCxnSpPr>
            <a:cxnSpLocks/>
          </p:cNvCxnSpPr>
          <p:nvPr/>
        </p:nvCxnSpPr>
        <p:spPr>
          <a:xfrm flipH="1" flipV="1">
            <a:off x="4477728" y="2805491"/>
            <a:ext cx="710277" cy="429870"/>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26" name="Straight Arrow Connector 1125">
            <a:extLst>
              <a:ext uri="{FF2B5EF4-FFF2-40B4-BE49-F238E27FC236}">
                <a16:creationId xmlns:a16="http://schemas.microsoft.com/office/drawing/2014/main" id="{3556AA2A-74F0-8444-7352-8652EEAD96B3}"/>
              </a:ext>
            </a:extLst>
          </p:cNvPr>
          <p:cNvCxnSpPr>
            <a:cxnSpLocks/>
          </p:cNvCxnSpPr>
          <p:nvPr/>
        </p:nvCxnSpPr>
        <p:spPr>
          <a:xfrm flipH="1" flipV="1">
            <a:off x="4372561" y="3209654"/>
            <a:ext cx="815444" cy="493519"/>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28" name="Straight Arrow Connector 1127">
            <a:extLst>
              <a:ext uri="{FF2B5EF4-FFF2-40B4-BE49-F238E27FC236}">
                <a16:creationId xmlns:a16="http://schemas.microsoft.com/office/drawing/2014/main" id="{759DADF7-D3BE-1A72-BA22-6E5F00D440EE}"/>
              </a:ext>
            </a:extLst>
          </p:cNvPr>
          <p:cNvCxnSpPr>
            <a:cxnSpLocks/>
          </p:cNvCxnSpPr>
          <p:nvPr/>
        </p:nvCxnSpPr>
        <p:spPr>
          <a:xfrm flipH="1" flipV="1">
            <a:off x="4419342" y="1464727"/>
            <a:ext cx="710277" cy="429870"/>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29" name="Straight Arrow Connector 1128">
            <a:extLst>
              <a:ext uri="{FF2B5EF4-FFF2-40B4-BE49-F238E27FC236}">
                <a16:creationId xmlns:a16="http://schemas.microsoft.com/office/drawing/2014/main" id="{9C2E5A33-ED2B-559E-06C9-B040ACB1D02B}"/>
              </a:ext>
            </a:extLst>
          </p:cNvPr>
          <p:cNvCxnSpPr>
            <a:cxnSpLocks/>
          </p:cNvCxnSpPr>
          <p:nvPr/>
        </p:nvCxnSpPr>
        <p:spPr>
          <a:xfrm flipH="1" flipV="1">
            <a:off x="4314175" y="1868890"/>
            <a:ext cx="815444" cy="493519"/>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32" name="Straight Arrow Connector 1131">
            <a:extLst>
              <a:ext uri="{FF2B5EF4-FFF2-40B4-BE49-F238E27FC236}">
                <a16:creationId xmlns:a16="http://schemas.microsoft.com/office/drawing/2014/main" id="{54B21B03-BB7C-CD4F-D6E1-1CE1C3B810BD}"/>
              </a:ext>
            </a:extLst>
          </p:cNvPr>
          <p:cNvCxnSpPr>
            <a:cxnSpLocks/>
          </p:cNvCxnSpPr>
          <p:nvPr/>
        </p:nvCxnSpPr>
        <p:spPr>
          <a:xfrm flipH="1" flipV="1">
            <a:off x="1689728" y="1856121"/>
            <a:ext cx="1754079" cy="106159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33" name="Straight Arrow Connector 1132">
            <a:extLst>
              <a:ext uri="{FF2B5EF4-FFF2-40B4-BE49-F238E27FC236}">
                <a16:creationId xmlns:a16="http://schemas.microsoft.com/office/drawing/2014/main" id="{27D2263E-2B2D-EE89-F471-BB46BEFFCC0B}"/>
              </a:ext>
            </a:extLst>
          </p:cNvPr>
          <p:cNvCxnSpPr>
            <a:cxnSpLocks/>
          </p:cNvCxnSpPr>
          <p:nvPr/>
        </p:nvCxnSpPr>
        <p:spPr>
          <a:xfrm flipH="1" flipV="1">
            <a:off x="1730976" y="2300931"/>
            <a:ext cx="1712831" cy="1036631"/>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34" name="Straight Arrow Connector 1133">
            <a:extLst>
              <a:ext uri="{FF2B5EF4-FFF2-40B4-BE49-F238E27FC236}">
                <a16:creationId xmlns:a16="http://schemas.microsoft.com/office/drawing/2014/main" id="{CD4057A7-D45B-03D1-F1D1-7FB1D3632AE6}"/>
              </a:ext>
            </a:extLst>
          </p:cNvPr>
          <p:cNvCxnSpPr>
            <a:cxnSpLocks/>
          </p:cNvCxnSpPr>
          <p:nvPr/>
        </p:nvCxnSpPr>
        <p:spPr>
          <a:xfrm flipH="1" flipV="1">
            <a:off x="1571687" y="2672339"/>
            <a:ext cx="1872120" cy="113303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35" name="Straight Arrow Connector 1134">
            <a:extLst>
              <a:ext uri="{FF2B5EF4-FFF2-40B4-BE49-F238E27FC236}">
                <a16:creationId xmlns:a16="http://schemas.microsoft.com/office/drawing/2014/main" id="{F87A0B79-3B3F-CB4B-9E51-A1ECC5012253}"/>
              </a:ext>
            </a:extLst>
          </p:cNvPr>
          <p:cNvCxnSpPr>
            <a:cxnSpLocks/>
          </p:cNvCxnSpPr>
          <p:nvPr/>
        </p:nvCxnSpPr>
        <p:spPr>
          <a:xfrm flipH="1" flipV="1">
            <a:off x="1531769" y="3068026"/>
            <a:ext cx="1912038" cy="115719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36" name="Straight Arrow Connector 1135">
            <a:extLst>
              <a:ext uri="{FF2B5EF4-FFF2-40B4-BE49-F238E27FC236}">
                <a16:creationId xmlns:a16="http://schemas.microsoft.com/office/drawing/2014/main" id="{09E7454A-D88C-4E9D-30CF-B92AF6265C1B}"/>
              </a:ext>
            </a:extLst>
          </p:cNvPr>
          <p:cNvCxnSpPr>
            <a:cxnSpLocks/>
          </p:cNvCxnSpPr>
          <p:nvPr/>
        </p:nvCxnSpPr>
        <p:spPr>
          <a:xfrm flipH="1" flipV="1">
            <a:off x="1698931" y="3704821"/>
            <a:ext cx="1742921" cy="1054842"/>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37" name="Straight Arrow Connector 1136">
            <a:extLst>
              <a:ext uri="{FF2B5EF4-FFF2-40B4-BE49-F238E27FC236}">
                <a16:creationId xmlns:a16="http://schemas.microsoft.com/office/drawing/2014/main" id="{5AAED0A5-8167-DA8A-5D19-2A936DE248D5}"/>
              </a:ext>
            </a:extLst>
          </p:cNvPr>
          <p:cNvCxnSpPr>
            <a:cxnSpLocks/>
          </p:cNvCxnSpPr>
          <p:nvPr/>
        </p:nvCxnSpPr>
        <p:spPr>
          <a:xfrm flipH="1" flipV="1">
            <a:off x="1655632" y="4098462"/>
            <a:ext cx="1786220" cy="1081047"/>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38" name="Straight Arrow Connector 1137">
            <a:extLst>
              <a:ext uri="{FF2B5EF4-FFF2-40B4-BE49-F238E27FC236}">
                <a16:creationId xmlns:a16="http://schemas.microsoft.com/office/drawing/2014/main" id="{B3E25874-F90C-BC2A-AA1A-4D632A6734EA}"/>
              </a:ext>
            </a:extLst>
          </p:cNvPr>
          <p:cNvCxnSpPr>
            <a:cxnSpLocks/>
          </p:cNvCxnSpPr>
          <p:nvPr/>
        </p:nvCxnSpPr>
        <p:spPr>
          <a:xfrm flipH="1" flipV="1">
            <a:off x="2827728" y="1683051"/>
            <a:ext cx="614124" cy="371677"/>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39" name="Straight Arrow Connector 1138">
            <a:extLst>
              <a:ext uri="{FF2B5EF4-FFF2-40B4-BE49-F238E27FC236}">
                <a16:creationId xmlns:a16="http://schemas.microsoft.com/office/drawing/2014/main" id="{E6A9FAFD-CE60-DF08-0B41-15E35ED303E8}"/>
              </a:ext>
            </a:extLst>
          </p:cNvPr>
          <p:cNvCxnSpPr>
            <a:cxnSpLocks/>
          </p:cNvCxnSpPr>
          <p:nvPr/>
        </p:nvCxnSpPr>
        <p:spPr>
          <a:xfrm flipH="1" flipV="1">
            <a:off x="1857750" y="1515852"/>
            <a:ext cx="1584102" cy="958722"/>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47" name="Straight Arrow Connector 1146">
            <a:extLst>
              <a:ext uri="{FF2B5EF4-FFF2-40B4-BE49-F238E27FC236}">
                <a16:creationId xmlns:a16="http://schemas.microsoft.com/office/drawing/2014/main" id="{F371F0C9-CA29-3ECB-FCDC-5EAFB23BAC89}"/>
              </a:ext>
            </a:extLst>
          </p:cNvPr>
          <p:cNvCxnSpPr>
            <a:cxnSpLocks/>
          </p:cNvCxnSpPr>
          <p:nvPr/>
        </p:nvCxnSpPr>
        <p:spPr>
          <a:xfrm flipV="1">
            <a:off x="4337678" y="1493740"/>
            <a:ext cx="643780" cy="450202"/>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48" name="Straight Arrow Connector 1147">
            <a:extLst>
              <a:ext uri="{FF2B5EF4-FFF2-40B4-BE49-F238E27FC236}">
                <a16:creationId xmlns:a16="http://schemas.microsoft.com/office/drawing/2014/main" id="{42638D77-9E6B-DAAA-B08E-DFEFC1901280}"/>
              </a:ext>
            </a:extLst>
          </p:cNvPr>
          <p:cNvCxnSpPr>
            <a:cxnSpLocks/>
          </p:cNvCxnSpPr>
          <p:nvPr/>
        </p:nvCxnSpPr>
        <p:spPr>
          <a:xfrm flipV="1">
            <a:off x="4337678" y="1936332"/>
            <a:ext cx="643780" cy="450202"/>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49" name="Straight Arrow Connector 1148">
            <a:extLst>
              <a:ext uri="{FF2B5EF4-FFF2-40B4-BE49-F238E27FC236}">
                <a16:creationId xmlns:a16="http://schemas.microsoft.com/office/drawing/2014/main" id="{D5299E04-5DA6-77BC-95C0-ECA509585357}"/>
              </a:ext>
            </a:extLst>
          </p:cNvPr>
          <p:cNvCxnSpPr>
            <a:cxnSpLocks/>
          </p:cNvCxnSpPr>
          <p:nvPr/>
        </p:nvCxnSpPr>
        <p:spPr>
          <a:xfrm flipV="1">
            <a:off x="4337678" y="2406332"/>
            <a:ext cx="643780" cy="450202"/>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50" name="Straight Arrow Connector 1149">
            <a:extLst>
              <a:ext uri="{FF2B5EF4-FFF2-40B4-BE49-F238E27FC236}">
                <a16:creationId xmlns:a16="http://schemas.microsoft.com/office/drawing/2014/main" id="{D89B89F4-382B-8249-B1C5-2505340305CD}"/>
              </a:ext>
            </a:extLst>
          </p:cNvPr>
          <p:cNvCxnSpPr>
            <a:cxnSpLocks/>
          </p:cNvCxnSpPr>
          <p:nvPr/>
        </p:nvCxnSpPr>
        <p:spPr>
          <a:xfrm flipV="1">
            <a:off x="4337678" y="2848924"/>
            <a:ext cx="643780" cy="450202"/>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51" name="Straight Arrow Connector 1150">
            <a:extLst>
              <a:ext uri="{FF2B5EF4-FFF2-40B4-BE49-F238E27FC236}">
                <a16:creationId xmlns:a16="http://schemas.microsoft.com/office/drawing/2014/main" id="{5EE47ADB-CB0D-972B-DC9A-A9A6C5037F2E}"/>
              </a:ext>
            </a:extLst>
          </p:cNvPr>
          <p:cNvCxnSpPr>
            <a:cxnSpLocks/>
          </p:cNvCxnSpPr>
          <p:nvPr/>
        </p:nvCxnSpPr>
        <p:spPr>
          <a:xfrm flipV="1">
            <a:off x="4337678" y="3409743"/>
            <a:ext cx="643780" cy="450202"/>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52" name="Straight Arrow Connector 1151">
            <a:extLst>
              <a:ext uri="{FF2B5EF4-FFF2-40B4-BE49-F238E27FC236}">
                <a16:creationId xmlns:a16="http://schemas.microsoft.com/office/drawing/2014/main" id="{8082BB01-1547-7C7D-1E02-B130DE43384B}"/>
              </a:ext>
            </a:extLst>
          </p:cNvPr>
          <p:cNvCxnSpPr>
            <a:cxnSpLocks/>
          </p:cNvCxnSpPr>
          <p:nvPr/>
        </p:nvCxnSpPr>
        <p:spPr>
          <a:xfrm flipV="1">
            <a:off x="4337678" y="3852335"/>
            <a:ext cx="643780" cy="450202"/>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53" name="Straight Arrow Connector 1152">
            <a:extLst>
              <a:ext uri="{FF2B5EF4-FFF2-40B4-BE49-F238E27FC236}">
                <a16:creationId xmlns:a16="http://schemas.microsoft.com/office/drawing/2014/main" id="{0ABB2310-2F94-FD4A-A671-A7000FD85870}"/>
              </a:ext>
            </a:extLst>
          </p:cNvPr>
          <p:cNvCxnSpPr>
            <a:cxnSpLocks/>
          </p:cNvCxnSpPr>
          <p:nvPr/>
        </p:nvCxnSpPr>
        <p:spPr>
          <a:xfrm flipV="1">
            <a:off x="4337678" y="4414870"/>
            <a:ext cx="643780" cy="450202"/>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54" name="Straight Arrow Connector 1153">
            <a:extLst>
              <a:ext uri="{FF2B5EF4-FFF2-40B4-BE49-F238E27FC236}">
                <a16:creationId xmlns:a16="http://schemas.microsoft.com/office/drawing/2014/main" id="{0BEA8F40-201A-0BEF-350F-363CB8A1C9F1}"/>
              </a:ext>
            </a:extLst>
          </p:cNvPr>
          <p:cNvCxnSpPr>
            <a:cxnSpLocks/>
          </p:cNvCxnSpPr>
          <p:nvPr/>
        </p:nvCxnSpPr>
        <p:spPr>
          <a:xfrm flipV="1">
            <a:off x="4337678" y="4857462"/>
            <a:ext cx="643780" cy="450202"/>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A1F54273-300F-DA2B-F61B-1EE8356A8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81" y="5193153"/>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4556582-0B78-6364-B86C-51FBFEE80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979" y="5193153"/>
            <a:ext cx="696912" cy="85969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8A4A0007-4053-4723-35E0-68FBBEAEDE4C}"/>
              </a:ext>
            </a:extLst>
          </p:cNvPr>
          <p:cNvSpPr txBox="1">
            <a:spLocks/>
          </p:cNvSpPr>
          <p:nvPr/>
        </p:nvSpPr>
        <p:spPr>
          <a:xfrm>
            <a:off x="6392166" y="1550990"/>
            <a:ext cx="5167190" cy="396506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a:t>Zero-knowledge Position Verification:</a:t>
            </a:r>
            <a:br>
              <a:rPr lang="en-US" sz="2400" dirty="0"/>
            </a:br>
            <a:br>
              <a:rPr lang="en-US" sz="1100" dirty="0"/>
            </a:br>
            <a:r>
              <a:rPr lang="en-US" sz="2400" dirty="0"/>
              <a:t>1. The verifiers continuously run QPV with the prover.</a:t>
            </a:r>
          </a:p>
          <a:p>
            <a:pPr marL="0" indent="0">
              <a:buFont typeface="Arial" panose="020B0604020202020204" pitchFamily="34" charset="0"/>
              <a:buNone/>
            </a:pPr>
            <a:r>
              <a:rPr lang="en-US" sz="2400" dirty="0"/>
              <a:t>2. The prover sends a continuous stream of </a:t>
            </a:r>
            <a:r>
              <a:rPr lang="en-US" sz="2400" b="1" i="1" dirty="0"/>
              <a:t>encrypted responses</a:t>
            </a:r>
            <a:r>
              <a:rPr lang="en-US" sz="2400" dirty="0"/>
              <a:t>.</a:t>
            </a:r>
          </a:p>
          <a:p>
            <a:pPr marL="0" indent="0">
              <a:buFont typeface="Arial" panose="020B0604020202020204" pitchFamily="34" charset="0"/>
              <a:buNone/>
            </a:pPr>
            <a:r>
              <a:rPr lang="en-US" sz="2400" dirty="0"/>
              <a:t>3. Later, the prover can execute a </a:t>
            </a:r>
            <a:r>
              <a:rPr lang="en-US" sz="2400" b="1" i="1" dirty="0"/>
              <a:t>cryptographic zero-knowledge proof </a:t>
            </a:r>
            <a:r>
              <a:rPr lang="en-US" sz="2400" dirty="0"/>
              <a:t>to convince the verifiers of some statement about its past location history, while revealing zero extra info.</a:t>
            </a:r>
          </a:p>
          <a:p>
            <a:pPr marL="0" indent="0">
              <a:buFont typeface="Arial" panose="020B0604020202020204" pitchFamily="34" charset="0"/>
              <a:buNone/>
            </a:pPr>
            <a:endParaRPr lang="en-US" sz="2400" dirty="0"/>
          </a:p>
        </p:txBody>
      </p:sp>
      <p:sp>
        <p:nvSpPr>
          <p:cNvPr id="11" name="TextBox 10">
            <a:extLst>
              <a:ext uri="{FF2B5EF4-FFF2-40B4-BE49-F238E27FC236}">
                <a16:creationId xmlns:a16="http://schemas.microsoft.com/office/drawing/2014/main" id="{49FE4091-154E-3457-E45D-F4540549D544}"/>
              </a:ext>
            </a:extLst>
          </p:cNvPr>
          <p:cNvSpPr txBox="1"/>
          <p:nvPr/>
        </p:nvSpPr>
        <p:spPr>
          <a:xfrm>
            <a:off x="7024810" y="5666898"/>
            <a:ext cx="5167190" cy="338554"/>
          </a:xfrm>
          <a:prstGeom prst="rect">
            <a:avLst/>
          </a:prstGeom>
          <a:noFill/>
        </p:spPr>
        <p:txBody>
          <a:bodyPr wrap="square">
            <a:spAutoFit/>
          </a:bodyPr>
          <a:lstStyle/>
          <a:p>
            <a:pPr marL="0" indent="0">
              <a:buNone/>
            </a:pPr>
            <a:r>
              <a:rPr lang="en-US" sz="1600" dirty="0">
                <a:solidFill>
                  <a:schemeClr val="bg1">
                    <a:lumMod val="50000"/>
                  </a:schemeClr>
                </a:solidFill>
              </a:rPr>
              <a:t>(Girish, Gluch, Goldwasser, Malkin, </a:t>
            </a:r>
            <a:r>
              <a:rPr lang="en-US" sz="1600" dirty="0" err="1">
                <a:solidFill>
                  <a:schemeClr val="bg1">
                    <a:lumMod val="50000"/>
                  </a:schemeClr>
                </a:solidFill>
              </a:rPr>
              <a:t>Orshansky</a:t>
            </a:r>
            <a:r>
              <a:rPr lang="en-US" sz="1600" dirty="0">
                <a:solidFill>
                  <a:schemeClr val="bg1">
                    <a:lumMod val="50000"/>
                  </a:schemeClr>
                </a:solidFill>
              </a:rPr>
              <a:t>, Y.  2025)</a:t>
            </a:r>
          </a:p>
        </p:txBody>
      </p:sp>
    </p:spTree>
    <p:extLst>
      <p:ext uri="{BB962C8B-B14F-4D97-AF65-F5344CB8AC3E}">
        <p14:creationId xmlns:p14="http://schemas.microsoft.com/office/powerpoint/2010/main" val="1401508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35BE7-76EE-95B4-49A0-FFDD7A0B87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957EFF-362E-9204-3B4E-E432DD97DB0E}"/>
              </a:ext>
            </a:extLst>
          </p:cNvPr>
          <p:cNvSpPr>
            <a:spLocks noGrp="1"/>
          </p:cNvSpPr>
          <p:nvPr>
            <p:ph type="title"/>
          </p:nvPr>
        </p:nvSpPr>
        <p:spPr/>
        <p:txBody>
          <a:bodyPr/>
          <a:lstStyle/>
          <a:p>
            <a:r>
              <a:rPr lang="en-US" dirty="0"/>
              <a:t>Summary and Outlook</a:t>
            </a:r>
          </a:p>
        </p:txBody>
      </p:sp>
      <p:sp>
        <p:nvSpPr>
          <p:cNvPr id="5" name="Text Placeholder 4">
            <a:extLst>
              <a:ext uri="{FF2B5EF4-FFF2-40B4-BE49-F238E27FC236}">
                <a16:creationId xmlns:a16="http://schemas.microsoft.com/office/drawing/2014/main" id="{E68EBDCD-387C-4ACD-E467-0CE26EA2792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3401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C5DE3-1E7D-0E5B-67AD-0F573B40A9A3}"/>
            </a:ext>
          </a:extLst>
        </p:cNvPr>
        <p:cNvGrpSpPr/>
        <p:nvPr/>
      </p:nvGrpSpPr>
      <p:grpSpPr>
        <a:xfrm>
          <a:off x="0" y="0"/>
          <a:ext cx="0" cy="0"/>
          <a:chOff x="0" y="0"/>
          <a:chExt cx="0" cy="0"/>
        </a:xfrm>
      </p:grpSpPr>
      <p:pic>
        <p:nvPicPr>
          <p:cNvPr id="1034" name="Picture 10" descr="Explained: P vs. NP | MIT News | Massachusetts Institute of Technology">
            <a:extLst>
              <a:ext uri="{FF2B5EF4-FFF2-40B4-BE49-F238E27FC236}">
                <a16:creationId xmlns:a16="http://schemas.microsoft.com/office/drawing/2014/main" id="{1084B60C-87E9-57EC-F1E8-BB8DB0C74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71" y="5023298"/>
            <a:ext cx="1259681" cy="8397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n-local quantum computation - Wikipedia">
            <a:extLst>
              <a:ext uri="{FF2B5EF4-FFF2-40B4-BE49-F238E27FC236}">
                <a16:creationId xmlns:a16="http://schemas.microsoft.com/office/drawing/2014/main" id="{C9FDA91F-F7F2-4304-8E4F-F930BFB15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0815" y="1555848"/>
            <a:ext cx="2112192" cy="107721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6576BE3-5372-001B-3E1B-EA3D781A98E7}"/>
              </a:ext>
            </a:extLst>
          </p:cNvPr>
          <p:cNvSpPr/>
          <p:nvPr/>
        </p:nvSpPr>
        <p:spPr>
          <a:xfrm>
            <a:off x="3186113" y="2743201"/>
            <a:ext cx="5343525" cy="1685925"/>
          </a:xfrm>
          <a:prstGeom prst="ellipse">
            <a:avLst/>
          </a:prstGeom>
          <a:solidFill>
            <a:schemeClr val="accent1">
              <a:lumMod val="20000"/>
              <a:lumOff val="8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938033-04C0-C6A5-0F85-F26375FDC901}"/>
              </a:ext>
            </a:extLst>
          </p:cNvPr>
          <p:cNvSpPr txBox="1"/>
          <p:nvPr/>
        </p:nvSpPr>
        <p:spPr>
          <a:xfrm>
            <a:off x="3829050" y="3047554"/>
            <a:ext cx="3800475" cy="1077218"/>
          </a:xfrm>
          <a:prstGeom prst="rect">
            <a:avLst/>
          </a:prstGeom>
          <a:noFill/>
        </p:spPr>
        <p:txBody>
          <a:bodyPr wrap="square" rtlCol="0">
            <a:spAutoFit/>
          </a:bodyPr>
          <a:lstStyle/>
          <a:p>
            <a:pPr algn="ctr"/>
            <a:r>
              <a:rPr lang="en-US" sz="3200" dirty="0"/>
              <a:t>Quantum Position Verification</a:t>
            </a:r>
          </a:p>
        </p:txBody>
      </p:sp>
      <p:sp>
        <p:nvSpPr>
          <p:cNvPr id="6" name="Oval 5">
            <a:extLst>
              <a:ext uri="{FF2B5EF4-FFF2-40B4-BE49-F238E27FC236}">
                <a16:creationId xmlns:a16="http://schemas.microsoft.com/office/drawing/2014/main" id="{C85168E3-AC2F-D110-FEC7-8E13E61FCAA2}"/>
              </a:ext>
            </a:extLst>
          </p:cNvPr>
          <p:cNvSpPr/>
          <p:nvPr/>
        </p:nvSpPr>
        <p:spPr>
          <a:xfrm>
            <a:off x="238125" y="185738"/>
            <a:ext cx="5343524" cy="2209407"/>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DD823BA-7187-4A9A-830D-EEC4BA7EFBAA}"/>
              </a:ext>
            </a:extLst>
          </p:cNvPr>
          <p:cNvSpPr txBox="1"/>
          <p:nvPr/>
        </p:nvSpPr>
        <p:spPr>
          <a:xfrm>
            <a:off x="170273" y="869229"/>
            <a:ext cx="3800475" cy="584775"/>
          </a:xfrm>
          <a:prstGeom prst="rect">
            <a:avLst/>
          </a:prstGeom>
          <a:noFill/>
        </p:spPr>
        <p:txBody>
          <a:bodyPr wrap="square" rtlCol="0">
            <a:spAutoFit/>
          </a:bodyPr>
          <a:lstStyle/>
          <a:p>
            <a:pPr algn="ctr"/>
            <a:r>
              <a:rPr lang="en-US" sz="3200" dirty="0"/>
              <a:t>Quantum gravity</a:t>
            </a:r>
          </a:p>
        </p:txBody>
      </p:sp>
      <p:sp>
        <p:nvSpPr>
          <p:cNvPr id="10" name="Oval 9">
            <a:extLst>
              <a:ext uri="{FF2B5EF4-FFF2-40B4-BE49-F238E27FC236}">
                <a16:creationId xmlns:a16="http://schemas.microsoft.com/office/drawing/2014/main" id="{C93041DF-6184-FE7D-C1ED-1414F74D64FE}"/>
              </a:ext>
            </a:extLst>
          </p:cNvPr>
          <p:cNvSpPr/>
          <p:nvPr/>
        </p:nvSpPr>
        <p:spPr>
          <a:xfrm>
            <a:off x="638174" y="4733479"/>
            <a:ext cx="4362451" cy="1685925"/>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7E31A5-9828-CD17-ADEF-5A23F4EFB566}"/>
              </a:ext>
            </a:extLst>
          </p:cNvPr>
          <p:cNvSpPr/>
          <p:nvPr/>
        </p:nvSpPr>
        <p:spPr>
          <a:xfrm>
            <a:off x="7591423" y="470892"/>
            <a:ext cx="4200527" cy="2272307"/>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AE2F024-0043-9CEE-509E-5DD0A5954DAF}"/>
              </a:ext>
            </a:extLst>
          </p:cNvPr>
          <p:cNvSpPr txBox="1"/>
          <p:nvPr/>
        </p:nvSpPr>
        <p:spPr>
          <a:xfrm>
            <a:off x="7629525" y="577601"/>
            <a:ext cx="4200527" cy="1077218"/>
          </a:xfrm>
          <a:prstGeom prst="rect">
            <a:avLst/>
          </a:prstGeom>
          <a:noFill/>
        </p:spPr>
        <p:txBody>
          <a:bodyPr wrap="square" rtlCol="0">
            <a:spAutoFit/>
          </a:bodyPr>
          <a:lstStyle/>
          <a:p>
            <a:pPr algn="ctr"/>
            <a:r>
              <a:rPr lang="en-US" sz="3200" dirty="0"/>
              <a:t>Nonlocal</a:t>
            </a:r>
            <a:br>
              <a:rPr lang="en-US" sz="3200" dirty="0"/>
            </a:br>
            <a:r>
              <a:rPr lang="en-US" sz="3200" dirty="0"/>
              <a:t>Quantum Computation</a:t>
            </a:r>
          </a:p>
        </p:txBody>
      </p:sp>
      <p:sp>
        <p:nvSpPr>
          <p:cNvPr id="14" name="Oval 13">
            <a:extLst>
              <a:ext uri="{FF2B5EF4-FFF2-40B4-BE49-F238E27FC236}">
                <a16:creationId xmlns:a16="http://schemas.microsoft.com/office/drawing/2014/main" id="{04CCF416-8D7A-D94B-F5D0-133B1AC2A1AE}"/>
              </a:ext>
            </a:extLst>
          </p:cNvPr>
          <p:cNvSpPr/>
          <p:nvPr/>
        </p:nvSpPr>
        <p:spPr>
          <a:xfrm>
            <a:off x="7015163" y="4451450"/>
            <a:ext cx="4938716" cy="1935658"/>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0F1002-EBB3-18E7-2E60-D6B52BAF9CE2}"/>
              </a:ext>
            </a:extLst>
          </p:cNvPr>
          <p:cNvSpPr txBox="1"/>
          <p:nvPr/>
        </p:nvSpPr>
        <p:spPr>
          <a:xfrm>
            <a:off x="7991473" y="4891088"/>
            <a:ext cx="4200527" cy="1077218"/>
          </a:xfrm>
          <a:prstGeom prst="rect">
            <a:avLst/>
          </a:prstGeom>
          <a:noFill/>
        </p:spPr>
        <p:txBody>
          <a:bodyPr wrap="square" rtlCol="0">
            <a:spAutoFit/>
          </a:bodyPr>
          <a:lstStyle/>
          <a:p>
            <a:pPr algn="ctr"/>
            <a:r>
              <a:rPr lang="en-US" sz="3200" dirty="0"/>
              <a:t>Computational</a:t>
            </a:r>
            <a:br>
              <a:rPr lang="en-US" sz="3200" dirty="0"/>
            </a:br>
            <a:r>
              <a:rPr lang="en-US" sz="3200" dirty="0"/>
              <a:t>Complexity Theory</a:t>
            </a:r>
          </a:p>
        </p:txBody>
      </p:sp>
      <p:pic>
        <p:nvPicPr>
          <p:cNvPr id="1028" name="Picture 4" descr="string theory - AdS/CFT spacetime visualization - Physics Stack Exchange">
            <a:extLst>
              <a:ext uri="{FF2B5EF4-FFF2-40B4-BE49-F238E27FC236}">
                <a16:creationId xmlns:a16="http://schemas.microsoft.com/office/drawing/2014/main" id="{1D0E48BA-3FD9-4A67-38C9-DC1D56EC10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39" r="9044"/>
          <a:stretch/>
        </p:blipFill>
        <p:spPr bwMode="auto">
          <a:xfrm>
            <a:off x="3599869" y="620137"/>
            <a:ext cx="877462" cy="1371430"/>
          </a:xfrm>
          <a:prstGeom prst="rect">
            <a:avLst/>
          </a:prstGeom>
          <a:noFill/>
          <a:extLst>
            <a:ext uri="{909E8E84-426E-40DD-AFC4-6F175D3DCCD1}">
              <a14:hiddenFill xmlns:a14="http://schemas.microsoft.com/office/drawing/2010/main">
                <a:solidFill>
                  <a:srgbClr val="FFFFFF"/>
                </a:solidFill>
              </a14:hiddenFill>
            </a:ext>
          </a:extLst>
        </p:spPr>
      </p:pic>
      <p:sp>
        <p:nvSpPr>
          <p:cNvPr id="2" name="Up-Down Arrow 1">
            <a:extLst>
              <a:ext uri="{FF2B5EF4-FFF2-40B4-BE49-F238E27FC236}">
                <a16:creationId xmlns:a16="http://schemas.microsoft.com/office/drawing/2014/main" id="{347ECE85-9410-6F52-7CB9-9178F4338887}"/>
              </a:ext>
            </a:extLst>
          </p:cNvPr>
          <p:cNvSpPr/>
          <p:nvPr/>
        </p:nvSpPr>
        <p:spPr>
          <a:xfrm rot="18850511">
            <a:off x="3328406" y="2175397"/>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p-Down Arrow 2">
            <a:extLst>
              <a:ext uri="{FF2B5EF4-FFF2-40B4-BE49-F238E27FC236}">
                <a16:creationId xmlns:a16="http://schemas.microsoft.com/office/drawing/2014/main" id="{ECFA49F2-E62D-67AF-31A0-2EAC8E7A4E19}"/>
              </a:ext>
            </a:extLst>
          </p:cNvPr>
          <p:cNvSpPr/>
          <p:nvPr/>
        </p:nvSpPr>
        <p:spPr>
          <a:xfrm rot="1800000">
            <a:off x="7570288" y="2078028"/>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a:extLst>
              <a:ext uri="{FF2B5EF4-FFF2-40B4-BE49-F238E27FC236}">
                <a16:creationId xmlns:a16="http://schemas.microsoft.com/office/drawing/2014/main" id="{A0B1A5C6-CDC8-A657-36B9-54731FDEF8AE}"/>
              </a:ext>
            </a:extLst>
          </p:cNvPr>
          <p:cNvSpPr/>
          <p:nvPr/>
        </p:nvSpPr>
        <p:spPr>
          <a:xfrm rot="8100000">
            <a:off x="7679979" y="4128678"/>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a:extLst>
              <a:ext uri="{FF2B5EF4-FFF2-40B4-BE49-F238E27FC236}">
                <a16:creationId xmlns:a16="http://schemas.microsoft.com/office/drawing/2014/main" id="{AE2ED821-CEDA-DF4C-8C60-ACE51A869EF0}"/>
              </a:ext>
            </a:extLst>
          </p:cNvPr>
          <p:cNvSpPr/>
          <p:nvPr/>
        </p:nvSpPr>
        <p:spPr>
          <a:xfrm rot="13500000">
            <a:off x="3557587" y="4089180"/>
            <a:ext cx="542925" cy="91533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2B6644B-32DB-88E4-4CD6-729A155597DE}"/>
              </a:ext>
            </a:extLst>
          </p:cNvPr>
          <p:cNvSpPr txBox="1"/>
          <p:nvPr/>
        </p:nvSpPr>
        <p:spPr>
          <a:xfrm>
            <a:off x="333687" y="5001675"/>
            <a:ext cx="3800475" cy="1077218"/>
          </a:xfrm>
          <a:prstGeom prst="rect">
            <a:avLst/>
          </a:prstGeom>
          <a:noFill/>
        </p:spPr>
        <p:txBody>
          <a:bodyPr wrap="square" rtlCol="0">
            <a:spAutoFit/>
          </a:bodyPr>
          <a:lstStyle/>
          <a:p>
            <a:pPr algn="ctr"/>
            <a:r>
              <a:rPr lang="en-US" sz="3200" dirty="0"/>
              <a:t>Position-based</a:t>
            </a:r>
            <a:br>
              <a:rPr lang="en-US" sz="3200" dirty="0"/>
            </a:br>
            <a:r>
              <a:rPr lang="en-US" sz="3200" dirty="0"/>
              <a:t>Cryptography</a:t>
            </a:r>
          </a:p>
        </p:txBody>
      </p:sp>
      <p:pic>
        <p:nvPicPr>
          <p:cNvPr id="1026" name="Picture 2" descr="Maps Generic Flat icon | Freepik">
            <a:extLst>
              <a:ext uri="{FF2B5EF4-FFF2-40B4-BE49-F238E27FC236}">
                <a16:creationId xmlns:a16="http://schemas.microsoft.com/office/drawing/2014/main" id="{769272AE-3A7C-446D-8C43-792F808C6F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008" y="5062422"/>
            <a:ext cx="1031148" cy="103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93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8255-A61B-9933-0B69-6FB68A18F185}"/>
              </a:ext>
            </a:extLst>
          </p:cNvPr>
          <p:cNvSpPr>
            <a:spLocks noGrp="1"/>
          </p:cNvSpPr>
          <p:nvPr>
            <p:ph type="title"/>
          </p:nvPr>
        </p:nvSpPr>
        <p:spPr/>
        <p:txBody>
          <a:bodyPr/>
          <a:lstStyle/>
          <a:p>
            <a:r>
              <a:rPr lang="en-US" dirty="0"/>
              <a:t>NIST experiment</a:t>
            </a:r>
          </a:p>
        </p:txBody>
      </p:sp>
      <p:pic>
        <p:nvPicPr>
          <p:cNvPr id="5" name="Picture 4">
            <a:extLst>
              <a:ext uri="{FF2B5EF4-FFF2-40B4-BE49-F238E27FC236}">
                <a16:creationId xmlns:a16="http://schemas.microsoft.com/office/drawing/2014/main" id="{5C6FEBCA-68B9-CDE6-0A47-5A386F96C8EF}"/>
              </a:ext>
            </a:extLst>
          </p:cNvPr>
          <p:cNvPicPr>
            <a:picLocks noChangeAspect="1"/>
          </p:cNvPicPr>
          <p:nvPr/>
        </p:nvPicPr>
        <p:blipFill>
          <a:blip r:embed="rId2"/>
          <a:stretch>
            <a:fillRect/>
          </a:stretch>
        </p:blipFill>
        <p:spPr>
          <a:xfrm>
            <a:off x="4226600" y="1798820"/>
            <a:ext cx="7736227" cy="4136201"/>
          </a:xfrm>
          <a:prstGeom prst="rect">
            <a:avLst/>
          </a:prstGeom>
        </p:spPr>
      </p:pic>
      <p:sp>
        <p:nvSpPr>
          <p:cNvPr id="6" name="TextBox 5">
            <a:extLst>
              <a:ext uri="{FF2B5EF4-FFF2-40B4-BE49-F238E27FC236}">
                <a16:creationId xmlns:a16="http://schemas.microsoft.com/office/drawing/2014/main" id="{18572EC7-1666-49DF-5D71-F58D0158D310}"/>
              </a:ext>
            </a:extLst>
          </p:cNvPr>
          <p:cNvSpPr txBox="1"/>
          <p:nvPr/>
        </p:nvSpPr>
        <p:spPr>
          <a:xfrm>
            <a:off x="644577" y="1798820"/>
            <a:ext cx="3297836" cy="4524315"/>
          </a:xfrm>
          <a:prstGeom prst="rect">
            <a:avLst/>
          </a:prstGeom>
          <a:noFill/>
        </p:spPr>
        <p:txBody>
          <a:bodyPr wrap="square" rtlCol="0">
            <a:spAutoFit/>
          </a:bodyPr>
          <a:lstStyle/>
          <a:p>
            <a:r>
              <a:rPr lang="en-US" sz="2400" dirty="0"/>
              <a:t>Last month, NIST announced the first quantum position verification experiment.</a:t>
            </a:r>
            <a:br>
              <a:rPr lang="en-US" sz="2400" dirty="0"/>
            </a:br>
            <a:endParaRPr lang="en-US" sz="2400" dirty="0"/>
          </a:p>
          <a:p>
            <a:pPr marL="342900" indent="-342900">
              <a:buFont typeface="Arial" panose="020B0604020202020204" pitchFamily="34" charset="0"/>
              <a:buChar char="•"/>
            </a:pPr>
            <a:r>
              <a:rPr lang="en-US" sz="2400" dirty="0"/>
              <a:t>Prover is ~90m from verifiers.</a:t>
            </a:r>
          </a:p>
          <a:p>
            <a:pPr marL="342900" indent="-342900">
              <a:buFont typeface="Arial" panose="020B0604020202020204" pitchFamily="34" charset="0"/>
              <a:buChar char="•"/>
            </a:pPr>
            <a:r>
              <a:rPr lang="en-US" sz="2400" dirty="0"/>
              <a:t>Challenges arrive in 3ns.</a:t>
            </a:r>
          </a:p>
          <a:p>
            <a:pPr marL="342900" indent="-342900">
              <a:buFont typeface="Arial" panose="020B0604020202020204" pitchFamily="34" charset="0"/>
              <a:buChar char="•"/>
            </a:pPr>
            <a:r>
              <a:rPr lang="en-US" sz="2400" dirty="0"/>
              <a:t>Measurement detection efficiency &gt;81%.</a:t>
            </a:r>
          </a:p>
        </p:txBody>
      </p:sp>
    </p:spTree>
    <p:extLst>
      <p:ext uri="{BB962C8B-B14F-4D97-AF65-F5344CB8AC3E}">
        <p14:creationId xmlns:p14="http://schemas.microsoft.com/office/powerpoint/2010/main" val="8095562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BA78-16C5-385A-7A61-0C556AC5B18D}"/>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5999C03D-0C9B-56B5-3983-565A2746D39A}"/>
              </a:ext>
            </a:extLst>
          </p:cNvPr>
          <p:cNvSpPr>
            <a:spLocks noGrp="1"/>
          </p:cNvSpPr>
          <p:nvPr>
            <p:ph idx="1"/>
          </p:nvPr>
        </p:nvSpPr>
        <p:spPr/>
        <p:txBody>
          <a:bodyPr>
            <a:normAutofit/>
          </a:bodyPr>
          <a:lstStyle/>
          <a:p>
            <a:r>
              <a:rPr lang="en-US" b="1" dirty="0"/>
              <a:t>Cryptography</a:t>
            </a:r>
            <a:r>
              <a:rPr lang="en-US" dirty="0"/>
              <a:t>: what are applications of position-based cryptography?</a:t>
            </a:r>
          </a:p>
          <a:p>
            <a:endParaRPr lang="en-US" b="1" dirty="0"/>
          </a:p>
          <a:p>
            <a:r>
              <a:rPr lang="en-US" b="1" dirty="0"/>
              <a:t>Complexity</a:t>
            </a:r>
            <a:r>
              <a:rPr lang="en-US" dirty="0"/>
              <a:t>: use QPV/NLQC as lens on complexity of quantum computation?</a:t>
            </a:r>
          </a:p>
          <a:p>
            <a:endParaRPr lang="en-US" b="1" dirty="0"/>
          </a:p>
          <a:p>
            <a:r>
              <a:rPr lang="en-US" b="1" dirty="0"/>
              <a:t>Quantum gravity</a:t>
            </a:r>
            <a:r>
              <a:rPr lang="en-US" dirty="0"/>
              <a:t>: insights into </a:t>
            </a:r>
            <a:r>
              <a:rPr lang="en-US" dirty="0" err="1"/>
              <a:t>AdS</a:t>
            </a:r>
            <a:r>
              <a:rPr lang="en-US" dirty="0"/>
              <a:t>/CFT correspondence can QPV/NLQC give?</a:t>
            </a:r>
          </a:p>
          <a:p>
            <a:endParaRPr lang="en-US" b="1" dirty="0"/>
          </a:p>
          <a:p>
            <a:r>
              <a:rPr lang="en-US" b="1" dirty="0"/>
              <a:t>Experiment</a:t>
            </a:r>
            <a:r>
              <a:rPr lang="en-US" dirty="0"/>
              <a:t>: demonstrate QPV in real life?</a:t>
            </a:r>
            <a:endParaRPr lang="en-US" b="1" dirty="0"/>
          </a:p>
          <a:p>
            <a:endParaRPr lang="en-US" b="1" dirty="0"/>
          </a:p>
          <a:p>
            <a:endParaRPr lang="en-US" dirty="0"/>
          </a:p>
        </p:txBody>
      </p:sp>
      <p:sp>
        <p:nvSpPr>
          <p:cNvPr id="4" name="TextBox 3">
            <a:extLst>
              <a:ext uri="{FF2B5EF4-FFF2-40B4-BE49-F238E27FC236}">
                <a16:creationId xmlns:a16="http://schemas.microsoft.com/office/drawing/2014/main" id="{4B67A6B4-E081-E75C-F884-FC03E0CB8AF6}"/>
              </a:ext>
            </a:extLst>
          </p:cNvPr>
          <p:cNvSpPr txBox="1"/>
          <p:nvPr/>
        </p:nvSpPr>
        <p:spPr>
          <a:xfrm>
            <a:off x="7939088" y="5884575"/>
            <a:ext cx="3414712" cy="584775"/>
          </a:xfrm>
          <a:prstGeom prst="rect">
            <a:avLst/>
          </a:prstGeom>
          <a:noFill/>
        </p:spPr>
        <p:txBody>
          <a:bodyPr wrap="square" rtlCol="0">
            <a:spAutoFit/>
          </a:bodyPr>
          <a:lstStyle/>
          <a:p>
            <a:pPr algn="r"/>
            <a:r>
              <a:rPr lang="en-US" sz="3200" b="1" dirty="0">
                <a:solidFill>
                  <a:srgbClr val="0070C0"/>
                </a:solidFill>
              </a:rPr>
              <a:t>Thank You!</a:t>
            </a:r>
          </a:p>
        </p:txBody>
      </p:sp>
    </p:spTree>
    <p:extLst>
      <p:ext uri="{BB962C8B-B14F-4D97-AF65-F5344CB8AC3E}">
        <p14:creationId xmlns:p14="http://schemas.microsoft.com/office/powerpoint/2010/main" val="2473953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FF1EE-20C9-D37A-A83C-3D8026CDDA43}"/>
              </a:ext>
            </a:extLst>
          </p:cNvPr>
          <p:cNvSpPr>
            <a:spLocks noGrp="1"/>
          </p:cNvSpPr>
          <p:nvPr>
            <p:ph type="title"/>
          </p:nvPr>
        </p:nvSpPr>
        <p:spPr/>
        <p:txBody>
          <a:bodyPr/>
          <a:lstStyle/>
          <a:p>
            <a:r>
              <a:rPr lang="en-US" dirty="0"/>
              <a:t>Position information is critical</a:t>
            </a:r>
          </a:p>
        </p:txBody>
      </p:sp>
      <p:sp>
        <p:nvSpPr>
          <p:cNvPr id="3" name="Content Placeholder 2">
            <a:extLst>
              <a:ext uri="{FF2B5EF4-FFF2-40B4-BE49-F238E27FC236}">
                <a16:creationId xmlns:a16="http://schemas.microsoft.com/office/drawing/2014/main" id="{8BFE69A8-B857-DDC0-8883-8C7C91CD416D}"/>
              </a:ext>
            </a:extLst>
          </p:cNvPr>
          <p:cNvSpPr>
            <a:spLocks noGrp="1"/>
          </p:cNvSpPr>
          <p:nvPr>
            <p:ph idx="1"/>
          </p:nvPr>
        </p:nvSpPr>
        <p:spPr>
          <a:xfrm>
            <a:off x="838200" y="1825625"/>
            <a:ext cx="10515600" cy="536575"/>
          </a:xfrm>
        </p:spPr>
        <p:txBody>
          <a:bodyPr/>
          <a:lstStyle/>
          <a:p>
            <a:pPr marL="0" indent="0">
              <a:buNone/>
            </a:pPr>
            <a:r>
              <a:rPr lang="en-US" dirty="0"/>
              <a:t>Complex operations in the physical world rely on trusted positioning.</a:t>
            </a:r>
          </a:p>
        </p:txBody>
      </p:sp>
      <p:pic>
        <p:nvPicPr>
          <p:cNvPr id="1026" name="Picture 2">
            <a:extLst>
              <a:ext uri="{FF2B5EF4-FFF2-40B4-BE49-F238E27FC236}">
                <a16:creationId xmlns:a16="http://schemas.microsoft.com/office/drawing/2014/main" id="{0988C0AC-69A3-34C0-61E6-FD3D7EFB3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2906454"/>
            <a:ext cx="38735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F99708-4E1B-C0BF-5B45-C12916207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00" y="2792611"/>
            <a:ext cx="3345550" cy="23993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2470EC0-24A5-4D31-9782-ACAF18653BED}"/>
              </a:ext>
            </a:extLst>
          </p:cNvPr>
          <p:cNvSpPr txBox="1"/>
          <p:nvPr/>
        </p:nvSpPr>
        <p:spPr>
          <a:xfrm>
            <a:off x="1257300" y="5222298"/>
            <a:ext cx="2705100" cy="400110"/>
          </a:xfrm>
          <a:prstGeom prst="rect">
            <a:avLst/>
          </a:prstGeom>
          <a:noFill/>
        </p:spPr>
        <p:txBody>
          <a:bodyPr wrap="square">
            <a:spAutoFit/>
          </a:bodyPr>
          <a:lstStyle/>
          <a:p>
            <a:r>
              <a:rPr lang="en-US" sz="2000" dirty="0"/>
              <a:t>Autonomous vehicles</a:t>
            </a:r>
          </a:p>
        </p:txBody>
      </p:sp>
      <p:pic>
        <p:nvPicPr>
          <p:cNvPr id="1030" name="Picture 6">
            <a:extLst>
              <a:ext uri="{FF2B5EF4-FFF2-40B4-BE49-F238E27FC236}">
                <a16:creationId xmlns:a16="http://schemas.microsoft.com/office/drawing/2014/main" id="{4C7060FD-869C-39D7-DC4F-278298F35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2751" y="2497137"/>
            <a:ext cx="2979050" cy="26934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78AA048-3BA5-9198-E988-9B237A94FB7A}"/>
              </a:ext>
            </a:extLst>
          </p:cNvPr>
          <p:cNvSpPr txBox="1"/>
          <p:nvPr/>
        </p:nvSpPr>
        <p:spPr>
          <a:xfrm>
            <a:off x="5260525" y="5222298"/>
            <a:ext cx="2705100" cy="400110"/>
          </a:xfrm>
          <a:prstGeom prst="rect">
            <a:avLst/>
          </a:prstGeom>
          <a:noFill/>
        </p:spPr>
        <p:txBody>
          <a:bodyPr wrap="square">
            <a:spAutoFit/>
          </a:bodyPr>
          <a:lstStyle/>
          <a:p>
            <a:r>
              <a:rPr lang="en-US" sz="2000" dirty="0"/>
              <a:t>Commercial aviation</a:t>
            </a:r>
          </a:p>
        </p:txBody>
      </p:sp>
      <p:sp>
        <p:nvSpPr>
          <p:cNvPr id="13" name="TextBox 12">
            <a:extLst>
              <a:ext uri="{FF2B5EF4-FFF2-40B4-BE49-F238E27FC236}">
                <a16:creationId xmlns:a16="http://schemas.microsoft.com/office/drawing/2014/main" id="{CA37B018-352C-16FC-8D2E-87B5A88C919B}"/>
              </a:ext>
            </a:extLst>
          </p:cNvPr>
          <p:cNvSpPr txBox="1"/>
          <p:nvPr/>
        </p:nvSpPr>
        <p:spPr>
          <a:xfrm>
            <a:off x="9886950" y="5222298"/>
            <a:ext cx="2705100" cy="400110"/>
          </a:xfrm>
          <a:prstGeom prst="rect">
            <a:avLst/>
          </a:prstGeom>
          <a:noFill/>
        </p:spPr>
        <p:txBody>
          <a:bodyPr wrap="square">
            <a:spAutoFit/>
          </a:bodyPr>
          <a:lstStyle/>
          <a:p>
            <a:r>
              <a:rPr lang="en-US" sz="2000" dirty="0"/>
              <a:t>Defense</a:t>
            </a:r>
          </a:p>
        </p:txBody>
      </p:sp>
      <p:sp>
        <p:nvSpPr>
          <p:cNvPr id="15" name="TextBox 14">
            <a:extLst>
              <a:ext uri="{FF2B5EF4-FFF2-40B4-BE49-F238E27FC236}">
                <a16:creationId xmlns:a16="http://schemas.microsoft.com/office/drawing/2014/main" id="{1181AFE2-F931-3E10-4B31-2559ECA75E1E}"/>
              </a:ext>
            </a:extLst>
          </p:cNvPr>
          <p:cNvSpPr txBox="1"/>
          <p:nvPr/>
        </p:nvSpPr>
        <p:spPr>
          <a:xfrm>
            <a:off x="990600" y="5997076"/>
            <a:ext cx="9512300" cy="461665"/>
          </a:xfrm>
          <a:prstGeom prst="rect">
            <a:avLst/>
          </a:prstGeom>
          <a:noFill/>
        </p:spPr>
        <p:txBody>
          <a:bodyPr wrap="square">
            <a:spAutoFit/>
          </a:bodyPr>
          <a:lstStyle/>
          <a:p>
            <a:r>
              <a:rPr lang="en-US" sz="2400" dirty="0"/>
              <a:t>Current backbone: GPS and other global navigation satellite systems</a:t>
            </a:r>
          </a:p>
        </p:txBody>
      </p:sp>
    </p:spTree>
    <p:extLst>
      <p:ext uri="{BB962C8B-B14F-4D97-AF65-F5344CB8AC3E}">
        <p14:creationId xmlns:p14="http://schemas.microsoft.com/office/powerpoint/2010/main" val="3131083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F7A4EC-B5F2-FBA6-B9CF-3ACCAA209773}"/>
              </a:ext>
            </a:extLst>
          </p:cNvPr>
          <p:cNvPicPr>
            <a:picLocks noChangeAspect="1"/>
          </p:cNvPicPr>
          <p:nvPr/>
        </p:nvPicPr>
        <p:blipFill>
          <a:blip r:embed="rId2">
            <a:alphaModFix amt="70000"/>
          </a:blip>
          <a:stretch>
            <a:fillRect/>
          </a:stretch>
        </p:blipFill>
        <p:spPr>
          <a:xfrm>
            <a:off x="7650712" y="1778003"/>
            <a:ext cx="2661627" cy="3873500"/>
          </a:xfrm>
          <a:prstGeom prst="rect">
            <a:avLst/>
          </a:prstGeom>
        </p:spPr>
      </p:pic>
      <p:sp>
        <p:nvSpPr>
          <p:cNvPr id="2" name="Title 1">
            <a:extLst>
              <a:ext uri="{FF2B5EF4-FFF2-40B4-BE49-F238E27FC236}">
                <a16:creationId xmlns:a16="http://schemas.microsoft.com/office/drawing/2014/main" id="{5783B38E-225E-C021-51BF-278EC753DC0C}"/>
              </a:ext>
            </a:extLst>
          </p:cNvPr>
          <p:cNvSpPr>
            <a:spLocks noGrp="1"/>
          </p:cNvSpPr>
          <p:nvPr>
            <p:ph type="title"/>
          </p:nvPr>
        </p:nvSpPr>
        <p:spPr/>
        <p:txBody>
          <a:bodyPr/>
          <a:lstStyle/>
          <a:p>
            <a:r>
              <a:rPr lang="en-US" dirty="0"/>
              <a:t>Position verification</a:t>
            </a:r>
          </a:p>
        </p:txBody>
      </p:sp>
      <p:sp>
        <p:nvSpPr>
          <p:cNvPr id="4" name="Content Placeholder 2">
            <a:extLst>
              <a:ext uri="{FF2B5EF4-FFF2-40B4-BE49-F238E27FC236}">
                <a16:creationId xmlns:a16="http://schemas.microsoft.com/office/drawing/2014/main" id="{6D641F7C-4C46-1EE9-E8EF-BF60195D0D98}"/>
              </a:ext>
            </a:extLst>
          </p:cNvPr>
          <p:cNvSpPr txBox="1">
            <a:spLocks/>
          </p:cNvSpPr>
          <p:nvPr/>
        </p:nvSpPr>
        <p:spPr>
          <a:xfrm>
            <a:off x="838200" y="2145705"/>
            <a:ext cx="5346700" cy="195064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dirty="0"/>
              <a:t>A natural idea</a:t>
            </a:r>
            <a:r>
              <a:rPr lang="en-US" dirty="0"/>
              <a:t>: multiple </a:t>
            </a:r>
            <a:r>
              <a:rPr lang="en-US" b="1" dirty="0"/>
              <a:t>verifiers</a:t>
            </a:r>
            <a:r>
              <a:rPr lang="en-US" dirty="0"/>
              <a:t> can check the physical location of a </a:t>
            </a:r>
            <a:r>
              <a:rPr lang="en-US" b="1" dirty="0"/>
              <a:t>prover</a:t>
            </a:r>
            <a:r>
              <a:rPr lang="en-US" dirty="0"/>
              <a:t> by sending signals to the purported location, receiving signals back, and checking timing constraints. </a:t>
            </a:r>
          </a:p>
        </p:txBody>
      </p:sp>
      <p:pic>
        <p:nvPicPr>
          <p:cNvPr id="3074" name="Picture 2">
            <a:extLst>
              <a:ext uri="{FF2B5EF4-FFF2-40B4-BE49-F238E27FC236}">
                <a16:creationId xmlns:a16="http://schemas.microsoft.com/office/drawing/2014/main" id="{C85F2016-0C0A-9073-B4CD-EFEBE7821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8003" y="1973358"/>
            <a:ext cx="705222" cy="8699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DCA4963-7E95-03FA-BC2F-5D413C326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653" y="3146519"/>
            <a:ext cx="705222" cy="869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F96DDA0-FAD9-BAE0-F89A-69933B274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8581" y="4938810"/>
            <a:ext cx="705222" cy="8699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23,000+ Phone Clip Art Stock Illustrations, Royalty-Free ...">
            <a:extLst>
              <a:ext uri="{FF2B5EF4-FFF2-40B4-BE49-F238E27FC236}">
                <a16:creationId xmlns:a16="http://schemas.microsoft.com/office/drawing/2014/main" id="{8CCF9136-A7AD-CE59-FB47-E47FA81E63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6405" y1="36438" x2="52451" y2="43791"/>
                        <a14:foregroundMark x1="52451" y1="43791" x2="52614" y2="62908"/>
                        <a14:foregroundMark x1="52614" y1="62908" x2="50163" y2="70588"/>
                        <a14:foregroundMark x1="50163" y1="70588" x2="41830" y2="65850"/>
                        <a14:foregroundMark x1="41830" y1="65850" x2="37745" y2="54902"/>
                        <a14:foregroundMark x1="37745" y1="54902" x2="37255" y2="44771"/>
                        <a14:foregroundMark x1="37255" y1="44771" x2="38889" y2="37582"/>
                        <a14:foregroundMark x1="38889" y1="37582" x2="45425" y2="32680"/>
                        <a14:foregroundMark x1="45425" y1="32680" x2="49183" y2="40196"/>
                        <a14:foregroundMark x1="49183" y1="40196" x2="49020" y2="58824"/>
                        <a14:foregroundMark x1="55229" y1="35784" x2="56863" y2="65033"/>
                        <a14:foregroundMark x1="56863" y1="65033" x2="48856" y2="23693"/>
                        <a14:foregroundMark x1="48856" y1="23693" x2="49183" y2="22059"/>
                        <a14:foregroundMark x1="59967" y1="30882" x2="52778" y2="27124"/>
                        <a14:foregroundMark x1="52778" y1="27124" x2="43627" y2="42484"/>
                        <a14:foregroundMark x1="43627" y1="42484" x2="38725" y2="65523"/>
                        <a14:foregroundMark x1="38725" y1="65523" x2="47549" y2="69444"/>
                        <a14:foregroundMark x1="47549" y1="69444" x2="57190" y2="70425"/>
                        <a14:foregroundMark x1="57190" y1="70425" x2="50490" y2="75490"/>
                        <a14:foregroundMark x1="50490" y1="75490" x2="41667" y2="52451"/>
                        <a14:foregroundMark x1="41667" y1="52451" x2="42647" y2="44608"/>
                        <a14:foregroundMark x1="42647" y1="44608" x2="49510" y2="58007"/>
                        <a14:foregroundMark x1="49510" y1="58007" x2="43791" y2="52288"/>
                        <a14:foregroundMark x1="43791" y1="52288" x2="43627" y2="26961"/>
                        <a14:foregroundMark x1="43627" y1="26961" x2="53431" y2="25490"/>
                        <a14:foregroundMark x1="53431" y1="25490" x2="58333" y2="30882"/>
                        <a14:foregroundMark x1="58333" y1="30882" x2="58660" y2="33660"/>
                        <a14:foregroundMark x1="58333" y1="27614" x2="54902" y2="33660"/>
                        <a14:foregroundMark x1="54902" y1="33660" x2="44444" y2="37418"/>
                        <a14:foregroundMark x1="44444" y1="37418" x2="37582" y2="34477"/>
                        <a14:foregroundMark x1="37582" y1="34477" x2="45425" y2="64706"/>
                        <a14:foregroundMark x1="45425" y1="64706" x2="46569" y2="45425"/>
                        <a14:foregroundMark x1="46569" y1="45425" x2="38698" y2="79387"/>
                        <a14:foregroundMark x1="38197" y1="79341" x2="41176" y2="51961"/>
                        <a14:foregroundMark x1="41176" y1="51961" x2="46569" y2="40686"/>
                        <a14:foregroundMark x1="46569" y1="40686" x2="44885" y2="78713"/>
                        <a14:foregroundMark x1="46371" y1="78362" x2="57516" y2="36601"/>
                        <a14:foregroundMark x1="57516" y1="36601" x2="59150" y2="57516"/>
                        <a14:foregroundMark x1="59150" y1="57516" x2="60294" y2="44935"/>
                        <a14:foregroundMark x1="60294" y1="44935" x2="53268" y2="75817"/>
                        <a14:foregroundMark x1="53268" y1="75817" x2="52965" y2="80586"/>
                        <a14:foregroundMark x1="52434" y1="80548" x2="51144" y2="40523"/>
                        <a14:foregroundMark x1="51144" y1="40523" x2="50817" y2="63235"/>
                        <a14:foregroundMark x1="50817" y1="63235" x2="52941" y2="26797"/>
                        <a14:foregroundMark x1="52941" y1="26797" x2="51144" y2="19771"/>
                        <a14:foregroundMark x1="51144" y1="19771" x2="48856" y2="21732"/>
                        <a14:backgroundMark x1="52451" y1="39052" x2="52451" y2="39431"/>
                        <a14:backgroundMark x1="40359" y1="26961" x2="42800" y2="26961"/>
                        <a14:backgroundMark x1="48766" y1="73364" x2="47910" y2="73208"/>
                        <a14:backgroundMark x1="36888" y1="60806" x2="36601" y2="59967"/>
                        <a14:backgroundMark x1="38567" y1="65706" x2="38487" y2="65473"/>
                        <a14:backgroundMark x1="37671" y1="46059" x2="37681" y2="45927"/>
                        <a14:backgroundMark x1="37126" y1="53144" x2="37136" y2="53018"/>
                        <a14:backgroundMark x1="36601" y1="59967" x2="37124" y2="53171"/>
                        <a14:backgroundMark x1="41667" y1="39157" x2="42653" y2="38693"/>
                        <a14:backgroundMark x1="58261" y1="66396" x2="58441" y2="68095"/>
                        <a14:backgroundMark x1="42157" y1="82843" x2="53595" y2="83007"/>
                        <a14:backgroundMark x1="53595" y1="83007" x2="39379" y2="81699"/>
                        <a14:backgroundMark x1="44608" y1="81863" x2="36928" y2="81863"/>
                        <a14:backgroundMark x1="36928" y1="81863" x2="62092" y2="83660"/>
                        <a14:backgroundMark x1="40196" y1="86111" x2="47549" y2="86111"/>
                        <a14:backgroundMark x1="47549" y1="86111" x2="54902" y2="83660"/>
                        <a14:backgroundMark x1="54902" y1="83660" x2="47712" y2="87255"/>
                        <a14:backgroundMark x1="47712" y1="87255" x2="55065" y2="86928"/>
                        <a14:backgroundMark x1="51634" y1="79739" x2="39869" y2="82516"/>
                      </a14:backgroundRemoval>
                    </a14:imgEffect>
                  </a14:imgLayer>
                </a14:imgProps>
              </a:ext>
              <a:ext uri="{28A0092B-C50C-407E-A947-70E740481C1C}">
                <a14:useLocalDpi xmlns:a14="http://schemas.microsoft.com/office/drawing/2010/main" val="0"/>
              </a:ext>
            </a:extLst>
          </a:blip>
          <a:srcRect/>
          <a:stretch>
            <a:fillRect/>
          </a:stretch>
        </p:blipFill>
        <p:spPr bwMode="auto">
          <a:xfrm>
            <a:off x="8208052" y="3146519"/>
            <a:ext cx="1030287" cy="1030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E1A93C1C-CB23-F3C8-C368-F5205757B92B}"/>
              </a:ext>
            </a:extLst>
          </p:cNvPr>
          <p:cNvCxnSpPr>
            <a:cxnSpLocks/>
            <a:stCxn id="7" idx="3"/>
          </p:cNvCxnSpPr>
          <p:nvPr/>
        </p:nvCxnSpPr>
        <p:spPr>
          <a:xfrm>
            <a:off x="7620875" y="3581493"/>
            <a:ext cx="836578" cy="8016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50E138-BD86-5F0E-CCE8-C4AE1DC84173}"/>
              </a:ext>
            </a:extLst>
          </p:cNvPr>
          <p:cNvCxnSpPr>
            <a:cxnSpLocks/>
            <a:endCxn id="3074" idx="1"/>
          </p:cNvCxnSpPr>
          <p:nvPr/>
        </p:nvCxnSpPr>
        <p:spPr>
          <a:xfrm flipV="1">
            <a:off x="8997352" y="2408332"/>
            <a:ext cx="1360651" cy="1264443"/>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A5DB69E-2F7F-643A-D445-E27C2B3D7203}"/>
              </a:ext>
            </a:extLst>
          </p:cNvPr>
          <p:cNvCxnSpPr>
            <a:cxnSpLocks/>
          </p:cNvCxnSpPr>
          <p:nvPr/>
        </p:nvCxnSpPr>
        <p:spPr>
          <a:xfrm>
            <a:off x="8997352" y="3829540"/>
            <a:ext cx="1419607" cy="128547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008F91AA-E36A-A997-7A9F-13FEFBAEAD31}"/>
              </a:ext>
            </a:extLst>
          </p:cNvPr>
          <p:cNvSpPr txBox="1">
            <a:spLocks/>
          </p:cNvSpPr>
          <p:nvPr/>
        </p:nvSpPr>
        <p:spPr>
          <a:xfrm>
            <a:off x="838200" y="4676183"/>
            <a:ext cx="5346700" cy="19506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Provers are </a:t>
            </a:r>
            <a:r>
              <a:rPr lang="en-US" sz="2400" b="1" i="1" dirty="0"/>
              <a:t>untrusted</a:t>
            </a:r>
            <a:r>
              <a:rPr lang="en-US" sz="2400" dirty="0"/>
              <a:t>. </a:t>
            </a:r>
          </a:p>
          <a:p>
            <a:pPr marL="0" indent="0">
              <a:buFont typeface="Arial" panose="020B0604020202020204" pitchFamily="34" charset="0"/>
              <a:buNone/>
            </a:pPr>
            <a:br>
              <a:rPr lang="en-US" sz="2400" dirty="0"/>
            </a:br>
            <a:r>
              <a:rPr lang="en-US" sz="2400" dirty="0"/>
              <a:t>Verifiers want to guard against </a:t>
            </a:r>
            <a:r>
              <a:rPr lang="en-US" sz="2400" b="1" i="1" dirty="0"/>
              <a:t>spoofing</a:t>
            </a:r>
            <a:r>
              <a:rPr lang="en-US" sz="2400" dirty="0"/>
              <a:t>.</a:t>
            </a:r>
          </a:p>
        </p:txBody>
      </p:sp>
    </p:spTree>
    <p:extLst>
      <p:ext uri="{BB962C8B-B14F-4D97-AF65-F5344CB8AC3E}">
        <p14:creationId xmlns:p14="http://schemas.microsoft.com/office/powerpoint/2010/main" val="404514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341EBD7-38A4-CC62-9570-CB345970F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CAB64-CB2B-E01F-BC67-34FDEB7AF8C6}"/>
              </a:ext>
            </a:extLst>
          </p:cNvPr>
          <p:cNvSpPr>
            <a:spLocks noGrp="1"/>
          </p:cNvSpPr>
          <p:nvPr>
            <p:ph type="title"/>
          </p:nvPr>
        </p:nvSpPr>
        <p:spPr/>
        <p:txBody>
          <a:bodyPr/>
          <a:lstStyle/>
          <a:p>
            <a:r>
              <a:rPr lang="en-US" dirty="0"/>
              <a:t>Nonlocal Quantum Computation</a:t>
            </a:r>
          </a:p>
        </p:txBody>
      </p:sp>
      <p:cxnSp>
        <p:nvCxnSpPr>
          <p:cNvPr id="5" name="Straight Arrow Connector 4">
            <a:extLst>
              <a:ext uri="{FF2B5EF4-FFF2-40B4-BE49-F238E27FC236}">
                <a16:creationId xmlns:a16="http://schemas.microsoft.com/office/drawing/2014/main" id="{F5A801CF-A855-2B19-BACE-79AA9D46622F}"/>
              </a:ext>
            </a:extLst>
          </p:cNvPr>
          <p:cNvCxnSpPr>
            <a:cxnSpLocks/>
          </p:cNvCxnSpPr>
          <p:nvPr/>
        </p:nvCxnSpPr>
        <p:spPr>
          <a:xfrm flipH="1" flipV="1">
            <a:off x="696996" y="2168267"/>
            <a:ext cx="632412" cy="5291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A7465B6-9FCA-CA11-1961-888A6FD63E52}"/>
              </a:ext>
            </a:extLst>
          </p:cNvPr>
          <p:cNvCxnSpPr>
            <a:cxnSpLocks/>
          </p:cNvCxnSpPr>
          <p:nvPr/>
        </p:nvCxnSpPr>
        <p:spPr>
          <a:xfrm flipV="1">
            <a:off x="1619492" y="2155289"/>
            <a:ext cx="607269" cy="538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1790AB5-D40D-9410-E05F-F659162D8E09}"/>
              </a:ext>
            </a:extLst>
          </p:cNvPr>
          <p:cNvCxnSpPr>
            <a:cxnSpLocks/>
          </p:cNvCxnSpPr>
          <p:nvPr/>
        </p:nvCxnSpPr>
        <p:spPr>
          <a:xfrm flipV="1">
            <a:off x="816919" y="3535513"/>
            <a:ext cx="465804" cy="4129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095B510-867E-5931-B337-D6CF6DC6F628}"/>
              </a:ext>
            </a:extLst>
          </p:cNvPr>
          <p:cNvCxnSpPr>
            <a:cxnSpLocks/>
          </p:cNvCxnSpPr>
          <p:nvPr/>
        </p:nvCxnSpPr>
        <p:spPr>
          <a:xfrm flipH="1" flipV="1">
            <a:off x="1662642" y="3517594"/>
            <a:ext cx="497321" cy="4161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9CBDFC5-5CB9-60E2-775B-7CD121684CE8}"/>
              </a:ext>
            </a:extLst>
          </p:cNvPr>
          <p:cNvSpPr/>
          <p:nvPr/>
        </p:nvSpPr>
        <p:spPr>
          <a:xfrm>
            <a:off x="3716324" y="3647178"/>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2D2969D-0426-73F5-6DB0-1652FE9F72E6}"/>
              </a:ext>
            </a:extLst>
          </p:cNvPr>
          <p:cNvSpPr/>
          <p:nvPr/>
        </p:nvSpPr>
        <p:spPr>
          <a:xfrm>
            <a:off x="5621868" y="3647178"/>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566B70-75A7-15BA-AA73-71F91FFEB2A8}"/>
              </a:ext>
            </a:extLst>
          </p:cNvPr>
          <p:cNvSpPr/>
          <p:nvPr/>
        </p:nvSpPr>
        <p:spPr>
          <a:xfrm>
            <a:off x="3716324" y="2210057"/>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A8FDE2-EEE7-61DA-C3BA-8B1E0E5616E7}"/>
              </a:ext>
            </a:extLst>
          </p:cNvPr>
          <p:cNvSpPr/>
          <p:nvPr/>
        </p:nvSpPr>
        <p:spPr>
          <a:xfrm>
            <a:off x="5621868" y="2210057"/>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urved Connector 21">
            <a:extLst>
              <a:ext uri="{FF2B5EF4-FFF2-40B4-BE49-F238E27FC236}">
                <a16:creationId xmlns:a16="http://schemas.microsoft.com/office/drawing/2014/main" id="{E591EBEB-7494-2051-F9C0-B0608BE898B8}"/>
              </a:ext>
            </a:extLst>
          </p:cNvPr>
          <p:cNvCxnSpPr>
            <a:stCxn id="14" idx="0"/>
            <a:endCxn id="21" idx="2"/>
          </p:cNvCxnSpPr>
          <p:nvPr/>
        </p:nvCxnSpPr>
        <p:spPr>
          <a:xfrm rot="5400000" flipH="1" flipV="1">
            <a:off x="4637177" y="2296776"/>
            <a:ext cx="795261" cy="1905544"/>
          </a:xfrm>
          <a:prstGeom prst="curvedConnector3">
            <a:avLst>
              <a:gd name="adj1" fmla="val 35164"/>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16B7D4E8-2BB4-BB1E-0311-3DC74D9AFE7B}"/>
              </a:ext>
            </a:extLst>
          </p:cNvPr>
          <p:cNvCxnSpPr>
            <a:cxnSpLocks/>
            <a:stCxn id="19" idx="0"/>
            <a:endCxn id="20" idx="2"/>
          </p:cNvCxnSpPr>
          <p:nvPr/>
        </p:nvCxnSpPr>
        <p:spPr>
          <a:xfrm rot="16200000" flipV="1">
            <a:off x="4637177" y="2296776"/>
            <a:ext cx="795261" cy="1905544"/>
          </a:xfrm>
          <a:prstGeom prst="curvedConnector3">
            <a:avLst>
              <a:gd name="adj1" fmla="val 4629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E8ABD9-CE8F-1159-BCFF-0B8F1EC14B82}"/>
              </a:ext>
            </a:extLst>
          </p:cNvPr>
          <p:cNvCxnSpPr/>
          <p:nvPr/>
        </p:nvCxnSpPr>
        <p:spPr>
          <a:xfrm flipV="1">
            <a:off x="3893303" y="2896637"/>
            <a:ext cx="0" cy="7210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E67C647-4502-C1DC-71D1-9BC142598671}"/>
              </a:ext>
            </a:extLst>
          </p:cNvPr>
          <p:cNvCxnSpPr/>
          <p:nvPr/>
        </p:nvCxnSpPr>
        <p:spPr>
          <a:xfrm flipV="1">
            <a:off x="6177295" y="2874278"/>
            <a:ext cx="0" cy="7210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BAFE5C26-9E1C-2A7E-B647-33DFD4274434}"/>
              </a:ext>
            </a:extLst>
          </p:cNvPr>
          <p:cNvSpPr/>
          <p:nvPr/>
        </p:nvSpPr>
        <p:spPr>
          <a:xfrm rot="8789835">
            <a:off x="3888769" y="2568660"/>
            <a:ext cx="2292075" cy="2292075"/>
          </a:xfrm>
          <a:prstGeom prst="arc">
            <a:avLst>
              <a:gd name="adj1" fmla="val 14808087"/>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E3693077-1E0C-F9FD-5B3A-DCE940C8FFC3}"/>
              </a:ext>
            </a:extLst>
          </p:cNvPr>
          <p:cNvCxnSpPr>
            <a:cxnSpLocks/>
          </p:cNvCxnSpPr>
          <p:nvPr/>
        </p:nvCxnSpPr>
        <p:spPr>
          <a:xfrm flipH="1" flipV="1">
            <a:off x="3400118" y="1639106"/>
            <a:ext cx="632412" cy="5291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7B85EB-606C-4EB1-1BE3-B6DBB6F982AB}"/>
              </a:ext>
            </a:extLst>
          </p:cNvPr>
          <p:cNvCxnSpPr>
            <a:cxnSpLocks/>
          </p:cNvCxnSpPr>
          <p:nvPr/>
        </p:nvCxnSpPr>
        <p:spPr>
          <a:xfrm flipV="1">
            <a:off x="6069005" y="1639106"/>
            <a:ext cx="607269" cy="538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3D97FC2-84D2-B81B-B51C-32AE1E33E945}"/>
              </a:ext>
            </a:extLst>
          </p:cNvPr>
          <p:cNvCxnSpPr>
            <a:cxnSpLocks/>
          </p:cNvCxnSpPr>
          <p:nvPr/>
        </p:nvCxnSpPr>
        <p:spPr>
          <a:xfrm flipV="1">
            <a:off x="3446586" y="4321564"/>
            <a:ext cx="465804" cy="4129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Right Arrow 35">
            <a:extLst>
              <a:ext uri="{FF2B5EF4-FFF2-40B4-BE49-F238E27FC236}">
                <a16:creationId xmlns:a16="http://schemas.microsoft.com/office/drawing/2014/main" id="{D7B5D2EE-5DAF-E3B8-B098-9685161B5FC7}"/>
              </a:ext>
            </a:extLst>
          </p:cNvPr>
          <p:cNvSpPr/>
          <p:nvPr/>
        </p:nvSpPr>
        <p:spPr>
          <a:xfrm>
            <a:off x="2566620" y="2817628"/>
            <a:ext cx="1033033" cy="6483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Content Placeholder 2">
                <a:extLst>
                  <a:ext uri="{FF2B5EF4-FFF2-40B4-BE49-F238E27FC236}">
                    <a16:creationId xmlns:a16="http://schemas.microsoft.com/office/drawing/2014/main" id="{AF01F3B0-F1A8-97E4-CCD9-7FF14B55008F}"/>
                  </a:ext>
                </a:extLst>
              </p:cNvPr>
              <p:cNvSpPr txBox="1">
                <a:spLocks/>
              </p:cNvSpPr>
              <p:nvPr/>
            </p:nvSpPr>
            <p:spPr>
              <a:xfrm>
                <a:off x="7805484" y="1971783"/>
                <a:ext cx="3838400" cy="2786205"/>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Theorem</a:t>
                </a:r>
                <a:r>
                  <a:rPr lang="en-US" sz="2400" dirty="0"/>
                  <a:t>: Every </a:t>
                </a:r>
                <a14:m>
                  <m:oMath xmlns:m="http://schemas.openxmlformats.org/officeDocument/2006/math">
                    <m:r>
                      <a:rPr lang="en-US" sz="2400" i="1">
                        <a:latin typeface="Cambria Math" panose="02040503050406030204" pitchFamily="18" charset="0"/>
                      </a:rPr>
                      <m:t>𝑛</m:t>
                    </m:r>
                  </m:oMath>
                </a14:m>
                <a:r>
                  <a:rPr lang="en-US" sz="2400" dirty="0"/>
                  <a:t>-qubit quantum circuit that can be implemented by arbitrarily many Clifford gates and </a:t>
                </a:r>
                <a:br>
                  <a:rPr lang="en-US" sz="2400" dirty="0"/>
                </a:br>
                <a14:m>
                  <m:oMath xmlns:m="http://schemas.openxmlformats.org/officeDocument/2006/math">
                    <m:r>
                      <a:rPr lang="en-US" sz="2400" i="1">
                        <a:latin typeface="Cambria Math" panose="02040503050406030204" pitchFamily="18" charset="0"/>
                      </a:rPr>
                      <m:t>𝑘</m:t>
                    </m:r>
                  </m:oMath>
                </a14:m>
                <a:r>
                  <a:rPr lang="en-US" sz="2400" dirty="0"/>
                  <a:t> many </a:t>
                </a:r>
                <a14:m>
                  <m:oMath xmlns:m="http://schemas.openxmlformats.org/officeDocument/2006/math">
                    <m:r>
                      <a:rPr lang="en-US" sz="2400" i="1">
                        <a:latin typeface="Cambria Math" panose="02040503050406030204" pitchFamily="18" charset="0"/>
                      </a:rPr>
                      <m:t>𝑇</m:t>
                    </m:r>
                  </m:oMath>
                </a14:m>
                <a:r>
                  <a:rPr lang="en-US" sz="2400" dirty="0"/>
                  <a:t> gates can be implemented nonlocally using </a:t>
                </a:r>
                <a14:m>
                  <m:oMath xmlns:m="http://schemas.openxmlformats.org/officeDocument/2006/math">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2</m:t>
                        </m:r>
                      </m:e>
                      <m:sup>
                        <m:r>
                          <a:rPr lang="en-US" sz="2400" i="1">
                            <a:latin typeface="Cambria Math" panose="02040503050406030204" pitchFamily="18" charset="0"/>
                          </a:rPr>
                          <m:t>𝑘</m:t>
                        </m:r>
                      </m:sup>
                    </m:sSup>
                  </m:oMath>
                </a14:m>
                <a:r>
                  <a:rPr lang="en-US" sz="2400" dirty="0"/>
                  <a:t> qubits of entanglement.</a:t>
                </a:r>
              </a:p>
            </p:txBody>
          </p:sp>
        </mc:Choice>
        <mc:Fallback xmlns="">
          <p:sp>
            <p:nvSpPr>
              <p:cNvPr id="39" name="Content Placeholder 2">
                <a:extLst>
                  <a:ext uri="{FF2B5EF4-FFF2-40B4-BE49-F238E27FC236}">
                    <a16:creationId xmlns:a16="http://schemas.microsoft.com/office/drawing/2014/main" id="{AF01F3B0-F1A8-97E4-CCD9-7FF14B55008F}"/>
                  </a:ext>
                </a:extLst>
              </p:cNvPr>
              <p:cNvSpPr txBox="1">
                <a:spLocks noRot="1" noChangeAspect="1" noMove="1" noResize="1" noEditPoints="1" noAdjustHandles="1" noChangeArrowheads="1" noChangeShapeType="1" noTextEdit="1"/>
              </p:cNvSpPr>
              <p:nvPr/>
            </p:nvSpPr>
            <p:spPr>
              <a:xfrm>
                <a:off x="7805484" y="1971783"/>
                <a:ext cx="3838400" cy="2786205"/>
              </a:xfrm>
              <a:prstGeom prst="rect">
                <a:avLst/>
              </a:prstGeom>
              <a:blipFill>
                <a:blip r:embed="rId2"/>
                <a:stretch>
                  <a:fillRect l="-1967" t="-2252" b="-2252"/>
                </a:stretch>
              </a:blipFill>
              <a:ln>
                <a:solidFill>
                  <a:schemeClr val="tx1"/>
                </a:solidFill>
              </a:ln>
            </p:spPr>
            <p:txBody>
              <a:bodyPr/>
              <a:lstStyle/>
              <a:p>
                <a:r>
                  <a:rPr lang="en-US">
                    <a:noFill/>
                  </a:rPr>
                  <a:t> </a:t>
                </a:r>
              </a:p>
            </p:txBody>
          </p:sp>
        </mc:Fallback>
      </mc:AlternateContent>
      <p:sp>
        <p:nvSpPr>
          <p:cNvPr id="41" name="TextBox 40">
            <a:extLst>
              <a:ext uri="{FF2B5EF4-FFF2-40B4-BE49-F238E27FC236}">
                <a16:creationId xmlns:a16="http://schemas.microsoft.com/office/drawing/2014/main" id="{79CEF43B-1AED-32EB-875F-42D04F3C4E5A}"/>
              </a:ext>
            </a:extLst>
          </p:cNvPr>
          <p:cNvSpPr txBox="1"/>
          <p:nvPr/>
        </p:nvSpPr>
        <p:spPr>
          <a:xfrm>
            <a:off x="9910381" y="4843157"/>
            <a:ext cx="2289026" cy="338554"/>
          </a:xfrm>
          <a:prstGeom prst="rect">
            <a:avLst/>
          </a:prstGeom>
          <a:noFill/>
        </p:spPr>
        <p:txBody>
          <a:bodyPr wrap="square">
            <a:spAutoFit/>
          </a:bodyPr>
          <a:lstStyle/>
          <a:p>
            <a:pPr marL="0" indent="0">
              <a:buNone/>
            </a:pPr>
            <a:r>
              <a:rPr lang="en-US" sz="1600" dirty="0">
                <a:solidFill>
                  <a:schemeClr val="bg1">
                    <a:lumMod val="50000"/>
                  </a:schemeClr>
                </a:solidFill>
              </a:rPr>
              <a:t>(</a:t>
            </a:r>
            <a:r>
              <a:rPr lang="en-US" sz="1600" dirty="0" err="1">
                <a:solidFill>
                  <a:schemeClr val="bg1">
                    <a:lumMod val="50000"/>
                  </a:schemeClr>
                </a:solidFill>
              </a:rPr>
              <a:t>Speelman</a:t>
            </a:r>
            <a:r>
              <a:rPr lang="en-US" sz="1600" dirty="0">
                <a:solidFill>
                  <a:schemeClr val="bg1">
                    <a:lumMod val="50000"/>
                  </a:schemeClr>
                </a:solidFill>
              </a:rPr>
              <a:t> 2015)</a:t>
            </a:r>
          </a:p>
        </p:txBody>
      </p:sp>
      <p:cxnSp>
        <p:nvCxnSpPr>
          <p:cNvPr id="3" name="Straight Arrow Connector 2">
            <a:extLst>
              <a:ext uri="{FF2B5EF4-FFF2-40B4-BE49-F238E27FC236}">
                <a16:creationId xmlns:a16="http://schemas.microsoft.com/office/drawing/2014/main" id="{87C4F321-F6DD-F9F6-22DE-524730B2179B}"/>
              </a:ext>
            </a:extLst>
          </p:cNvPr>
          <p:cNvCxnSpPr>
            <a:cxnSpLocks/>
          </p:cNvCxnSpPr>
          <p:nvPr/>
        </p:nvCxnSpPr>
        <p:spPr>
          <a:xfrm flipH="1" flipV="1">
            <a:off x="6096000" y="4338810"/>
            <a:ext cx="497321" cy="4161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5602" name="Picture 2" descr="Example of a 5-qubit quantum circuit from [18], with each horizontal... |  Download Scientific Diagram">
            <a:extLst>
              <a:ext uri="{FF2B5EF4-FFF2-40B4-BE49-F238E27FC236}">
                <a16:creationId xmlns:a16="http://schemas.microsoft.com/office/drawing/2014/main" id="{BF1A009C-8DDA-2751-9636-3C0F95F70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28" y="2577109"/>
            <a:ext cx="1903581" cy="10428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941B59F-27DC-7A1E-E7F8-EEE25D141A2B}"/>
                  </a:ext>
                </a:extLst>
              </p:cNvPr>
              <p:cNvSpPr txBox="1"/>
              <p:nvPr/>
            </p:nvSpPr>
            <p:spPr>
              <a:xfrm>
                <a:off x="1967074" y="5081742"/>
                <a:ext cx="7309587" cy="1456232"/>
              </a:xfrm>
              <a:prstGeom prst="rect">
                <a:avLst/>
              </a:prstGeom>
              <a:noFill/>
            </p:spPr>
            <p:txBody>
              <a:bodyPr wrap="square">
                <a:spAutoFit/>
              </a:bodyPr>
              <a:lstStyle/>
              <a:p>
                <a14:m>
                  <m:oMath xmlns:m="http://schemas.openxmlformats.org/officeDocument/2006/math">
                    <m:r>
                      <a:rPr lang="en-US" sz="2400" i="1" smtClean="0">
                        <a:latin typeface="Cambria Math" panose="02040503050406030204" pitchFamily="18" charset="0"/>
                      </a:rPr>
                      <m:t>𝑇</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2"/>
                                  <m:mcJc m:val="center"/>
                                </m:mcPr>
                              </m:mc>
                            </m:mcs>
                            <m:ctrlPr>
                              <a:rPr lang="en-US" sz="2400" b="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2</m:t>
                                  </m:r>
                                  <m:r>
                                    <a:rPr lang="en-US" sz="2400" b="0" i="1" smtClean="0">
                                      <a:latin typeface="Cambria Math" panose="02040503050406030204" pitchFamily="18" charset="0"/>
                                    </a:rPr>
                                    <m:t>𝜋</m:t>
                                  </m:r>
                                  <m:r>
                                    <a:rPr lang="en-US" sz="2400" b="0" i="1" smtClean="0">
                                      <a:latin typeface="Cambria Math" panose="02040503050406030204" pitchFamily="18" charset="0"/>
                                    </a:rPr>
                                    <m:t>𝑖</m:t>
                                  </m:r>
                                  <m:r>
                                    <a:rPr lang="en-US" sz="2400" b="0" i="1" smtClean="0">
                                      <a:latin typeface="Cambria Math" panose="02040503050406030204" pitchFamily="18" charset="0"/>
                                    </a:rPr>
                                    <m:t>/8</m:t>
                                  </m:r>
                                </m:sup>
                              </m:sSup>
                            </m:e>
                          </m:mr>
                        </m:m>
                      </m:e>
                    </m:d>
                  </m:oMath>
                </a14:m>
                <a:r>
                  <a:rPr lang="en-US" sz="2400" dirty="0"/>
                  <a:t> is a special single-qubit gate that makes</a:t>
                </a:r>
              </a:p>
              <a:p>
                <a:pPr marL="342900" indent="-342900">
                  <a:buFont typeface="Arial" panose="020B0604020202020204" pitchFamily="34" charset="0"/>
                  <a:buChar char="•"/>
                </a:pPr>
                <a:r>
                  <a:rPr lang="en-US" sz="2400" dirty="0"/>
                  <a:t>Quantum computations hard for classical computers</a:t>
                </a:r>
              </a:p>
              <a:p>
                <a:pPr marL="342900" indent="-342900">
                  <a:buFont typeface="Arial" panose="020B0604020202020204" pitchFamily="34" charset="0"/>
                  <a:buChar char="•"/>
                </a:pPr>
                <a:r>
                  <a:rPr lang="en-US" sz="2400" dirty="0"/>
                  <a:t>Quantum error correction expensive</a:t>
                </a:r>
              </a:p>
            </p:txBody>
          </p:sp>
        </mc:Choice>
        <mc:Fallback xmlns="">
          <p:sp>
            <p:nvSpPr>
              <p:cNvPr id="11" name="TextBox 10">
                <a:extLst>
                  <a:ext uri="{FF2B5EF4-FFF2-40B4-BE49-F238E27FC236}">
                    <a16:creationId xmlns:a16="http://schemas.microsoft.com/office/drawing/2014/main" id="{8941B59F-27DC-7A1E-E7F8-EEE25D141A2B}"/>
                  </a:ext>
                </a:extLst>
              </p:cNvPr>
              <p:cNvSpPr txBox="1">
                <a:spLocks noRot="1" noChangeAspect="1" noMove="1" noResize="1" noEditPoints="1" noAdjustHandles="1" noChangeArrowheads="1" noChangeShapeType="1" noTextEdit="1"/>
              </p:cNvSpPr>
              <p:nvPr/>
            </p:nvSpPr>
            <p:spPr>
              <a:xfrm>
                <a:off x="1967074" y="5081742"/>
                <a:ext cx="7309587" cy="1456232"/>
              </a:xfrm>
              <a:prstGeom prst="rect">
                <a:avLst/>
              </a:prstGeom>
              <a:blipFill>
                <a:blip r:embed="rId4"/>
                <a:stretch>
                  <a:fillRect l="-1215" r="-694" b="-7759"/>
                </a:stretch>
              </a:blipFill>
            </p:spPr>
            <p:txBody>
              <a:bodyPr/>
              <a:lstStyle/>
              <a:p>
                <a:r>
                  <a:rPr lang="en-US">
                    <a:noFill/>
                  </a:rPr>
                  <a:t> </a:t>
                </a:r>
              </a:p>
            </p:txBody>
          </p:sp>
        </mc:Fallback>
      </mc:AlternateContent>
    </p:spTree>
    <p:extLst>
      <p:ext uri="{BB962C8B-B14F-4D97-AF65-F5344CB8AC3E}">
        <p14:creationId xmlns:p14="http://schemas.microsoft.com/office/powerpoint/2010/main" val="266937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9030707-F771-AD89-0061-E47922D26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2B017-A36B-1A1D-7E8F-80B15B274E6B}"/>
              </a:ext>
            </a:extLst>
          </p:cNvPr>
          <p:cNvSpPr>
            <a:spLocks noGrp="1"/>
          </p:cNvSpPr>
          <p:nvPr>
            <p:ph type="title"/>
          </p:nvPr>
        </p:nvSpPr>
        <p:spPr/>
        <p:txBody>
          <a:bodyPr/>
          <a:lstStyle/>
          <a:p>
            <a:r>
              <a:rPr lang="en-US" dirty="0"/>
              <a:t>From NLQC to Quantum Circuit Complexity</a:t>
            </a:r>
          </a:p>
        </p:txBody>
      </p:sp>
      <p:cxnSp>
        <p:nvCxnSpPr>
          <p:cNvPr id="5" name="Straight Arrow Connector 4">
            <a:extLst>
              <a:ext uri="{FF2B5EF4-FFF2-40B4-BE49-F238E27FC236}">
                <a16:creationId xmlns:a16="http://schemas.microsoft.com/office/drawing/2014/main" id="{E0F77B06-D983-C7B6-12AA-4CDAB928A626}"/>
              </a:ext>
            </a:extLst>
          </p:cNvPr>
          <p:cNvCxnSpPr>
            <a:cxnSpLocks/>
          </p:cNvCxnSpPr>
          <p:nvPr/>
        </p:nvCxnSpPr>
        <p:spPr>
          <a:xfrm flipH="1" flipV="1">
            <a:off x="696996" y="2168267"/>
            <a:ext cx="632412" cy="5291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F495449-9DAD-B598-6D74-37CBF8261B39}"/>
              </a:ext>
            </a:extLst>
          </p:cNvPr>
          <p:cNvCxnSpPr>
            <a:cxnSpLocks/>
          </p:cNvCxnSpPr>
          <p:nvPr/>
        </p:nvCxnSpPr>
        <p:spPr>
          <a:xfrm flipV="1">
            <a:off x="1619492" y="2155289"/>
            <a:ext cx="607269" cy="538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15E0BC6-CEAD-CA7E-E00E-FA185CC2AEBC}"/>
              </a:ext>
            </a:extLst>
          </p:cNvPr>
          <p:cNvCxnSpPr>
            <a:cxnSpLocks/>
          </p:cNvCxnSpPr>
          <p:nvPr/>
        </p:nvCxnSpPr>
        <p:spPr>
          <a:xfrm flipV="1">
            <a:off x="816919" y="3535513"/>
            <a:ext cx="465804" cy="4129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1776742-4FE4-3342-3AE8-0D9959348AAA}"/>
              </a:ext>
            </a:extLst>
          </p:cNvPr>
          <p:cNvCxnSpPr>
            <a:cxnSpLocks/>
          </p:cNvCxnSpPr>
          <p:nvPr/>
        </p:nvCxnSpPr>
        <p:spPr>
          <a:xfrm flipH="1" flipV="1">
            <a:off x="1662642" y="3517594"/>
            <a:ext cx="497321" cy="4161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9340964-B59F-B92B-879E-AF320FD112B3}"/>
              </a:ext>
            </a:extLst>
          </p:cNvPr>
          <p:cNvSpPr/>
          <p:nvPr/>
        </p:nvSpPr>
        <p:spPr>
          <a:xfrm>
            <a:off x="3716324" y="3647178"/>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86DDCED-D773-0D1F-3085-BBA39F49CB68}"/>
              </a:ext>
            </a:extLst>
          </p:cNvPr>
          <p:cNvSpPr/>
          <p:nvPr/>
        </p:nvSpPr>
        <p:spPr>
          <a:xfrm>
            <a:off x="5621868" y="3647178"/>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103708C-BB8F-E0A2-F14B-3F4B0A4C9E1F}"/>
              </a:ext>
            </a:extLst>
          </p:cNvPr>
          <p:cNvSpPr/>
          <p:nvPr/>
        </p:nvSpPr>
        <p:spPr>
          <a:xfrm>
            <a:off x="3716324" y="2210057"/>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FFE4DA4-C563-4675-3F7B-37B612D83FE0}"/>
              </a:ext>
            </a:extLst>
          </p:cNvPr>
          <p:cNvSpPr/>
          <p:nvPr/>
        </p:nvSpPr>
        <p:spPr>
          <a:xfrm>
            <a:off x="5621868" y="2210057"/>
            <a:ext cx="731422" cy="64186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urved Connector 21">
            <a:extLst>
              <a:ext uri="{FF2B5EF4-FFF2-40B4-BE49-F238E27FC236}">
                <a16:creationId xmlns:a16="http://schemas.microsoft.com/office/drawing/2014/main" id="{AA03329A-B58E-78F0-2DB8-529402D1C9E5}"/>
              </a:ext>
            </a:extLst>
          </p:cNvPr>
          <p:cNvCxnSpPr>
            <a:stCxn id="14" idx="0"/>
            <a:endCxn id="21" idx="2"/>
          </p:cNvCxnSpPr>
          <p:nvPr/>
        </p:nvCxnSpPr>
        <p:spPr>
          <a:xfrm rot="5400000" flipH="1" flipV="1">
            <a:off x="4637177" y="2296776"/>
            <a:ext cx="795261" cy="1905544"/>
          </a:xfrm>
          <a:prstGeom prst="curvedConnector3">
            <a:avLst>
              <a:gd name="adj1" fmla="val 35164"/>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E088010F-4A2A-4FBA-99A5-1E324F31C536}"/>
              </a:ext>
            </a:extLst>
          </p:cNvPr>
          <p:cNvCxnSpPr>
            <a:cxnSpLocks/>
            <a:stCxn id="19" idx="0"/>
            <a:endCxn id="20" idx="2"/>
          </p:cNvCxnSpPr>
          <p:nvPr/>
        </p:nvCxnSpPr>
        <p:spPr>
          <a:xfrm rot="16200000" flipV="1">
            <a:off x="4637177" y="2296776"/>
            <a:ext cx="795261" cy="1905544"/>
          </a:xfrm>
          <a:prstGeom prst="curvedConnector3">
            <a:avLst>
              <a:gd name="adj1" fmla="val 4629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47098F3-2755-503D-13B6-B2C3AC88A14D}"/>
              </a:ext>
            </a:extLst>
          </p:cNvPr>
          <p:cNvCxnSpPr/>
          <p:nvPr/>
        </p:nvCxnSpPr>
        <p:spPr>
          <a:xfrm flipV="1">
            <a:off x="3893303" y="2896637"/>
            <a:ext cx="0" cy="7210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F5E681E-54F0-DFC3-200C-B923D931A55F}"/>
              </a:ext>
            </a:extLst>
          </p:cNvPr>
          <p:cNvCxnSpPr/>
          <p:nvPr/>
        </p:nvCxnSpPr>
        <p:spPr>
          <a:xfrm flipV="1">
            <a:off x="6177295" y="2874278"/>
            <a:ext cx="0" cy="7210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F362900F-9C5A-F76C-7E64-9F331A09C9BD}"/>
              </a:ext>
            </a:extLst>
          </p:cNvPr>
          <p:cNvSpPr/>
          <p:nvPr/>
        </p:nvSpPr>
        <p:spPr>
          <a:xfrm rot="8789835">
            <a:off x="3888769" y="2568660"/>
            <a:ext cx="2292075" cy="2292075"/>
          </a:xfrm>
          <a:prstGeom prst="arc">
            <a:avLst>
              <a:gd name="adj1" fmla="val 14808087"/>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3E1DF0E5-3B4A-9529-DB32-4D3B196EEDEC}"/>
              </a:ext>
            </a:extLst>
          </p:cNvPr>
          <p:cNvCxnSpPr>
            <a:cxnSpLocks/>
          </p:cNvCxnSpPr>
          <p:nvPr/>
        </p:nvCxnSpPr>
        <p:spPr>
          <a:xfrm flipH="1" flipV="1">
            <a:off x="3400118" y="1639106"/>
            <a:ext cx="632412" cy="5291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82E8930-63AA-3E31-246E-7A0C09EFF5D7}"/>
              </a:ext>
            </a:extLst>
          </p:cNvPr>
          <p:cNvCxnSpPr>
            <a:cxnSpLocks/>
          </p:cNvCxnSpPr>
          <p:nvPr/>
        </p:nvCxnSpPr>
        <p:spPr>
          <a:xfrm flipV="1">
            <a:off x="6069005" y="1639106"/>
            <a:ext cx="607269" cy="538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BACFB18-C383-C100-944C-54DAD65F9BAF}"/>
              </a:ext>
            </a:extLst>
          </p:cNvPr>
          <p:cNvCxnSpPr>
            <a:cxnSpLocks/>
          </p:cNvCxnSpPr>
          <p:nvPr/>
        </p:nvCxnSpPr>
        <p:spPr>
          <a:xfrm flipV="1">
            <a:off x="3446586" y="4321564"/>
            <a:ext cx="465804" cy="4129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Right Arrow 35">
            <a:extLst>
              <a:ext uri="{FF2B5EF4-FFF2-40B4-BE49-F238E27FC236}">
                <a16:creationId xmlns:a16="http://schemas.microsoft.com/office/drawing/2014/main" id="{6A8A4DD8-3D76-2901-ED39-93B2B6C5A111}"/>
              </a:ext>
            </a:extLst>
          </p:cNvPr>
          <p:cNvSpPr/>
          <p:nvPr/>
        </p:nvSpPr>
        <p:spPr>
          <a:xfrm>
            <a:off x="2566620" y="2817628"/>
            <a:ext cx="1033033" cy="6483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Content Placeholder 2">
                <a:extLst>
                  <a:ext uri="{FF2B5EF4-FFF2-40B4-BE49-F238E27FC236}">
                    <a16:creationId xmlns:a16="http://schemas.microsoft.com/office/drawing/2014/main" id="{D4392206-2324-5141-5A13-D7EB6A4D7EF0}"/>
                  </a:ext>
                </a:extLst>
              </p:cNvPr>
              <p:cNvSpPr txBox="1">
                <a:spLocks/>
              </p:cNvSpPr>
              <p:nvPr/>
            </p:nvSpPr>
            <p:spPr>
              <a:xfrm>
                <a:off x="7536681" y="3504508"/>
                <a:ext cx="3838400" cy="211736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Theorem</a:t>
                </a:r>
                <a:r>
                  <a:rPr lang="en-US" sz="2400" dirty="0"/>
                  <a:t>: The </a:t>
                </a:r>
                <a14:m>
                  <m:oMath xmlns:m="http://schemas.openxmlformats.org/officeDocument/2006/math">
                    <m:r>
                      <a:rPr lang="en-US" sz="2400" i="1" smtClean="0">
                        <a:latin typeface="Cambria Math" panose="02040503050406030204" pitchFamily="18" charset="0"/>
                      </a:rPr>
                      <m:t>𝑛</m:t>
                    </m:r>
                  </m:oMath>
                </a14:m>
                <a:r>
                  <a:rPr lang="en-US" sz="2400" dirty="0"/>
                  <a:t>-qubit Toffoli unitary and the </a:t>
                </a:r>
                <a14:m>
                  <m:oMath xmlns:m="http://schemas.openxmlformats.org/officeDocument/2006/math">
                    <m:r>
                      <a:rPr lang="en-US" sz="2400" i="1">
                        <a:latin typeface="Cambria Math" panose="02040503050406030204" pitchFamily="18" charset="0"/>
                      </a:rPr>
                      <m:t>𝑛</m:t>
                    </m:r>
                  </m:oMath>
                </a14:m>
                <a:r>
                  <a:rPr lang="en-US" sz="2400" dirty="0"/>
                  <a:t>-qubit multiplexer unitary requires </a:t>
                </a:r>
                <a14:m>
                  <m:oMath xmlns:m="http://schemas.openxmlformats.org/officeDocument/2006/math">
                    <m:r>
                      <a:rPr lang="en-US" sz="2400" b="0" i="0" smtClean="0">
                        <a:latin typeface="Cambria Math" panose="02040503050406030204" pitchFamily="18" charset="0"/>
                      </a:rPr>
                      <m:t>~</m:t>
                    </m:r>
                    <m:r>
                      <a:rPr lang="en-US" sz="2400" i="1">
                        <a:latin typeface="Cambria Math" panose="02040503050406030204" pitchFamily="18" charset="0"/>
                      </a:rPr>
                      <m:t>𝑛</m:t>
                    </m:r>
                  </m:oMath>
                </a14:m>
                <a:r>
                  <a:rPr lang="en-US" sz="2400" dirty="0"/>
                  <a:t> many </a:t>
                </a:r>
                <a14:m>
                  <m:oMath xmlns:m="http://schemas.openxmlformats.org/officeDocument/2006/math">
                    <m:r>
                      <a:rPr lang="en-US" sz="2400" i="1">
                        <a:latin typeface="Cambria Math" panose="02040503050406030204" pitchFamily="18" charset="0"/>
                      </a:rPr>
                      <m:t>𝑇</m:t>
                    </m:r>
                  </m:oMath>
                </a14:m>
                <a:r>
                  <a:rPr lang="en-US" sz="2400" dirty="0"/>
                  <a:t> gates to implement, even approximately. </a:t>
                </a:r>
              </a:p>
            </p:txBody>
          </p:sp>
        </mc:Choice>
        <mc:Fallback xmlns="">
          <p:sp>
            <p:nvSpPr>
              <p:cNvPr id="39" name="Content Placeholder 2">
                <a:extLst>
                  <a:ext uri="{FF2B5EF4-FFF2-40B4-BE49-F238E27FC236}">
                    <a16:creationId xmlns:a16="http://schemas.microsoft.com/office/drawing/2014/main" id="{D4392206-2324-5141-5A13-D7EB6A4D7EF0}"/>
                  </a:ext>
                </a:extLst>
              </p:cNvPr>
              <p:cNvSpPr txBox="1">
                <a:spLocks noRot="1" noChangeAspect="1" noMove="1" noResize="1" noEditPoints="1" noAdjustHandles="1" noChangeArrowheads="1" noChangeShapeType="1" noTextEdit="1"/>
              </p:cNvSpPr>
              <p:nvPr/>
            </p:nvSpPr>
            <p:spPr>
              <a:xfrm>
                <a:off x="7536681" y="3504508"/>
                <a:ext cx="3838400" cy="2117360"/>
              </a:xfrm>
              <a:prstGeom prst="rect">
                <a:avLst/>
              </a:prstGeom>
              <a:blipFill>
                <a:blip r:embed="rId2"/>
                <a:stretch>
                  <a:fillRect l="-1967" t="-2959" r="-1639" b="-3550"/>
                </a:stretch>
              </a:blipFill>
              <a:ln>
                <a:solidFill>
                  <a:schemeClr val="tx1"/>
                </a:solidFill>
              </a:ln>
            </p:spPr>
            <p:txBody>
              <a:bodyPr/>
              <a:lstStyle/>
              <a:p>
                <a:r>
                  <a:rPr lang="en-US">
                    <a:noFill/>
                  </a:rPr>
                  <a:t> </a:t>
                </a:r>
              </a:p>
            </p:txBody>
          </p:sp>
        </mc:Fallback>
      </mc:AlternateContent>
      <p:sp>
        <p:nvSpPr>
          <p:cNvPr id="41" name="TextBox 40">
            <a:extLst>
              <a:ext uri="{FF2B5EF4-FFF2-40B4-BE49-F238E27FC236}">
                <a16:creationId xmlns:a16="http://schemas.microsoft.com/office/drawing/2014/main" id="{71EAE993-9BDF-5EBF-B392-7940222BF65E}"/>
              </a:ext>
            </a:extLst>
          </p:cNvPr>
          <p:cNvSpPr txBox="1"/>
          <p:nvPr/>
        </p:nvSpPr>
        <p:spPr>
          <a:xfrm>
            <a:off x="8991601" y="5793986"/>
            <a:ext cx="2905137" cy="338554"/>
          </a:xfrm>
          <a:prstGeom prst="rect">
            <a:avLst/>
          </a:prstGeom>
          <a:noFill/>
        </p:spPr>
        <p:txBody>
          <a:bodyPr wrap="square">
            <a:spAutoFit/>
          </a:bodyPr>
          <a:lstStyle/>
          <a:p>
            <a:pPr marL="0" indent="0">
              <a:buNone/>
            </a:pPr>
            <a:r>
              <a:rPr lang="en-US" sz="1600" dirty="0">
                <a:solidFill>
                  <a:schemeClr val="bg1">
                    <a:lumMod val="50000"/>
                  </a:schemeClr>
                </a:solidFill>
              </a:rPr>
              <a:t>(Girish, May, Parham, Y.  2025)</a:t>
            </a:r>
          </a:p>
        </p:txBody>
      </p:sp>
      <p:cxnSp>
        <p:nvCxnSpPr>
          <p:cNvPr id="3" name="Straight Arrow Connector 2">
            <a:extLst>
              <a:ext uri="{FF2B5EF4-FFF2-40B4-BE49-F238E27FC236}">
                <a16:creationId xmlns:a16="http://schemas.microsoft.com/office/drawing/2014/main" id="{2B865BC5-2893-24D7-2905-B0C45ED8E163}"/>
              </a:ext>
            </a:extLst>
          </p:cNvPr>
          <p:cNvCxnSpPr>
            <a:cxnSpLocks/>
          </p:cNvCxnSpPr>
          <p:nvPr/>
        </p:nvCxnSpPr>
        <p:spPr>
          <a:xfrm flipH="1" flipV="1">
            <a:off x="6096000" y="4338810"/>
            <a:ext cx="497321" cy="4161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5602" name="Picture 2" descr="Example of a 5-qubit quantum circuit from [18], with each horizontal... |  Download Scientific Diagram">
            <a:extLst>
              <a:ext uri="{FF2B5EF4-FFF2-40B4-BE49-F238E27FC236}">
                <a16:creationId xmlns:a16="http://schemas.microsoft.com/office/drawing/2014/main" id="{2AC0B411-79C6-73A6-18E9-880B6331E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28" y="2577109"/>
            <a:ext cx="1903581" cy="10428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6813991-CE66-194D-918C-BB53B633B31E}"/>
                  </a:ext>
                </a:extLst>
              </p:cNvPr>
              <p:cNvSpPr txBox="1"/>
              <p:nvPr/>
            </p:nvSpPr>
            <p:spPr>
              <a:xfrm>
                <a:off x="7360010" y="1824309"/>
                <a:ext cx="4564605" cy="1200329"/>
              </a:xfrm>
              <a:prstGeom prst="rect">
                <a:avLst/>
              </a:prstGeom>
              <a:noFill/>
            </p:spPr>
            <p:txBody>
              <a:bodyPr wrap="square" rtlCol="0">
                <a:spAutoFit/>
              </a:bodyPr>
              <a:lstStyle/>
              <a:p>
                <a:r>
                  <a:rPr lang="en-US" sz="2400" dirty="0"/>
                  <a:t>Using this connection, we can prove that certain quantum subroutines </a:t>
                </a:r>
                <a:r>
                  <a:rPr lang="en-US" sz="2400" i="1" dirty="0"/>
                  <a:t>require</a:t>
                </a:r>
                <a:r>
                  <a:rPr lang="en-US" sz="2400" dirty="0"/>
                  <a:t> many </a:t>
                </a:r>
                <a14:m>
                  <m:oMath xmlns:m="http://schemas.openxmlformats.org/officeDocument/2006/math">
                    <m:r>
                      <a:rPr lang="en-US" sz="2400" i="1" smtClean="0">
                        <a:latin typeface="Cambria Math" panose="02040503050406030204" pitchFamily="18" charset="0"/>
                      </a:rPr>
                      <m:t>𝑇</m:t>
                    </m:r>
                  </m:oMath>
                </a14:m>
                <a:r>
                  <a:rPr lang="en-US" sz="2400" dirty="0"/>
                  <a:t> gates.</a:t>
                </a:r>
              </a:p>
            </p:txBody>
          </p:sp>
        </mc:Choice>
        <mc:Fallback xmlns="">
          <p:sp>
            <p:nvSpPr>
              <p:cNvPr id="4" name="TextBox 3">
                <a:extLst>
                  <a:ext uri="{FF2B5EF4-FFF2-40B4-BE49-F238E27FC236}">
                    <a16:creationId xmlns:a16="http://schemas.microsoft.com/office/drawing/2014/main" id="{B6813991-CE66-194D-918C-BB53B633B31E}"/>
                  </a:ext>
                </a:extLst>
              </p:cNvPr>
              <p:cNvSpPr txBox="1">
                <a:spLocks noRot="1" noChangeAspect="1" noMove="1" noResize="1" noEditPoints="1" noAdjustHandles="1" noChangeArrowheads="1" noChangeShapeType="1" noTextEdit="1"/>
              </p:cNvSpPr>
              <p:nvPr/>
            </p:nvSpPr>
            <p:spPr>
              <a:xfrm>
                <a:off x="7360010" y="1824309"/>
                <a:ext cx="4564605" cy="1200329"/>
              </a:xfrm>
              <a:prstGeom prst="rect">
                <a:avLst/>
              </a:prstGeom>
              <a:blipFill>
                <a:blip r:embed="rId4"/>
                <a:stretch>
                  <a:fillRect l="-1944" t="-4167" b="-1041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CBA73A9-A16F-5124-B888-7AE46F1E1190}"/>
              </a:ext>
            </a:extLst>
          </p:cNvPr>
          <p:cNvSpPr txBox="1"/>
          <p:nvPr/>
        </p:nvSpPr>
        <p:spPr>
          <a:xfrm>
            <a:off x="935412" y="5082215"/>
            <a:ext cx="6533537" cy="1569660"/>
          </a:xfrm>
          <a:prstGeom prst="rect">
            <a:avLst/>
          </a:prstGeom>
          <a:noFill/>
        </p:spPr>
        <p:txBody>
          <a:bodyPr wrap="square" rtlCol="0">
            <a:spAutoFit/>
          </a:bodyPr>
          <a:lstStyle/>
          <a:p>
            <a:r>
              <a:rPr lang="en-US" sz="2400" b="1" dirty="0"/>
              <a:t>Idea</a:t>
            </a:r>
            <a:r>
              <a:rPr lang="en-US" sz="2400" dirty="0"/>
              <a:t>: </a:t>
            </a:r>
            <a:r>
              <a:rPr lang="en-US" sz="2400" dirty="0" err="1"/>
              <a:t>Speelman’s</a:t>
            </a:r>
            <a:r>
              <a:rPr lang="en-US" sz="2400" dirty="0"/>
              <a:t> NLQC for Toffoli/multiplexer yields efficient classical communication protocol for classical Boolean functions, which are well studied in theoretical computer science.</a:t>
            </a:r>
          </a:p>
        </p:txBody>
      </p:sp>
    </p:spTree>
    <p:extLst>
      <p:ext uri="{BB962C8B-B14F-4D97-AF65-F5344CB8AC3E}">
        <p14:creationId xmlns:p14="http://schemas.microsoft.com/office/powerpoint/2010/main" val="314207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B5E1BB9-D0A8-36D9-B92B-744FEF937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CAC75-8BFE-0944-E39D-6414A826DD19}"/>
              </a:ext>
            </a:extLst>
          </p:cNvPr>
          <p:cNvSpPr>
            <a:spLocks noGrp="1"/>
          </p:cNvSpPr>
          <p:nvPr>
            <p:ph type="title"/>
          </p:nvPr>
        </p:nvSpPr>
        <p:spPr/>
        <p:txBody>
          <a:bodyPr/>
          <a:lstStyle/>
          <a:p>
            <a:r>
              <a:rPr lang="en-US" dirty="0"/>
              <a:t>Entanglement attacks on QPV</a:t>
            </a:r>
          </a:p>
        </p:txBody>
      </p:sp>
      <p:sp>
        <p:nvSpPr>
          <p:cNvPr id="3" name="Content Placeholder 2">
            <a:extLst>
              <a:ext uri="{FF2B5EF4-FFF2-40B4-BE49-F238E27FC236}">
                <a16:creationId xmlns:a16="http://schemas.microsoft.com/office/drawing/2014/main" id="{DA0C3DA2-D61F-DF15-3B86-0ABEAE05468A}"/>
              </a:ext>
            </a:extLst>
          </p:cNvPr>
          <p:cNvSpPr>
            <a:spLocks noGrp="1"/>
          </p:cNvSpPr>
          <p:nvPr>
            <p:ph idx="1"/>
          </p:nvPr>
        </p:nvSpPr>
        <p:spPr>
          <a:xfrm>
            <a:off x="838200" y="1825625"/>
            <a:ext cx="6747298" cy="1962604"/>
          </a:xfrm>
        </p:spPr>
        <p:txBody>
          <a:bodyPr>
            <a:normAutofit/>
          </a:bodyPr>
          <a:lstStyle/>
          <a:p>
            <a:pPr marL="0" indent="0">
              <a:buNone/>
            </a:pPr>
            <a:r>
              <a:rPr lang="en-US" sz="2400" dirty="0"/>
              <a:t>Spoofers can do more than keep or forward qubits. </a:t>
            </a:r>
            <a:br>
              <a:rPr lang="en-US" sz="2400" dirty="0"/>
            </a:br>
            <a:br>
              <a:rPr lang="en-US" sz="2400" dirty="0"/>
            </a:br>
            <a:r>
              <a:rPr lang="en-US" sz="2400" dirty="0"/>
              <a:t>Quantum entanglement gives rise to a richer, </a:t>
            </a:r>
            <a:br>
              <a:rPr lang="en-US" sz="2400" dirty="0"/>
            </a:br>
            <a:r>
              <a:rPr lang="en-US" sz="2400" dirty="0"/>
              <a:t>nontrivial set of spoofing strategies.</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2D4F770B-DFF1-36A1-09B9-D7B0BE6495A0}"/>
                  </a:ext>
                </a:extLst>
              </p:cNvPr>
              <p:cNvSpPr txBox="1">
                <a:spLocks/>
              </p:cNvSpPr>
              <p:nvPr/>
            </p:nvSpPr>
            <p:spPr>
              <a:xfrm>
                <a:off x="858374" y="3664682"/>
                <a:ext cx="5562379" cy="1177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With entanglement, spoofers can utilize </a:t>
                </a:r>
                <a:r>
                  <a:rPr lang="en-US" sz="2400" b="1" i="1" dirty="0"/>
                  <a:t>quantum teleportation</a:t>
                </a:r>
                <a:r>
                  <a:rPr lang="en-US" sz="2400" dirty="0"/>
                  <a:t> to perform </a:t>
                </a:r>
                <a:br>
                  <a:rPr lang="en-US" sz="2400" dirty="0"/>
                </a:br>
                <a14:m>
                  <m:oMath xmlns:m="http://schemas.openxmlformats.org/officeDocument/2006/math">
                    <m:r>
                      <a:rPr lang="en-US" sz="2400" i="1">
                        <a:latin typeface="Cambria Math" panose="02040503050406030204" pitchFamily="18" charset="0"/>
                      </a:rPr>
                      <m:t>𝑓</m:t>
                    </m:r>
                  </m:oMath>
                </a14:m>
                <a:r>
                  <a:rPr lang="en-US" sz="2400" dirty="0"/>
                  <a:t>-routing in a </a:t>
                </a:r>
                <a:r>
                  <a:rPr lang="en-US" sz="2400" b="1" i="1" dirty="0"/>
                  <a:t>distributed way.</a:t>
                </a:r>
                <a:endParaRPr lang="en-US" sz="2400" dirty="0"/>
              </a:p>
            </p:txBody>
          </p:sp>
        </mc:Choice>
        <mc:Fallback xmlns="">
          <p:sp>
            <p:nvSpPr>
              <p:cNvPr id="5" name="Content Placeholder 2">
                <a:extLst>
                  <a:ext uri="{FF2B5EF4-FFF2-40B4-BE49-F238E27FC236}">
                    <a16:creationId xmlns:a16="http://schemas.microsoft.com/office/drawing/2014/main" id="{2D4F770B-DFF1-36A1-09B9-D7B0BE6495A0}"/>
                  </a:ext>
                </a:extLst>
              </p:cNvPr>
              <p:cNvSpPr txBox="1">
                <a:spLocks noRot="1" noChangeAspect="1" noMove="1" noResize="1" noEditPoints="1" noAdjustHandles="1" noChangeArrowheads="1" noChangeShapeType="1" noTextEdit="1"/>
              </p:cNvSpPr>
              <p:nvPr/>
            </p:nvSpPr>
            <p:spPr>
              <a:xfrm>
                <a:off x="858374" y="3664682"/>
                <a:ext cx="5562379" cy="1177011"/>
              </a:xfrm>
              <a:prstGeom prst="rect">
                <a:avLst/>
              </a:prstGeom>
              <a:blipFill>
                <a:blip r:embed="rId2"/>
                <a:stretch>
                  <a:fillRect l="-1595" t="-6383" b="-3191"/>
                </a:stretch>
              </a:blipFill>
            </p:spPr>
            <p:txBody>
              <a:bodyPr/>
              <a:lstStyle/>
              <a:p>
                <a:r>
                  <a:rPr lang="en-US">
                    <a:noFill/>
                  </a:rPr>
                  <a:t> </a:t>
                </a:r>
              </a:p>
            </p:txBody>
          </p:sp>
        </mc:Fallback>
      </mc:AlternateContent>
      <p:pic>
        <p:nvPicPr>
          <p:cNvPr id="6" name="Picture 2" descr="Wavy Lines Images | Free Photos, PNG Stickers, Wallpapers &amp; Backgrounds -  rawpixel">
            <a:extLst>
              <a:ext uri="{FF2B5EF4-FFF2-40B4-BE49-F238E27FC236}">
                <a16:creationId xmlns:a16="http://schemas.microsoft.com/office/drawing/2014/main" id="{D9B5A712-91BE-B778-B9D1-8A3CB8F0DC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054" t="42741" r="11763" b="41484"/>
          <a:stretch/>
        </p:blipFill>
        <p:spPr bwMode="auto">
          <a:xfrm>
            <a:off x="7986633" y="5021549"/>
            <a:ext cx="2256744" cy="22251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4B4DF95-DAF0-1CBF-420A-71D0D0E4EEE5}"/>
              </a:ext>
            </a:extLst>
          </p:cNvPr>
          <p:cNvSpPr/>
          <p:nvPr/>
        </p:nvSpPr>
        <p:spPr>
          <a:xfrm>
            <a:off x="10205585" y="4925437"/>
            <a:ext cx="224391" cy="24725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D777C6-7121-DE81-50B0-DE8D7CC4E9AD}"/>
              </a:ext>
            </a:extLst>
          </p:cNvPr>
          <p:cNvSpPr/>
          <p:nvPr/>
        </p:nvSpPr>
        <p:spPr>
          <a:xfrm>
            <a:off x="7874437" y="4925436"/>
            <a:ext cx="224391" cy="24725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324E2A-8E8A-F7A1-1185-681F807988F6}"/>
                  </a:ext>
                </a:extLst>
              </p:cNvPr>
              <p:cNvSpPr txBox="1"/>
              <p:nvPr/>
            </p:nvSpPr>
            <p:spPr>
              <a:xfrm>
                <a:off x="7358896" y="5268805"/>
                <a:ext cx="3570274" cy="8552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2</m:t>
                              </m:r>
                            </m:e>
                          </m:rad>
                        </m:den>
                      </m:f>
                      <m:d>
                        <m:dPr>
                          <m:ctrlPr>
                            <a:rPr lang="en-US" sz="2400" b="0" i="1" smtClean="0">
                              <a:latin typeface="Cambria Math" panose="02040503050406030204" pitchFamily="18" charset="0"/>
                            </a:rPr>
                          </m:ctrlPr>
                        </m:d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00</m:t>
                              </m:r>
                            </m:e>
                          </m:d>
                          <m:r>
                            <a:rPr lang="en-US" sz="2400" b="0" i="1" smtClean="0">
                              <a:latin typeface="Cambria Math" panose="02040503050406030204" pitchFamily="18" charset="0"/>
                            </a:rPr>
                            <m:t>+|11⟩</m:t>
                          </m:r>
                        </m:e>
                      </m:d>
                    </m:oMath>
                  </m:oMathPara>
                </a14:m>
                <a:endParaRPr lang="en-US" sz="2400" dirty="0"/>
              </a:p>
            </p:txBody>
          </p:sp>
        </mc:Choice>
        <mc:Fallback xmlns="">
          <p:sp>
            <p:nvSpPr>
              <p:cNvPr id="10" name="TextBox 9">
                <a:extLst>
                  <a:ext uri="{FF2B5EF4-FFF2-40B4-BE49-F238E27FC236}">
                    <a16:creationId xmlns:a16="http://schemas.microsoft.com/office/drawing/2014/main" id="{0E324E2A-8E8A-F7A1-1185-681F807988F6}"/>
                  </a:ext>
                </a:extLst>
              </p:cNvPr>
              <p:cNvSpPr txBox="1">
                <a:spLocks noRot="1" noChangeAspect="1" noMove="1" noResize="1" noEditPoints="1" noAdjustHandles="1" noChangeArrowheads="1" noChangeShapeType="1" noTextEdit="1"/>
              </p:cNvSpPr>
              <p:nvPr/>
            </p:nvSpPr>
            <p:spPr>
              <a:xfrm>
                <a:off x="7358896" y="5268805"/>
                <a:ext cx="3570274" cy="855299"/>
              </a:xfrm>
              <a:prstGeom prst="rect">
                <a:avLst/>
              </a:prstGeom>
              <a:blipFill>
                <a:blip r:embed="rId5"/>
                <a:stretch>
                  <a:fillRect b="-2899"/>
                </a:stretch>
              </a:blipFill>
            </p:spPr>
            <p:txBody>
              <a:bodyPr/>
              <a:lstStyle/>
              <a:p>
                <a:r>
                  <a:rPr lang="en-US">
                    <a:noFill/>
                  </a:rPr>
                  <a:t> </a:t>
                </a:r>
              </a:p>
            </p:txBody>
          </p:sp>
        </mc:Fallback>
      </mc:AlternateContent>
      <p:sp>
        <p:nvSpPr>
          <p:cNvPr id="11" name="Oval 10">
            <a:extLst>
              <a:ext uri="{FF2B5EF4-FFF2-40B4-BE49-F238E27FC236}">
                <a16:creationId xmlns:a16="http://schemas.microsoft.com/office/drawing/2014/main" id="{57E3B7CC-E22A-1EA9-5133-7E5E40332A38}"/>
              </a:ext>
            </a:extLst>
          </p:cNvPr>
          <p:cNvSpPr/>
          <p:nvPr/>
        </p:nvSpPr>
        <p:spPr>
          <a:xfrm>
            <a:off x="11183504" y="5643354"/>
            <a:ext cx="224391" cy="247257"/>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FE431CC-9DE1-38DC-83FD-D2086EB1143F}"/>
                  </a:ext>
                </a:extLst>
              </p:cNvPr>
              <p:cNvSpPr txBox="1"/>
              <p:nvPr/>
            </p:nvSpPr>
            <p:spPr>
              <a:xfrm>
                <a:off x="11234057" y="5696454"/>
                <a:ext cx="85634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𝜓</m:t>
                      </m:r>
                      <m:r>
                        <a:rPr lang="en-US" sz="2400" b="0" i="1" smtClean="0">
                          <a:latin typeface="Cambria Math" panose="02040503050406030204" pitchFamily="18" charset="0"/>
                        </a:rPr>
                        <m:t>⟩</m:t>
                      </m:r>
                    </m:oMath>
                  </m:oMathPara>
                </a14:m>
                <a:endParaRPr lang="en-US" sz="2400" dirty="0"/>
              </a:p>
            </p:txBody>
          </p:sp>
        </mc:Choice>
        <mc:Fallback xmlns="">
          <p:sp>
            <p:nvSpPr>
              <p:cNvPr id="13" name="TextBox 12">
                <a:extLst>
                  <a:ext uri="{FF2B5EF4-FFF2-40B4-BE49-F238E27FC236}">
                    <a16:creationId xmlns:a16="http://schemas.microsoft.com/office/drawing/2014/main" id="{4FE431CC-9DE1-38DC-83FD-D2086EB1143F}"/>
                  </a:ext>
                </a:extLst>
              </p:cNvPr>
              <p:cNvSpPr txBox="1">
                <a:spLocks noRot="1" noChangeAspect="1" noMove="1" noResize="1" noEditPoints="1" noAdjustHandles="1" noChangeArrowheads="1" noChangeShapeType="1" noTextEdit="1"/>
              </p:cNvSpPr>
              <p:nvPr/>
            </p:nvSpPr>
            <p:spPr>
              <a:xfrm>
                <a:off x="11234057" y="5696454"/>
                <a:ext cx="856343" cy="461665"/>
              </a:xfrm>
              <a:prstGeom prst="rect">
                <a:avLst/>
              </a:prstGeom>
              <a:blipFill>
                <a:blip r:embed="rId6"/>
                <a:stretch>
                  <a:fillRect b="-18919"/>
                </a:stretch>
              </a:blipFill>
            </p:spPr>
            <p:txBody>
              <a:bodyPr/>
              <a:lstStyle/>
              <a:p>
                <a:r>
                  <a:rPr lang="en-US">
                    <a:noFill/>
                  </a:rPr>
                  <a:t> </a:t>
                </a:r>
              </a:p>
            </p:txBody>
          </p:sp>
        </mc:Fallback>
      </mc:AlternateContent>
      <p:cxnSp>
        <p:nvCxnSpPr>
          <p:cNvPr id="15" name="Curved Connector 14">
            <a:extLst>
              <a:ext uri="{FF2B5EF4-FFF2-40B4-BE49-F238E27FC236}">
                <a16:creationId xmlns:a16="http://schemas.microsoft.com/office/drawing/2014/main" id="{CD5EC951-AD53-A7BD-9B38-76250A9415FA}"/>
              </a:ext>
            </a:extLst>
          </p:cNvPr>
          <p:cNvCxnSpPr>
            <a:cxnSpLocks/>
          </p:cNvCxnSpPr>
          <p:nvPr/>
        </p:nvCxnSpPr>
        <p:spPr>
          <a:xfrm rot="10800000">
            <a:off x="10513921" y="5100298"/>
            <a:ext cx="604509" cy="596157"/>
          </a:xfrm>
          <a:prstGeom prst="curvedConnector3">
            <a:avLst>
              <a:gd name="adj1" fmla="val 11584"/>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B3B0849-4B3F-8682-56DC-4000DDB86C3F}"/>
              </a:ext>
            </a:extLst>
          </p:cNvPr>
          <p:cNvCxnSpPr>
            <a:cxnSpLocks/>
          </p:cNvCxnSpPr>
          <p:nvPr/>
        </p:nvCxnSpPr>
        <p:spPr>
          <a:xfrm flipH="1" flipV="1">
            <a:off x="8367682" y="3429000"/>
            <a:ext cx="1950098" cy="141269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398EAA0-A544-D2DB-15C1-E7D818464195}"/>
              </a:ext>
            </a:extLst>
          </p:cNvPr>
          <p:cNvCxnSpPr>
            <a:cxnSpLocks/>
          </p:cNvCxnSpPr>
          <p:nvPr/>
        </p:nvCxnSpPr>
        <p:spPr>
          <a:xfrm flipH="1" flipV="1">
            <a:off x="8271442" y="3533563"/>
            <a:ext cx="1904282" cy="137950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582380E-39A3-6FEE-2A15-DE3504BA71FE}"/>
              </a:ext>
            </a:extLst>
          </p:cNvPr>
          <p:cNvCxnSpPr>
            <a:cxnSpLocks/>
          </p:cNvCxnSpPr>
          <p:nvPr/>
        </p:nvCxnSpPr>
        <p:spPr>
          <a:xfrm flipV="1">
            <a:off x="7986632" y="3722249"/>
            <a:ext cx="0" cy="11595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ACADEF6-0F7A-D5CA-E64E-513DA66CF3D6}"/>
              </a:ext>
            </a:extLst>
          </p:cNvPr>
          <p:cNvSpPr/>
          <p:nvPr/>
        </p:nvSpPr>
        <p:spPr>
          <a:xfrm>
            <a:off x="7607111" y="3097385"/>
            <a:ext cx="912546" cy="6096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43BDC15-C7C9-92D0-6CFD-2F4B1892FC8F}"/>
              </a:ext>
            </a:extLst>
          </p:cNvPr>
          <p:cNvSpPr/>
          <p:nvPr/>
        </p:nvSpPr>
        <p:spPr>
          <a:xfrm>
            <a:off x="9947420" y="4749587"/>
            <a:ext cx="816306" cy="596158"/>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D2FA66C5-56C3-20AE-51D7-D51B13DC2F89}"/>
              </a:ext>
            </a:extLst>
          </p:cNvPr>
          <p:cNvCxnSpPr>
            <a:cxnSpLocks/>
          </p:cNvCxnSpPr>
          <p:nvPr/>
        </p:nvCxnSpPr>
        <p:spPr>
          <a:xfrm flipV="1">
            <a:off x="7986632" y="2750692"/>
            <a:ext cx="0" cy="5418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C71B583-E1CE-ED80-47C5-D2AC3758D8EE}"/>
                  </a:ext>
                </a:extLst>
              </p:cNvPr>
              <p:cNvSpPr txBox="1"/>
              <p:nvPr/>
            </p:nvSpPr>
            <p:spPr>
              <a:xfrm>
                <a:off x="7982502" y="2301771"/>
                <a:ext cx="85634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𝜓</m:t>
                      </m:r>
                      <m:r>
                        <a:rPr lang="en-US" sz="2400" b="0" i="1" smtClean="0">
                          <a:latin typeface="Cambria Math" panose="02040503050406030204" pitchFamily="18" charset="0"/>
                        </a:rPr>
                        <m:t>⟩</m:t>
                      </m:r>
                    </m:oMath>
                  </m:oMathPara>
                </a14:m>
                <a:endParaRPr lang="en-US" sz="2400" dirty="0"/>
              </a:p>
            </p:txBody>
          </p:sp>
        </mc:Choice>
        <mc:Fallback xmlns="">
          <p:sp>
            <p:nvSpPr>
              <p:cNvPr id="35" name="TextBox 34">
                <a:extLst>
                  <a:ext uri="{FF2B5EF4-FFF2-40B4-BE49-F238E27FC236}">
                    <a16:creationId xmlns:a16="http://schemas.microsoft.com/office/drawing/2014/main" id="{DC71B583-E1CE-ED80-47C5-D2AC3758D8EE}"/>
                  </a:ext>
                </a:extLst>
              </p:cNvPr>
              <p:cNvSpPr txBox="1">
                <a:spLocks noRot="1" noChangeAspect="1" noMove="1" noResize="1" noEditPoints="1" noAdjustHandles="1" noChangeArrowheads="1" noChangeShapeType="1" noTextEdit="1"/>
              </p:cNvSpPr>
              <p:nvPr/>
            </p:nvSpPr>
            <p:spPr>
              <a:xfrm>
                <a:off x="7982502" y="2301771"/>
                <a:ext cx="856343" cy="461665"/>
              </a:xfrm>
              <a:prstGeom prst="rect">
                <a:avLst/>
              </a:prstGeom>
              <a:blipFill>
                <a:blip r:embed="rId7"/>
                <a:stretch>
                  <a:fillRect b="-18919"/>
                </a:stretch>
              </a:blipFill>
            </p:spPr>
            <p:txBody>
              <a:bodyPr/>
              <a:lstStyle/>
              <a:p>
                <a:r>
                  <a:rPr lang="en-US">
                    <a:noFill/>
                  </a:rPr>
                  <a:t> </a:t>
                </a:r>
              </a:p>
            </p:txBody>
          </p:sp>
        </mc:Fallback>
      </mc:AlternateContent>
      <p:sp>
        <p:nvSpPr>
          <p:cNvPr id="36" name="Oval 35">
            <a:extLst>
              <a:ext uri="{FF2B5EF4-FFF2-40B4-BE49-F238E27FC236}">
                <a16:creationId xmlns:a16="http://schemas.microsoft.com/office/drawing/2014/main" id="{81B75E82-4DE3-C600-70B2-D1EA5986BB44}"/>
              </a:ext>
            </a:extLst>
          </p:cNvPr>
          <p:cNvSpPr/>
          <p:nvPr/>
        </p:nvSpPr>
        <p:spPr>
          <a:xfrm>
            <a:off x="7870307" y="2444036"/>
            <a:ext cx="224391" cy="247257"/>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7DC78EB1-E3EE-0D9F-942F-9FCDA6D13759}"/>
              </a:ext>
            </a:extLst>
          </p:cNvPr>
          <p:cNvCxnSpPr>
            <a:cxnSpLocks/>
          </p:cNvCxnSpPr>
          <p:nvPr/>
        </p:nvCxnSpPr>
        <p:spPr>
          <a:xfrm flipV="1">
            <a:off x="7358896" y="2337020"/>
            <a:ext cx="0" cy="41218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FB3D6F7-AA3F-C7CB-CA20-126B92793561}"/>
              </a:ext>
            </a:extLst>
          </p:cNvPr>
          <p:cNvSpPr txBox="1"/>
          <p:nvPr/>
        </p:nvSpPr>
        <p:spPr>
          <a:xfrm>
            <a:off x="6647354" y="4104407"/>
            <a:ext cx="1197222" cy="369332"/>
          </a:xfrm>
          <a:prstGeom prst="rect">
            <a:avLst/>
          </a:prstGeom>
          <a:noFill/>
        </p:spPr>
        <p:txBody>
          <a:bodyPr wrap="square" rtlCol="0">
            <a:spAutoFit/>
          </a:bodyPr>
          <a:lstStyle/>
          <a:p>
            <a:r>
              <a:rPr lang="en-US" b="0" dirty="0"/>
              <a:t>Time</a:t>
            </a:r>
          </a:p>
        </p:txBody>
      </p:sp>
      <p:sp>
        <p:nvSpPr>
          <p:cNvPr id="41" name="TextBox 40">
            <a:extLst>
              <a:ext uri="{FF2B5EF4-FFF2-40B4-BE49-F238E27FC236}">
                <a16:creationId xmlns:a16="http://schemas.microsoft.com/office/drawing/2014/main" id="{40199086-FA55-A071-D3FA-4BB6E72B8654}"/>
              </a:ext>
            </a:extLst>
          </p:cNvPr>
          <p:cNvSpPr txBox="1"/>
          <p:nvPr/>
        </p:nvSpPr>
        <p:spPr>
          <a:xfrm>
            <a:off x="10383866" y="4028889"/>
            <a:ext cx="1823666" cy="646331"/>
          </a:xfrm>
          <a:prstGeom prst="rect">
            <a:avLst/>
          </a:prstGeom>
          <a:noFill/>
        </p:spPr>
        <p:txBody>
          <a:bodyPr wrap="square" rtlCol="0">
            <a:spAutoFit/>
          </a:bodyPr>
          <a:lstStyle/>
          <a:p>
            <a:r>
              <a:rPr lang="en-US" dirty="0"/>
              <a:t>Teleportation measurement</a:t>
            </a:r>
          </a:p>
        </p:txBody>
      </p:sp>
      <p:sp>
        <p:nvSpPr>
          <p:cNvPr id="42" name="TextBox 41">
            <a:extLst>
              <a:ext uri="{FF2B5EF4-FFF2-40B4-BE49-F238E27FC236}">
                <a16:creationId xmlns:a16="http://schemas.microsoft.com/office/drawing/2014/main" id="{CE730FDF-77D5-6E50-134E-C5F7D9CD9CBB}"/>
              </a:ext>
            </a:extLst>
          </p:cNvPr>
          <p:cNvSpPr txBox="1"/>
          <p:nvPr/>
        </p:nvSpPr>
        <p:spPr>
          <a:xfrm>
            <a:off x="8642516" y="2859686"/>
            <a:ext cx="1823666" cy="646331"/>
          </a:xfrm>
          <a:prstGeom prst="rect">
            <a:avLst/>
          </a:prstGeom>
          <a:noFill/>
        </p:spPr>
        <p:txBody>
          <a:bodyPr wrap="square" rtlCol="0">
            <a:spAutoFit/>
          </a:bodyPr>
          <a:lstStyle/>
          <a:p>
            <a:r>
              <a:rPr lang="en-US" dirty="0"/>
              <a:t>Teleportation corrections</a:t>
            </a:r>
          </a:p>
        </p:txBody>
      </p:sp>
      <mc:AlternateContent xmlns:mc="http://schemas.openxmlformats.org/markup-compatibility/2006" xmlns:a14="http://schemas.microsoft.com/office/drawing/2010/main">
        <mc:Choice Requires="a14">
          <p:sp>
            <p:nvSpPr>
              <p:cNvPr id="44" name="Content Placeholder 2">
                <a:extLst>
                  <a:ext uri="{FF2B5EF4-FFF2-40B4-BE49-F238E27FC236}">
                    <a16:creationId xmlns:a16="http://schemas.microsoft.com/office/drawing/2014/main" id="{B4F48B3F-94C3-9EA8-A453-17F1A2FBFB42}"/>
                  </a:ext>
                </a:extLst>
              </p:cNvPr>
              <p:cNvSpPr txBox="1">
                <a:spLocks/>
              </p:cNvSpPr>
              <p:nvPr/>
            </p:nvSpPr>
            <p:spPr>
              <a:xfrm>
                <a:off x="864858" y="5372482"/>
                <a:ext cx="5562379" cy="85529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t>Theorem</a:t>
                </a:r>
                <a:r>
                  <a:rPr lang="en-US" sz="2400" dirty="0"/>
                  <a:t>: </a:t>
                </a:r>
                <a14:m>
                  <m:oMath xmlns:m="http://schemas.openxmlformats.org/officeDocument/2006/math">
                    <m:r>
                      <a:rPr lang="en-US" sz="2400" i="1" smtClean="0">
                        <a:latin typeface="Cambria Math" panose="02040503050406030204" pitchFamily="18" charset="0"/>
                      </a:rPr>
                      <m:t>𝑓</m:t>
                    </m:r>
                  </m:oMath>
                </a14:m>
                <a:r>
                  <a:rPr lang="en-US" sz="2400" dirty="0"/>
                  <a:t>-routing for can be spoofed using 2 entangled qubits.</a:t>
                </a:r>
              </a:p>
            </p:txBody>
          </p:sp>
        </mc:Choice>
        <mc:Fallback xmlns="">
          <p:sp>
            <p:nvSpPr>
              <p:cNvPr id="44" name="Content Placeholder 2">
                <a:extLst>
                  <a:ext uri="{FF2B5EF4-FFF2-40B4-BE49-F238E27FC236}">
                    <a16:creationId xmlns:a16="http://schemas.microsoft.com/office/drawing/2014/main" id="{B4F48B3F-94C3-9EA8-A453-17F1A2FBFB42}"/>
                  </a:ext>
                </a:extLst>
              </p:cNvPr>
              <p:cNvSpPr txBox="1">
                <a:spLocks noRot="1" noChangeAspect="1" noMove="1" noResize="1" noEditPoints="1" noAdjustHandles="1" noChangeArrowheads="1" noChangeShapeType="1" noTextEdit="1"/>
              </p:cNvSpPr>
              <p:nvPr/>
            </p:nvSpPr>
            <p:spPr>
              <a:xfrm>
                <a:off x="864858" y="5372482"/>
                <a:ext cx="5562379" cy="855299"/>
              </a:xfrm>
              <a:prstGeom prst="rect">
                <a:avLst/>
              </a:prstGeom>
              <a:blipFill>
                <a:blip r:embed="rId8"/>
                <a:stretch>
                  <a:fillRect l="-1591" t="-7143" b="-2857"/>
                </a:stretch>
              </a:blipFill>
              <a:ln>
                <a:solidFill>
                  <a:schemeClr val="tx1"/>
                </a:solidFill>
              </a:ln>
            </p:spPr>
            <p:txBody>
              <a:bodyPr/>
              <a:lstStyle/>
              <a:p>
                <a:r>
                  <a:rPr lang="en-US">
                    <a:noFill/>
                  </a:rPr>
                  <a:t> </a:t>
                </a:r>
              </a:p>
            </p:txBody>
          </p:sp>
        </mc:Fallback>
      </mc:AlternateContent>
      <p:sp>
        <p:nvSpPr>
          <p:cNvPr id="46" name="TextBox 45">
            <a:extLst>
              <a:ext uri="{FF2B5EF4-FFF2-40B4-BE49-F238E27FC236}">
                <a16:creationId xmlns:a16="http://schemas.microsoft.com/office/drawing/2014/main" id="{4DBB92AD-B26A-77A7-4FD7-B766E18CEB09}"/>
              </a:ext>
            </a:extLst>
          </p:cNvPr>
          <p:cNvSpPr txBox="1"/>
          <p:nvPr/>
        </p:nvSpPr>
        <p:spPr>
          <a:xfrm>
            <a:off x="3769722" y="6287680"/>
            <a:ext cx="3691750" cy="338554"/>
          </a:xfrm>
          <a:prstGeom prst="rect">
            <a:avLst/>
          </a:prstGeom>
          <a:noFill/>
        </p:spPr>
        <p:txBody>
          <a:bodyPr wrap="square">
            <a:spAutoFit/>
          </a:bodyPr>
          <a:lstStyle/>
          <a:p>
            <a:pPr marL="0" indent="0">
              <a:buNone/>
            </a:pPr>
            <a:r>
              <a:rPr lang="en-US" sz="1600" dirty="0">
                <a:solidFill>
                  <a:schemeClr val="bg1">
                    <a:lumMod val="50000"/>
                  </a:schemeClr>
                </a:solidFill>
              </a:rPr>
              <a:t>(Kent-Munro-Spiller ’11, Lau-Lo ’11)</a:t>
            </a:r>
          </a:p>
        </p:txBody>
      </p:sp>
    </p:spTree>
    <p:extLst>
      <p:ext uri="{BB962C8B-B14F-4D97-AF65-F5344CB8AC3E}">
        <p14:creationId xmlns:p14="http://schemas.microsoft.com/office/powerpoint/2010/main" val="187909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0" grpId="0"/>
      <p:bldP spid="11" grpId="0" animBg="1"/>
      <p:bldP spid="13" grpId="0"/>
      <p:bldP spid="31" grpId="0" animBg="1"/>
      <p:bldP spid="32" grpId="0" animBg="1"/>
      <p:bldP spid="35" grpId="0"/>
      <p:bldP spid="36" grpId="0" animBg="1"/>
      <p:bldP spid="38" grpId="0"/>
      <p:bldP spid="41" grpId="0"/>
      <p:bldP spid="42" grpId="0"/>
      <p:bldP spid="44" grpId="0" animBg="1"/>
      <p:bldP spid="46"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873559A-17E5-BC28-2807-C180F1242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027E7-7FF6-89D2-4C97-D45D44FDB01C}"/>
              </a:ext>
            </a:extLst>
          </p:cNvPr>
          <p:cNvSpPr>
            <a:spLocks noGrp="1"/>
          </p:cNvSpPr>
          <p:nvPr>
            <p:ph type="title"/>
          </p:nvPr>
        </p:nvSpPr>
        <p:spPr/>
        <p:txBody>
          <a:bodyPr/>
          <a:lstStyle/>
          <a:p>
            <a:r>
              <a:rPr lang="en-US" dirty="0"/>
              <a:t>Classical impossibility</a:t>
            </a:r>
          </a:p>
        </p:txBody>
      </p:sp>
      <p:pic>
        <p:nvPicPr>
          <p:cNvPr id="1026" name="Picture 2">
            <a:extLst>
              <a:ext uri="{FF2B5EF4-FFF2-40B4-BE49-F238E27FC236}">
                <a16:creationId xmlns:a16="http://schemas.microsoft.com/office/drawing/2014/main" id="{227CE328-67DF-733A-FD7C-04E457AD7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16FDAA8-42CE-FF1C-59AE-2B0A43D1A578}"/>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216FDAA8-42CE-FF1C-59AE-2B0A43D1A578}"/>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46017FDD-692A-9FB4-3C79-C3A7035FF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FC7F06D3-4116-231D-0736-C7459422B676}"/>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36647E4-0A58-1038-1674-0FB4569670F6}"/>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E36647E4-0A58-1038-1674-0FB4569670F6}"/>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D874640-CFCE-3FB8-0D3C-CDA343FF6F36}"/>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3D874640-CFCE-3FB8-0D3C-CDA343FF6F36}"/>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4807348-18EB-69C8-E151-A163AF5B5AE3}"/>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94807348-18EB-69C8-E151-A163AF5B5AE3}"/>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00280FFA-D95B-DEA6-3796-EDC89E49E82E}"/>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1289978-09D4-606B-C43F-429E6AD71A25}"/>
              </a:ext>
            </a:extLst>
          </p:cNvPr>
          <p:cNvCxnSpPr>
            <a:cxnSpLocks/>
          </p:cNvCxnSpPr>
          <p:nvPr/>
        </p:nvCxnSpPr>
        <p:spPr>
          <a:xfrm flipV="1">
            <a:off x="2553495" y="4661865"/>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23B9FD-CA05-B1EC-D507-E36CC714BDFD}"/>
              </a:ext>
            </a:extLst>
          </p:cNvPr>
          <p:cNvCxnSpPr>
            <a:cxnSpLocks/>
          </p:cNvCxnSpPr>
          <p:nvPr/>
        </p:nvCxnSpPr>
        <p:spPr>
          <a:xfrm flipH="1" flipV="1">
            <a:off x="5725475" y="4624170"/>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38544BF-9C80-11A6-3BC8-9535410F5EFC}"/>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459340F-2412-23E1-AF1D-3220CA15AC68}"/>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3459340F-2412-23E1-AF1D-3220CA15AC68}"/>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3DA32AB-C0D1-F4C5-A1DB-AE603EA0F271}"/>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63DA32AB-C0D1-F4C5-A1DB-AE603EA0F271}"/>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267507E-27D1-616C-21E9-A0917117D473}"/>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7267507E-27D1-616C-21E9-A0917117D473}"/>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999B5BA-5A99-4338-421A-EA6087598FEA}"/>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F999B5BA-5A99-4338-421A-EA6087598FEA}"/>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b="-6667"/>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0C4CB2AC-370A-571D-C476-4576102A88A2}"/>
              </a:ext>
            </a:extLst>
          </p:cNvPr>
          <p:cNvSpPr txBox="1"/>
          <p:nvPr/>
        </p:nvSpPr>
        <p:spPr>
          <a:xfrm>
            <a:off x="3592990" y="4921026"/>
            <a:ext cx="939257" cy="369332"/>
          </a:xfrm>
          <a:prstGeom prst="rect">
            <a:avLst/>
          </a:prstGeom>
          <a:noFill/>
        </p:spPr>
        <p:txBody>
          <a:bodyPr wrap="square" rtlCol="0">
            <a:spAutoFit/>
          </a:bodyPr>
          <a:lstStyle/>
          <a:p>
            <a:r>
              <a:rPr lang="en-US" dirty="0"/>
              <a:t>Spoofer</a:t>
            </a:r>
          </a:p>
        </p:txBody>
      </p:sp>
      <p:pic>
        <p:nvPicPr>
          <p:cNvPr id="11" name="Picture 10">
            <a:extLst>
              <a:ext uri="{FF2B5EF4-FFF2-40B4-BE49-F238E27FC236}">
                <a16:creationId xmlns:a16="http://schemas.microsoft.com/office/drawing/2014/main" id="{01E15C20-430D-8DC7-8AC4-48FB08A2AEF5}"/>
              </a:ext>
            </a:extLst>
          </p:cNvPr>
          <p:cNvPicPr>
            <a:picLocks noChangeAspect="1"/>
          </p:cNvPicPr>
          <p:nvPr/>
        </p:nvPicPr>
        <p:blipFill>
          <a:blip r:embed="rId12"/>
          <a:stretch>
            <a:fillRect/>
          </a:stretch>
        </p:blipFill>
        <p:spPr>
          <a:xfrm>
            <a:off x="5220475" y="4357743"/>
            <a:ext cx="502372" cy="539666"/>
          </a:xfrm>
          <a:prstGeom prst="rect">
            <a:avLst/>
          </a:prstGeom>
        </p:spPr>
      </p:pic>
      <p:sp>
        <p:nvSpPr>
          <p:cNvPr id="30" name="TextBox 29">
            <a:extLst>
              <a:ext uri="{FF2B5EF4-FFF2-40B4-BE49-F238E27FC236}">
                <a16:creationId xmlns:a16="http://schemas.microsoft.com/office/drawing/2014/main" id="{2FC49360-F87B-56EC-2BD7-5ACBED922E5C}"/>
              </a:ext>
            </a:extLst>
          </p:cNvPr>
          <p:cNvSpPr txBox="1"/>
          <p:nvPr/>
        </p:nvSpPr>
        <p:spPr>
          <a:xfrm>
            <a:off x="5142438" y="4921026"/>
            <a:ext cx="1085050" cy="369332"/>
          </a:xfrm>
          <a:prstGeom prst="rect">
            <a:avLst/>
          </a:prstGeom>
          <a:noFill/>
        </p:spPr>
        <p:txBody>
          <a:bodyPr wrap="square" rtlCol="0">
            <a:spAutoFit/>
          </a:bodyPr>
          <a:lstStyle/>
          <a:p>
            <a:r>
              <a:rPr lang="en-US" dirty="0"/>
              <a:t>Spoofer</a:t>
            </a:r>
          </a:p>
        </p:txBody>
      </p:sp>
      <p:pic>
        <p:nvPicPr>
          <p:cNvPr id="32" name="Picture 31">
            <a:extLst>
              <a:ext uri="{FF2B5EF4-FFF2-40B4-BE49-F238E27FC236}">
                <a16:creationId xmlns:a16="http://schemas.microsoft.com/office/drawing/2014/main" id="{D8A83C9F-63C7-B8E7-19C7-28B91355BB92}"/>
              </a:ext>
            </a:extLst>
          </p:cNvPr>
          <p:cNvPicPr>
            <a:picLocks noChangeAspect="1"/>
          </p:cNvPicPr>
          <p:nvPr/>
        </p:nvPicPr>
        <p:blipFill>
          <a:blip r:embed="rId13"/>
          <a:stretch>
            <a:fillRect/>
          </a:stretch>
        </p:blipFill>
        <p:spPr>
          <a:xfrm>
            <a:off x="3861928" y="4187277"/>
            <a:ext cx="376322" cy="711720"/>
          </a:xfrm>
          <a:prstGeom prst="rect">
            <a:avLst/>
          </a:prstGeom>
        </p:spPr>
      </p:pic>
      <p:sp>
        <p:nvSpPr>
          <p:cNvPr id="3" name="TextBox 2">
            <a:extLst>
              <a:ext uri="{FF2B5EF4-FFF2-40B4-BE49-F238E27FC236}">
                <a16:creationId xmlns:a16="http://schemas.microsoft.com/office/drawing/2014/main" id="{DF0CF1E9-758A-169A-8886-565ADFDF8A89}"/>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05752B7-E985-2748-53B1-A727F3839829}"/>
                  </a:ext>
                </a:extLst>
              </p:cNvPr>
              <p:cNvSpPr txBox="1"/>
              <p:nvPr/>
            </p:nvSpPr>
            <p:spPr>
              <a:xfrm>
                <a:off x="7898605" y="3001903"/>
                <a:ext cx="4077488" cy="2246769"/>
              </a:xfrm>
              <a:prstGeom prst="rect">
                <a:avLst/>
              </a:prstGeom>
              <a:noFill/>
            </p:spPr>
            <p:txBody>
              <a:bodyPr wrap="square" rtlCol="0">
                <a:spAutoFit/>
              </a:bodyPr>
              <a:lstStyle/>
              <a:p>
                <a:r>
                  <a:rPr lang="en-US" sz="2000" b="1" dirty="0"/>
                  <a:t>Theorem</a:t>
                </a:r>
                <a:r>
                  <a:rPr lang="en-US" sz="2000" dirty="0"/>
                  <a:t>: every classical position verification protocol can be spoofed by </a:t>
                </a:r>
                <a:r>
                  <a:rPr lang="en-US" sz="2000" b="1" u="sng" dirty="0"/>
                  <a:t>colluding provers</a:t>
                </a:r>
                <a:r>
                  <a:rPr lang="en-US" sz="2000" u="sng" dirty="0"/>
                  <a:t>. </a:t>
                </a:r>
                <a:r>
                  <a:rPr lang="en-US" sz="2000" dirty="0"/>
                  <a:t>This is because challenges can always be</a:t>
                </a:r>
                <a:r>
                  <a:rPr lang="en-US" sz="2000" b="1" dirty="0"/>
                  <a:t> copied </a:t>
                </a:r>
                <a:r>
                  <a:rPr lang="en-US" sz="2000" dirty="0"/>
                  <a:t>and both provers can perform the same operation </a:t>
                </a:r>
                <a14:m>
                  <m:oMath xmlns:m="http://schemas.openxmlformats.org/officeDocument/2006/math">
                    <m:r>
                      <a:rPr lang="en-US" sz="2000" b="0" i="1" smtClean="0">
                        <a:latin typeface="Cambria Math" panose="02040503050406030204" pitchFamily="18" charset="0"/>
                      </a:rPr>
                      <m:t>𝑄</m:t>
                    </m:r>
                  </m:oMath>
                </a14:m>
                <a:r>
                  <a:rPr lang="en-US" sz="2000" dirty="0"/>
                  <a:t>. </a:t>
                </a:r>
                <a:endParaRPr lang="en-US" sz="2000" b="1" u="sng" dirty="0"/>
              </a:p>
              <a:p>
                <a:endParaRPr lang="en-US" sz="2000" b="1" u="sng" dirty="0"/>
              </a:p>
            </p:txBody>
          </p:sp>
        </mc:Choice>
        <mc:Fallback xmlns="">
          <p:sp>
            <p:nvSpPr>
              <p:cNvPr id="12" name="TextBox 11">
                <a:extLst>
                  <a:ext uri="{FF2B5EF4-FFF2-40B4-BE49-F238E27FC236}">
                    <a16:creationId xmlns:a16="http://schemas.microsoft.com/office/drawing/2014/main" id="{A05752B7-E985-2748-53B1-A727F3839829}"/>
                  </a:ext>
                </a:extLst>
              </p:cNvPr>
              <p:cNvSpPr txBox="1">
                <a:spLocks noRot="1" noChangeAspect="1" noMove="1" noResize="1" noEditPoints="1" noAdjustHandles="1" noChangeArrowheads="1" noChangeShapeType="1" noTextEdit="1"/>
              </p:cNvSpPr>
              <p:nvPr/>
            </p:nvSpPr>
            <p:spPr>
              <a:xfrm>
                <a:off x="7898605" y="3001903"/>
                <a:ext cx="4077488" cy="2246769"/>
              </a:xfrm>
              <a:prstGeom prst="rect">
                <a:avLst/>
              </a:prstGeom>
              <a:blipFill>
                <a:blip r:embed="rId14"/>
                <a:stretch>
                  <a:fillRect l="-1863" t="-168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3D823E1-E057-25DC-295B-8514E6C81595}"/>
              </a:ext>
            </a:extLst>
          </p:cNvPr>
          <p:cNvSpPr txBox="1"/>
          <p:nvPr/>
        </p:nvSpPr>
        <p:spPr>
          <a:xfrm>
            <a:off x="8267126" y="4977022"/>
            <a:ext cx="3979825" cy="338554"/>
          </a:xfrm>
          <a:prstGeom prst="rect">
            <a:avLst/>
          </a:prstGeom>
          <a:noFill/>
        </p:spPr>
        <p:txBody>
          <a:bodyPr wrap="square">
            <a:spAutoFit/>
          </a:bodyPr>
          <a:lstStyle/>
          <a:p>
            <a:pPr marL="0" indent="0">
              <a:buNone/>
            </a:pPr>
            <a:r>
              <a:rPr lang="en-US" sz="1600" dirty="0">
                <a:solidFill>
                  <a:schemeClr val="bg1">
                    <a:lumMod val="50000"/>
                  </a:schemeClr>
                </a:solidFill>
              </a:rPr>
              <a:t>(Kent-Munro-Spiller ’11, </a:t>
            </a:r>
            <a:r>
              <a:rPr lang="en-US" sz="1600" dirty="0" err="1">
                <a:solidFill>
                  <a:schemeClr val="bg1">
                    <a:lumMod val="50000"/>
                  </a:schemeClr>
                </a:solidFill>
              </a:rPr>
              <a:t>Buhrman</a:t>
            </a:r>
            <a:r>
              <a:rPr lang="en-US" sz="1600" dirty="0">
                <a:solidFill>
                  <a:schemeClr val="bg1">
                    <a:lumMod val="50000"/>
                  </a:schemeClr>
                </a:solidFill>
              </a:rPr>
              <a:t>, et al. ‘10)</a:t>
            </a:r>
          </a:p>
        </p:txBody>
      </p:sp>
      <p:sp>
        <p:nvSpPr>
          <p:cNvPr id="15" name="TextBox 14">
            <a:extLst>
              <a:ext uri="{FF2B5EF4-FFF2-40B4-BE49-F238E27FC236}">
                <a16:creationId xmlns:a16="http://schemas.microsoft.com/office/drawing/2014/main" id="{DC27A39C-8320-F58E-C89C-6E6CA8F4AF20}"/>
              </a:ext>
            </a:extLst>
          </p:cNvPr>
          <p:cNvSpPr txBox="1"/>
          <p:nvPr/>
        </p:nvSpPr>
        <p:spPr>
          <a:xfrm>
            <a:off x="7898605" y="2125020"/>
            <a:ext cx="3913176" cy="707886"/>
          </a:xfrm>
          <a:prstGeom prst="rect">
            <a:avLst/>
          </a:prstGeom>
          <a:noFill/>
        </p:spPr>
        <p:txBody>
          <a:bodyPr wrap="square" rtlCol="0">
            <a:spAutoFit/>
          </a:bodyPr>
          <a:lstStyle/>
          <a:p>
            <a:r>
              <a:rPr lang="en-US" sz="2000" dirty="0"/>
              <a:t>Suppose the protocol only used classical resources.</a:t>
            </a:r>
          </a:p>
        </p:txBody>
      </p:sp>
    </p:spTree>
    <p:extLst>
      <p:ext uri="{BB962C8B-B14F-4D97-AF65-F5344CB8AC3E}">
        <p14:creationId xmlns:p14="http://schemas.microsoft.com/office/powerpoint/2010/main" val="1377074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18E4C4-94E5-93C6-C69C-49EA3BE09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D68A8-C96B-B3EF-B936-80AC595DF83B}"/>
              </a:ext>
            </a:extLst>
          </p:cNvPr>
          <p:cNvSpPr>
            <a:spLocks noGrp="1"/>
          </p:cNvSpPr>
          <p:nvPr>
            <p:ph type="title"/>
          </p:nvPr>
        </p:nvSpPr>
        <p:spPr/>
        <p:txBody>
          <a:bodyPr/>
          <a:lstStyle/>
          <a:p>
            <a:r>
              <a:rPr lang="en-US" dirty="0"/>
              <a:t>Classical impossibility</a:t>
            </a:r>
          </a:p>
        </p:txBody>
      </p:sp>
      <p:pic>
        <p:nvPicPr>
          <p:cNvPr id="1026" name="Picture 2">
            <a:extLst>
              <a:ext uri="{FF2B5EF4-FFF2-40B4-BE49-F238E27FC236}">
                <a16:creationId xmlns:a16="http://schemas.microsoft.com/office/drawing/2014/main" id="{0BD93E0A-8DDC-BE35-9BB0-B44B46FDC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4164BA1-FBE3-F67F-7F6A-E3EF6797B891}"/>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24164BA1-FBE3-F67F-7F6A-E3EF6797B891}"/>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211B8640-299B-3ED6-719E-BB8D9C401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291897A9-183A-8BCC-C425-B4043C0845BC}"/>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424E6FC-5F0D-CA67-F860-2069D93A6D6E}"/>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2424E6FC-5F0D-CA67-F860-2069D93A6D6E}"/>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4F177FA-9461-91CE-6874-2CD00DA83B12}"/>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44F177FA-9461-91CE-6874-2CD00DA83B12}"/>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59D2A5A-4976-90EF-0E39-181A75D78230}"/>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059D2A5A-4976-90EF-0E39-181A75D78230}"/>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13AB46DC-CCF7-02A4-DB16-7F46BC66E412}"/>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4ECB10B-E897-6409-459E-08858D2D060A}"/>
              </a:ext>
            </a:extLst>
          </p:cNvPr>
          <p:cNvCxnSpPr>
            <a:cxnSpLocks/>
          </p:cNvCxnSpPr>
          <p:nvPr/>
        </p:nvCxnSpPr>
        <p:spPr>
          <a:xfrm flipV="1">
            <a:off x="2553495" y="4661865"/>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0AD804E-F5CC-3E46-E4BB-B75B6F733047}"/>
              </a:ext>
            </a:extLst>
          </p:cNvPr>
          <p:cNvCxnSpPr>
            <a:cxnSpLocks/>
          </p:cNvCxnSpPr>
          <p:nvPr/>
        </p:nvCxnSpPr>
        <p:spPr>
          <a:xfrm flipH="1" flipV="1">
            <a:off x="5725475" y="4624170"/>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572F487-C0D0-7571-2F41-388FC1E63EB5}"/>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85D7E52-9D38-1191-007D-7834C1005C3F}"/>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185D7E52-9D38-1191-007D-7834C1005C3F}"/>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87F9DFB-9F2F-957D-40B6-DC81A29CC11B}"/>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D87F9DFB-9F2F-957D-40B6-DC81A29CC11B}"/>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49993BD-6C69-977F-9E5D-24C6C4CFA6B5}"/>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D49993BD-6C69-977F-9E5D-24C6C4CFA6B5}"/>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8EDB748-BDFD-22F9-5ACC-91085AD67F7F}"/>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58EDB748-BDFD-22F9-5ACC-91085AD67F7F}"/>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b="-666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F8B02ADC-49D6-F354-4D3D-A55529B89377}"/>
              </a:ext>
            </a:extLst>
          </p:cNvPr>
          <p:cNvPicPr>
            <a:picLocks noChangeAspect="1"/>
          </p:cNvPicPr>
          <p:nvPr/>
        </p:nvPicPr>
        <p:blipFill>
          <a:blip r:embed="rId12"/>
          <a:stretch>
            <a:fillRect/>
          </a:stretch>
        </p:blipFill>
        <p:spPr>
          <a:xfrm>
            <a:off x="5220475" y="4357743"/>
            <a:ext cx="502372" cy="539666"/>
          </a:xfrm>
          <a:prstGeom prst="rect">
            <a:avLst/>
          </a:prstGeom>
        </p:spPr>
      </p:pic>
      <p:pic>
        <p:nvPicPr>
          <p:cNvPr id="19" name="Picture 18">
            <a:extLst>
              <a:ext uri="{FF2B5EF4-FFF2-40B4-BE49-F238E27FC236}">
                <a16:creationId xmlns:a16="http://schemas.microsoft.com/office/drawing/2014/main" id="{3861A81D-34B0-72FA-C98F-091CD96D1338}"/>
              </a:ext>
            </a:extLst>
          </p:cNvPr>
          <p:cNvPicPr>
            <a:picLocks noChangeAspect="1"/>
          </p:cNvPicPr>
          <p:nvPr/>
        </p:nvPicPr>
        <p:blipFill>
          <a:blip r:embed="rId12"/>
          <a:stretch>
            <a:fillRect/>
          </a:stretch>
        </p:blipFill>
        <p:spPr>
          <a:xfrm>
            <a:off x="5220475" y="3235948"/>
            <a:ext cx="502372" cy="539666"/>
          </a:xfrm>
          <a:prstGeom prst="rect">
            <a:avLst/>
          </a:prstGeom>
        </p:spPr>
      </p:pic>
      <p:cxnSp>
        <p:nvCxnSpPr>
          <p:cNvPr id="20" name="Straight Arrow Connector 19">
            <a:extLst>
              <a:ext uri="{FF2B5EF4-FFF2-40B4-BE49-F238E27FC236}">
                <a16:creationId xmlns:a16="http://schemas.microsoft.com/office/drawing/2014/main" id="{8EF9C0EE-A1DB-CAD2-273D-5D973B6DACEA}"/>
              </a:ext>
            </a:extLst>
          </p:cNvPr>
          <p:cNvCxnSpPr>
            <a:cxnSpLocks/>
          </p:cNvCxnSpPr>
          <p:nvPr/>
        </p:nvCxnSpPr>
        <p:spPr>
          <a:xfrm flipV="1">
            <a:off x="4398150" y="3786188"/>
            <a:ext cx="685798" cy="46684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15FD154-4019-F22C-63A0-5DEA57AB0EE6}"/>
              </a:ext>
            </a:extLst>
          </p:cNvPr>
          <p:cNvCxnSpPr>
            <a:cxnSpLocks/>
          </p:cNvCxnSpPr>
          <p:nvPr/>
        </p:nvCxnSpPr>
        <p:spPr>
          <a:xfrm flipH="1" flipV="1">
            <a:off x="4229308" y="3760734"/>
            <a:ext cx="883780" cy="552421"/>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35534A1A-E6B2-3696-8A85-9BBC0D74A4D2}"/>
              </a:ext>
            </a:extLst>
          </p:cNvPr>
          <p:cNvPicPr>
            <a:picLocks noChangeAspect="1"/>
          </p:cNvPicPr>
          <p:nvPr/>
        </p:nvPicPr>
        <p:blipFill>
          <a:blip r:embed="rId13"/>
          <a:stretch>
            <a:fillRect/>
          </a:stretch>
        </p:blipFill>
        <p:spPr>
          <a:xfrm>
            <a:off x="3861928" y="3301482"/>
            <a:ext cx="376322" cy="711720"/>
          </a:xfrm>
          <a:prstGeom prst="rect">
            <a:avLst/>
          </a:prstGeom>
        </p:spPr>
      </p:pic>
      <p:pic>
        <p:nvPicPr>
          <p:cNvPr id="32" name="Picture 31">
            <a:extLst>
              <a:ext uri="{FF2B5EF4-FFF2-40B4-BE49-F238E27FC236}">
                <a16:creationId xmlns:a16="http://schemas.microsoft.com/office/drawing/2014/main" id="{06F5A1DF-647E-8330-1676-E0BD34E6C61E}"/>
              </a:ext>
            </a:extLst>
          </p:cNvPr>
          <p:cNvPicPr>
            <a:picLocks noChangeAspect="1"/>
          </p:cNvPicPr>
          <p:nvPr/>
        </p:nvPicPr>
        <p:blipFill>
          <a:blip r:embed="rId13"/>
          <a:stretch>
            <a:fillRect/>
          </a:stretch>
        </p:blipFill>
        <p:spPr>
          <a:xfrm>
            <a:off x="3861928" y="4187277"/>
            <a:ext cx="376322" cy="711720"/>
          </a:xfrm>
          <a:prstGeom prst="rect">
            <a:avLst/>
          </a:prstGeom>
        </p:spPr>
      </p:pic>
      <p:sp>
        <p:nvSpPr>
          <p:cNvPr id="3" name="TextBox 2">
            <a:extLst>
              <a:ext uri="{FF2B5EF4-FFF2-40B4-BE49-F238E27FC236}">
                <a16:creationId xmlns:a16="http://schemas.microsoft.com/office/drawing/2014/main" id="{DE12593A-3A24-3A45-9277-010172271699}"/>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5F16686-4418-A541-8623-861895E38E7A}"/>
                  </a:ext>
                </a:extLst>
              </p:cNvPr>
              <p:cNvSpPr txBox="1"/>
              <p:nvPr/>
            </p:nvSpPr>
            <p:spPr>
              <a:xfrm>
                <a:off x="7898605" y="3001903"/>
                <a:ext cx="4077488" cy="2246769"/>
              </a:xfrm>
              <a:prstGeom prst="rect">
                <a:avLst/>
              </a:prstGeom>
              <a:noFill/>
            </p:spPr>
            <p:txBody>
              <a:bodyPr wrap="square" rtlCol="0">
                <a:spAutoFit/>
              </a:bodyPr>
              <a:lstStyle/>
              <a:p>
                <a:r>
                  <a:rPr lang="en-US" sz="2000" b="1" dirty="0"/>
                  <a:t>Theorem</a:t>
                </a:r>
                <a:r>
                  <a:rPr lang="en-US" sz="2000" dirty="0"/>
                  <a:t>: every classical position verification protocol can be spoofed by </a:t>
                </a:r>
                <a:r>
                  <a:rPr lang="en-US" sz="2000" b="1" u="sng" dirty="0"/>
                  <a:t>colluding provers</a:t>
                </a:r>
                <a:r>
                  <a:rPr lang="en-US" sz="2000" u="sng" dirty="0"/>
                  <a:t>. </a:t>
                </a:r>
                <a:r>
                  <a:rPr lang="en-US" sz="2000" dirty="0"/>
                  <a:t>This is because challenges can always be</a:t>
                </a:r>
                <a:r>
                  <a:rPr lang="en-US" sz="2000" b="1" dirty="0"/>
                  <a:t> copied </a:t>
                </a:r>
                <a:r>
                  <a:rPr lang="en-US" sz="2000" dirty="0"/>
                  <a:t>and both provers can perform the same operation </a:t>
                </a:r>
                <a14:m>
                  <m:oMath xmlns:m="http://schemas.openxmlformats.org/officeDocument/2006/math">
                    <m:r>
                      <a:rPr lang="en-US" sz="2000" b="0" i="1" smtClean="0">
                        <a:latin typeface="Cambria Math" panose="02040503050406030204" pitchFamily="18" charset="0"/>
                      </a:rPr>
                      <m:t>𝑄</m:t>
                    </m:r>
                  </m:oMath>
                </a14:m>
                <a:r>
                  <a:rPr lang="en-US" sz="2000" dirty="0"/>
                  <a:t>. </a:t>
                </a:r>
                <a:endParaRPr lang="en-US" sz="2000" b="1" u="sng" dirty="0"/>
              </a:p>
              <a:p>
                <a:endParaRPr lang="en-US" sz="2000" b="1" u="sng" dirty="0"/>
              </a:p>
            </p:txBody>
          </p:sp>
        </mc:Choice>
        <mc:Fallback xmlns="">
          <p:sp>
            <p:nvSpPr>
              <p:cNvPr id="12" name="TextBox 11">
                <a:extLst>
                  <a:ext uri="{FF2B5EF4-FFF2-40B4-BE49-F238E27FC236}">
                    <a16:creationId xmlns:a16="http://schemas.microsoft.com/office/drawing/2014/main" id="{65F16686-4418-A541-8623-861895E38E7A}"/>
                  </a:ext>
                </a:extLst>
              </p:cNvPr>
              <p:cNvSpPr txBox="1">
                <a:spLocks noRot="1" noChangeAspect="1" noMove="1" noResize="1" noEditPoints="1" noAdjustHandles="1" noChangeArrowheads="1" noChangeShapeType="1" noTextEdit="1"/>
              </p:cNvSpPr>
              <p:nvPr/>
            </p:nvSpPr>
            <p:spPr>
              <a:xfrm>
                <a:off x="7898605" y="3001903"/>
                <a:ext cx="4077488" cy="2246769"/>
              </a:xfrm>
              <a:prstGeom prst="rect">
                <a:avLst/>
              </a:prstGeom>
              <a:blipFill>
                <a:blip r:embed="rId14"/>
                <a:stretch>
                  <a:fillRect l="-1863" t="-168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BB5641E-5B8A-B4C4-300F-23A4F8567871}"/>
              </a:ext>
            </a:extLst>
          </p:cNvPr>
          <p:cNvSpPr txBox="1"/>
          <p:nvPr/>
        </p:nvSpPr>
        <p:spPr>
          <a:xfrm>
            <a:off x="8267126" y="4977022"/>
            <a:ext cx="3979825" cy="338554"/>
          </a:xfrm>
          <a:prstGeom prst="rect">
            <a:avLst/>
          </a:prstGeom>
          <a:noFill/>
        </p:spPr>
        <p:txBody>
          <a:bodyPr wrap="square">
            <a:spAutoFit/>
          </a:bodyPr>
          <a:lstStyle/>
          <a:p>
            <a:pPr marL="0" indent="0">
              <a:buNone/>
            </a:pPr>
            <a:r>
              <a:rPr lang="en-US" sz="1600" dirty="0">
                <a:solidFill>
                  <a:schemeClr val="bg1">
                    <a:lumMod val="50000"/>
                  </a:schemeClr>
                </a:solidFill>
              </a:rPr>
              <a:t>(Kent-Munro-Spiller ’11, </a:t>
            </a:r>
            <a:r>
              <a:rPr lang="en-US" sz="1600" dirty="0" err="1">
                <a:solidFill>
                  <a:schemeClr val="bg1">
                    <a:lumMod val="50000"/>
                  </a:schemeClr>
                </a:solidFill>
              </a:rPr>
              <a:t>Buhrman</a:t>
            </a:r>
            <a:r>
              <a:rPr lang="en-US" sz="1600" dirty="0">
                <a:solidFill>
                  <a:schemeClr val="bg1">
                    <a:lumMod val="50000"/>
                  </a:schemeClr>
                </a:solidFill>
              </a:rPr>
              <a:t>, et al. ‘10)</a:t>
            </a:r>
          </a:p>
        </p:txBody>
      </p:sp>
      <p:sp>
        <p:nvSpPr>
          <p:cNvPr id="15" name="TextBox 14">
            <a:extLst>
              <a:ext uri="{FF2B5EF4-FFF2-40B4-BE49-F238E27FC236}">
                <a16:creationId xmlns:a16="http://schemas.microsoft.com/office/drawing/2014/main" id="{EE488789-4717-E787-B4BF-E4AD5EE4A7B1}"/>
              </a:ext>
            </a:extLst>
          </p:cNvPr>
          <p:cNvSpPr txBox="1"/>
          <p:nvPr/>
        </p:nvSpPr>
        <p:spPr>
          <a:xfrm>
            <a:off x="7898605" y="2125020"/>
            <a:ext cx="3913176" cy="707886"/>
          </a:xfrm>
          <a:prstGeom prst="rect">
            <a:avLst/>
          </a:prstGeom>
          <a:noFill/>
        </p:spPr>
        <p:txBody>
          <a:bodyPr wrap="square" rtlCol="0">
            <a:spAutoFit/>
          </a:bodyPr>
          <a:lstStyle/>
          <a:p>
            <a:r>
              <a:rPr lang="en-US" sz="2000" dirty="0"/>
              <a:t>Suppose the protocol only used classical resources.</a:t>
            </a:r>
          </a:p>
        </p:txBody>
      </p:sp>
      <p:sp>
        <p:nvSpPr>
          <p:cNvPr id="16" name="TextBox 15">
            <a:extLst>
              <a:ext uri="{FF2B5EF4-FFF2-40B4-BE49-F238E27FC236}">
                <a16:creationId xmlns:a16="http://schemas.microsoft.com/office/drawing/2014/main" id="{A845866D-D273-D49D-9890-5A1686797789}"/>
              </a:ext>
            </a:extLst>
          </p:cNvPr>
          <p:cNvSpPr txBox="1"/>
          <p:nvPr/>
        </p:nvSpPr>
        <p:spPr>
          <a:xfrm>
            <a:off x="3592990" y="4921026"/>
            <a:ext cx="939257" cy="369332"/>
          </a:xfrm>
          <a:prstGeom prst="rect">
            <a:avLst/>
          </a:prstGeom>
          <a:noFill/>
        </p:spPr>
        <p:txBody>
          <a:bodyPr wrap="square" rtlCol="0">
            <a:spAutoFit/>
          </a:bodyPr>
          <a:lstStyle/>
          <a:p>
            <a:r>
              <a:rPr lang="en-US" dirty="0"/>
              <a:t>Spoofer</a:t>
            </a:r>
          </a:p>
        </p:txBody>
      </p:sp>
      <p:sp>
        <p:nvSpPr>
          <p:cNvPr id="25" name="TextBox 24">
            <a:extLst>
              <a:ext uri="{FF2B5EF4-FFF2-40B4-BE49-F238E27FC236}">
                <a16:creationId xmlns:a16="http://schemas.microsoft.com/office/drawing/2014/main" id="{E70BB442-EBEE-532F-5741-B17EF2249AFD}"/>
              </a:ext>
            </a:extLst>
          </p:cNvPr>
          <p:cNvSpPr txBox="1"/>
          <p:nvPr/>
        </p:nvSpPr>
        <p:spPr>
          <a:xfrm>
            <a:off x="5142438" y="4921026"/>
            <a:ext cx="1085050" cy="369332"/>
          </a:xfrm>
          <a:prstGeom prst="rect">
            <a:avLst/>
          </a:prstGeom>
          <a:noFill/>
        </p:spPr>
        <p:txBody>
          <a:bodyPr wrap="square" rtlCol="0">
            <a:spAutoFit/>
          </a:bodyPr>
          <a:lstStyle/>
          <a:p>
            <a:r>
              <a:rPr lang="en-US" dirty="0"/>
              <a:t>Spoofer</a:t>
            </a:r>
          </a:p>
        </p:txBody>
      </p:sp>
    </p:spTree>
    <p:extLst>
      <p:ext uri="{BB962C8B-B14F-4D97-AF65-F5344CB8AC3E}">
        <p14:creationId xmlns:p14="http://schemas.microsoft.com/office/powerpoint/2010/main" val="6599888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D11B97F-9C96-663D-2CB4-7347E1947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6E65C-E365-82F4-5597-2B936098BC41}"/>
              </a:ext>
            </a:extLst>
          </p:cNvPr>
          <p:cNvSpPr>
            <a:spLocks noGrp="1"/>
          </p:cNvSpPr>
          <p:nvPr>
            <p:ph type="title"/>
          </p:nvPr>
        </p:nvSpPr>
        <p:spPr/>
        <p:txBody>
          <a:bodyPr/>
          <a:lstStyle/>
          <a:p>
            <a:r>
              <a:rPr lang="en-US" dirty="0"/>
              <a:t>Classical impossibility</a:t>
            </a:r>
          </a:p>
        </p:txBody>
      </p:sp>
      <p:pic>
        <p:nvPicPr>
          <p:cNvPr id="1026" name="Picture 2">
            <a:extLst>
              <a:ext uri="{FF2B5EF4-FFF2-40B4-BE49-F238E27FC236}">
                <a16:creationId xmlns:a16="http://schemas.microsoft.com/office/drawing/2014/main" id="{41897BA0-CC24-2376-4A6E-9C87881B6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C60775-5CDC-17A6-1DD6-2A49232B38C8}"/>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88C60775-5CDC-17A6-1DD6-2A49232B38C8}"/>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C11B3F67-614A-4C50-4408-D63668C48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99165833-9700-9093-71C5-EF6B87D948A7}"/>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824E97F-BA44-46AC-F3EC-AC3D00FD616C}"/>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8824E97F-BA44-46AC-F3EC-AC3D00FD616C}"/>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DDE00F6-3594-EB1B-0C96-D41EA05AED9C}"/>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CDDE00F6-3594-EB1B-0C96-D41EA05AED9C}"/>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E23EC8-8B65-8ED8-F6CA-771284F52D16}"/>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28E23EC8-8B65-8ED8-F6CA-771284F52D16}"/>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EFBAB8AB-023A-0D61-553D-435E20B0E7E9}"/>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7F4342D-4CD7-54C6-CFA9-961DC2B251D4}"/>
              </a:ext>
            </a:extLst>
          </p:cNvPr>
          <p:cNvCxnSpPr>
            <a:cxnSpLocks/>
          </p:cNvCxnSpPr>
          <p:nvPr/>
        </p:nvCxnSpPr>
        <p:spPr>
          <a:xfrm flipV="1">
            <a:off x="2553495" y="4661865"/>
            <a:ext cx="1065433" cy="72527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9C6FF1E-447A-827D-557A-86C637F89C11}"/>
              </a:ext>
            </a:extLst>
          </p:cNvPr>
          <p:cNvCxnSpPr>
            <a:cxnSpLocks/>
          </p:cNvCxnSpPr>
          <p:nvPr/>
        </p:nvCxnSpPr>
        <p:spPr>
          <a:xfrm flipH="1" flipV="1">
            <a:off x="5725475" y="4624170"/>
            <a:ext cx="1220630" cy="7629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2D82394-5C86-E097-6B46-CFC2D149E6B0}"/>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8BF5304-F5DE-7C11-74BB-8AA633245805}"/>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C8BF5304-F5DE-7C11-74BB-8AA633245805}"/>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520D2BE-980B-6A48-BEFD-292F3ECE6091}"/>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D520D2BE-980B-6A48-BEFD-292F3ECE6091}"/>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F1E32D97-13ED-974F-2B9F-989FEF6BD994}"/>
              </a:ext>
            </a:extLst>
          </p:cNvPr>
          <p:cNvCxnSpPr>
            <a:cxnSpLocks/>
          </p:cNvCxnSpPr>
          <p:nvPr/>
        </p:nvCxnSpPr>
        <p:spPr>
          <a:xfrm flipH="1" flipV="1">
            <a:off x="2425701" y="2672989"/>
            <a:ext cx="1397000" cy="84548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B1D4A26-8124-08C6-798C-39FD1DDD004C}"/>
              </a:ext>
            </a:extLst>
          </p:cNvPr>
          <p:cNvCxnSpPr>
            <a:cxnSpLocks/>
          </p:cNvCxnSpPr>
          <p:nvPr/>
        </p:nvCxnSpPr>
        <p:spPr>
          <a:xfrm flipV="1">
            <a:off x="5466492" y="2604710"/>
            <a:ext cx="1320964" cy="92376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D61BE9C-7AE1-E699-73F7-C9EEDC038DFA}"/>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AD61BE9C-7AE1-E699-73F7-C9EEDC038DFA}"/>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936FD5A-7EF3-C269-E4E4-32F052728167}"/>
                  </a:ext>
                </a:extLst>
              </p:cNvPr>
              <p:cNvSpPr txBox="1"/>
              <p:nvPr/>
            </p:nvSpPr>
            <p:spPr>
              <a:xfrm>
                <a:off x="5791471" y="4343738"/>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b="0" dirty="0"/>
              </a:p>
            </p:txBody>
          </p:sp>
        </mc:Choice>
        <mc:Fallback xmlns="">
          <p:sp>
            <p:nvSpPr>
              <p:cNvPr id="38" name="TextBox 37">
                <a:extLst>
                  <a:ext uri="{FF2B5EF4-FFF2-40B4-BE49-F238E27FC236}">
                    <a16:creationId xmlns:a16="http://schemas.microsoft.com/office/drawing/2014/main" id="{E936FD5A-7EF3-C269-E4E4-32F052728167}"/>
                  </a:ext>
                </a:extLst>
              </p:cNvPr>
              <p:cNvSpPr txBox="1">
                <a:spLocks noRot="1" noChangeAspect="1" noMove="1" noResize="1" noEditPoints="1" noAdjustHandles="1" noChangeArrowheads="1" noChangeShapeType="1" noTextEdit="1"/>
              </p:cNvSpPr>
              <p:nvPr/>
            </p:nvSpPr>
            <p:spPr>
              <a:xfrm>
                <a:off x="5791471" y="4343738"/>
                <a:ext cx="436017" cy="369332"/>
              </a:xfrm>
              <a:prstGeom prst="rect">
                <a:avLst/>
              </a:prstGeom>
              <a:blipFill>
                <a:blip r:embed="rId11"/>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B1A9DFF-A400-7263-EC88-28887BC1ABC4}"/>
                  </a:ext>
                </a:extLst>
              </p:cNvPr>
              <p:cNvSpPr txBox="1"/>
              <p:nvPr/>
            </p:nvSpPr>
            <p:spPr>
              <a:xfrm>
                <a:off x="3068786" y="2672989"/>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oMath>
                  </m:oMathPara>
                </a14:m>
                <a:endParaRPr lang="en-US" b="0" dirty="0"/>
              </a:p>
            </p:txBody>
          </p:sp>
        </mc:Choice>
        <mc:Fallback xmlns="">
          <p:sp>
            <p:nvSpPr>
              <p:cNvPr id="39" name="TextBox 38">
                <a:extLst>
                  <a:ext uri="{FF2B5EF4-FFF2-40B4-BE49-F238E27FC236}">
                    <a16:creationId xmlns:a16="http://schemas.microsoft.com/office/drawing/2014/main" id="{5B1A9DFF-A400-7263-EC88-28887BC1ABC4}"/>
                  </a:ext>
                </a:extLst>
              </p:cNvPr>
              <p:cNvSpPr txBox="1">
                <a:spLocks noRot="1" noChangeAspect="1" noMove="1" noResize="1" noEditPoints="1" noAdjustHandles="1" noChangeArrowheads="1" noChangeShapeType="1" noTextEdit="1"/>
              </p:cNvSpPr>
              <p:nvPr/>
            </p:nvSpPr>
            <p:spPr>
              <a:xfrm>
                <a:off x="3068786" y="2672989"/>
                <a:ext cx="8371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054EC6D-41CF-926F-D37B-AE384022A2CF}"/>
                  </a:ext>
                </a:extLst>
              </p:cNvPr>
              <p:cNvSpPr txBox="1"/>
              <p:nvPr/>
            </p:nvSpPr>
            <p:spPr>
              <a:xfrm>
                <a:off x="5390354" y="2672989"/>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b="0" dirty="0"/>
              </a:p>
            </p:txBody>
          </p:sp>
        </mc:Choice>
        <mc:Fallback xmlns="">
          <p:sp>
            <p:nvSpPr>
              <p:cNvPr id="40" name="TextBox 39">
                <a:extLst>
                  <a:ext uri="{FF2B5EF4-FFF2-40B4-BE49-F238E27FC236}">
                    <a16:creationId xmlns:a16="http://schemas.microsoft.com/office/drawing/2014/main" id="{3054EC6D-41CF-926F-D37B-AE384022A2CF}"/>
                  </a:ext>
                </a:extLst>
              </p:cNvPr>
              <p:cNvSpPr txBox="1">
                <a:spLocks noRot="1" noChangeAspect="1" noMove="1" noResize="1" noEditPoints="1" noAdjustHandles="1" noChangeArrowheads="1" noChangeShapeType="1" noTextEdit="1"/>
              </p:cNvSpPr>
              <p:nvPr/>
            </p:nvSpPr>
            <p:spPr>
              <a:xfrm>
                <a:off x="5390354" y="2672989"/>
                <a:ext cx="83713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D8B2284-1004-B822-5D8B-2BB3DA8E376F}"/>
                  </a:ext>
                </a:extLst>
              </p:cNvPr>
              <p:cNvSpPr txBox="1"/>
              <p:nvPr/>
            </p:nvSpPr>
            <p:spPr>
              <a:xfrm>
                <a:off x="7898605" y="3001903"/>
                <a:ext cx="4077488" cy="2246769"/>
              </a:xfrm>
              <a:prstGeom prst="rect">
                <a:avLst/>
              </a:prstGeom>
              <a:noFill/>
            </p:spPr>
            <p:txBody>
              <a:bodyPr wrap="square" rtlCol="0">
                <a:spAutoFit/>
              </a:bodyPr>
              <a:lstStyle/>
              <a:p>
                <a:r>
                  <a:rPr lang="en-US" sz="2000" b="1" dirty="0"/>
                  <a:t>Theorem</a:t>
                </a:r>
                <a:r>
                  <a:rPr lang="en-US" sz="2000" dirty="0"/>
                  <a:t>: every classical position verification protocol can be spoofed by </a:t>
                </a:r>
                <a:r>
                  <a:rPr lang="en-US" sz="2000" b="1" u="sng" dirty="0"/>
                  <a:t>colluding provers</a:t>
                </a:r>
                <a:r>
                  <a:rPr lang="en-US" sz="2000" u="sng" dirty="0"/>
                  <a:t>. </a:t>
                </a:r>
                <a:r>
                  <a:rPr lang="en-US" sz="2000" dirty="0"/>
                  <a:t>This is because challenges can always be</a:t>
                </a:r>
                <a:r>
                  <a:rPr lang="en-US" sz="2000" b="1" dirty="0"/>
                  <a:t> copied </a:t>
                </a:r>
                <a:r>
                  <a:rPr lang="en-US" sz="2000" dirty="0"/>
                  <a:t>and both provers can perform the same operation </a:t>
                </a:r>
                <a14:m>
                  <m:oMath xmlns:m="http://schemas.openxmlformats.org/officeDocument/2006/math">
                    <m:r>
                      <a:rPr lang="en-US" sz="2000" b="0" i="1" smtClean="0">
                        <a:latin typeface="Cambria Math" panose="02040503050406030204" pitchFamily="18" charset="0"/>
                      </a:rPr>
                      <m:t>𝑄</m:t>
                    </m:r>
                  </m:oMath>
                </a14:m>
                <a:r>
                  <a:rPr lang="en-US" sz="2000" dirty="0"/>
                  <a:t>. </a:t>
                </a:r>
                <a:endParaRPr lang="en-US" sz="2000" b="1" u="sng" dirty="0"/>
              </a:p>
              <a:p>
                <a:endParaRPr lang="en-US" sz="2000" b="1" u="sng" dirty="0"/>
              </a:p>
            </p:txBody>
          </p:sp>
        </mc:Choice>
        <mc:Fallback xmlns="">
          <p:sp>
            <p:nvSpPr>
              <p:cNvPr id="48" name="TextBox 47">
                <a:extLst>
                  <a:ext uri="{FF2B5EF4-FFF2-40B4-BE49-F238E27FC236}">
                    <a16:creationId xmlns:a16="http://schemas.microsoft.com/office/drawing/2014/main" id="{DD8B2284-1004-B822-5D8B-2BB3DA8E376F}"/>
                  </a:ext>
                </a:extLst>
              </p:cNvPr>
              <p:cNvSpPr txBox="1">
                <a:spLocks noRot="1" noChangeAspect="1" noMove="1" noResize="1" noEditPoints="1" noAdjustHandles="1" noChangeArrowheads="1" noChangeShapeType="1" noTextEdit="1"/>
              </p:cNvSpPr>
              <p:nvPr/>
            </p:nvSpPr>
            <p:spPr>
              <a:xfrm>
                <a:off x="7898605" y="3001903"/>
                <a:ext cx="4077488" cy="2246769"/>
              </a:xfrm>
              <a:prstGeom prst="rect">
                <a:avLst/>
              </a:prstGeom>
              <a:blipFill>
                <a:blip r:embed="rId14"/>
                <a:stretch>
                  <a:fillRect l="-1863" t="-168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91AE57BA-1605-9DC1-586E-23886CDE3702}"/>
              </a:ext>
            </a:extLst>
          </p:cNvPr>
          <p:cNvPicPr>
            <a:picLocks noChangeAspect="1"/>
          </p:cNvPicPr>
          <p:nvPr/>
        </p:nvPicPr>
        <p:blipFill>
          <a:blip r:embed="rId15"/>
          <a:stretch>
            <a:fillRect/>
          </a:stretch>
        </p:blipFill>
        <p:spPr>
          <a:xfrm>
            <a:off x="5220475" y="4357743"/>
            <a:ext cx="502372" cy="539666"/>
          </a:xfrm>
          <a:prstGeom prst="rect">
            <a:avLst/>
          </a:prstGeom>
        </p:spPr>
      </p:pic>
      <p:pic>
        <p:nvPicPr>
          <p:cNvPr id="19" name="Picture 18">
            <a:extLst>
              <a:ext uri="{FF2B5EF4-FFF2-40B4-BE49-F238E27FC236}">
                <a16:creationId xmlns:a16="http://schemas.microsoft.com/office/drawing/2014/main" id="{D719B84A-FA86-4587-D0E9-05769A537878}"/>
              </a:ext>
            </a:extLst>
          </p:cNvPr>
          <p:cNvPicPr>
            <a:picLocks noChangeAspect="1"/>
          </p:cNvPicPr>
          <p:nvPr/>
        </p:nvPicPr>
        <p:blipFill>
          <a:blip r:embed="rId15"/>
          <a:stretch>
            <a:fillRect/>
          </a:stretch>
        </p:blipFill>
        <p:spPr>
          <a:xfrm>
            <a:off x="5220475" y="3235948"/>
            <a:ext cx="502372" cy="539666"/>
          </a:xfrm>
          <a:prstGeom prst="rect">
            <a:avLst/>
          </a:prstGeom>
        </p:spPr>
      </p:pic>
      <p:cxnSp>
        <p:nvCxnSpPr>
          <p:cNvPr id="20" name="Straight Arrow Connector 19">
            <a:extLst>
              <a:ext uri="{FF2B5EF4-FFF2-40B4-BE49-F238E27FC236}">
                <a16:creationId xmlns:a16="http://schemas.microsoft.com/office/drawing/2014/main" id="{3F38C8AE-5AE7-FEFC-C61A-C220A16BDF11}"/>
              </a:ext>
            </a:extLst>
          </p:cNvPr>
          <p:cNvCxnSpPr>
            <a:cxnSpLocks/>
          </p:cNvCxnSpPr>
          <p:nvPr/>
        </p:nvCxnSpPr>
        <p:spPr>
          <a:xfrm flipV="1">
            <a:off x="4398150" y="3786188"/>
            <a:ext cx="685798" cy="46684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D5D2006-19D7-592E-BA47-4DA034907CA3}"/>
              </a:ext>
            </a:extLst>
          </p:cNvPr>
          <p:cNvCxnSpPr>
            <a:cxnSpLocks/>
          </p:cNvCxnSpPr>
          <p:nvPr/>
        </p:nvCxnSpPr>
        <p:spPr>
          <a:xfrm flipH="1" flipV="1">
            <a:off x="4229308" y="3760734"/>
            <a:ext cx="883780" cy="552421"/>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09EB9516-FA5A-2839-F1CE-5B7A212D4F12}"/>
              </a:ext>
            </a:extLst>
          </p:cNvPr>
          <p:cNvPicPr>
            <a:picLocks noChangeAspect="1"/>
          </p:cNvPicPr>
          <p:nvPr/>
        </p:nvPicPr>
        <p:blipFill>
          <a:blip r:embed="rId16"/>
          <a:stretch>
            <a:fillRect/>
          </a:stretch>
        </p:blipFill>
        <p:spPr>
          <a:xfrm>
            <a:off x="3861928" y="3301482"/>
            <a:ext cx="376322" cy="711720"/>
          </a:xfrm>
          <a:prstGeom prst="rect">
            <a:avLst/>
          </a:prstGeom>
        </p:spPr>
      </p:pic>
      <p:pic>
        <p:nvPicPr>
          <p:cNvPr id="32" name="Picture 31">
            <a:extLst>
              <a:ext uri="{FF2B5EF4-FFF2-40B4-BE49-F238E27FC236}">
                <a16:creationId xmlns:a16="http://schemas.microsoft.com/office/drawing/2014/main" id="{200CD88E-5C30-1F72-77CA-A0E1E10C8D1C}"/>
              </a:ext>
            </a:extLst>
          </p:cNvPr>
          <p:cNvPicPr>
            <a:picLocks noChangeAspect="1"/>
          </p:cNvPicPr>
          <p:nvPr/>
        </p:nvPicPr>
        <p:blipFill>
          <a:blip r:embed="rId16"/>
          <a:stretch>
            <a:fillRect/>
          </a:stretch>
        </p:blipFill>
        <p:spPr>
          <a:xfrm>
            <a:off x="3861928" y="4187277"/>
            <a:ext cx="376322" cy="711720"/>
          </a:xfrm>
          <a:prstGeom prst="rect">
            <a:avLst/>
          </a:prstGeom>
        </p:spPr>
      </p:pic>
      <p:sp>
        <p:nvSpPr>
          <p:cNvPr id="3" name="TextBox 2">
            <a:extLst>
              <a:ext uri="{FF2B5EF4-FFF2-40B4-BE49-F238E27FC236}">
                <a16:creationId xmlns:a16="http://schemas.microsoft.com/office/drawing/2014/main" id="{96151A3F-FA35-C913-5702-149F947C6B22}"/>
              </a:ext>
            </a:extLst>
          </p:cNvPr>
          <p:cNvSpPr txBox="1"/>
          <p:nvPr/>
        </p:nvSpPr>
        <p:spPr>
          <a:xfrm>
            <a:off x="880023" y="6329932"/>
            <a:ext cx="1197222" cy="369332"/>
          </a:xfrm>
          <a:prstGeom prst="rect">
            <a:avLst/>
          </a:prstGeom>
          <a:noFill/>
        </p:spPr>
        <p:txBody>
          <a:bodyPr wrap="square" rtlCol="0">
            <a:spAutoFit/>
          </a:bodyPr>
          <a:lstStyle/>
          <a:p>
            <a:r>
              <a:rPr lang="en-US" b="0" dirty="0"/>
              <a:t>Position</a:t>
            </a:r>
          </a:p>
        </p:txBody>
      </p:sp>
      <p:sp>
        <p:nvSpPr>
          <p:cNvPr id="6" name="TextBox 5">
            <a:extLst>
              <a:ext uri="{FF2B5EF4-FFF2-40B4-BE49-F238E27FC236}">
                <a16:creationId xmlns:a16="http://schemas.microsoft.com/office/drawing/2014/main" id="{AD6379D7-3331-35F3-FDAD-86BA427545C2}"/>
              </a:ext>
            </a:extLst>
          </p:cNvPr>
          <p:cNvSpPr txBox="1"/>
          <p:nvPr/>
        </p:nvSpPr>
        <p:spPr>
          <a:xfrm>
            <a:off x="8267126" y="4977022"/>
            <a:ext cx="3979825" cy="338554"/>
          </a:xfrm>
          <a:prstGeom prst="rect">
            <a:avLst/>
          </a:prstGeom>
          <a:noFill/>
        </p:spPr>
        <p:txBody>
          <a:bodyPr wrap="square">
            <a:spAutoFit/>
          </a:bodyPr>
          <a:lstStyle/>
          <a:p>
            <a:pPr marL="0" indent="0">
              <a:buNone/>
            </a:pPr>
            <a:r>
              <a:rPr lang="en-US" sz="1600" dirty="0">
                <a:solidFill>
                  <a:schemeClr val="bg1">
                    <a:lumMod val="50000"/>
                  </a:schemeClr>
                </a:solidFill>
              </a:rPr>
              <a:t>(Kent-Munro-Spiller ’11, </a:t>
            </a:r>
            <a:r>
              <a:rPr lang="en-US" sz="1600" dirty="0" err="1">
                <a:solidFill>
                  <a:schemeClr val="bg1">
                    <a:lumMod val="50000"/>
                  </a:schemeClr>
                </a:solidFill>
              </a:rPr>
              <a:t>Buhrman</a:t>
            </a:r>
            <a:r>
              <a:rPr lang="en-US" sz="1600" dirty="0">
                <a:solidFill>
                  <a:schemeClr val="bg1">
                    <a:lumMod val="50000"/>
                  </a:schemeClr>
                </a:solidFill>
              </a:rPr>
              <a:t>, et al. ‘10)</a:t>
            </a:r>
          </a:p>
        </p:txBody>
      </p:sp>
      <p:sp>
        <p:nvSpPr>
          <p:cNvPr id="12" name="TextBox 11">
            <a:extLst>
              <a:ext uri="{FF2B5EF4-FFF2-40B4-BE49-F238E27FC236}">
                <a16:creationId xmlns:a16="http://schemas.microsoft.com/office/drawing/2014/main" id="{29FA31C3-A75A-A26C-44B7-A99A591BF4F4}"/>
              </a:ext>
            </a:extLst>
          </p:cNvPr>
          <p:cNvSpPr txBox="1"/>
          <p:nvPr/>
        </p:nvSpPr>
        <p:spPr>
          <a:xfrm>
            <a:off x="7898605" y="2125020"/>
            <a:ext cx="3913176" cy="707886"/>
          </a:xfrm>
          <a:prstGeom prst="rect">
            <a:avLst/>
          </a:prstGeom>
          <a:noFill/>
        </p:spPr>
        <p:txBody>
          <a:bodyPr wrap="square" rtlCol="0">
            <a:spAutoFit/>
          </a:bodyPr>
          <a:lstStyle/>
          <a:p>
            <a:r>
              <a:rPr lang="en-US" sz="2000" dirty="0"/>
              <a:t>Suppose the protocol only used classical resources.</a:t>
            </a:r>
          </a:p>
        </p:txBody>
      </p:sp>
      <p:sp>
        <p:nvSpPr>
          <p:cNvPr id="14" name="TextBox 13">
            <a:extLst>
              <a:ext uri="{FF2B5EF4-FFF2-40B4-BE49-F238E27FC236}">
                <a16:creationId xmlns:a16="http://schemas.microsoft.com/office/drawing/2014/main" id="{10B564FC-4DF3-14C5-6E62-8B9458EECB67}"/>
              </a:ext>
            </a:extLst>
          </p:cNvPr>
          <p:cNvSpPr txBox="1"/>
          <p:nvPr/>
        </p:nvSpPr>
        <p:spPr>
          <a:xfrm>
            <a:off x="3592990" y="4921026"/>
            <a:ext cx="939257" cy="369332"/>
          </a:xfrm>
          <a:prstGeom prst="rect">
            <a:avLst/>
          </a:prstGeom>
          <a:noFill/>
        </p:spPr>
        <p:txBody>
          <a:bodyPr wrap="square" rtlCol="0">
            <a:spAutoFit/>
          </a:bodyPr>
          <a:lstStyle/>
          <a:p>
            <a:r>
              <a:rPr lang="en-US" dirty="0"/>
              <a:t>Spoofer</a:t>
            </a:r>
          </a:p>
        </p:txBody>
      </p:sp>
      <p:sp>
        <p:nvSpPr>
          <p:cNvPr id="15" name="TextBox 14">
            <a:extLst>
              <a:ext uri="{FF2B5EF4-FFF2-40B4-BE49-F238E27FC236}">
                <a16:creationId xmlns:a16="http://schemas.microsoft.com/office/drawing/2014/main" id="{145F4240-8E3E-4643-EC7C-207862EB665D}"/>
              </a:ext>
            </a:extLst>
          </p:cNvPr>
          <p:cNvSpPr txBox="1"/>
          <p:nvPr/>
        </p:nvSpPr>
        <p:spPr>
          <a:xfrm>
            <a:off x="5142438" y="4921026"/>
            <a:ext cx="1085050" cy="369332"/>
          </a:xfrm>
          <a:prstGeom prst="rect">
            <a:avLst/>
          </a:prstGeom>
          <a:noFill/>
        </p:spPr>
        <p:txBody>
          <a:bodyPr wrap="square" rtlCol="0">
            <a:spAutoFit/>
          </a:bodyPr>
          <a:lstStyle/>
          <a:p>
            <a:r>
              <a:rPr lang="en-US" dirty="0"/>
              <a:t>Spoofer</a:t>
            </a:r>
          </a:p>
        </p:txBody>
      </p:sp>
      <p:pic>
        <p:nvPicPr>
          <p:cNvPr id="16" name="Picture 2">
            <a:extLst>
              <a:ext uri="{FF2B5EF4-FFF2-40B4-BE49-F238E27FC236}">
                <a16:creationId xmlns:a16="http://schemas.microsoft.com/office/drawing/2014/main" id="{5451C519-7747-22FB-7CAF-5AC4673F6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500BBAC-F233-79A5-DD3D-47FCBAA96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1165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94572B-B346-D3C3-76B6-78CC0AE12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A2F956-315D-3903-FEE2-F3066C3C45CA}"/>
              </a:ext>
            </a:extLst>
          </p:cNvPr>
          <p:cNvSpPr>
            <a:spLocks noGrp="1"/>
          </p:cNvSpPr>
          <p:nvPr>
            <p:ph type="title"/>
          </p:nvPr>
        </p:nvSpPr>
        <p:spPr/>
        <p:txBody>
          <a:bodyPr/>
          <a:lstStyle/>
          <a:p>
            <a:r>
              <a:rPr lang="en-US" dirty="0"/>
              <a:t>Quantum position verification</a:t>
            </a:r>
          </a:p>
        </p:txBody>
      </p:sp>
      <p:pic>
        <p:nvPicPr>
          <p:cNvPr id="1026" name="Picture 2">
            <a:extLst>
              <a:ext uri="{FF2B5EF4-FFF2-40B4-BE49-F238E27FC236}">
                <a16:creationId xmlns:a16="http://schemas.microsoft.com/office/drawing/2014/main" id="{8F7C657B-4ACF-E83E-A5D3-A1DF10B51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E2FFC81-A87F-9B5E-9652-3DCD75E583DA}"/>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BE2FFC81-A87F-9B5E-9652-3DCD75E583DA}"/>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9F3D3BC5-B649-2B55-9777-691CCFDE3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BC78265B-1C05-D1F2-6FCD-3EA1AB846EB0}"/>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36BB4B-8AE6-6961-CF58-EE44AE8B7B8F}"/>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9236BB4B-8AE6-6961-CF58-EE44AE8B7B8F}"/>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C8B12D5-7423-6560-908F-E95B5DB5B251}"/>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3C8B12D5-7423-6560-908F-E95B5DB5B251}"/>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E7D1888-6D34-D0DA-ED8A-7BABE90EAFEA}"/>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AE7D1888-6D34-D0DA-ED8A-7BABE90EAFEA}"/>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81CAD639-BF4D-F8CD-C38C-EAB47FB1B007}"/>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7F52F48-6043-C5AF-5D8C-2D715D31F2B2}"/>
              </a:ext>
            </a:extLst>
          </p:cNvPr>
          <p:cNvPicPr>
            <a:picLocks noChangeAspect="1"/>
          </p:cNvPicPr>
          <p:nvPr/>
        </p:nvPicPr>
        <p:blipFill>
          <a:blip r:embed="rId7"/>
          <a:stretch>
            <a:fillRect/>
          </a:stretch>
        </p:blipFill>
        <p:spPr>
          <a:xfrm>
            <a:off x="4337545" y="3590560"/>
            <a:ext cx="601165" cy="645793"/>
          </a:xfrm>
          <a:prstGeom prst="rect">
            <a:avLst/>
          </a:prstGeom>
        </p:spPr>
      </p:pic>
      <p:cxnSp>
        <p:nvCxnSpPr>
          <p:cNvPr id="17" name="Straight Arrow Connector 16">
            <a:extLst>
              <a:ext uri="{FF2B5EF4-FFF2-40B4-BE49-F238E27FC236}">
                <a16:creationId xmlns:a16="http://schemas.microsoft.com/office/drawing/2014/main" id="{41282E0A-48BA-6D93-41B1-D02AD464DF94}"/>
              </a:ext>
            </a:extLst>
          </p:cNvPr>
          <p:cNvCxnSpPr/>
          <p:nvPr/>
        </p:nvCxnSpPr>
        <p:spPr>
          <a:xfrm flipV="1">
            <a:off x="2553495" y="4216240"/>
            <a:ext cx="1720055"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24BC90F-5383-ED43-8010-E1E783DF7B61}"/>
              </a:ext>
            </a:extLst>
          </p:cNvPr>
          <p:cNvCxnSpPr>
            <a:cxnSpLocks/>
          </p:cNvCxnSpPr>
          <p:nvPr/>
        </p:nvCxnSpPr>
        <p:spPr>
          <a:xfrm flipH="1" flipV="1">
            <a:off x="5072855" y="4216240"/>
            <a:ext cx="1873250"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4837585-4371-5301-826E-73976ABE47BA}"/>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0E119A-67DC-6008-F693-8A87689668F8}"/>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980E119A-67DC-6008-F693-8A87689668F8}"/>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74A9963-B46C-B3B6-76FB-1381AC01F90A}"/>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B74A9963-B46C-B3B6-76FB-1381AC01F90A}"/>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9"/>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2C09B94C-CCFD-4F1C-D61E-3260A54BAEAA}"/>
              </a:ext>
            </a:extLst>
          </p:cNvPr>
          <p:cNvCxnSpPr>
            <a:cxnSpLocks/>
          </p:cNvCxnSpPr>
          <p:nvPr/>
        </p:nvCxnSpPr>
        <p:spPr>
          <a:xfrm flipH="1" flipV="1">
            <a:off x="2425701" y="2672989"/>
            <a:ext cx="1713704" cy="10371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34FB613-F1C7-CD5C-C84B-7EAFE6AA79DC}"/>
              </a:ext>
            </a:extLst>
          </p:cNvPr>
          <p:cNvCxnSpPr>
            <a:cxnSpLocks/>
          </p:cNvCxnSpPr>
          <p:nvPr/>
        </p:nvCxnSpPr>
        <p:spPr>
          <a:xfrm flipV="1">
            <a:off x="5113088" y="2604710"/>
            <a:ext cx="1674368" cy="117090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6D6BD34-1691-81B1-3CE5-5097400A0405}"/>
                  </a:ext>
                </a:extLst>
              </p:cNvPr>
              <p:cNvSpPr txBox="1"/>
              <p:nvPr/>
            </p:nvSpPr>
            <p:spPr>
              <a:xfrm>
                <a:off x="3068786" y="4418926"/>
                <a:ext cx="4360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𝑥</m:t>
                      </m:r>
                    </m:oMath>
                  </m:oMathPara>
                </a14:m>
                <a:endParaRPr lang="en-US" b="0" dirty="0"/>
              </a:p>
            </p:txBody>
          </p:sp>
        </mc:Choice>
        <mc:Fallback xmlns="">
          <p:sp>
            <p:nvSpPr>
              <p:cNvPr id="37" name="TextBox 36">
                <a:extLst>
                  <a:ext uri="{FF2B5EF4-FFF2-40B4-BE49-F238E27FC236}">
                    <a16:creationId xmlns:a16="http://schemas.microsoft.com/office/drawing/2014/main" id="{F6D6BD34-1691-81B1-3CE5-5097400A0405}"/>
                  </a:ext>
                </a:extLst>
              </p:cNvPr>
              <p:cNvSpPr txBox="1">
                <a:spLocks noRot="1" noChangeAspect="1" noMove="1" noResize="1" noEditPoints="1" noAdjustHandles="1" noChangeArrowheads="1" noChangeShapeType="1" noTextEdit="1"/>
              </p:cNvSpPr>
              <p:nvPr/>
            </p:nvSpPr>
            <p:spPr>
              <a:xfrm>
                <a:off x="3068786" y="4418926"/>
                <a:ext cx="43601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CE4768D-5AD2-D682-7B76-DE9AF34CBAA1}"/>
                  </a:ext>
                </a:extLst>
              </p:cNvPr>
              <p:cNvSpPr txBox="1"/>
              <p:nvPr/>
            </p:nvSpPr>
            <p:spPr>
              <a:xfrm>
                <a:off x="3011499" y="2848331"/>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b="0" dirty="0"/>
              </a:p>
            </p:txBody>
          </p:sp>
        </mc:Choice>
        <mc:Fallback xmlns="">
          <p:sp>
            <p:nvSpPr>
              <p:cNvPr id="39" name="TextBox 38">
                <a:extLst>
                  <a:ext uri="{FF2B5EF4-FFF2-40B4-BE49-F238E27FC236}">
                    <a16:creationId xmlns:a16="http://schemas.microsoft.com/office/drawing/2014/main" id="{1CE4768D-5AD2-D682-7B76-DE9AF34CBAA1}"/>
                  </a:ext>
                </a:extLst>
              </p:cNvPr>
              <p:cNvSpPr txBox="1">
                <a:spLocks noRot="1" noChangeAspect="1" noMove="1" noResize="1" noEditPoints="1" noAdjustHandles="1" noChangeArrowheads="1" noChangeShapeType="1" noTextEdit="1"/>
              </p:cNvSpPr>
              <p:nvPr/>
            </p:nvSpPr>
            <p:spPr>
              <a:xfrm>
                <a:off x="3011499" y="2848331"/>
                <a:ext cx="837134"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7DDC7E4-AAD7-78B1-895A-2B23D2193FDC}"/>
                  </a:ext>
                </a:extLst>
              </p:cNvPr>
              <p:cNvSpPr txBox="1"/>
              <p:nvPr/>
            </p:nvSpPr>
            <p:spPr>
              <a:xfrm>
                <a:off x="5350386" y="2846137"/>
                <a:ext cx="8371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dirty="0"/>
              </a:p>
            </p:txBody>
          </p:sp>
        </mc:Choice>
        <mc:Fallback xmlns="">
          <p:sp>
            <p:nvSpPr>
              <p:cNvPr id="40" name="TextBox 39">
                <a:extLst>
                  <a:ext uri="{FF2B5EF4-FFF2-40B4-BE49-F238E27FC236}">
                    <a16:creationId xmlns:a16="http://schemas.microsoft.com/office/drawing/2014/main" id="{A7DDC7E4-AAD7-78B1-895A-2B23D2193FDC}"/>
                  </a:ext>
                </a:extLst>
              </p:cNvPr>
              <p:cNvSpPr txBox="1">
                <a:spLocks noRot="1" noChangeAspect="1" noMove="1" noResize="1" noEditPoints="1" noAdjustHandles="1" noChangeArrowheads="1" noChangeShapeType="1" noTextEdit="1"/>
              </p:cNvSpPr>
              <p:nvPr/>
            </p:nvSpPr>
            <p:spPr>
              <a:xfrm>
                <a:off x="5350386" y="2846137"/>
                <a:ext cx="837134" cy="369332"/>
              </a:xfrm>
              <a:prstGeom prst="rect">
                <a:avLst/>
              </a:prstGeom>
              <a:blipFill>
                <a:blip r:embed="rId12"/>
                <a:stretch>
                  <a:fillRect/>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3526F6DE-8A39-2880-D5DC-15DA887A2171}"/>
              </a:ext>
            </a:extLst>
          </p:cNvPr>
          <p:cNvSpPr txBox="1"/>
          <p:nvPr/>
        </p:nvSpPr>
        <p:spPr>
          <a:xfrm>
            <a:off x="4155529" y="4330691"/>
            <a:ext cx="965195" cy="646331"/>
          </a:xfrm>
          <a:prstGeom prst="rect">
            <a:avLst/>
          </a:prstGeom>
          <a:noFill/>
        </p:spPr>
        <p:txBody>
          <a:bodyPr wrap="square" rtlCol="0">
            <a:spAutoFit/>
          </a:bodyPr>
          <a:lstStyle/>
          <a:p>
            <a:pPr algn="ctr"/>
            <a:r>
              <a:rPr lang="en-US" dirty="0"/>
              <a:t>Honest</a:t>
            </a:r>
          </a:p>
          <a:p>
            <a:pPr algn="ctr"/>
            <a:r>
              <a:rPr lang="en-US" dirty="0"/>
              <a:t>Prover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5CA9C66-26BB-3FFD-6C05-BBBCE763C4E4}"/>
                  </a:ext>
                </a:extLst>
              </p:cNvPr>
              <p:cNvSpPr txBox="1"/>
              <p:nvPr/>
            </p:nvSpPr>
            <p:spPr>
              <a:xfrm>
                <a:off x="5292914" y="4341587"/>
                <a:ext cx="175302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m:oMathPara>
                </a14:m>
                <a:endParaRPr lang="en-US" b="0" dirty="0"/>
              </a:p>
            </p:txBody>
          </p:sp>
        </mc:Choice>
        <mc:Fallback xmlns="">
          <p:sp>
            <p:nvSpPr>
              <p:cNvPr id="3" name="TextBox 2">
                <a:extLst>
                  <a:ext uri="{FF2B5EF4-FFF2-40B4-BE49-F238E27FC236}">
                    <a16:creationId xmlns:a16="http://schemas.microsoft.com/office/drawing/2014/main" id="{85CA9C66-26BB-3FFD-6C05-BBBCE763C4E4}"/>
                  </a:ext>
                </a:extLst>
              </p:cNvPr>
              <p:cNvSpPr txBox="1">
                <a:spLocks noRot="1" noChangeAspect="1" noMove="1" noResize="1" noEditPoints="1" noAdjustHandles="1" noChangeArrowheads="1" noChangeShapeType="1" noTextEdit="1"/>
              </p:cNvSpPr>
              <p:nvPr/>
            </p:nvSpPr>
            <p:spPr>
              <a:xfrm>
                <a:off x="5292914" y="4341587"/>
                <a:ext cx="1753027" cy="369332"/>
              </a:xfrm>
              <a:prstGeom prst="rect">
                <a:avLst/>
              </a:prstGeom>
              <a:blipFill>
                <a:blip r:embed="rId13"/>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8E8E296-AE79-1BF2-DDB0-8D08B17125EC}"/>
                  </a:ext>
                </a:extLst>
              </p:cNvPr>
              <p:cNvSpPr txBox="1"/>
              <p:nvPr/>
            </p:nvSpPr>
            <p:spPr>
              <a:xfrm>
                <a:off x="7900315" y="456981"/>
                <a:ext cx="4100508" cy="1477328"/>
              </a:xfrm>
              <a:prstGeom prst="rect">
                <a:avLst/>
              </a:prstGeom>
              <a:noFill/>
              <a:ln>
                <a:solidFill>
                  <a:schemeClr val="tx1"/>
                </a:solidFill>
              </a:ln>
            </p:spPr>
            <p:txBody>
              <a:bodyPr wrap="square" rtlCol="0">
                <a:spAutoFit/>
              </a:bodyPr>
              <a:lstStyle/>
              <a:p>
                <a14:m>
                  <m:oMath xmlns:m="http://schemas.openxmlformats.org/officeDocument/2006/math">
                    <m:r>
                      <a:rPr lang="en-US" i="1" u="sng" smtClean="0">
                        <a:latin typeface="Cambria Math" panose="02040503050406030204" pitchFamily="18" charset="0"/>
                      </a:rPr>
                      <m:t>𝑓</m:t>
                    </m:r>
                  </m:oMath>
                </a14:m>
                <a:r>
                  <a:rPr lang="en-US" u="sng" dirty="0"/>
                  <a:t>-BB84:</a:t>
                </a:r>
              </a:p>
              <a:p>
                <a:r>
                  <a:rPr lang="en-US" dirty="0"/>
                  <a:t>Verifiers send random BB84 state </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𝜓</m:t>
                    </m:r>
                    <m:r>
                      <a:rPr lang="en-US" i="1" dirty="0">
                        <a:latin typeface="Cambria Math" panose="02040503050406030204" pitchFamily="18" charset="0"/>
                      </a:rPr>
                      <m:t>⟩</m:t>
                    </m:r>
                  </m:oMath>
                </a14:m>
                <a:r>
                  <a:rPr lang="en-US" dirty="0"/>
                  <a:t>. Honest prover is supposed to identify the state by computing </a:t>
                </a:r>
                <a14:m>
                  <m:oMath xmlns:m="http://schemas.openxmlformats.org/officeDocument/2006/math">
                    <m:r>
                      <a:rPr lang="en-US" i="1" dirty="0">
                        <a:latin typeface="Cambria Math" panose="02040503050406030204" pitchFamily="18" charset="0"/>
                      </a:rPr>
                      <m:t>𝑓</m:t>
                    </m:r>
                    <m:d>
                      <m:dPr>
                        <m:ctrlPr>
                          <a:rPr lang="en-US" i="1" dirty="0">
                            <a:latin typeface="Cambria Math" panose="02040503050406030204" pitchFamily="18" charset="0"/>
                          </a:rPr>
                        </m:ctrlPr>
                      </m:dPr>
                      <m:e>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𝑦</m:t>
                        </m:r>
                      </m:e>
                    </m:d>
                  </m:oMath>
                </a14:m>
                <a:r>
                  <a:rPr lang="en-US" dirty="0"/>
                  <a:t> and measuring in the right basis.</a:t>
                </a:r>
              </a:p>
            </p:txBody>
          </p:sp>
        </mc:Choice>
        <mc:Fallback xmlns="">
          <p:sp>
            <p:nvSpPr>
              <p:cNvPr id="12" name="TextBox 11">
                <a:extLst>
                  <a:ext uri="{FF2B5EF4-FFF2-40B4-BE49-F238E27FC236}">
                    <a16:creationId xmlns:a16="http://schemas.microsoft.com/office/drawing/2014/main" id="{48E8E296-AE79-1BF2-DDB0-8D08B17125EC}"/>
                  </a:ext>
                </a:extLst>
              </p:cNvPr>
              <p:cNvSpPr txBox="1">
                <a:spLocks noRot="1" noChangeAspect="1" noMove="1" noResize="1" noEditPoints="1" noAdjustHandles="1" noChangeArrowheads="1" noChangeShapeType="1" noTextEdit="1"/>
              </p:cNvSpPr>
              <p:nvPr/>
            </p:nvSpPr>
            <p:spPr>
              <a:xfrm>
                <a:off x="7900315" y="456981"/>
                <a:ext cx="4100508" cy="1477328"/>
              </a:xfrm>
              <a:prstGeom prst="rect">
                <a:avLst/>
              </a:prstGeom>
              <a:blipFill>
                <a:blip r:embed="rId14"/>
                <a:stretch>
                  <a:fillRect l="-923" t="-847" r="-308" b="-5085"/>
                </a:stretch>
              </a:blipFill>
              <a:ln>
                <a:solidFill>
                  <a:schemeClr val="tx1"/>
                </a:solidFill>
              </a:ln>
            </p:spPr>
            <p:txBody>
              <a:bodyPr/>
              <a:lstStyle/>
              <a:p>
                <a:r>
                  <a:rPr lang="en-US">
                    <a:noFill/>
                  </a:rPr>
                  <a:t> </a:t>
                </a:r>
              </a:p>
            </p:txBody>
          </p:sp>
        </mc:Fallback>
      </mc:AlternateContent>
      <p:pic>
        <p:nvPicPr>
          <p:cNvPr id="6" name="Picture 2">
            <a:extLst>
              <a:ext uri="{FF2B5EF4-FFF2-40B4-BE49-F238E27FC236}">
                <a16:creationId xmlns:a16="http://schemas.microsoft.com/office/drawing/2014/main" id="{BA65E290-0E76-D655-6EF7-8A72F68F1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1977480"/>
            <a:ext cx="696912" cy="8596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6C71774-31B6-B2F3-115C-588C515BD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1977481"/>
            <a:ext cx="696912" cy="85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6173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1C1303-9EE7-2E73-315D-FF4808762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5CCD6A-E8F0-91D7-B27A-E46AF703C108}"/>
              </a:ext>
            </a:extLst>
          </p:cNvPr>
          <p:cNvSpPr>
            <a:spLocks noGrp="1"/>
          </p:cNvSpPr>
          <p:nvPr>
            <p:ph type="title"/>
          </p:nvPr>
        </p:nvSpPr>
        <p:spPr/>
        <p:txBody>
          <a:bodyPr/>
          <a:lstStyle/>
          <a:p>
            <a:r>
              <a:rPr lang="en-US" dirty="0"/>
              <a:t>Quantum Information Basics</a:t>
            </a:r>
          </a:p>
        </p:txBody>
      </p:sp>
      <p:pic>
        <p:nvPicPr>
          <p:cNvPr id="27" name="Picture 26">
            <a:extLst>
              <a:ext uri="{FF2B5EF4-FFF2-40B4-BE49-F238E27FC236}">
                <a16:creationId xmlns:a16="http://schemas.microsoft.com/office/drawing/2014/main" id="{435BA3C3-7782-EA01-EAB0-785B9C4847EC}"/>
              </a:ext>
            </a:extLst>
          </p:cNvPr>
          <p:cNvPicPr>
            <a:picLocks noChangeAspect="1"/>
          </p:cNvPicPr>
          <p:nvPr/>
        </p:nvPicPr>
        <p:blipFill>
          <a:blip r:embed="rId2"/>
          <a:stretch>
            <a:fillRect/>
          </a:stretch>
        </p:blipFill>
        <p:spPr>
          <a:xfrm>
            <a:off x="719528" y="1690688"/>
            <a:ext cx="3048000" cy="2311400"/>
          </a:xfrm>
          <a:prstGeom prst="rect">
            <a:avLst/>
          </a:prstGeom>
        </p:spPr>
      </p:pic>
      <p:pic>
        <p:nvPicPr>
          <p:cNvPr id="28" name="Picture 27">
            <a:extLst>
              <a:ext uri="{FF2B5EF4-FFF2-40B4-BE49-F238E27FC236}">
                <a16:creationId xmlns:a16="http://schemas.microsoft.com/office/drawing/2014/main" id="{2FBEAE36-3D95-AAA5-27A3-566C6DC098E7}"/>
              </a:ext>
            </a:extLst>
          </p:cNvPr>
          <p:cNvPicPr>
            <a:picLocks noChangeAspect="1"/>
          </p:cNvPicPr>
          <p:nvPr/>
        </p:nvPicPr>
        <p:blipFill>
          <a:blip r:embed="rId3"/>
          <a:stretch>
            <a:fillRect/>
          </a:stretch>
        </p:blipFill>
        <p:spPr>
          <a:xfrm>
            <a:off x="4077324" y="1718925"/>
            <a:ext cx="3048000" cy="2311400"/>
          </a:xfrm>
          <a:prstGeom prst="rect">
            <a:avLst/>
          </a:prstGeom>
        </p:spPr>
      </p:pic>
      <p:pic>
        <p:nvPicPr>
          <p:cNvPr id="29" name="Picture 28">
            <a:extLst>
              <a:ext uri="{FF2B5EF4-FFF2-40B4-BE49-F238E27FC236}">
                <a16:creationId xmlns:a16="http://schemas.microsoft.com/office/drawing/2014/main" id="{01978F75-D724-22FA-A394-C89085AF3E5D}"/>
              </a:ext>
            </a:extLst>
          </p:cNvPr>
          <p:cNvPicPr>
            <a:picLocks noChangeAspect="1"/>
          </p:cNvPicPr>
          <p:nvPr/>
        </p:nvPicPr>
        <p:blipFill>
          <a:blip r:embed="rId4"/>
          <a:stretch>
            <a:fillRect/>
          </a:stretch>
        </p:blipFill>
        <p:spPr>
          <a:xfrm>
            <a:off x="719528" y="4114801"/>
            <a:ext cx="3276600" cy="2425700"/>
          </a:xfrm>
          <a:prstGeom prst="rect">
            <a:avLst/>
          </a:prstGeom>
        </p:spPr>
      </p:pic>
      <p:pic>
        <p:nvPicPr>
          <p:cNvPr id="30" name="Picture 29">
            <a:extLst>
              <a:ext uri="{FF2B5EF4-FFF2-40B4-BE49-F238E27FC236}">
                <a16:creationId xmlns:a16="http://schemas.microsoft.com/office/drawing/2014/main" id="{F7B8FC5D-55B9-EEC0-C00A-9827B18F923C}"/>
              </a:ext>
            </a:extLst>
          </p:cNvPr>
          <p:cNvPicPr>
            <a:picLocks noChangeAspect="1"/>
          </p:cNvPicPr>
          <p:nvPr/>
        </p:nvPicPr>
        <p:blipFill>
          <a:blip r:embed="rId5"/>
          <a:stretch>
            <a:fillRect/>
          </a:stretch>
        </p:blipFill>
        <p:spPr>
          <a:xfrm>
            <a:off x="4077324" y="4114801"/>
            <a:ext cx="3810000" cy="2374900"/>
          </a:xfrm>
          <a:prstGeom prst="rect">
            <a:avLst/>
          </a:prstGeom>
        </p:spPr>
      </p:pic>
      <p:pic>
        <p:nvPicPr>
          <p:cNvPr id="31" name="Picture 30">
            <a:extLst>
              <a:ext uri="{FF2B5EF4-FFF2-40B4-BE49-F238E27FC236}">
                <a16:creationId xmlns:a16="http://schemas.microsoft.com/office/drawing/2014/main" id="{72CAA531-4F43-2BE1-E0DB-11861D5B3C8B}"/>
              </a:ext>
            </a:extLst>
          </p:cNvPr>
          <p:cNvPicPr>
            <a:picLocks noChangeAspect="1"/>
          </p:cNvPicPr>
          <p:nvPr/>
        </p:nvPicPr>
        <p:blipFill>
          <a:blip r:embed="rId6"/>
          <a:stretch>
            <a:fillRect/>
          </a:stretch>
        </p:blipFill>
        <p:spPr>
          <a:xfrm>
            <a:off x="8031501" y="1340891"/>
            <a:ext cx="5422900" cy="2527300"/>
          </a:xfrm>
          <a:prstGeom prst="rect">
            <a:avLst/>
          </a:prstGeom>
        </p:spPr>
      </p:pic>
    </p:spTree>
    <p:extLst>
      <p:ext uri="{BB962C8B-B14F-4D97-AF65-F5344CB8AC3E}">
        <p14:creationId xmlns:p14="http://schemas.microsoft.com/office/powerpoint/2010/main" val="9023245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B5E67E-2E6D-CE9E-333C-830A65BD9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C5BBE0-995E-3265-EA24-A1977510A631}"/>
              </a:ext>
            </a:extLst>
          </p:cNvPr>
          <p:cNvSpPr>
            <a:spLocks noGrp="1"/>
          </p:cNvSpPr>
          <p:nvPr>
            <p:ph type="title"/>
          </p:nvPr>
        </p:nvSpPr>
        <p:spPr/>
        <p:txBody>
          <a:bodyPr/>
          <a:lstStyle/>
          <a:p>
            <a:r>
              <a:rPr lang="en-US" dirty="0"/>
              <a:t>Quantum Information Basics</a:t>
            </a:r>
          </a:p>
        </p:txBody>
      </p:sp>
      <p:pic>
        <p:nvPicPr>
          <p:cNvPr id="3" name="Picture 2">
            <a:extLst>
              <a:ext uri="{FF2B5EF4-FFF2-40B4-BE49-F238E27FC236}">
                <a16:creationId xmlns:a16="http://schemas.microsoft.com/office/drawing/2014/main" id="{39B3ABF4-A816-E1E8-F899-84B7E769A2D8}"/>
              </a:ext>
            </a:extLst>
          </p:cNvPr>
          <p:cNvPicPr>
            <a:picLocks noChangeAspect="1"/>
          </p:cNvPicPr>
          <p:nvPr/>
        </p:nvPicPr>
        <p:blipFill>
          <a:blip r:embed="rId2"/>
          <a:stretch>
            <a:fillRect/>
          </a:stretch>
        </p:blipFill>
        <p:spPr>
          <a:xfrm>
            <a:off x="701831" y="1690688"/>
            <a:ext cx="5511800" cy="2743200"/>
          </a:xfrm>
          <a:prstGeom prst="rect">
            <a:avLst/>
          </a:prstGeom>
        </p:spPr>
      </p:pic>
      <p:pic>
        <p:nvPicPr>
          <p:cNvPr id="4" name="Picture 3">
            <a:extLst>
              <a:ext uri="{FF2B5EF4-FFF2-40B4-BE49-F238E27FC236}">
                <a16:creationId xmlns:a16="http://schemas.microsoft.com/office/drawing/2014/main" id="{6125D294-DB36-E949-CD8D-0BA9A4E76C16}"/>
              </a:ext>
            </a:extLst>
          </p:cNvPr>
          <p:cNvPicPr>
            <a:picLocks noChangeAspect="1"/>
          </p:cNvPicPr>
          <p:nvPr/>
        </p:nvPicPr>
        <p:blipFill>
          <a:blip r:embed="rId3"/>
          <a:stretch>
            <a:fillRect/>
          </a:stretch>
        </p:blipFill>
        <p:spPr>
          <a:xfrm>
            <a:off x="1480071" y="3889375"/>
            <a:ext cx="5664200" cy="2603500"/>
          </a:xfrm>
          <a:prstGeom prst="rect">
            <a:avLst/>
          </a:prstGeom>
        </p:spPr>
      </p:pic>
      <p:pic>
        <p:nvPicPr>
          <p:cNvPr id="5" name="Picture 4">
            <a:extLst>
              <a:ext uri="{FF2B5EF4-FFF2-40B4-BE49-F238E27FC236}">
                <a16:creationId xmlns:a16="http://schemas.microsoft.com/office/drawing/2014/main" id="{69C46051-03F7-F07F-89AB-ED02F4E3704C}"/>
              </a:ext>
            </a:extLst>
          </p:cNvPr>
          <p:cNvPicPr>
            <a:picLocks noChangeAspect="1"/>
          </p:cNvPicPr>
          <p:nvPr/>
        </p:nvPicPr>
        <p:blipFill>
          <a:blip r:embed="rId4"/>
          <a:stretch>
            <a:fillRect/>
          </a:stretch>
        </p:blipFill>
        <p:spPr>
          <a:xfrm>
            <a:off x="7144271" y="1647825"/>
            <a:ext cx="5359400" cy="2641600"/>
          </a:xfrm>
          <a:prstGeom prst="rect">
            <a:avLst/>
          </a:prstGeom>
        </p:spPr>
      </p:pic>
      <p:pic>
        <p:nvPicPr>
          <p:cNvPr id="6" name="Picture 5">
            <a:extLst>
              <a:ext uri="{FF2B5EF4-FFF2-40B4-BE49-F238E27FC236}">
                <a16:creationId xmlns:a16="http://schemas.microsoft.com/office/drawing/2014/main" id="{48BDB1C1-98C9-5E3D-DB55-B2E75F303DC2}"/>
              </a:ext>
            </a:extLst>
          </p:cNvPr>
          <p:cNvPicPr>
            <a:picLocks noChangeAspect="1"/>
          </p:cNvPicPr>
          <p:nvPr/>
        </p:nvPicPr>
        <p:blipFill>
          <a:blip r:embed="rId5"/>
          <a:stretch>
            <a:fillRect/>
          </a:stretch>
        </p:blipFill>
        <p:spPr>
          <a:xfrm>
            <a:off x="7601054" y="4203700"/>
            <a:ext cx="3225800" cy="2654300"/>
          </a:xfrm>
          <a:prstGeom prst="rect">
            <a:avLst/>
          </a:prstGeom>
        </p:spPr>
      </p:pic>
    </p:spTree>
    <p:extLst>
      <p:ext uri="{BB962C8B-B14F-4D97-AF65-F5344CB8AC3E}">
        <p14:creationId xmlns:p14="http://schemas.microsoft.com/office/powerpoint/2010/main" val="14479195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AE634EF-FB0F-BA9D-E8D3-C801FC8F5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851C03-B0F2-2E06-71C8-9986F03AD894}"/>
              </a:ext>
            </a:extLst>
          </p:cNvPr>
          <p:cNvSpPr>
            <a:spLocks noGrp="1"/>
          </p:cNvSpPr>
          <p:nvPr>
            <p:ph type="title"/>
          </p:nvPr>
        </p:nvSpPr>
        <p:spPr/>
        <p:txBody>
          <a:bodyPr/>
          <a:lstStyle/>
          <a:p>
            <a:r>
              <a:rPr lang="en-US" dirty="0"/>
              <a:t>Quantum Information Basics</a:t>
            </a:r>
          </a:p>
        </p:txBody>
      </p:sp>
      <p:pic>
        <p:nvPicPr>
          <p:cNvPr id="7" name="Picture 6">
            <a:extLst>
              <a:ext uri="{FF2B5EF4-FFF2-40B4-BE49-F238E27FC236}">
                <a16:creationId xmlns:a16="http://schemas.microsoft.com/office/drawing/2014/main" id="{3A86CD7E-9BC7-71F6-DB98-87AFE2C1B116}"/>
              </a:ext>
            </a:extLst>
          </p:cNvPr>
          <p:cNvPicPr>
            <a:picLocks noChangeAspect="1"/>
          </p:cNvPicPr>
          <p:nvPr/>
        </p:nvPicPr>
        <p:blipFill>
          <a:blip r:embed="rId2"/>
          <a:stretch>
            <a:fillRect/>
          </a:stretch>
        </p:blipFill>
        <p:spPr>
          <a:xfrm>
            <a:off x="672788" y="1690688"/>
            <a:ext cx="4940300" cy="2679700"/>
          </a:xfrm>
          <a:prstGeom prst="rect">
            <a:avLst/>
          </a:prstGeom>
        </p:spPr>
      </p:pic>
      <p:pic>
        <p:nvPicPr>
          <p:cNvPr id="8" name="Picture 7">
            <a:extLst>
              <a:ext uri="{FF2B5EF4-FFF2-40B4-BE49-F238E27FC236}">
                <a16:creationId xmlns:a16="http://schemas.microsoft.com/office/drawing/2014/main" id="{B8883FE2-6ED4-F82F-6615-BD7A7957E874}"/>
              </a:ext>
            </a:extLst>
          </p:cNvPr>
          <p:cNvPicPr>
            <a:picLocks noChangeAspect="1"/>
          </p:cNvPicPr>
          <p:nvPr/>
        </p:nvPicPr>
        <p:blipFill>
          <a:blip r:embed="rId3"/>
          <a:stretch>
            <a:fillRect/>
          </a:stretch>
        </p:blipFill>
        <p:spPr>
          <a:xfrm>
            <a:off x="6336571" y="1924701"/>
            <a:ext cx="3416300" cy="2324100"/>
          </a:xfrm>
          <a:prstGeom prst="rect">
            <a:avLst/>
          </a:prstGeom>
        </p:spPr>
      </p:pic>
      <p:pic>
        <p:nvPicPr>
          <p:cNvPr id="9" name="Picture 8">
            <a:extLst>
              <a:ext uri="{FF2B5EF4-FFF2-40B4-BE49-F238E27FC236}">
                <a16:creationId xmlns:a16="http://schemas.microsoft.com/office/drawing/2014/main" id="{D46BF222-2C1E-9741-0312-DF09FE7C9A32}"/>
              </a:ext>
            </a:extLst>
          </p:cNvPr>
          <p:cNvPicPr>
            <a:picLocks noChangeAspect="1"/>
          </p:cNvPicPr>
          <p:nvPr/>
        </p:nvPicPr>
        <p:blipFill>
          <a:blip r:embed="rId4"/>
          <a:stretch>
            <a:fillRect/>
          </a:stretch>
        </p:blipFill>
        <p:spPr>
          <a:xfrm>
            <a:off x="927100" y="4248801"/>
            <a:ext cx="5168900" cy="2578100"/>
          </a:xfrm>
          <a:prstGeom prst="rect">
            <a:avLst/>
          </a:prstGeom>
        </p:spPr>
      </p:pic>
      <p:pic>
        <p:nvPicPr>
          <p:cNvPr id="10" name="Picture 9">
            <a:extLst>
              <a:ext uri="{FF2B5EF4-FFF2-40B4-BE49-F238E27FC236}">
                <a16:creationId xmlns:a16="http://schemas.microsoft.com/office/drawing/2014/main" id="{7064361E-A3BF-DBFE-25B8-EA9DC378E903}"/>
              </a:ext>
            </a:extLst>
          </p:cNvPr>
          <p:cNvPicPr>
            <a:picLocks noChangeAspect="1"/>
          </p:cNvPicPr>
          <p:nvPr/>
        </p:nvPicPr>
        <p:blipFill>
          <a:blip r:embed="rId5"/>
          <a:stretch>
            <a:fillRect/>
          </a:stretch>
        </p:blipFill>
        <p:spPr>
          <a:xfrm>
            <a:off x="6079242" y="4103662"/>
            <a:ext cx="5613400" cy="2578100"/>
          </a:xfrm>
          <a:prstGeom prst="rect">
            <a:avLst/>
          </a:prstGeom>
        </p:spPr>
      </p:pic>
    </p:spTree>
    <p:extLst>
      <p:ext uri="{BB962C8B-B14F-4D97-AF65-F5344CB8AC3E}">
        <p14:creationId xmlns:p14="http://schemas.microsoft.com/office/powerpoint/2010/main" val="2674974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BA7B-8354-8941-690F-BE34AF66EBEC}"/>
              </a:ext>
            </a:extLst>
          </p:cNvPr>
          <p:cNvSpPr>
            <a:spLocks noGrp="1"/>
          </p:cNvSpPr>
          <p:nvPr>
            <p:ph type="title"/>
          </p:nvPr>
        </p:nvSpPr>
        <p:spPr/>
        <p:txBody>
          <a:bodyPr/>
          <a:lstStyle/>
          <a:p>
            <a:r>
              <a:rPr lang="en-US" dirty="0"/>
              <a:t>Position information is fragile</a:t>
            </a:r>
          </a:p>
        </p:txBody>
      </p:sp>
      <p:sp>
        <p:nvSpPr>
          <p:cNvPr id="3" name="Content Placeholder 2">
            <a:extLst>
              <a:ext uri="{FF2B5EF4-FFF2-40B4-BE49-F238E27FC236}">
                <a16:creationId xmlns:a16="http://schemas.microsoft.com/office/drawing/2014/main" id="{42E90A9A-23B1-1BAC-6DE9-E4A2DB8CB288}"/>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EFCBF47D-308A-7EBF-6693-3C6B6DF2E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3045603" cy="20177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B8379D-B5F2-52AC-2A28-A530906966D6}"/>
              </a:ext>
            </a:extLst>
          </p:cNvPr>
          <p:cNvSpPr txBox="1"/>
          <p:nvPr/>
        </p:nvSpPr>
        <p:spPr>
          <a:xfrm>
            <a:off x="4025900" y="2284045"/>
            <a:ext cx="6096000" cy="830997"/>
          </a:xfrm>
          <a:prstGeom prst="rect">
            <a:avLst/>
          </a:prstGeom>
          <a:noFill/>
        </p:spPr>
        <p:txBody>
          <a:bodyPr wrap="square">
            <a:spAutoFit/>
          </a:bodyPr>
          <a:lstStyle/>
          <a:p>
            <a:r>
              <a:rPr lang="en-US" sz="2400" dirty="0"/>
              <a:t>Cheap GPS </a:t>
            </a:r>
          </a:p>
          <a:p>
            <a:r>
              <a:rPr lang="en-US" sz="2400" dirty="0"/>
              <a:t>spoofer</a:t>
            </a:r>
          </a:p>
        </p:txBody>
      </p:sp>
      <p:pic>
        <p:nvPicPr>
          <p:cNvPr id="2052" name="Picture 4">
            <a:extLst>
              <a:ext uri="{FF2B5EF4-FFF2-40B4-BE49-F238E27FC236}">
                <a16:creationId xmlns:a16="http://schemas.microsoft.com/office/drawing/2014/main" id="{70F3A87A-B8B0-936B-BC8F-66D4322B2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690408"/>
            <a:ext cx="3729832" cy="24865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76F304-AD9C-9FBF-F45C-99CA67EB1A61}"/>
              </a:ext>
            </a:extLst>
          </p:cNvPr>
          <p:cNvSpPr txBox="1"/>
          <p:nvPr/>
        </p:nvSpPr>
        <p:spPr>
          <a:xfrm>
            <a:off x="723900" y="6233813"/>
            <a:ext cx="6096000" cy="461665"/>
          </a:xfrm>
          <a:prstGeom prst="rect">
            <a:avLst/>
          </a:prstGeom>
          <a:noFill/>
        </p:spPr>
        <p:txBody>
          <a:bodyPr wrap="square">
            <a:spAutoFit/>
          </a:bodyPr>
          <a:lstStyle/>
          <a:p>
            <a:pPr rtl="0">
              <a:spcBef>
                <a:spcPts val="0"/>
              </a:spcBef>
              <a:spcAft>
                <a:spcPts val="1200"/>
              </a:spcAft>
            </a:pPr>
            <a:r>
              <a:rPr lang="en-US" sz="2400" b="0" i="0" u="none" strike="noStrike" dirty="0">
                <a:effectLst/>
              </a:rPr>
              <a:t>GPS spoofing in Ukraine-Russia war</a:t>
            </a:r>
            <a:endParaRPr lang="en-US" sz="2400" b="0" dirty="0">
              <a:effectLst/>
            </a:endParaRPr>
          </a:p>
        </p:txBody>
      </p:sp>
      <p:pic>
        <p:nvPicPr>
          <p:cNvPr id="2054" name="Picture 6">
            <a:extLst>
              <a:ext uri="{FF2B5EF4-FFF2-40B4-BE49-F238E27FC236}">
                <a16:creationId xmlns:a16="http://schemas.microsoft.com/office/drawing/2014/main" id="{EA2227EE-444D-BCF3-6171-2EBA648C9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8400" y="1379438"/>
            <a:ext cx="4292600" cy="23670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AB8F1FF-E075-DB51-B929-66782471D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532" y="3742959"/>
            <a:ext cx="5630467" cy="243400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4F90AB2-CB86-EEDB-836D-C29BCF177D61}"/>
              </a:ext>
            </a:extLst>
          </p:cNvPr>
          <p:cNvSpPr txBox="1"/>
          <p:nvPr/>
        </p:nvSpPr>
        <p:spPr>
          <a:xfrm>
            <a:off x="7340600" y="6243161"/>
            <a:ext cx="6096000" cy="461665"/>
          </a:xfrm>
          <a:prstGeom prst="rect">
            <a:avLst/>
          </a:prstGeom>
          <a:noFill/>
        </p:spPr>
        <p:txBody>
          <a:bodyPr wrap="square">
            <a:spAutoFit/>
          </a:bodyPr>
          <a:lstStyle/>
          <a:p>
            <a:r>
              <a:rPr lang="en-US" sz="2400" dirty="0"/>
              <a:t>Maritime GPS spoofing in Black Sea</a:t>
            </a:r>
          </a:p>
        </p:txBody>
      </p:sp>
    </p:spTree>
    <p:extLst>
      <p:ext uri="{BB962C8B-B14F-4D97-AF65-F5344CB8AC3E}">
        <p14:creationId xmlns:p14="http://schemas.microsoft.com/office/powerpoint/2010/main" val="288027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4E4E3-451B-AD56-6D97-6861A6721914}"/>
              </a:ext>
            </a:extLst>
          </p:cNvPr>
          <p:cNvPicPr>
            <a:picLocks noChangeAspect="1"/>
          </p:cNvPicPr>
          <p:nvPr/>
        </p:nvPicPr>
        <p:blipFill>
          <a:blip r:embed="rId2"/>
          <a:stretch>
            <a:fillRect/>
          </a:stretch>
        </p:blipFill>
        <p:spPr>
          <a:xfrm>
            <a:off x="587011" y="596900"/>
            <a:ext cx="5651500" cy="2832100"/>
          </a:xfrm>
          <a:prstGeom prst="rect">
            <a:avLst/>
          </a:prstGeom>
        </p:spPr>
      </p:pic>
    </p:spTree>
    <p:extLst>
      <p:ext uri="{BB962C8B-B14F-4D97-AF65-F5344CB8AC3E}">
        <p14:creationId xmlns:p14="http://schemas.microsoft.com/office/powerpoint/2010/main" val="3301002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8CD04-71D9-3F37-597A-8CE09BC2E662}"/>
              </a:ext>
            </a:extLst>
          </p:cNvPr>
          <p:cNvSpPr>
            <a:spLocks noGrp="1"/>
          </p:cNvSpPr>
          <p:nvPr>
            <p:ph type="title"/>
          </p:nvPr>
        </p:nvSpPr>
        <p:spPr/>
        <p:txBody>
          <a:bodyPr/>
          <a:lstStyle/>
          <a:p>
            <a:r>
              <a:rPr lang="en-US" dirty="0"/>
              <a:t>Example: 1D position verification</a:t>
            </a:r>
          </a:p>
        </p:txBody>
      </p:sp>
      <p:pic>
        <p:nvPicPr>
          <p:cNvPr id="1026" name="Picture 2">
            <a:extLst>
              <a:ext uri="{FF2B5EF4-FFF2-40B4-BE49-F238E27FC236}">
                <a16:creationId xmlns:a16="http://schemas.microsoft.com/office/drawing/2014/main" id="{8DA109C4-2473-D7F3-6799-E4A758ADA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9" y="4977022"/>
            <a:ext cx="696912" cy="8596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A2A3B69-A282-FBF6-463C-A4C5C1DB5ABA}"/>
                  </a:ext>
                </a:extLst>
              </p:cNvPr>
              <p:cNvSpPr txBox="1"/>
              <p:nvPr/>
            </p:nvSpPr>
            <p:spPr>
              <a:xfrm>
                <a:off x="380206" y="5222204"/>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=0</m:t>
                      </m:r>
                    </m:oMath>
                  </m:oMathPara>
                </a14:m>
                <a:endParaRPr lang="en-US" b="0" dirty="0"/>
              </a:p>
            </p:txBody>
          </p:sp>
        </mc:Choice>
        <mc:Fallback xmlns="">
          <p:sp>
            <p:nvSpPr>
              <p:cNvPr id="4" name="TextBox 3">
                <a:extLst>
                  <a:ext uri="{FF2B5EF4-FFF2-40B4-BE49-F238E27FC236}">
                    <a16:creationId xmlns:a16="http://schemas.microsoft.com/office/drawing/2014/main" id="{4A2A3B69-A282-FBF6-463C-A4C5C1DB5ABA}"/>
                  </a:ext>
                </a:extLst>
              </p:cNvPr>
              <p:cNvSpPr txBox="1">
                <a:spLocks noRot="1" noChangeAspect="1" noMove="1" noResize="1" noEditPoints="1" noAdjustHandles="1" noChangeArrowheads="1" noChangeShapeType="1" noTextEdit="1"/>
              </p:cNvSpPr>
              <p:nvPr/>
            </p:nvSpPr>
            <p:spPr>
              <a:xfrm>
                <a:off x="380206" y="5222204"/>
                <a:ext cx="952500" cy="369332"/>
              </a:xfrm>
              <a:prstGeom prst="rect">
                <a:avLst/>
              </a:prstGeom>
              <a:blipFill>
                <a:blip r:embed="rId3"/>
                <a:stretch>
                  <a:fillRect/>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7FFD9F90-D3B3-206D-35BF-FCE52FCE3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99" y="4977022"/>
            <a:ext cx="696912" cy="8596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CCC9BD0-70E4-6943-D8D6-C4BB1C3CCC41}"/>
              </a:ext>
            </a:extLst>
          </p:cNvPr>
          <p:cNvCxnSpPr>
            <a:cxnSpLocks/>
          </p:cNvCxnSpPr>
          <p:nvPr/>
        </p:nvCxnSpPr>
        <p:spPr>
          <a:xfrm>
            <a:off x="1968500" y="6235700"/>
            <a:ext cx="5562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5415A00-53D6-05A6-706C-562F4D111084}"/>
                  </a:ext>
                </a:extLst>
              </p:cNvPr>
              <p:cNvSpPr txBox="1"/>
              <p:nvPr/>
            </p:nvSpPr>
            <p:spPr>
              <a:xfrm>
                <a:off x="1492250"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8" name="TextBox 7">
                <a:extLst>
                  <a:ext uri="{FF2B5EF4-FFF2-40B4-BE49-F238E27FC236}">
                    <a16:creationId xmlns:a16="http://schemas.microsoft.com/office/drawing/2014/main" id="{05415A00-53D6-05A6-706C-562F4D111084}"/>
                  </a:ext>
                </a:extLst>
              </p:cNvPr>
              <p:cNvSpPr txBox="1">
                <a:spLocks noRot="1" noChangeAspect="1" noMove="1" noResize="1" noEditPoints="1" noAdjustHandles="1" noChangeArrowheads="1" noChangeShapeType="1" noTextEdit="1"/>
              </p:cNvSpPr>
              <p:nvPr/>
            </p:nvSpPr>
            <p:spPr>
              <a:xfrm>
                <a:off x="1492250" y="6335716"/>
                <a:ext cx="9525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1C287CE-561B-8DCD-71C5-67B6B4B3C377}"/>
                  </a:ext>
                </a:extLst>
              </p:cNvPr>
              <p:cNvSpPr txBox="1"/>
              <p:nvPr/>
            </p:nvSpPr>
            <p:spPr>
              <a:xfrm>
                <a:off x="6946105" y="633571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b="0" dirty="0"/>
              </a:p>
            </p:txBody>
          </p:sp>
        </mc:Choice>
        <mc:Fallback xmlns="">
          <p:sp>
            <p:nvSpPr>
              <p:cNvPr id="9" name="TextBox 8">
                <a:extLst>
                  <a:ext uri="{FF2B5EF4-FFF2-40B4-BE49-F238E27FC236}">
                    <a16:creationId xmlns:a16="http://schemas.microsoft.com/office/drawing/2014/main" id="{B1C287CE-561B-8DCD-71C5-67B6B4B3C377}"/>
                  </a:ext>
                </a:extLst>
              </p:cNvPr>
              <p:cNvSpPr txBox="1">
                <a:spLocks noRot="1" noChangeAspect="1" noMove="1" noResize="1" noEditPoints="1" noAdjustHandles="1" noChangeArrowheads="1" noChangeShapeType="1" noTextEdit="1"/>
              </p:cNvSpPr>
              <p:nvPr/>
            </p:nvSpPr>
            <p:spPr>
              <a:xfrm>
                <a:off x="6946105" y="6335716"/>
                <a:ext cx="9525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40015DB-6C93-1F7A-6931-ABAEE79C1A72}"/>
                  </a:ext>
                </a:extLst>
              </p:cNvPr>
              <p:cNvSpPr txBox="1"/>
              <p:nvPr/>
            </p:nvSpPr>
            <p:spPr>
              <a:xfrm>
                <a:off x="4219177" y="6314566"/>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0</m:t>
                      </m:r>
                    </m:oMath>
                  </m:oMathPara>
                </a14:m>
                <a:endParaRPr lang="en-US" b="0" dirty="0"/>
              </a:p>
            </p:txBody>
          </p:sp>
        </mc:Choice>
        <mc:Fallback xmlns="">
          <p:sp>
            <p:nvSpPr>
              <p:cNvPr id="10" name="TextBox 9">
                <a:extLst>
                  <a:ext uri="{FF2B5EF4-FFF2-40B4-BE49-F238E27FC236}">
                    <a16:creationId xmlns:a16="http://schemas.microsoft.com/office/drawing/2014/main" id="{940015DB-6C93-1F7A-6931-ABAEE79C1A72}"/>
                  </a:ext>
                </a:extLst>
              </p:cNvPr>
              <p:cNvSpPr txBox="1">
                <a:spLocks noRot="1" noChangeAspect="1" noMove="1" noResize="1" noEditPoints="1" noAdjustHandles="1" noChangeArrowheads="1" noChangeShapeType="1" noTextEdit="1"/>
              </p:cNvSpPr>
              <p:nvPr/>
            </p:nvSpPr>
            <p:spPr>
              <a:xfrm>
                <a:off x="4219177" y="6314566"/>
                <a:ext cx="952500"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3D74F3BB-863F-4E6F-EBA7-F1C0C8CBB9F7}"/>
              </a:ext>
            </a:extLst>
          </p:cNvPr>
          <p:cNvCxnSpPr/>
          <p:nvPr/>
        </p:nvCxnSpPr>
        <p:spPr>
          <a:xfrm flipV="1">
            <a:off x="1460500" y="1550988"/>
            <a:ext cx="0" cy="4545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BD659A6-56BD-B5A7-37CA-C0DB7FD98EFC}"/>
                  </a:ext>
                </a:extLst>
              </p:cNvPr>
              <p:cNvSpPr txBox="1"/>
              <p:nvPr/>
            </p:nvSpPr>
            <p:spPr>
              <a:xfrm>
                <a:off x="8162678" y="6338891"/>
                <a:ext cx="1197222" cy="369332"/>
              </a:xfrm>
              <a:prstGeom prst="rect">
                <a:avLst/>
              </a:prstGeom>
              <a:noFill/>
            </p:spPr>
            <p:txBody>
              <a:bodyPr wrap="square" rtlCol="0">
                <a:spAutoFit/>
              </a:bodyPr>
              <a:lstStyle/>
              <a:p>
                <a:r>
                  <a:rPr lang="en-US" b="0" dirty="0"/>
                  <a:t>Position </a:t>
                </a:r>
                <a14:m>
                  <m:oMath xmlns:m="http://schemas.openxmlformats.org/officeDocument/2006/math">
                    <m:r>
                      <a:rPr lang="en-US" b="0" i="1" dirty="0" smtClean="0">
                        <a:latin typeface="Cambria Math" panose="02040503050406030204" pitchFamily="18" charset="0"/>
                      </a:rPr>
                      <m:t>𝑃</m:t>
                    </m:r>
                  </m:oMath>
                </a14:m>
                <a:endParaRPr lang="en-US" b="0" dirty="0"/>
              </a:p>
            </p:txBody>
          </p:sp>
        </mc:Choice>
        <mc:Fallback xmlns="">
          <p:sp>
            <p:nvSpPr>
              <p:cNvPr id="21" name="TextBox 20">
                <a:extLst>
                  <a:ext uri="{FF2B5EF4-FFF2-40B4-BE49-F238E27FC236}">
                    <a16:creationId xmlns:a16="http://schemas.microsoft.com/office/drawing/2014/main" id="{FBD659A6-56BD-B5A7-37CA-C0DB7FD98EFC}"/>
                  </a:ext>
                </a:extLst>
              </p:cNvPr>
              <p:cNvSpPr txBox="1">
                <a:spLocks noRot="1" noChangeAspect="1" noMove="1" noResize="1" noEditPoints="1" noAdjustHandles="1" noChangeArrowheads="1" noChangeShapeType="1" noTextEdit="1"/>
              </p:cNvSpPr>
              <p:nvPr/>
            </p:nvSpPr>
            <p:spPr>
              <a:xfrm>
                <a:off x="8162678" y="6338891"/>
                <a:ext cx="1197222" cy="369332"/>
              </a:xfrm>
              <a:prstGeom prst="rect">
                <a:avLst/>
              </a:prstGeom>
              <a:blipFill>
                <a:blip r:embed="rId8"/>
                <a:stretch>
                  <a:fillRect l="-4211" t="-10345" b="-31034"/>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F26F5F71-1470-79EA-014F-1514DFF39810}"/>
              </a:ext>
            </a:extLst>
          </p:cNvPr>
          <p:cNvSpPr txBox="1"/>
          <p:nvPr/>
        </p:nvSpPr>
        <p:spPr>
          <a:xfrm>
            <a:off x="607890" y="1520846"/>
            <a:ext cx="1197222" cy="369332"/>
          </a:xfrm>
          <a:prstGeom prst="rect">
            <a:avLst/>
          </a:prstGeom>
          <a:noFill/>
        </p:spPr>
        <p:txBody>
          <a:bodyPr wrap="square" rtlCol="0">
            <a:spAutoFit/>
          </a:bodyPr>
          <a:lstStyle/>
          <a:p>
            <a:r>
              <a:rPr lang="en-US" b="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8537CC3-D351-D07E-500F-AE3B6F7C55FA}"/>
                  </a:ext>
                </a:extLst>
              </p:cNvPr>
              <p:cNvSpPr txBox="1"/>
              <p:nvPr/>
            </p:nvSpPr>
            <p:spPr>
              <a:xfrm>
                <a:off x="380206" y="3728791"/>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58537CC3-D351-D07E-500F-AE3B6F7C55FA}"/>
                  </a:ext>
                </a:extLst>
              </p:cNvPr>
              <p:cNvSpPr txBox="1">
                <a:spLocks noRot="1" noChangeAspect="1" noMove="1" noResize="1" noEditPoints="1" noAdjustHandles="1" noChangeArrowheads="1" noChangeShapeType="1" noTextEdit="1"/>
              </p:cNvSpPr>
              <p:nvPr/>
            </p:nvSpPr>
            <p:spPr>
              <a:xfrm>
                <a:off x="380206" y="3728791"/>
                <a:ext cx="9525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C3BF958-E1E1-DD06-571E-97D5B00234AE}"/>
                  </a:ext>
                </a:extLst>
              </p:cNvPr>
              <p:cNvSpPr txBox="1"/>
              <p:nvPr/>
            </p:nvSpPr>
            <p:spPr>
              <a:xfrm>
                <a:off x="380206" y="2235378"/>
                <a:ext cx="9525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=2</m:t>
                      </m:r>
                    </m:oMath>
                  </m:oMathPara>
                </a14:m>
                <a:endParaRPr lang="en-US" b="0" dirty="0"/>
              </a:p>
            </p:txBody>
          </p:sp>
        </mc:Choice>
        <mc:Fallback xmlns="">
          <p:sp>
            <p:nvSpPr>
              <p:cNvPr id="24" name="TextBox 23">
                <a:extLst>
                  <a:ext uri="{FF2B5EF4-FFF2-40B4-BE49-F238E27FC236}">
                    <a16:creationId xmlns:a16="http://schemas.microsoft.com/office/drawing/2014/main" id="{3C3BF958-E1E1-DD06-571E-97D5B00234AE}"/>
                  </a:ext>
                </a:extLst>
              </p:cNvPr>
              <p:cNvSpPr txBox="1">
                <a:spLocks noRot="1" noChangeAspect="1" noMove="1" noResize="1" noEditPoints="1" noAdjustHandles="1" noChangeArrowheads="1" noChangeShapeType="1" noTextEdit="1"/>
              </p:cNvSpPr>
              <p:nvPr/>
            </p:nvSpPr>
            <p:spPr>
              <a:xfrm>
                <a:off x="380206" y="2235378"/>
                <a:ext cx="952500" cy="36933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9366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7958</TotalTime>
  <Words>4067</Words>
  <Application>Microsoft Macintosh PowerPoint</Application>
  <PresentationFormat>Widescreen</PresentationFormat>
  <Paragraphs>666</Paragraphs>
  <Slides>80</Slides>
  <Notes>2</Notes>
  <HiddenSlides>12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Arial</vt:lpstr>
      <vt:lpstr>Baskerville</vt:lpstr>
      <vt:lpstr>Calibri</vt:lpstr>
      <vt:lpstr>Calibri Light</vt:lpstr>
      <vt:lpstr>Cambria Math</vt:lpstr>
      <vt:lpstr>Red Hat Text</vt:lpstr>
      <vt:lpstr>Office Theme</vt:lpstr>
      <vt:lpstr>Quantum Position Verification</vt:lpstr>
      <vt:lpstr>PowerPoint Presentation</vt:lpstr>
      <vt:lpstr>PowerPoint Presentation</vt:lpstr>
      <vt:lpstr>PowerPoint Presentation</vt:lpstr>
      <vt:lpstr>PowerPoint Presentation</vt:lpstr>
      <vt:lpstr>Position-based cryptography</vt:lpstr>
      <vt:lpstr>Position verification</vt:lpstr>
      <vt:lpstr>Position information is fragile</vt:lpstr>
      <vt:lpstr>Example: 1D position verification</vt:lpstr>
      <vt:lpstr>Example: 1D position verification</vt:lpstr>
      <vt:lpstr>Example: 1D position verification</vt:lpstr>
      <vt:lpstr>Example: 1D position verification</vt:lpstr>
      <vt:lpstr>Example: 1D position verification</vt:lpstr>
      <vt:lpstr>Example: 1D position verification</vt:lpstr>
      <vt:lpstr>Spoofing attacks</vt:lpstr>
      <vt:lpstr>Spoofing attacks</vt:lpstr>
      <vt:lpstr>Spoofing attacks</vt:lpstr>
      <vt:lpstr>Spoofing attacks</vt:lpstr>
      <vt:lpstr>Classical impossibility</vt:lpstr>
      <vt:lpstr>Classical impossibility</vt:lpstr>
      <vt:lpstr>Classical impossibility</vt:lpstr>
      <vt:lpstr>Classical impossibility</vt:lpstr>
      <vt:lpstr>Classical impossibility</vt:lpstr>
      <vt:lpstr>Quantum Information Basics</vt:lpstr>
      <vt:lpstr>Quantum Information Basics</vt:lpstr>
      <vt:lpstr>Quantum Information Basics</vt:lpstr>
      <vt:lpstr>Quantum Information Basics</vt:lpstr>
      <vt:lpstr>Quantum Information Basics</vt:lpstr>
      <vt:lpstr>Quantum Information Basics</vt:lpstr>
      <vt:lpstr>Quantum Information Basics</vt:lpstr>
      <vt:lpstr>Quantum Information Basics</vt:lpstr>
      <vt:lpstr>Quantum Information Basics</vt:lpstr>
      <vt:lpstr>Quantum Information Basics</vt:lpstr>
      <vt:lpstr>Quantum Information Basics</vt:lpstr>
      <vt:lpstr>Quantum Information Basics</vt:lpstr>
      <vt:lpstr>Quantum Information Basics</vt:lpstr>
      <vt:lpstr>f-routing protocol</vt:lpstr>
      <vt:lpstr>f-routing protocol</vt:lpstr>
      <vt:lpstr>f-routing protocol</vt:lpstr>
      <vt:lpstr>f-routing protocol</vt:lpstr>
      <vt:lpstr>Entanglement attacks on QPV</vt:lpstr>
      <vt:lpstr>Entanglement attacks on QPV</vt:lpstr>
      <vt:lpstr>Entanglement attacks on QPV</vt:lpstr>
      <vt:lpstr>Entanglement attacks on QPV</vt:lpstr>
      <vt:lpstr>Secure QPV</vt:lpstr>
      <vt:lpstr>Entanglement attacks on QPV</vt:lpstr>
      <vt:lpstr>PowerPoint Presentation</vt:lpstr>
      <vt:lpstr>Connections with complexity and cryptography</vt:lpstr>
      <vt:lpstr>Connections with complexity and cryptography</vt:lpstr>
      <vt:lpstr>PowerPoint Presentation</vt:lpstr>
      <vt:lpstr>Nonlocal Quantum Computation</vt:lpstr>
      <vt:lpstr>Nonlocal Quantum Computation</vt:lpstr>
      <vt:lpstr>Nonlocal Quantum Computation</vt:lpstr>
      <vt:lpstr>Nonlocal Quantum Computation</vt:lpstr>
      <vt:lpstr>Nonlocal Quantum Computation</vt:lpstr>
      <vt:lpstr>PowerPoint Presentation</vt:lpstr>
      <vt:lpstr>Holography and QPV</vt:lpstr>
      <vt:lpstr>Holography and QPV</vt:lpstr>
      <vt:lpstr>PowerPoint Presentation</vt:lpstr>
      <vt:lpstr>Position-based cryptography</vt:lpstr>
      <vt:lpstr>Position-based cryptography</vt:lpstr>
      <vt:lpstr>Zero-knowledge position verification</vt:lpstr>
      <vt:lpstr>Zero-knowledge position verification</vt:lpstr>
      <vt:lpstr>Zero-knowledge position verification</vt:lpstr>
      <vt:lpstr>Summary and Outlook</vt:lpstr>
      <vt:lpstr>PowerPoint Presentation</vt:lpstr>
      <vt:lpstr>NIST experiment</vt:lpstr>
      <vt:lpstr>Future Directions</vt:lpstr>
      <vt:lpstr>Position information is critical</vt:lpstr>
      <vt:lpstr>Nonlocal Quantum Computation</vt:lpstr>
      <vt:lpstr>From NLQC to Quantum Circuit Complexity</vt:lpstr>
      <vt:lpstr>Entanglement attacks on QPV</vt:lpstr>
      <vt:lpstr>Classical impossibility</vt:lpstr>
      <vt:lpstr>Classical impossibility</vt:lpstr>
      <vt:lpstr>Classical impossibility</vt:lpstr>
      <vt:lpstr>Quantum position verification</vt:lpstr>
      <vt:lpstr>Quantum Information Basics</vt:lpstr>
      <vt:lpstr>Quantum Information Basics</vt:lpstr>
      <vt:lpstr>Quantum Information Basics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Henry Y</dc:creator>
  <cp:lastModifiedBy>Henry Y</cp:lastModifiedBy>
  <cp:revision>1005</cp:revision>
  <cp:lastPrinted>2025-10-20T19:43:48Z</cp:lastPrinted>
  <dcterms:created xsi:type="dcterms:W3CDTF">2025-10-16T02:08:00Z</dcterms:created>
  <dcterms:modified xsi:type="dcterms:W3CDTF">2026-03-09T17:00:20Z</dcterms:modified>
</cp:coreProperties>
</file>